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7" r:id="rId2"/>
    <p:sldId id="285" r:id="rId3"/>
    <p:sldId id="298" r:id="rId4"/>
    <p:sldId id="299" r:id="rId5"/>
    <p:sldId id="303" r:id="rId6"/>
    <p:sldId id="302" r:id="rId7"/>
    <p:sldId id="304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35" userDrawn="1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3399"/>
    <a:srgbClr val="DDDDDD"/>
    <a:srgbClr val="CC6600"/>
    <a:srgbClr val="990099"/>
    <a:srgbClr val="FFFFFF"/>
    <a:srgbClr val="800080"/>
    <a:srgbClr val="000066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9" autoAdjust="0"/>
    <p:restoredTop sz="91456" autoAdjust="0"/>
  </p:normalViewPr>
  <p:slideViewPr>
    <p:cSldViewPr>
      <p:cViewPr varScale="1">
        <p:scale>
          <a:sx n="103" d="100"/>
          <a:sy n="103" d="100"/>
        </p:scale>
        <p:origin x="-1734" y="-84"/>
      </p:cViewPr>
      <p:guideLst>
        <p:guide orient="horz" pos="935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08/12/2017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dirty="0"/>
              <a:t>Clinical outcome after SVR: Veterans Affairs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Design</a:t>
            </a:r>
          </a:p>
          <a:p>
            <a:pPr lvl="1"/>
            <a:r>
              <a:rPr lang="en-US" dirty="0"/>
              <a:t>Observational cohort (Veterans Affairs Registry)</a:t>
            </a:r>
          </a:p>
          <a:p>
            <a:pPr lvl="1"/>
            <a:r>
              <a:rPr lang="en-US" dirty="0"/>
              <a:t>All patients treated with DAA, separated in 2 groups</a:t>
            </a:r>
          </a:p>
          <a:p>
            <a:pPr lvl="2"/>
            <a:r>
              <a:rPr lang="en-US" dirty="0"/>
              <a:t>No advanced liver disease: FIB-4 ≤ 3.25 and absence of cirrhosis, liver decompensation, HCC or liver transplant</a:t>
            </a:r>
          </a:p>
          <a:p>
            <a:pPr lvl="2"/>
            <a:r>
              <a:rPr lang="en-US" dirty="0"/>
              <a:t>Advanced liver disease: FIB-4 &gt; 3.25</a:t>
            </a:r>
          </a:p>
          <a:p>
            <a:pPr lvl="1"/>
            <a:r>
              <a:rPr lang="en-US" dirty="0"/>
              <a:t>Overall all-cause mortality and incident HCC: rate per 100 patient-years of follow-up</a:t>
            </a:r>
          </a:p>
          <a:p>
            <a:pPr lvl="1"/>
            <a:r>
              <a:rPr lang="en-US" dirty="0"/>
              <a:t>1 year-mortality and incident HCC after end of treatment (censoring date May 31, 2016)</a:t>
            </a:r>
          </a:p>
          <a:p>
            <a:pPr lvl="2"/>
            <a:r>
              <a:rPr lang="en-US" dirty="0"/>
              <a:t>Kaplan-Meier curves of survival and of HCC-free survival by SVR compared with log-rank tests  </a:t>
            </a:r>
          </a:p>
          <a:p>
            <a:pPr lvl="2"/>
            <a:r>
              <a:rPr lang="en-US" dirty="0"/>
              <a:t>Mortality and incident HCC rates compared with Exact Poisson test </a:t>
            </a:r>
          </a:p>
          <a:p>
            <a:pPr lvl="2"/>
            <a:r>
              <a:rPr lang="en-US" dirty="0"/>
              <a:t>One-year mortality and HCC rates compared with proportion tests</a:t>
            </a:r>
          </a:p>
          <a:p>
            <a:pPr lvl="2"/>
            <a:r>
              <a:rPr lang="en-US" dirty="0"/>
              <a:t>Cox proportional hazard models to identify predictors of mortality and the impact of SVR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Backus L, AASLD 2017, Abs. 78</a:t>
            </a:r>
          </a:p>
        </p:txBody>
      </p:sp>
      <p:sp>
        <p:nvSpPr>
          <p:cNvPr id="5" name="AutoShape 162">
            <a:extLst>
              <a:ext uri="{FF2B5EF4-FFF2-40B4-BE49-F238E27FC236}">
                <a16:creationId xmlns="" xmlns:a16="http://schemas.microsoft.com/office/drawing/2014/main" id="{B2359139-1265-476A-9653-74D73BC0B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81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9020831"/>
              </p:ext>
            </p:extLst>
          </p:nvPr>
        </p:nvGraphicFramePr>
        <p:xfrm>
          <a:off x="323279" y="1700808"/>
          <a:ext cx="8497194" cy="4394884"/>
        </p:xfrm>
        <a:graphic>
          <a:graphicData uri="http://schemas.openxmlformats.org/drawingml/2006/table">
            <a:tbl>
              <a:tblPr/>
              <a:tblGrid>
                <a:gridCol w="29525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49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239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315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442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Advanced liver disease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advanced liver disease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113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SVR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1 067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13 992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SVR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1 308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39 918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63.2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61.2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6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African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American / Caucasian,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 /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55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45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 / 52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History of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decompensation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Alcohol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abuse,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Hard drug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use,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Albumin (g/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3.6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4.0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 count (x 10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/L), mean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116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regimen,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follow-up, days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595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499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3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 during follow-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up, 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23528" y="1295400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40960" cy="976313"/>
          </a:xfrm>
        </p:spPr>
        <p:txBody>
          <a:bodyPr/>
          <a:lstStyle/>
          <a:p>
            <a:r>
              <a:rPr lang="en-US" dirty="0"/>
              <a:t>Clinical outcome after SVR: Veterans Affairs</a:t>
            </a:r>
          </a:p>
        </p:txBody>
      </p:sp>
      <p:sp>
        <p:nvSpPr>
          <p:cNvPr id="7" name="AutoShape 162">
            <a:extLst>
              <a:ext uri="{FF2B5EF4-FFF2-40B4-BE49-F238E27FC236}">
                <a16:creationId xmlns="" xmlns:a16="http://schemas.microsoft.com/office/drawing/2014/main" id="{6385F782-DDC7-4344-B337-5C424DABD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>
            <a:extLst>
              <a:ext uri="{FF2B5EF4-FFF2-40B4-BE49-F238E27FC236}">
                <a16:creationId xmlns="" xmlns:a16="http://schemas.microsoft.com/office/drawing/2014/main" id="{F7A3F321-ABB4-4F62-A3F9-1DF474C0F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Backus L, AASLD 2017, Abs. 78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3528" y="6093296"/>
            <a:ext cx="1956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 p &lt; 0.001 vs no SVR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Backus L, AASLD 2017, Abs. 78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dirty="0"/>
              <a:t>Clinical outcome after SVR: Veterans Affairs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="" xmlns:a16="http://schemas.microsoft.com/office/drawing/2014/main" id="{1A595632-8BA6-4663-BCA5-1EA61C803D1A}"/>
              </a:ext>
            </a:extLst>
          </p:cNvPr>
          <p:cNvGrpSpPr/>
          <p:nvPr/>
        </p:nvGrpSpPr>
        <p:grpSpPr>
          <a:xfrm>
            <a:off x="3203997" y="2003840"/>
            <a:ext cx="2298954" cy="417048"/>
            <a:chOff x="2464324" y="1629603"/>
            <a:chExt cx="2298954" cy="417048"/>
          </a:xfrm>
        </p:grpSpPr>
        <p:sp>
          <p:nvSpPr>
            <p:cNvPr id="74" name="AutoShape 126">
              <a:extLst>
                <a:ext uri="{FF2B5EF4-FFF2-40B4-BE49-F238E27FC236}">
                  <a16:creationId xmlns="" xmlns:a16="http://schemas.microsoft.com/office/drawing/2014/main" id="{35002F62-C113-481B-8987-17C0E5D22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4324" y="1629603"/>
              <a:ext cx="2298954" cy="41704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21" name="Line 18">
              <a:extLst>
                <a:ext uri="{FF2B5EF4-FFF2-40B4-BE49-F238E27FC236}">
                  <a16:creationId xmlns="" xmlns:a16="http://schemas.microsoft.com/office/drawing/2014/main" id="{EFD4FA49-1EDB-4B96-B7B8-0E6B704A12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8285" y="1830627"/>
              <a:ext cx="274638" cy="0"/>
            </a:xfrm>
            <a:prstGeom prst="line">
              <a:avLst/>
            </a:prstGeom>
            <a:noFill/>
            <a:ln w="38100" cap="rnd" cmpd="sng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Line 20">
              <a:extLst>
                <a:ext uri="{FF2B5EF4-FFF2-40B4-BE49-F238E27FC236}">
                  <a16:creationId xmlns="" xmlns:a16="http://schemas.microsoft.com/office/drawing/2014/main" id="{C861379A-BE15-4DFC-968C-9C6A91DF4F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9819" y="1830627"/>
              <a:ext cx="274638" cy="0"/>
            </a:xfrm>
            <a:prstGeom prst="line">
              <a:avLst/>
            </a:prstGeom>
            <a:noFill/>
            <a:ln w="38100" cap="rnd" cmpd="sng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ZoneTexte 38">
              <a:extLst>
                <a:ext uri="{FF2B5EF4-FFF2-40B4-BE49-F238E27FC236}">
                  <a16:creationId xmlns="" xmlns:a16="http://schemas.microsoft.com/office/drawing/2014/main" id="{50E11990-C668-4298-A061-5678F2148EFA}"/>
                </a:ext>
              </a:extLst>
            </p:cNvPr>
            <p:cNvSpPr txBox="1"/>
            <p:nvPr/>
          </p:nvSpPr>
          <p:spPr>
            <a:xfrm>
              <a:off x="2875197" y="1668850"/>
              <a:ext cx="5175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SVR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="" xmlns:a16="http://schemas.microsoft.com/office/drawing/2014/main" id="{8F39C0B3-8374-4163-865C-3190F1456609}"/>
                </a:ext>
              </a:extLst>
            </p:cNvPr>
            <p:cNvSpPr txBox="1"/>
            <p:nvPr/>
          </p:nvSpPr>
          <p:spPr>
            <a:xfrm>
              <a:off x="3896753" y="1668850"/>
              <a:ext cx="8093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SVR</a:t>
              </a: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635579" y="2839239"/>
            <a:ext cx="3525903" cy="2978699"/>
            <a:chOff x="635579" y="2541905"/>
            <a:chExt cx="3525903" cy="3146640"/>
          </a:xfrm>
        </p:grpSpPr>
        <p:sp>
          <p:nvSpPr>
            <p:cNvPr id="11" name="Freeform 8">
              <a:extLst>
                <a:ext uri="{FF2B5EF4-FFF2-40B4-BE49-F238E27FC236}">
                  <a16:creationId xmlns="" xmlns:a16="http://schemas.microsoft.com/office/drawing/2014/main" id="{54F5CB7F-ABC2-4905-8ABA-BFCBEDCEA3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0782" y="2564904"/>
              <a:ext cx="3060700" cy="2692400"/>
            </a:xfrm>
            <a:custGeom>
              <a:avLst/>
              <a:gdLst>
                <a:gd name="T0" fmla="*/ 1928 w 1928"/>
                <a:gd name="T1" fmla="*/ 1696 h 1696"/>
                <a:gd name="T2" fmla="*/ 0 w 1928"/>
                <a:gd name="T3" fmla="*/ 1696 h 1696"/>
                <a:gd name="T4" fmla="*/ 0 w 1928"/>
                <a:gd name="T5" fmla="*/ 0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8" h="1696">
                  <a:moveTo>
                    <a:pt x="1928" y="1696"/>
                  </a:moveTo>
                  <a:lnTo>
                    <a:pt x="0" y="1696"/>
                  </a:ln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2" name="Line 9">
              <a:extLst>
                <a:ext uri="{FF2B5EF4-FFF2-40B4-BE49-F238E27FC236}">
                  <a16:creationId xmlns="" xmlns:a16="http://schemas.microsoft.com/office/drawing/2014/main" id="{6A9A6DBE-E2C5-4000-8BC7-803C63B628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07307" y="5257304"/>
              <a:ext cx="0" cy="80962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3" name="Line 10">
              <a:extLst>
                <a:ext uri="{FF2B5EF4-FFF2-40B4-BE49-F238E27FC236}">
                  <a16:creationId xmlns="" xmlns:a16="http://schemas.microsoft.com/office/drawing/2014/main" id="{9553C6AC-8436-4376-91AC-733688681A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3419" y="5257304"/>
              <a:ext cx="0" cy="80962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4" name="Line 11">
              <a:extLst>
                <a:ext uri="{FF2B5EF4-FFF2-40B4-BE49-F238E27FC236}">
                  <a16:creationId xmlns="" xmlns:a16="http://schemas.microsoft.com/office/drawing/2014/main" id="{B1766DFA-6B7B-4182-9626-52C31857E1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7944" y="5257304"/>
              <a:ext cx="0" cy="80962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5" name="Line 12">
              <a:extLst>
                <a:ext uri="{FF2B5EF4-FFF2-40B4-BE49-F238E27FC236}">
                  <a16:creationId xmlns="" xmlns:a16="http://schemas.microsoft.com/office/drawing/2014/main" id="{7074D2A5-AAC4-46A4-9A45-C09C1E3E38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13494" y="5257304"/>
              <a:ext cx="0" cy="80962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6" name="Line 13">
              <a:extLst>
                <a:ext uri="{FF2B5EF4-FFF2-40B4-BE49-F238E27FC236}">
                  <a16:creationId xmlns="" xmlns:a16="http://schemas.microsoft.com/office/drawing/2014/main" id="{38A49138-E5C2-4B9A-A38C-B947B170EC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9607" y="5257304"/>
              <a:ext cx="0" cy="80962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7" name="Line 14">
              <a:extLst>
                <a:ext uri="{FF2B5EF4-FFF2-40B4-BE49-F238E27FC236}">
                  <a16:creationId xmlns="" xmlns:a16="http://schemas.microsoft.com/office/drawing/2014/main" id="{A3932054-B120-4B8C-BD83-D48A6B0BDB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19819" y="2677616"/>
              <a:ext cx="80963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8" name="Line 15">
              <a:extLst>
                <a:ext uri="{FF2B5EF4-FFF2-40B4-BE49-F238E27FC236}">
                  <a16:creationId xmlns="" xmlns:a16="http://schemas.microsoft.com/office/drawing/2014/main" id="{7D968ED7-1753-48AE-B41E-B1426EAFB8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19819" y="4739779"/>
              <a:ext cx="80963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9" name="Line 16">
              <a:extLst>
                <a:ext uri="{FF2B5EF4-FFF2-40B4-BE49-F238E27FC236}">
                  <a16:creationId xmlns="" xmlns:a16="http://schemas.microsoft.com/office/drawing/2014/main" id="{13CE8C1A-6A56-4E78-85D4-5CEE468C92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19819" y="4052391"/>
              <a:ext cx="80963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20" name="Line 17">
              <a:extLst>
                <a:ext uri="{FF2B5EF4-FFF2-40B4-BE49-F238E27FC236}">
                  <a16:creationId xmlns="" xmlns:a16="http://schemas.microsoft.com/office/drawing/2014/main" id="{CD4C2519-3D17-4CD9-AB6A-EACEF6FE91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19819" y="3363416"/>
              <a:ext cx="80963" cy="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22" name="Freeform 19">
              <a:extLst>
                <a:ext uri="{FF2B5EF4-FFF2-40B4-BE49-F238E27FC236}">
                  <a16:creationId xmlns="" xmlns:a16="http://schemas.microsoft.com/office/drawing/2014/main" id="{5DF26139-3DA5-4817-A275-4469B4A603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9369" y="2683966"/>
              <a:ext cx="2566988" cy="250825"/>
            </a:xfrm>
            <a:custGeom>
              <a:avLst/>
              <a:gdLst>
                <a:gd name="T0" fmla="*/ 1617 w 1617"/>
                <a:gd name="T1" fmla="*/ 158 h 158"/>
                <a:gd name="T2" fmla="*/ 1593 w 1617"/>
                <a:gd name="T3" fmla="*/ 158 h 158"/>
                <a:gd name="T4" fmla="*/ 1566 w 1617"/>
                <a:gd name="T5" fmla="*/ 148 h 158"/>
                <a:gd name="T6" fmla="*/ 1546 w 1617"/>
                <a:gd name="T7" fmla="*/ 148 h 158"/>
                <a:gd name="T8" fmla="*/ 1513 w 1617"/>
                <a:gd name="T9" fmla="*/ 139 h 158"/>
                <a:gd name="T10" fmla="*/ 1486 w 1617"/>
                <a:gd name="T11" fmla="*/ 139 h 158"/>
                <a:gd name="T12" fmla="*/ 1439 w 1617"/>
                <a:gd name="T13" fmla="*/ 130 h 158"/>
                <a:gd name="T14" fmla="*/ 1418 w 1617"/>
                <a:gd name="T15" fmla="*/ 130 h 158"/>
                <a:gd name="T16" fmla="*/ 1396 w 1617"/>
                <a:gd name="T17" fmla="*/ 117 h 158"/>
                <a:gd name="T18" fmla="*/ 1340 w 1617"/>
                <a:gd name="T19" fmla="*/ 117 h 158"/>
                <a:gd name="T20" fmla="*/ 1292 w 1617"/>
                <a:gd name="T21" fmla="*/ 108 h 158"/>
                <a:gd name="T22" fmla="*/ 1254 w 1617"/>
                <a:gd name="T23" fmla="*/ 108 h 158"/>
                <a:gd name="T24" fmla="*/ 1094 w 1617"/>
                <a:gd name="T25" fmla="*/ 92 h 158"/>
                <a:gd name="T26" fmla="*/ 926 w 1617"/>
                <a:gd name="T27" fmla="*/ 68 h 158"/>
                <a:gd name="T28" fmla="*/ 689 w 1617"/>
                <a:gd name="T29" fmla="*/ 46 h 158"/>
                <a:gd name="T30" fmla="*/ 471 w 1617"/>
                <a:gd name="T31" fmla="*/ 22 h 158"/>
                <a:gd name="T32" fmla="*/ 248 w 1617"/>
                <a:gd name="T33" fmla="*/ 0 h 158"/>
                <a:gd name="T34" fmla="*/ 0 w 1617"/>
                <a:gd name="T3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7" h="158">
                  <a:moveTo>
                    <a:pt x="1617" y="158"/>
                  </a:moveTo>
                  <a:lnTo>
                    <a:pt x="1593" y="158"/>
                  </a:lnTo>
                  <a:lnTo>
                    <a:pt x="1566" y="148"/>
                  </a:lnTo>
                  <a:lnTo>
                    <a:pt x="1546" y="148"/>
                  </a:lnTo>
                  <a:lnTo>
                    <a:pt x="1513" y="139"/>
                  </a:lnTo>
                  <a:lnTo>
                    <a:pt x="1486" y="139"/>
                  </a:lnTo>
                  <a:lnTo>
                    <a:pt x="1439" y="130"/>
                  </a:lnTo>
                  <a:lnTo>
                    <a:pt x="1418" y="130"/>
                  </a:lnTo>
                  <a:lnTo>
                    <a:pt x="1396" y="117"/>
                  </a:lnTo>
                  <a:lnTo>
                    <a:pt x="1340" y="117"/>
                  </a:lnTo>
                  <a:lnTo>
                    <a:pt x="1292" y="108"/>
                  </a:lnTo>
                  <a:lnTo>
                    <a:pt x="1254" y="108"/>
                  </a:lnTo>
                  <a:lnTo>
                    <a:pt x="1094" y="92"/>
                  </a:lnTo>
                  <a:lnTo>
                    <a:pt x="926" y="68"/>
                  </a:lnTo>
                  <a:lnTo>
                    <a:pt x="689" y="46"/>
                  </a:lnTo>
                  <a:lnTo>
                    <a:pt x="471" y="22"/>
                  </a:lnTo>
                  <a:lnTo>
                    <a:pt x="248" y="0"/>
                  </a:lnTo>
                  <a:lnTo>
                    <a:pt x="0" y="0"/>
                  </a:lnTo>
                </a:path>
              </a:pathLst>
            </a:custGeom>
            <a:noFill/>
            <a:ln w="23813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26" name="Freeform 23">
              <a:extLst>
                <a:ext uri="{FF2B5EF4-FFF2-40B4-BE49-F238E27FC236}">
                  <a16:creationId xmlns="" xmlns:a16="http://schemas.microsoft.com/office/drawing/2014/main" id="{F4947E9A-5FB0-474E-B3D3-417532B43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3444" y="3487241"/>
              <a:ext cx="412750" cy="263525"/>
            </a:xfrm>
            <a:custGeom>
              <a:avLst/>
              <a:gdLst>
                <a:gd name="T0" fmla="*/ 260 w 260"/>
                <a:gd name="T1" fmla="*/ 166 h 166"/>
                <a:gd name="T2" fmla="*/ 260 w 260"/>
                <a:gd name="T3" fmla="*/ 144 h 166"/>
                <a:gd name="T4" fmla="*/ 226 w 260"/>
                <a:gd name="T5" fmla="*/ 144 h 166"/>
                <a:gd name="T6" fmla="*/ 226 w 260"/>
                <a:gd name="T7" fmla="*/ 131 h 166"/>
                <a:gd name="T8" fmla="*/ 209 w 260"/>
                <a:gd name="T9" fmla="*/ 131 h 166"/>
                <a:gd name="T10" fmla="*/ 196 w 260"/>
                <a:gd name="T11" fmla="*/ 117 h 166"/>
                <a:gd name="T12" fmla="*/ 170 w 260"/>
                <a:gd name="T13" fmla="*/ 110 h 166"/>
                <a:gd name="T14" fmla="*/ 157 w 260"/>
                <a:gd name="T15" fmla="*/ 80 h 166"/>
                <a:gd name="T16" fmla="*/ 145 w 260"/>
                <a:gd name="T17" fmla="*/ 80 h 166"/>
                <a:gd name="T18" fmla="*/ 105 w 260"/>
                <a:gd name="T19" fmla="*/ 41 h 166"/>
                <a:gd name="T20" fmla="*/ 72 w 260"/>
                <a:gd name="T21" fmla="*/ 41 h 166"/>
                <a:gd name="T22" fmla="*/ 51 w 260"/>
                <a:gd name="T23" fmla="*/ 28 h 166"/>
                <a:gd name="T24" fmla="*/ 17 w 260"/>
                <a:gd name="T25" fmla="*/ 18 h 166"/>
                <a:gd name="T26" fmla="*/ 0 w 260"/>
                <a:gd name="T2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0" h="166">
                  <a:moveTo>
                    <a:pt x="260" y="166"/>
                  </a:moveTo>
                  <a:lnTo>
                    <a:pt x="260" y="144"/>
                  </a:lnTo>
                  <a:lnTo>
                    <a:pt x="226" y="144"/>
                  </a:lnTo>
                  <a:lnTo>
                    <a:pt x="226" y="131"/>
                  </a:lnTo>
                  <a:lnTo>
                    <a:pt x="209" y="131"/>
                  </a:lnTo>
                  <a:lnTo>
                    <a:pt x="196" y="117"/>
                  </a:lnTo>
                  <a:lnTo>
                    <a:pt x="170" y="110"/>
                  </a:lnTo>
                  <a:lnTo>
                    <a:pt x="157" y="80"/>
                  </a:lnTo>
                  <a:lnTo>
                    <a:pt x="145" y="80"/>
                  </a:lnTo>
                  <a:lnTo>
                    <a:pt x="105" y="41"/>
                  </a:lnTo>
                  <a:lnTo>
                    <a:pt x="72" y="41"/>
                  </a:lnTo>
                  <a:lnTo>
                    <a:pt x="51" y="28"/>
                  </a:lnTo>
                  <a:lnTo>
                    <a:pt x="17" y="18"/>
                  </a:lnTo>
                  <a:lnTo>
                    <a:pt x="0" y="0"/>
                  </a:lnTo>
                </a:path>
              </a:pathLst>
            </a:custGeom>
            <a:noFill/>
            <a:ln w="23813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27" name="Freeform 24">
              <a:extLst>
                <a:ext uri="{FF2B5EF4-FFF2-40B4-BE49-F238E27FC236}">
                  <a16:creationId xmlns="" xmlns:a16="http://schemas.microsoft.com/office/drawing/2014/main" id="{7FA5B701-FA5C-4AD2-BBE1-945C2F48A3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4132" y="2683966"/>
              <a:ext cx="2108200" cy="798512"/>
            </a:xfrm>
            <a:custGeom>
              <a:avLst/>
              <a:gdLst>
                <a:gd name="T0" fmla="*/ 1328 w 1328"/>
                <a:gd name="T1" fmla="*/ 503 h 503"/>
                <a:gd name="T2" fmla="*/ 1310 w 1328"/>
                <a:gd name="T3" fmla="*/ 483 h 503"/>
                <a:gd name="T4" fmla="*/ 1275 w 1328"/>
                <a:gd name="T5" fmla="*/ 474 h 503"/>
                <a:gd name="T6" fmla="*/ 1232 w 1328"/>
                <a:gd name="T7" fmla="*/ 446 h 503"/>
                <a:gd name="T8" fmla="*/ 1202 w 1328"/>
                <a:gd name="T9" fmla="*/ 436 h 503"/>
                <a:gd name="T10" fmla="*/ 1147 w 1328"/>
                <a:gd name="T11" fmla="*/ 410 h 503"/>
                <a:gd name="T12" fmla="*/ 1086 w 1328"/>
                <a:gd name="T13" fmla="*/ 388 h 503"/>
                <a:gd name="T14" fmla="*/ 1039 w 1328"/>
                <a:gd name="T15" fmla="*/ 361 h 503"/>
                <a:gd name="T16" fmla="*/ 983 w 1328"/>
                <a:gd name="T17" fmla="*/ 335 h 503"/>
                <a:gd name="T18" fmla="*/ 934 w 1328"/>
                <a:gd name="T19" fmla="*/ 296 h 503"/>
                <a:gd name="T20" fmla="*/ 877 w 1328"/>
                <a:gd name="T21" fmla="*/ 275 h 503"/>
                <a:gd name="T22" fmla="*/ 839 w 1328"/>
                <a:gd name="T23" fmla="*/ 275 h 503"/>
                <a:gd name="T24" fmla="*/ 787 w 1328"/>
                <a:gd name="T25" fmla="*/ 249 h 503"/>
                <a:gd name="T26" fmla="*/ 739 w 1328"/>
                <a:gd name="T27" fmla="*/ 214 h 503"/>
                <a:gd name="T28" fmla="*/ 709 w 1328"/>
                <a:gd name="T29" fmla="*/ 214 h 503"/>
                <a:gd name="T30" fmla="*/ 683 w 1328"/>
                <a:gd name="T31" fmla="*/ 199 h 503"/>
                <a:gd name="T32" fmla="*/ 659 w 1328"/>
                <a:gd name="T33" fmla="*/ 180 h 503"/>
                <a:gd name="T34" fmla="*/ 626 w 1328"/>
                <a:gd name="T35" fmla="*/ 171 h 503"/>
                <a:gd name="T36" fmla="*/ 575 w 1328"/>
                <a:gd name="T37" fmla="*/ 142 h 503"/>
                <a:gd name="T38" fmla="*/ 480 w 1328"/>
                <a:gd name="T39" fmla="*/ 96 h 503"/>
                <a:gd name="T40" fmla="*/ 419 w 1328"/>
                <a:gd name="T41" fmla="*/ 69 h 503"/>
                <a:gd name="T42" fmla="*/ 359 w 1328"/>
                <a:gd name="T43" fmla="*/ 56 h 503"/>
                <a:gd name="T44" fmla="*/ 342 w 1328"/>
                <a:gd name="T45" fmla="*/ 45 h 503"/>
                <a:gd name="T46" fmla="*/ 293 w 1328"/>
                <a:gd name="T47" fmla="*/ 28 h 503"/>
                <a:gd name="T48" fmla="*/ 192 w 1328"/>
                <a:gd name="T49" fmla="*/ 0 h 503"/>
                <a:gd name="T50" fmla="*/ 0 w 1328"/>
                <a:gd name="T51" fmla="*/ 0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28" h="503">
                  <a:moveTo>
                    <a:pt x="1328" y="503"/>
                  </a:moveTo>
                  <a:lnTo>
                    <a:pt x="1310" y="483"/>
                  </a:lnTo>
                  <a:lnTo>
                    <a:pt x="1275" y="474"/>
                  </a:lnTo>
                  <a:lnTo>
                    <a:pt x="1232" y="446"/>
                  </a:lnTo>
                  <a:lnTo>
                    <a:pt x="1202" y="436"/>
                  </a:lnTo>
                  <a:lnTo>
                    <a:pt x="1147" y="410"/>
                  </a:lnTo>
                  <a:lnTo>
                    <a:pt x="1086" y="388"/>
                  </a:lnTo>
                  <a:lnTo>
                    <a:pt x="1039" y="361"/>
                  </a:lnTo>
                  <a:lnTo>
                    <a:pt x="983" y="335"/>
                  </a:lnTo>
                  <a:lnTo>
                    <a:pt x="934" y="296"/>
                  </a:lnTo>
                  <a:lnTo>
                    <a:pt x="877" y="275"/>
                  </a:lnTo>
                  <a:lnTo>
                    <a:pt x="839" y="275"/>
                  </a:lnTo>
                  <a:lnTo>
                    <a:pt x="787" y="249"/>
                  </a:lnTo>
                  <a:lnTo>
                    <a:pt x="739" y="214"/>
                  </a:lnTo>
                  <a:lnTo>
                    <a:pt x="709" y="214"/>
                  </a:lnTo>
                  <a:lnTo>
                    <a:pt x="683" y="199"/>
                  </a:lnTo>
                  <a:lnTo>
                    <a:pt x="659" y="180"/>
                  </a:lnTo>
                  <a:lnTo>
                    <a:pt x="626" y="171"/>
                  </a:lnTo>
                  <a:lnTo>
                    <a:pt x="575" y="142"/>
                  </a:lnTo>
                  <a:lnTo>
                    <a:pt x="480" y="96"/>
                  </a:lnTo>
                  <a:lnTo>
                    <a:pt x="419" y="69"/>
                  </a:lnTo>
                  <a:lnTo>
                    <a:pt x="359" y="56"/>
                  </a:lnTo>
                  <a:lnTo>
                    <a:pt x="342" y="45"/>
                  </a:lnTo>
                  <a:lnTo>
                    <a:pt x="293" y="28"/>
                  </a:lnTo>
                  <a:lnTo>
                    <a:pt x="192" y="0"/>
                  </a:lnTo>
                  <a:lnTo>
                    <a:pt x="0" y="0"/>
                  </a:lnTo>
                </a:path>
              </a:pathLst>
            </a:custGeom>
            <a:noFill/>
            <a:ln w="23813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="" xmlns:a16="http://schemas.microsoft.com/office/drawing/2014/main" id="{4A68C5E6-12E8-4F0F-8784-73BEF945B4DF}"/>
                </a:ext>
              </a:extLst>
            </p:cNvPr>
            <p:cNvSpPr txBox="1"/>
            <p:nvPr/>
          </p:nvSpPr>
          <p:spPr>
            <a:xfrm>
              <a:off x="635579" y="4602738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0.4</a:t>
              </a:r>
              <a:endParaRPr lang="fr-FR" sz="1400" dirty="0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="" xmlns:a16="http://schemas.microsoft.com/office/drawing/2014/main" id="{06F9C2FA-92B7-4E13-81AF-C5E563F1E30A}"/>
                </a:ext>
              </a:extLst>
            </p:cNvPr>
            <p:cNvSpPr txBox="1"/>
            <p:nvPr/>
          </p:nvSpPr>
          <p:spPr>
            <a:xfrm>
              <a:off x="635579" y="3915793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0.6</a:t>
              </a:r>
              <a:endParaRPr lang="fr-FR" sz="1400" dirty="0"/>
            </a:p>
          </p:txBody>
        </p:sp>
        <p:sp>
          <p:nvSpPr>
            <p:cNvPr id="32" name="ZoneTexte 31">
              <a:extLst>
                <a:ext uri="{FF2B5EF4-FFF2-40B4-BE49-F238E27FC236}">
                  <a16:creationId xmlns="" xmlns:a16="http://schemas.microsoft.com/office/drawing/2014/main" id="{00795B8B-F7AE-4B6A-B80F-8826301AEACC}"/>
                </a:ext>
              </a:extLst>
            </p:cNvPr>
            <p:cNvSpPr txBox="1"/>
            <p:nvPr/>
          </p:nvSpPr>
          <p:spPr>
            <a:xfrm>
              <a:off x="635579" y="3228849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0.8</a:t>
              </a:r>
              <a:endParaRPr lang="fr-FR" sz="1400" dirty="0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="" xmlns:a16="http://schemas.microsoft.com/office/drawing/2014/main" id="{2D2799FF-E2DA-4E6F-AF80-88D500390B63}"/>
                </a:ext>
              </a:extLst>
            </p:cNvPr>
            <p:cNvSpPr txBox="1"/>
            <p:nvPr/>
          </p:nvSpPr>
          <p:spPr>
            <a:xfrm>
              <a:off x="635579" y="2541905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1.0</a:t>
              </a:r>
              <a:endParaRPr lang="fr-FR" sz="1400" dirty="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="" xmlns:a16="http://schemas.microsoft.com/office/drawing/2014/main" id="{550C2338-A7B7-45E2-9A49-306412491333}"/>
                </a:ext>
              </a:extLst>
            </p:cNvPr>
            <p:cNvSpPr txBox="1"/>
            <p:nvPr/>
          </p:nvSpPr>
          <p:spPr>
            <a:xfrm>
              <a:off x="1076446" y="5363415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0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="" xmlns:a16="http://schemas.microsoft.com/office/drawing/2014/main" id="{E35D3E19-B0F2-4C04-8DFB-3A886CE1E0C6}"/>
                </a:ext>
              </a:extLst>
            </p:cNvPr>
            <p:cNvSpPr txBox="1"/>
            <p:nvPr/>
          </p:nvSpPr>
          <p:spPr>
            <a:xfrm>
              <a:off x="1648376" y="5363415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0.5</a:t>
              </a:r>
              <a:endParaRPr lang="fr-FR" sz="1400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="" xmlns:a16="http://schemas.microsoft.com/office/drawing/2014/main" id="{1CBE5739-B683-47F4-9594-AA61F381CDE9}"/>
                </a:ext>
              </a:extLst>
            </p:cNvPr>
            <p:cNvSpPr txBox="1"/>
            <p:nvPr/>
          </p:nvSpPr>
          <p:spPr>
            <a:xfrm>
              <a:off x="2370036" y="5363415"/>
              <a:ext cx="284515" cy="3251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1</a:t>
              </a:r>
              <a:endParaRPr lang="fr-FR" sz="1400" dirty="0"/>
            </a:p>
          </p:txBody>
        </p:sp>
        <p:sp>
          <p:nvSpPr>
            <p:cNvPr id="37" name="ZoneTexte 36">
              <a:extLst>
                <a:ext uri="{FF2B5EF4-FFF2-40B4-BE49-F238E27FC236}">
                  <a16:creationId xmlns="" xmlns:a16="http://schemas.microsoft.com/office/drawing/2014/main" id="{751F204D-D345-4051-887F-49FE7ABC5FB2}"/>
                </a:ext>
              </a:extLst>
            </p:cNvPr>
            <p:cNvSpPr txBox="1"/>
            <p:nvPr/>
          </p:nvSpPr>
          <p:spPr>
            <a:xfrm>
              <a:off x="2941966" y="5363415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1.5</a:t>
              </a:r>
              <a:endParaRPr lang="fr-FR" sz="1400" dirty="0"/>
            </a:p>
          </p:txBody>
        </p:sp>
        <p:sp>
          <p:nvSpPr>
            <p:cNvPr id="38" name="ZoneTexte 37">
              <a:extLst>
                <a:ext uri="{FF2B5EF4-FFF2-40B4-BE49-F238E27FC236}">
                  <a16:creationId xmlns="" xmlns:a16="http://schemas.microsoft.com/office/drawing/2014/main" id="{018D92EA-2332-4249-9634-912B34B0B78D}"/>
                </a:ext>
              </a:extLst>
            </p:cNvPr>
            <p:cNvSpPr txBox="1"/>
            <p:nvPr/>
          </p:nvSpPr>
          <p:spPr>
            <a:xfrm>
              <a:off x="3663625" y="5363415"/>
              <a:ext cx="284515" cy="3251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2</a:t>
              </a:r>
              <a:endParaRPr lang="fr-FR" sz="1400" dirty="0"/>
            </a:p>
          </p:txBody>
        </p:sp>
        <p:sp>
          <p:nvSpPr>
            <p:cNvPr id="41" name="ZoneTexte 40">
              <a:extLst>
                <a:ext uri="{FF2B5EF4-FFF2-40B4-BE49-F238E27FC236}">
                  <a16:creationId xmlns="" xmlns:a16="http://schemas.microsoft.com/office/drawing/2014/main" id="{4F1484B0-9820-4077-9975-ACF54F4615FA}"/>
                </a:ext>
              </a:extLst>
            </p:cNvPr>
            <p:cNvSpPr txBox="1"/>
            <p:nvPr/>
          </p:nvSpPr>
          <p:spPr>
            <a:xfrm>
              <a:off x="2051720" y="4293096"/>
              <a:ext cx="1427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Log </a:t>
              </a:r>
              <a:r>
                <a:rPr lang="fr-FR" sz="1400" dirty="0" err="1"/>
                <a:t>rank</a:t>
              </a:r>
              <a:r>
                <a:rPr lang="fr-FR" sz="1400" dirty="0"/>
                <a:t/>
              </a:r>
              <a:br>
                <a:rPr lang="fr-FR" sz="1400" dirty="0"/>
              </a:br>
              <a:r>
                <a:rPr lang="fr-FR" sz="1400" dirty="0"/>
                <a:t>p-value &lt; </a:t>
              </a:r>
              <a:r>
                <a:rPr lang="fr-FR" sz="1400" dirty="0" smtClean="0"/>
                <a:t>0.001</a:t>
              </a:r>
              <a:endParaRPr lang="fr-FR" sz="1400" dirty="0"/>
            </a:p>
          </p:txBody>
        </p:sp>
      </p:grpSp>
      <p:sp>
        <p:nvSpPr>
          <p:cNvPr id="42" name="ZoneTexte 41">
            <a:extLst>
              <a:ext uri="{FF2B5EF4-FFF2-40B4-BE49-F238E27FC236}">
                <a16:creationId xmlns="" xmlns:a16="http://schemas.microsoft.com/office/drawing/2014/main" id="{CAE99A41-155B-40EA-8E9A-D3F0FBA9CCB9}"/>
              </a:ext>
            </a:extLst>
          </p:cNvPr>
          <p:cNvSpPr txBox="1"/>
          <p:nvPr/>
        </p:nvSpPr>
        <p:spPr>
          <a:xfrm>
            <a:off x="1059301" y="2479199"/>
            <a:ext cx="3248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All-cause mortality free survival</a:t>
            </a:r>
            <a:endParaRPr lang="en-US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="" xmlns:a16="http://schemas.microsoft.com/office/drawing/2014/main" id="{C85D6788-3276-4E77-BE8F-867552D906BB}"/>
              </a:ext>
            </a:extLst>
          </p:cNvPr>
          <p:cNvSpPr txBox="1"/>
          <p:nvPr/>
        </p:nvSpPr>
        <p:spPr>
          <a:xfrm>
            <a:off x="892333" y="6063679"/>
            <a:ext cx="652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1 067</a:t>
            </a:r>
          </a:p>
          <a:p>
            <a:pPr algn="ctr"/>
            <a:r>
              <a:rPr lang="fr-FR" sz="1200" dirty="0"/>
              <a:t>13 992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="" xmlns:a16="http://schemas.microsoft.com/office/drawing/2014/main" id="{B183F5B4-F4A4-4A0D-AD93-DF0A043F6EC9}"/>
              </a:ext>
            </a:extLst>
          </p:cNvPr>
          <p:cNvSpPr txBox="1"/>
          <p:nvPr/>
        </p:nvSpPr>
        <p:spPr>
          <a:xfrm>
            <a:off x="1539127" y="6063679"/>
            <a:ext cx="652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923</a:t>
            </a:r>
          </a:p>
          <a:p>
            <a:pPr algn="ctr"/>
            <a:r>
              <a:rPr lang="fr-FR" sz="1200" dirty="0"/>
              <a:t>12 939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="" xmlns:a16="http://schemas.microsoft.com/office/drawing/2014/main" id="{87D0BF21-8792-4BE3-AEBD-7AC2F4504BDF}"/>
              </a:ext>
            </a:extLst>
          </p:cNvPr>
          <p:cNvSpPr txBox="1"/>
          <p:nvPr/>
        </p:nvSpPr>
        <p:spPr>
          <a:xfrm>
            <a:off x="2228402" y="6063679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650</a:t>
            </a:r>
          </a:p>
          <a:p>
            <a:pPr algn="ctr"/>
            <a:r>
              <a:rPr lang="fr-FR" sz="1200" dirty="0"/>
              <a:t>9 521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="" xmlns:a16="http://schemas.microsoft.com/office/drawing/2014/main" id="{5E583A1E-A23A-4501-A5A0-1E7D8E0420A3}"/>
              </a:ext>
            </a:extLst>
          </p:cNvPr>
          <p:cNvSpPr txBox="1"/>
          <p:nvPr/>
        </p:nvSpPr>
        <p:spPr>
          <a:xfrm>
            <a:off x="2875197" y="6063679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326</a:t>
            </a:r>
          </a:p>
          <a:p>
            <a:pPr algn="ctr"/>
            <a:r>
              <a:rPr lang="fr-FR" sz="1200" dirty="0"/>
              <a:t>5 437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="" xmlns:a16="http://schemas.microsoft.com/office/drawing/2014/main" id="{2089097A-2A0D-46D5-BC13-DFDA2FBB09D6}"/>
              </a:ext>
            </a:extLst>
          </p:cNvPr>
          <p:cNvSpPr txBox="1"/>
          <p:nvPr/>
        </p:nvSpPr>
        <p:spPr>
          <a:xfrm>
            <a:off x="3521991" y="6063679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105</a:t>
            </a:r>
          </a:p>
          <a:p>
            <a:pPr algn="ctr"/>
            <a:r>
              <a:rPr lang="fr-FR" sz="1200" dirty="0"/>
              <a:t>1 875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="" xmlns:a16="http://schemas.microsoft.com/office/drawing/2014/main" id="{39A31DAD-86F8-4B7B-8FBA-D191645CA716}"/>
              </a:ext>
            </a:extLst>
          </p:cNvPr>
          <p:cNvSpPr txBox="1"/>
          <p:nvPr/>
        </p:nvSpPr>
        <p:spPr>
          <a:xfrm>
            <a:off x="960806" y="5754742"/>
            <a:ext cx="3074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Years </a:t>
            </a: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since 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 </a:t>
            </a: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DAA treatment</a:t>
            </a:r>
            <a:endParaRPr lang="en-US" sz="16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="" xmlns:a16="http://schemas.microsoft.com/office/drawing/2014/main" id="{4F9D6F7F-FFDB-4930-8B89-A5235F127D9C}"/>
              </a:ext>
            </a:extLst>
          </p:cNvPr>
          <p:cNvSpPr txBox="1"/>
          <p:nvPr/>
        </p:nvSpPr>
        <p:spPr>
          <a:xfrm>
            <a:off x="160287" y="6063679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No SVR</a:t>
            </a:r>
          </a:p>
          <a:p>
            <a:pPr algn="r"/>
            <a:r>
              <a:rPr lang="fr-FR" sz="1200" dirty="0"/>
              <a:t>SVR</a:t>
            </a:r>
          </a:p>
        </p:txBody>
      </p:sp>
      <p:grpSp>
        <p:nvGrpSpPr>
          <p:cNvPr id="6" name="Grouper 5"/>
          <p:cNvGrpSpPr/>
          <p:nvPr/>
        </p:nvGrpSpPr>
        <p:grpSpPr>
          <a:xfrm>
            <a:off x="4771128" y="2839239"/>
            <a:ext cx="3525866" cy="2978699"/>
            <a:chOff x="4771128" y="2541905"/>
            <a:chExt cx="3525866" cy="3146640"/>
          </a:xfrm>
        </p:grpSpPr>
        <p:sp>
          <p:nvSpPr>
            <p:cNvPr id="8" name="Freeform 5">
              <a:extLst>
                <a:ext uri="{FF2B5EF4-FFF2-40B4-BE49-F238E27FC236}">
                  <a16:creationId xmlns="" xmlns:a16="http://schemas.microsoft.com/office/drawing/2014/main" id="{BEB7497F-5462-4A62-956E-FC4478F819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6844" y="2564904"/>
              <a:ext cx="3140150" cy="2773362"/>
            </a:xfrm>
            <a:custGeom>
              <a:avLst/>
              <a:gdLst>
                <a:gd name="T0" fmla="*/ 2081 w 2081"/>
                <a:gd name="T1" fmla="*/ 1696 h 1747"/>
                <a:gd name="T2" fmla="*/ 53 w 2081"/>
                <a:gd name="T3" fmla="*/ 1696 h 1747"/>
                <a:gd name="T4" fmla="*/ 53 w 2081"/>
                <a:gd name="T5" fmla="*/ 0 h 1747"/>
                <a:gd name="T6" fmla="*/ 1841 w 2081"/>
                <a:gd name="T7" fmla="*/ 1747 h 1747"/>
                <a:gd name="T8" fmla="*/ 1841 w 2081"/>
                <a:gd name="T9" fmla="*/ 1696 h 1747"/>
                <a:gd name="T10" fmla="*/ 128 w 2081"/>
                <a:gd name="T11" fmla="*/ 1747 h 1747"/>
                <a:gd name="T12" fmla="*/ 128 w 2081"/>
                <a:gd name="T13" fmla="*/ 1696 h 1747"/>
                <a:gd name="T14" fmla="*/ 556 w 2081"/>
                <a:gd name="T15" fmla="*/ 1747 h 1747"/>
                <a:gd name="T16" fmla="*/ 556 w 2081"/>
                <a:gd name="T17" fmla="*/ 1696 h 1747"/>
                <a:gd name="T18" fmla="*/ 985 w 2081"/>
                <a:gd name="T19" fmla="*/ 1747 h 1747"/>
                <a:gd name="T20" fmla="*/ 985 w 2081"/>
                <a:gd name="T21" fmla="*/ 1696 h 1747"/>
                <a:gd name="T22" fmla="*/ 1413 w 2081"/>
                <a:gd name="T23" fmla="*/ 1747 h 1747"/>
                <a:gd name="T24" fmla="*/ 1413 w 2081"/>
                <a:gd name="T25" fmla="*/ 1696 h 1747"/>
                <a:gd name="T26" fmla="*/ 53 w 2081"/>
                <a:gd name="T27" fmla="*/ 559 h 1747"/>
                <a:gd name="T28" fmla="*/ 0 w 2081"/>
                <a:gd name="T29" fmla="*/ 559 h 1747"/>
                <a:gd name="T30" fmla="*/ 53 w 2081"/>
                <a:gd name="T31" fmla="*/ 1049 h 1747"/>
                <a:gd name="T32" fmla="*/ 0 w 2081"/>
                <a:gd name="T33" fmla="*/ 1049 h 1747"/>
                <a:gd name="T34" fmla="*/ 53 w 2081"/>
                <a:gd name="T35" fmla="*/ 1538 h 1747"/>
                <a:gd name="T36" fmla="*/ 0 w 2081"/>
                <a:gd name="T37" fmla="*/ 1538 h 1747"/>
                <a:gd name="T38" fmla="*/ 53 w 2081"/>
                <a:gd name="T39" fmla="*/ 71 h 1747"/>
                <a:gd name="T40" fmla="*/ 0 w 2081"/>
                <a:gd name="T41" fmla="*/ 71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81" h="1747">
                  <a:moveTo>
                    <a:pt x="2081" y="1696"/>
                  </a:moveTo>
                  <a:lnTo>
                    <a:pt x="53" y="1696"/>
                  </a:lnTo>
                  <a:lnTo>
                    <a:pt x="53" y="0"/>
                  </a:lnTo>
                  <a:moveTo>
                    <a:pt x="1841" y="1747"/>
                  </a:moveTo>
                  <a:lnTo>
                    <a:pt x="1841" y="1696"/>
                  </a:lnTo>
                  <a:moveTo>
                    <a:pt x="128" y="1747"/>
                  </a:moveTo>
                  <a:lnTo>
                    <a:pt x="128" y="1696"/>
                  </a:lnTo>
                  <a:moveTo>
                    <a:pt x="556" y="1747"/>
                  </a:moveTo>
                  <a:lnTo>
                    <a:pt x="556" y="1696"/>
                  </a:lnTo>
                  <a:moveTo>
                    <a:pt x="985" y="1747"/>
                  </a:moveTo>
                  <a:lnTo>
                    <a:pt x="985" y="1696"/>
                  </a:lnTo>
                  <a:moveTo>
                    <a:pt x="1413" y="1747"/>
                  </a:moveTo>
                  <a:lnTo>
                    <a:pt x="1413" y="1696"/>
                  </a:lnTo>
                  <a:moveTo>
                    <a:pt x="53" y="559"/>
                  </a:moveTo>
                  <a:lnTo>
                    <a:pt x="0" y="559"/>
                  </a:lnTo>
                  <a:moveTo>
                    <a:pt x="53" y="1049"/>
                  </a:moveTo>
                  <a:lnTo>
                    <a:pt x="0" y="1049"/>
                  </a:lnTo>
                  <a:moveTo>
                    <a:pt x="53" y="1538"/>
                  </a:moveTo>
                  <a:lnTo>
                    <a:pt x="0" y="1538"/>
                  </a:lnTo>
                  <a:moveTo>
                    <a:pt x="53" y="71"/>
                  </a:moveTo>
                  <a:lnTo>
                    <a:pt x="0" y="71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9" name="Freeform 6">
              <a:extLst>
                <a:ext uri="{FF2B5EF4-FFF2-40B4-BE49-F238E27FC236}">
                  <a16:creationId xmlns="" xmlns:a16="http://schemas.microsoft.com/office/drawing/2014/main" id="{C9910F4D-128D-4AE0-839E-89917D3675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8483" y="2682379"/>
              <a:ext cx="2483751" cy="1541462"/>
            </a:xfrm>
            <a:custGeom>
              <a:avLst/>
              <a:gdLst>
                <a:gd name="T0" fmla="*/ 1646 w 1646"/>
                <a:gd name="T1" fmla="*/ 971 h 971"/>
                <a:gd name="T2" fmla="*/ 1639 w 1646"/>
                <a:gd name="T3" fmla="*/ 937 h 971"/>
                <a:gd name="T4" fmla="*/ 1604 w 1646"/>
                <a:gd name="T5" fmla="*/ 937 h 971"/>
                <a:gd name="T6" fmla="*/ 1590 w 1646"/>
                <a:gd name="T7" fmla="*/ 910 h 971"/>
                <a:gd name="T8" fmla="*/ 1544 w 1646"/>
                <a:gd name="T9" fmla="*/ 875 h 971"/>
                <a:gd name="T10" fmla="*/ 1544 w 1646"/>
                <a:gd name="T11" fmla="*/ 856 h 971"/>
                <a:gd name="T12" fmla="*/ 1527 w 1646"/>
                <a:gd name="T13" fmla="*/ 856 h 971"/>
                <a:gd name="T14" fmla="*/ 1514 w 1646"/>
                <a:gd name="T15" fmla="*/ 827 h 971"/>
                <a:gd name="T16" fmla="*/ 1500 w 1646"/>
                <a:gd name="T17" fmla="*/ 827 h 971"/>
                <a:gd name="T18" fmla="*/ 1487 w 1646"/>
                <a:gd name="T19" fmla="*/ 813 h 971"/>
                <a:gd name="T20" fmla="*/ 1473 w 1646"/>
                <a:gd name="T21" fmla="*/ 785 h 971"/>
                <a:gd name="T22" fmla="*/ 1453 w 1646"/>
                <a:gd name="T23" fmla="*/ 772 h 971"/>
                <a:gd name="T24" fmla="*/ 1411 w 1646"/>
                <a:gd name="T25" fmla="*/ 772 h 971"/>
                <a:gd name="T26" fmla="*/ 1387 w 1646"/>
                <a:gd name="T27" fmla="*/ 752 h 971"/>
                <a:gd name="T28" fmla="*/ 1348 w 1646"/>
                <a:gd name="T29" fmla="*/ 738 h 971"/>
                <a:gd name="T30" fmla="*/ 1338 w 1646"/>
                <a:gd name="T31" fmla="*/ 721 h 971"/>
                <a:gd name="T32" fmla="*/ 1276 w 1646"/>
                <a:gd name="T33" fmla="*/ 697 h 971"/>
                <a:gd name="T34" fmla="*/ 1262 w 1646"/>
                <a:gd name="T35" fmla="*/ 671 h 971"/>
                <a:gd name="T36" fmla="*/ 1244 w 1646"/>
                <a:gd name="T37" fmla="*/ 656 h 971"/>
                <a:gd name="T38" fmla="*/ 1169 w 1646"/>
                <a:gd name="T39" fmla="*/ 634 h 971"/>
                <a:gd name="T40" fmla="*/ 1149 w 1646"/>
                <a:gd name="T41" fmla="*/ 620 h 971"/>
                <a:gd name="T42" fmla="*/ 1127 w 1646"/>
                <a:gd name="T43" fmla="*/ 603 h 971"/>
                <a:gd name="T44" fmla="*/ 1099 w 1646"/>
                <a:gd name="T45" fmla="*/ 586 h 971"/>
                <a:gd name="T46" fmla="*/ 1071 w 1646"/>
                <a:gd name="T47" fmla="*/ 572 h 971"/>
                <a:gd name="T48" fmla="*/ 1019 w 1646"/>
                <a:gd name="T49" fmla="*/ 506 h 971"/>
                <a:gd name="T50" fmla="*/ 997 w 1646"/>
                <a:gd name="T51" fmla="*/ 492 h 971"/>
                <a:gd name="T52" fmla="*/ 960 w 1646"/>
                <a:gd name="T53" fmla="*/ 445 h 971"/>
                <a:gd name="T54" fmla="*/ 922 w 1646"/>
                <a:gd name="T55" fmla="*/ 445 h 971"/>
                <a:gd name="T56" fmla="*/ 899 w 1646"/>
                <a:gd name="T57" fmla="*/ 420 h 971"/>
                <a:gd name="T58" fmla="*/ 880 w 1646"/>
                <a:gd name="T59" fmla="*/ 404 h 971"/>
                <a:gd name="T60" fmla="*/ 852 w 1646"/>
                <a:gd name="T61" fmla="*/ 387 h 971"/>
                <a:gd name="T62" fmla="*/ 834 w 1646"/>
                <a:gd name="T63" fmla="*/ 364 h 971"/>
                <a:gd name="T64" fmla="*/ 802 w 1646"/>
                <a:gd name="T65" fmla="*/ 364 h 971"/>
                <a:gd name="T66" fmla="*/ 744 w 1646"/>
                <a:gd name="T67" fmla="*/ 341 h 971"/>
                <a:gd name="T68" fmla="*/ 707 w 1646"/>
                <a:gd name="T69" fmla="*/ 303 h 971"/>
                <a:gd name="T70" fmla="*/ 666 w 1646"/>
                <a:gd name="T71" fmla="*/ 293 h 971"/>
                <a:gd name="T72" fmla="*/ 644 w 1646"/>
                <a:gd name="T73" fmla="*/ 274 h 971"/>
                <a:gd name="T74" fmla="*/ 610 w 1646"/>
                <a:gd name="T75" fmla="*/ 262 h 971"/>
                <a:gd name="T76" fmla="*/ 592 w 1646"/>
                <a:gd name="T77" fmla="*/ 244 h 971"/>
                <a:gd name="T78" fmla="*/ 568 w 1646"/>
                <a:gd name="T79" fmla="*/ 228 h 971"/>
                <a:gd name="T80" fmla="*/ 546 w 1646"/>
                <a:gd name="T81" fmla="*/ 202 h 971"/>
                <a:gd name="T82" fmla="*/ 512 w 1646"/>
                <a:gd name="T83" fmla="*/ 202 h 971"/>
                <a:gd name="T84" fmla="*/ 481 w 1646"/>
                <a:gd name="T85" fmla="*/ 191 h 971"/>
                <a:gd name="T86" fmla="*/ 465 w 1646"/>
                <a:gd name="T87" fmla="*/ 164 h 971"/>
                <a:gd name="T88" fmla="*/ 436 w 1646"/>
                <a:gd name="T89" fmla="*/ 157 h 971"/>
                <a:gd name="T90" fmla="*/ 372 w 1646"/>
                <a:gd name="T91" fmla="*/ 103 h 971"/>
                <a:gd name="T92" fmla="*/ 352 w 1646"/>
                <a:gd name="T93" fmla="*/ 76 h 971"/>
                <a:gd name="T94" fmla="*/ 331 w 1646"/>
                <a:gd name="T95" fmla="*/ 62 h 971"/>
                <a:gd name="T96" fmla="*/ 296 w 1646"/>
                <a:gd name="T97" fmla="*/ 48 h 971"/>
                <a:gd name="T98" fmla="*/ 276 w 1646"/>
                <a:gd name="T99" fmla="*/ 37 h 971"/>
                <a:gd name="T100" fmla="*/ 242 w 1646"/>
                <a:gd name="T101" fmla="*/ 21 h 971"/>
                <a:gd name="T102" fmla="*/ 210 w 1646"/>
                <a:gd name="T103" fmla="*/ 10 h 971"/>
                <a:gd name="T104" fmla="*/ 201 w 1646"/>
                <a:gd name="T105" fmla="*/ 0 h 971"/>
                <a:gd name="T106" fmla="*/ 0 w 1646"/>
                <a:gd name="T107" fmla="*/ 0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46" h="971">
                  <a:moveTo>
                    <a:pt x="1646" y="971"/>
                  </a:moveTo>
                  <a:lnTo>
                    <a:pt x="1639" y="937"/>
                  </a:lnTo>
                  <a:lnTo>
                    <a:pt x="1604" y="937"/>
                  </a:lnTo>
                  <a:lnTo>
                    <a:pt x="1590" y="910"/>
                  </a:lnTo>
                  <a:lnTo>
                    <a:pt x="1544" y="875"/>
                  </a:lnTo>
                  <a:lnTo>
                    <a:pt x="1544" y="856"/>
                  </a:lnTo>
                  <a:lnTo>
                    <a:pt x="1527" y="856"/>
                  </a:lnTo>
                  <a:lnTo>
                    <a:pt x="1514" y="827"/>
                  </a:lnTo>
                  <a:lnTo>
                    <a:pt x="1500" y="827"/>
                  </a:lnTo>
                  <a:lnTo>
                    <a:pt x="1487" y="813"/>
                  </a:lnTo>
                  <a:lnTo>
                    <a:pt x="1473" y="785"/>
                  </a:lnTo>
                  <a:lnTo>
                    <a:pt x="1453" y="772"/>
                  </a:lnTo>
                  <a:lnTo>
                    <a:pt x="1411" y="772"/>
                  </a:lnTo>
                  <a:lnTo>
                    <a:pt x="1387" y="752"/>
                  </a:lnTo>
                  <a:lnTo>
                    <a:pt x="1348" y="738"/>
                  </a:lnTo>
                  <a:lnTo>
                    <a:pt x="1338" y="721"/>
                  </a:lnTo>
                  <a:lnTo>
                    <a:pt x="1276" y="697"/>
                  </a:lnTo>
                  <a:lnTo>
                    <a:pt x="1262" y="671"/>
                  </a:lnTo>
                  <a:lnTo>
                    <a:pt x="1244" y="656"/>
                  </a:lnTo>
                  <a:lnTo>
                    <a:pt x="1169" y="634"/>
                  </a:lnTo>
                  <a:lnTo>
                    <a:pt x="1149" y="620"/>
                  </a:lnTo>
                  <a:lnTo>
                    <a:pt x="1127" y="603"/>
                  </a:lnTo>
                  <a:lnTo>
                    <a:pt x="1099" y="586"/>
                  </a:lnTo>
                  <a:lnTo>
                    <a:pt x="1071" y="572"/>
                  </a:lnTo>
                  <a:lnTo>
                    <a:pt x="1019" y="506"/>
                  </a:lnTo>
                  <a:lnTo>
                    <a:pt x="997" y="492"/>
                  </a:lnTo>
                  <a:lnTo>
                    <a:pt x="960" y="445"/>
                  </a:lnTo>
                  <a:lnTo>
                    <a:pt x="922" y="445"/>
                  </a:lnTo>
                  <a:lnTo>
                    <a:pt x="899" y="420"/>
                  </a:lnTo>
                  <a:lnTo>
                    <a:pt x="880" y="404"/>
                  </a:lnTo>
                  <a:lnTo>
                    <a:pt x="852" y="387"/>
                  </a:lnTo>
                  <a:lnTo>
                    <a:pt x="834" y="364"/>
                  </a:lnTo>
                  <a:lnTo>
                    <a:pt x="802" y="364"/>
                  </a:lnTo>
                  <a:lnTo>
                    <a:pt x="744" y="341"/>
                  </a:lnTo>
                  <a:lnTo>
                    <a:pt x="707" y="303"/>
                  </a:lnTo>
                  <a:lnTo>
                    <a:pt x="666" y="293"/>
                  </a:lnTo>
                  <a:lnTo>
                    <a:pt x="644" y="274"/>
                  </a:lnTo>
                  <a:lnTo>
                    <a:pt x="610" y="262"/>
                  </a:lnTo>
                  <a:lnTo>
                    <a:pt x="592" y="244"/>
                  </a:lnTo>
                  <a:lnTo>
                    <a:pt x="568" y="228"/>
                  </a:lnTo>
                  <a:lnTo>
                    <a:pt x="546" y="202"/>
                  </a:lnTo>
                  <a:lnTo>
                    <a:pt x="512" y="202"/>
                  </a:lnTo>
                  <a:lnTo>
                    <a:pt x="481" y="191"/>
                  </a:lnTo>
                  <a:lnTo>
                    <a:pt x="465" y="164"/>
                  </a:lnTo>
                  <a:lnTo>
                    <a:pt x="436" y="157"/>
                  </a:lnTo>
                  <a:lnTo>
                    <a:pt x="372" y="103"/>
                  </a:lnTo>
                  <a:lnTo>
                    <a:pt x="352" y="76"/>
                  </a:lnTo>
                  <a:lnTo>
                    <a:pt x="331" y="62"/>
                  </a:lnTo>
                  <a:lnTo>
                    <a:pt x="296" y="48"/>
                  </a:lnTo>
                  <a:lnTo>
                    <a:pt x="276" y="37"/>
                  </a:lnTo>
                  <a:lnTo>
                    <a:pt x="242" y="21"/>
                  </a:lnTo>
                  <a:lnTo>
                    <a:pt x="210" y="10"/>
                  </a:lnTo>
                  <a:lnTo>
                    <a:pt x="201" y="0"/>
                  </a:lnTo>
                  <a:lnTo>
                    <a:pt x="0" y="0"/>
                  </a:lnTo>
                </a:path>
              </a:pathLst>
            </a:custGeom>
            <a:noFill/>
            <a:ln w="23813" cap="rnd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24" name="Freeform 21">
              <a:extLst>
                <a:ext uri="{FF2B5EF4-FFF2-40B4-BE49-F238E27FC236}">
                  <a16:creationId xmlns="" xmlns:a16="http://schemas.microsoft.com/office/drawing/2014/main" id="{2BBF1E29-5B8A-4857-87BC-879E8888C0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59045" y="2679204"/>
              <a:ext cx="2542601" cy="279400"/>
            </a:xfrm>
            <a:custGeom>
              <a:avLst/>
              <a:gdLst>
                <a:gd name="T0" fmla="*/ 944 w 1685"/>
                <a:gd name="T1" fmla="*/ 95 h 176"/>
                <a:gd name="T2" fmla="*/ 906 w 1685"/>
                <a:gd name="T3" fmla="*/ 95 h 176"/>
                <a:gd name="T4" fmla="*/ 855 w 1685"/>
                <a:gd name="T5" fmla="*/ 85 h 176"/>
                <a:gd name="T6" fmla="*/ 802 w 1685"/>
                <a:gd name="T7" fmla="*/ 85 h 176"/>
                <a:gd name="T8" fmla="*/ 775 w 1685"/>
                <a:gd name="T9" fmla="*/ 76 h 176"/>
                <a:gd name="T10" fmla="*/ 748 w 1685"/>
                <a:gd name="T11" fmla="*/ 76 h 176"/>
                <a:gd name="T12" fmla="*/ 714 w 1685"/>
                <a:gd name="T13" fmla="*/ 65 h 176"/>
                <a:gd name="T14" fmla="*/ 642 w 1685"/>
                <a:gd name="T15" fmla="*/ 58 h 176"/>
                <a:gd name="T16" fmla="*/ 613 w 1685"/>
                <a:gd name="T17" fmla="*/ 58 h 176"/>
                <a:gd name="T18" fmla="*/ 547 w 1685"/>
                <a:gd name="T19" fmla="*/ 45 h 176"/>
                <a:gd name="T20" fmla="*/ 454 w 1685"/>
                <a:gd name="T21" fmla="*/ 35 h 176"/>
                <a:gd name="T22" fmla="*/ 373 w 1685"/>
                <a:gd name="T23" fmla="*/ 23 h 176"/>
                <a:gd name="T24" fmla="*/ 291 w 1685"/>
                <a:gd name="T25" fmla="*/ 15 h 176"/>
                <a:gd name="T26" fmla="*/ 203 w 1685"/>
                <a:gd name="T27" fmla="*/ 0 h 176"/>
                <a:gd name="T28" fmla="*/ 0 w 1685"/>
                <a:gd name="T29" fmla="*/ 0 h 176"/>
                <a:gd name="T30" fmla="*/ 957 w 1685"/>
                <a:gd name="T31" fmla="*/ 95 h 176"/>
                <a:gd name="T32" fmla="*/ 944 w 1685"/>
                <a:gd name="T33" fmla="*/ 95 h 176"/>
                <a:gd name="T34" fmla="*/ 1685 w 1685"/>
                <a:gd name="T35" fmla="*/ 176 h 176"/>
                <a:gd name="T36" fmla="*/ 1669 w 1685"/>
                <a:gd name="T37" fmla="*/ 176 h 176"/>
                <a:gd name="T38" fmla="*/ 1655 w 1685"/>
                <a:gd name="T39" fmla="*/ 167 h 176"/>
                <a:gd name="T40" fmla="*/ 1606 w 1685"/>
                <a:gd name="T41" fmla="*/ 167 h 176"/>
                <a:gd name="T42" fmla="*/ 1564 w 1685"/>
                <a:gd name="T43" fmla="*/ 156 h 176"/>
                <a:gd name="T44" fmla="*/ 1493 w 1685"/>
                <a:gd name="T45" fmla="*/ 156 h 176"/>
                <a:gd name="T46" fmla="*/ 1455 w 1685"/>
                <a:gd name="T47" fmla="*/ 148 h 176"/>
                <a:gd name="T48" fmla="*/ 1410 w 1685"/>
                <a:gd name="T49" fmla="*/ 148 h 176"/>
                <a:gd name="T50" fmla="*/ 1357 w 1685"/>
                <a:gd name="T51" fmla="*/ 138 h 176"/>
                <a:gd name="T52" fmla="*/ 1319 w 1685"/>
                <a:gd name="T53" fmla="*/ 138 h 176"/>
                <a:gd name="T54" fmla="*/ 1250 w 1685"/>
                <a:gd name="T55" fmla="*/ 128 h 176"/>
                <a:gd name="T56" fmla="*/ 1198 w 1685"/>
                <a:gd name="T57" fmla="*/ 128 h 176"/>
                <a:gd name="T58" fmla="*/ 1156 w 1685"/>
                <a:gd name="T59" fmla="*/ 116 h 176"/>
                <a:gd name="T60" fmla="*/ 1115 w 1685"/>
                <a:gd name="T61" fmla="*/ 116 h 176"/>
                <a:gd name="T62" fmla="*/ 1068 w 1685"/>
                <a:gd name="T63" fmla="*/ 105 h 176"/>
                <a:gd name="T64" fmla="*/ 1012 w 1685"/>
                <a:gd name="T65" fmla="*/ 105 h 176"/>
                <a:gd name="T66" fmla="*/ 944 w 1685"/>
                <a:gd name="T67" fmla="*/ 95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85" h="176">
                  <a:moveTo>
                    <a:pt x="944" y="95"/>
                  </a:moveTo>
                  <a:lnTo>
                    <a:pt x="906" y="95"/>
                  </a:lnTo>
                  <a:lnTo>
                    <a:pt x="855" y="85"/>
                  </a:lnTo>
                  <a:lnTo>
                    <a:pt x="802" y="85"/>
                  </a:lnTo>
                  <a:lnTo>
                    <a:pt x="775" y="76"/>
                  </a:lnTo>
                  <a:lnTo>
                    <a:pt x="748" y="76"/>
                  </a:lnTo>
                  <a:lnTo>
                    <a:pt x="714" y="65"/>
                  </a:lnTo>
                  <a:lnTo>
                    <a:pt x="642" y="58"/>
                  </a:lnTo>
                  <a:lnTo>
                    <a:pt x="613" y="58"/>
                  </a:lnTo>
                  <a:lnTo>
                    <a:pt x="547" y="45"/>
                  </a:lnTo>
                  <a:lnTo>
                    <a:pt x="454" y="35"/>
                  </a:lnTo>
                  <a:lnTo>
                    <a:pt x="373" y="23"/>
                  </a:lnTo>
                  <a:lnTo>
                    <a:pt x="291" y="15"/>
                  </a:lnTo>
                  <a:lnTo>
                    <a:pt x="203" y="0"/>
                  </a:lnTo>
                  <a:lnTo>
                    <a:pt x="0" y="0"/>
                  </a:lnTo>
                  <a:moveTo>
                    <a:pt x="957" y="95"/>
                  </a:moveTo>
                  <a:lnTo>
                    <a:pt x="944" y="95"/>
                  </a:lnTo>
                  <a:moveTo>
                    <a:pt x="1685" y="176"/>
                  </a:moveTo>
                  <a:lnTo>
                    <a:pt x="1669" y="176"/>
                  </a:lnTo>
                  <a:lnTo>
                    <a:pt x="1655" y="167"/>
                  </a:lnTo>
                  <a:lnTo>
                    <a:pt x="1606" y="167"/>
                  </a:lnTo>
                  <a:lnTo>
                    <a:pt x="1564" y="156"/>
                  </a:lnTo>
                  <a:lnTo>
                    <a:pt x="1493" y="156"/>
                  </a:lnTo>
                  <a:lnTo>
                    <a:pt x="1455" y="148"/>
                  </a:lnTo>
                  <a:lnTo>
                    <a:pt x="1410" y="148"/>
                  </a:lnTo>
                  <a:lnTo>
                    <a:pt x="1357" y="138"/>
                  </a:lnTo>
                  <a:lnTo>
                    <a:pt x="1319" y="138"/>
                  </a:lnTo>
                  <a:lnTo>
                    <a:pt x="1250" y="128"/>
                  </a:lnTo>
                  <a:lnTo>
                    <a:pt x="1198" y="128"/>
                  </a:lnTo>
                  <a:lnTo>
                    <a:pt x="1156" y="116"/>
                  </a:lnTo>
                  <a:lnTo>
                    <a:pt x="1115" y="116"/>
                  </a:lnTo>
                  <a:lnTo>
                    <a:pt x="1068" y="105"/>
                  </a:lnTo>
                  <a:lnTo>
                    <a:pt x="1012" y="105"/>
                  </a:lnTo>
                  <a:lnTo>
                    <a:pt x="944" y="95"/>
                  </a:lnTo>
                </a:path>
              </a:pathLst>
            </a:custGeom>
            <a:noFill/>
            <a:ln w="23813" cap="rnd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51" name="ZoneTexte 50">
              <a:extLst>
                <a:ext uri="{FF2B5EF4-FFF2-40B4-BE49-F238E27FC236}">
                  <a16:creationId xmlns="" xmlns:a16="http://schemas.microsoft.com/office/drawing/2014/main" id="{F3053D5C-0924-42AB-87CA-2F21368205B2}"/>
                </a:ext>
              </a:extLst>
            </p:cNvPr>
            <p:cNvSpPr txBox="1"/>
            <p:nvPr/>
          </p:nvSpPr>
          <p:spPr>
            <a:xfrm>
              <a:off x="4771128" y="4869160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0.7</a:t>
              </a:r>
              <a:endParaRPr lang="fr-FR" sz="1400" dirty="0"/>
            </a:p>
          </p:txBody>
        </p:sp>
        <p:sp>
          <p:nvSpPr>
            <p:cNvPr id="52" name="ZoneTexte 51">
              <a:extLst>
                <a:ext uri="{FF2B5EF4-FFF2-40B4-BE49-F238E27FC236}">
                  <a16:creationId xmlns="" xmlns:a16="http://schemas.microsoft.com/office/drawing/2014/main" id="{3B9B3011-271D-4099-8E67-A7C6CB68C55C}"/>
                </a:ext>
              </a:extLst>
            </p:cNvPr>
            <p:cNvSpPr txBox="1"/>
            <p:nvPr/>
          </p:nvSpPr>
          <p:spPr>
            <a:xfrm>
              <a:off x="4771128" y="4093409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0.8</a:t>
              </a:r>
              <a:endParaRPr lang="fr-FR" sz="1400" dirty="0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="" xmlns:a16="http://schemas.microsoft.com/office/drawing/2014/main" id="{E07AF7AF-24E4-4C71-8952-11F565925F35}"/>
                </a:ext>
              </a:extLst>
            </p:cNvPr>
            <p:cNvSpPr txBox="1"/>
            <p:nvPr/>
          </p:nvSpPr>
          <p:spPr>
            <a:xfrm>
              <a:off x="4771128" y="3317657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</a:t>
              </a:r>
              <a:endParaRPr lang="fr-FR" sz="1400" dirty="0"/>
            </a:p>
          </p:txBody>
        </p:sp>
        <p:sp>
          <p:nvSpPr>
            <p:cNvPr id="54" name="ZoneTexte 53">
              <a:extLst>
                <a:ext uri="{FF2B5EF4-FFF2-40B4-BE49-F238E27FC236}">
                  <a16:creationId xmlns="" xmlns:a16="http://schemas.microsoft.com/office/drawing/2014/main" id="{1D8E5E6C-37C6-4EBE-AA68-56AE9F555682}"/>
                </a:ext>
              </a:extLst>
            </p:cNvPr>
            <p:cNvSpPr txBox="1"/>
            <p:nvPr/>
          </p:nvSpPr>
          <p:spPr>
            <a:xfrm>
              <a:off x="4771128" y="2541905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1.0</a:t>
              </a:r>
              <a:endParaRPr lang="fr-FR" sz="1400" dirty="0"/>
            </a:p>
          </p:txBody>
        </p:sp>
        <p:sp>
          <p:nvSpPr>
            <p:cNvPr id="55" name="ZoneTexte 54">
              <a:extLst>
                <a:ext uri="{FF2B5EF4-FFF2-40B4-BE49-F238E27FC236}">
                  <a16:creationId xmlns="" xmlns:a16="http://schemas.microsoft.com/office/drawing/2014/main" id="{6CCA6EB5-2EC3-4088-A80F-7C52B7D186EE}"/>
                </a:ext>
              </a:extLst>
            </p:cNvPr>
            <p:cNvSpPr txBox="1"/>
            <p:nvPr/>
          </p:nvSpPr>
          <p:spPr>
            <a:xfrm>
              <a:off x="5211995" y="5363415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0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="" xmlns:a16="http://schemas.microsoft.com/office/drawing/2014/main" id="{38C2B1F0-BB99-457C-A2DB-DA7B0F5D251E}"/>
                </a:ext>
              </a:extLst>
            </p:cNvPr>
            <p:cNvSpPr txBox="1"/>
            <p:nvPr/>
          </p:nvSpPr>
          <p:spPr>
            <a:xfrm>
              <a:off x="5783925" y="5363415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0.5</a:t>
              </a:r>
              <a:endParaRPr lang="fr-FR" sz="1400" dirty="0"/>
            </a:p>
          </p:txBody>
        </p:sp>
        <p:sp>
          <p:nvSpPr>
            <p:cNvPr id="57" name="ZoneTexte 56">
              <a:extLst>
                <a:ext uri="{FF2B5EF4-FFF2-40B4-BE49-F238E27FC236}">
                  <a16:creationId xmlns="" xmlns:a16="http://schemas.microsoft.com/office/drawing/2014/main" id="{A8B90AFA-48A1-4673-8F71-B8A984507A1C}"/>
                </a:ext>
              </a:extLst>
            </p:cNvPr>
            <p:cNvSpPr txBox="1"/>
            <p:nvPr/>
          </p:nvSpPr>
          <p:spPr>
            <a:xfrm>
              <a:off x="6505585" y="5363415"/>
              <a:ext cx="284515" cy="3251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1</a:t>
              </a:r>
              <a:endParaRPr lang="fr-FR" sz="1400" dirty="0"/>
            </a:p>
          </p:txBody>
        </p:sp>
        <p:sp>
          <p:nvSpPr>
            <p:cNvPr id="58" name="ZoneTexte 57">
              <a:extLst>
                <a:ext uri="{FF2B5EF4-FFF2-40B4-BE49-F238E27FC236}">
                  <a16:creationId xmlns="" xmlns:a16="http://schemas.microsoft.com/office/drawing/2014/main" id="{39EBFB22-2B45-4C2F-B1E7-89C0558B781A}"/>
                </a:ext>
              </a:extLst>
            </p:cNvPr>
            <p:cNvSpPr txBox="1"/>
            <p:nvPr/>
          </p:nvSpPr>
          <p:spPr>
            <a:xfrm>
              <a:off x="7077515" y="5363415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1.5</a:t>
              </a:r>
              <a:endParaRPr lang="fr-FR" sz="1400" dirty="0"/>
            </a:p>
          </p:txBody>
        </p:sp>
        <p:sp>
          <p:nvSpPr>
            <p:cNvPr id="59" name="ZoneTexte 58">
              <a:extLst>
                <a:ext uri="{FF2B5EF4-FFF2-40B4-BE49-F238E27FC236}">
                  <a16:creationId xmlns="" xmlns:a16="http://schemas.microsoft.com/office/drawing/2014/main" id="{11289C2F-1200-4987-BB5D-C34C48D62B0E}"/>
                </a:ext>
              </a:extLst>
            </p:cNvPr>
            <p:cNvSpPr txBox="1"/>
            <p:nvPr/>
          </p:nvSpPr>
          <p:spPr>
            <a:xfrm>
              <a:off x="7799174" y="5363415"/>
              <a:ext cx="284515" cy="3251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2</a:t>
              </a:r>
              <a:endParaRPr lang="fr-FR" sz="1400" dirty="0"/>
            </a:p>
          </p:txBody>
        </p:sp>
        <p:sp>
          <p:nvSpPr>
            <p:cNvPr id="62" name="ZoneTexte 61">
              <a:extLst>
                <a:ext uri="{FF2B5EF4-FFF2-40B4-BE49-F238E27FC236}">
                  <a16:creationId xmlns="" xmlns:a16="http://schemas.microsoft.com/office/drawing/2014/main" id="{C5942C76-ADF0-46AE-8F5D-DC8243ADF587}"/>
                </a:ext>
              </a:extLst>
            </p:cNvPr>
            <p:cNvSpPr txBox="1"/>
            <p:nvPr/>
          </p:nvSpPr>
          <p:spPr>
            <a:xfrm>
              <a:off x="6444208" y="4293096"/>
              <a:ext cx="1427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Log </a:t>
              </a:r>
              <a:r>
                <a:rPr lang="fr-FR" sz="1400" dirty="0" err="1"/>
                <a:t>rank</a:t>
              </a:r>
              <a:r>
                <a:rPr lang="fr-FR" sz="1400" dirty="0"/>
                <a:t/>
              </a:r>
              <a:br>
                <a:rPr lang="fr-FR" sz="1400" dirty="0"/>
              </a:br>
              <a:r>
                <a:rPr lang="fr-FR" sz="1400" dirty="0"/>
                <a:t>p-value &lt; </a:t>
              </a:r>
              <a:r>
                <a:rPr lang="fr-FR" sz="1400" dirty="0" smtClean="0"/>
                <a:t>0.001</a:t>
              </a:r>
              <a:endParaRPr lang="fr-FR" sz="1400" dirty="0"/>
            </a:p>
          </p:txBody>
        </p:sp>
      </p:grpSp>
      <p:sp>
        <p:nvSpPr>
          <p:cNvPr id="63" name="ZoneTexte 62">
            <a:extLst>
              <a:ext uri="{FF2B5EF4-FFF2-40B4-BE49-F238E27FC236}">
                <a16:creationId xmlns="" xmlns:a16="http://schemas.microsoft.com/office/drawing/2014/main" id="{37CEEECE-6BCF-4887-B3E2-18776C332253}"/>
              </a:ext>
            </a:extLst>
          </p:cNvPr>
          <p:cNvSpPr txBox="1"/>
          <p:nvPr/>
        </p:nvSpPr>
        <p:spPr>
          <a:xfrm>
            <a:off x="5537575" y="2479199"/>
            <a:ext cx="2562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HCC disease free survival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="" xmlns:a16="http://schemas.microsoft.com/office/drawing/2014/main" id="{0A16503A-0E89-4FBA-B327-4ABB64C6059D}"/>
              </a:ext>
            </a:extLst>
          </p:cNvPr>
          <p:cNvSpPr txBox="1"/>
          <p:nvPr/>
        </p:nvSpPr>
        <p:spPr>
          <a:xfrm>
            <a:off x="5027882" y="6063679"/>
            <a:ext cx="652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1 067</a:t>
            </a:r>
          </a:p>
          <a:p>
            <a:pPr algn="ctr"/>
            <a:r>
              <a:rPr lang="fr-FR" sz="1200" dirty="0"/>
              <a:t>13 992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="" xmlns:a16="http://schemas.microsoft.com/office/drawing/2014/main" id="{3AB87D03-49F7-4E87-BB25-0AE7FF1404CB}"/>
              </a:ext>
            </a:extLst>
          </p:cNvPr>
          <p:cNvSpPr txBox="1"/>
          <p:nvPr/>
        </p:nvSpPr>
        <p:spPr>
          <a:xfrm>
            <a:off x="5674676" y="6063679"/>
            <a:ext cx="652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923</a:t>
            </a:r>
          </a:p>
          <a:p>
            <a:pPr algn="ctr"/>
            <a:r>
              <a:rPr lang="fr-FR" sz="1200" dirty="0"/>
              <a:t>12 939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="" xmlns:a16="http://schemas.microsoft.com/office/drawing/2014/main" id="{961C3B5B-FE07-44F9-8CE9-8FDE9F50BE02}"/>
              </a:ext>
            </a:extLst>
          </p:cNvPr>
          <p:cNvSpPr txBox="1"/>
          <p:nvPr/>
        </p:nvSpPr>
        <p:spPr>
          <a:xfrm>
            <a:off x="6363951" y="6063679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650</a:t>
            </a:r>
          </a:p>
          <a:p>
            <a:pPr algn="ctr"/>
            <a:r>
              <a:rPr lang="fr-FR" sz="1200" dirty="0"/>
              <a:t>9 521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="" xmlns:a16="http://schemas.microsoft.com/office/drawing/2014/main" id="{B2E87BFB-0C01-4163-833C-01B74D240240}"/>
              </a:ext>
            </a:extLst>
          </p:cNvPr>
          <p:cNvSpPr txBox="1"/>
          <p:nvPr/>
        </p:nvSpPr>
        <p:spPr>
          <a:xfrm>
            <a:off x="7010746" y="6063679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326</a:t>
            </a:r>
          </a:p>
          <a:p>
            <a:pPr algn="ctr"/>
            <a:r>
              <a:rPr lang="fr-FR" sz="1200" dirty="0"/>
              <a:t>5 437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="" xmlns:a16="http://schemas.microsoft.com/office/drawing/2014/main" id="{A2073158-413C-4A78-9DA9-5E4FCE523D8E}"/>
              </a:ext>
            </a:extLst>
          </p:cNvPr>
          <p:cNvSpPr txBox="1"/>
          <p:nvPr/>
        </p:nvSpPr>
        <p:spPr>
          <a:xfrm>
            <a:off x="7657540" y="6063679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105</a:t>
            </a:r>
          </a:p>
          <a:p>
            <a:pPr algn="ctr"/>
            <a:r>
              <a:rPr lang="fr-FR" sz="1200" dirty="0"/>
              <a:t>1 875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="" xmlns:a16="http://schemas.microsoft.com/office/drawing/2014/main" id="{12FD62CD-AC49-4C7F-9A6B-B8EFB4B31904}"/>
              </a:ext>
            </a:extLst>
          </p:cNvPr>
          <p:cNvSpPr txBox="1"/>
          <p:nvPr/>
        </p:nvSpPr>
        <p:spPr>
          <a:xfrm>
            <a:off x="5041200" y="5754742"/>
            <a:ext cx="31851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Years since </a:t>
            </a: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 of 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DAA treatment </a:t>
            </a:r>
            <a:endParaRPr lang="en-US" sz="16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="" xmlns:a16="http://schemas.microsoft.com/office/drawing/2014/main" id="{D27CD0D8-E9CD-4269-9E69-1324F3EC2B4A}"/>
              </a:ext>
            </a:extLst>
          </p:cNvPr>
          <p:cNvSpPr txBox="1"/>
          <p:nvPr/>
        </p:nvSpPr>
        <p:spPr>
          <a:xfrm>
            <a:off x="4295836" y="6063679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No SVR</a:t>
            </a:r>
          </a:p>
          <a:p>
            <a:pPr algn="r"/>
            <a:r>
              <a:rPr lang="fr-FR" sz="1200" dirty="0"/>
              <a:t>SVR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="" xmlns:a16="http://schemas.microsoft.com/office/drawing/2014/main" id="{CCB47AC0-C216-4A01-A942-30766AE12B04}"/>
              </a:ext>
            </a:extLst>
          </p:cNvPr>
          <p:cNvSpPr txBox="1"/>
          <p:nvPr/>
        </p:nvSpPr>
        <p:spPr>
          <a:xfrm>
            <a:off x="933291" y="1167135"/>
            <a:ext cx="7246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Survival curves </a:t>
            </a: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patients with </a:t>
            </a:r>
            <a:r>
              <a:rPr lang="en-US" sz="24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 liver disease 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without SVR</a:t>
            </a:r>
          </a:p>
        </p:txBody>
      </p:sp>
      <p:sp>
        <p:nvSpPr>
          <p:cNvPr id="72" name="AutoShape 162">
            <a:extLst>
              <a:ext uri="{FF2B5EF4-FFF2-40B4-BE49-F238E27FC236}">
                <a16:creationId xmlns="" xmlns:a16="http://schemas.microsoft.com/office/drawing/2014/main" id="{FEDEBB48-18A3-4856-B9CA-BC2CA9436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83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Backus L, AASLD 2017, Abs. 78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/>
              <a:t>Clinical outcome after SVR: Veterans Affairs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="" xmlns:a16="http://schemas.microsoft.com/office/drawing/2014/main" id="{8D4106C5-BDF7-44FA-BB32-AA0A79ED1520}"/>
              </a:ext>
            </a:extLst>
          </p:cNvPr>
          <p:cNvSpPr txBox="1"/>
          <p:nvPr/>
        </p:nvSpPr>
        <p:spPr>
          <a:xfrm>
            <a:off x="1356352" y="2564904"/>
            <a:ext cx="7922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Overall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="" xmlns:a16="http://schemas.microsoft.com/office/drawing/2014/main" id="{0C4703A9-BC4B-4BBD-B5DD-39FDA07DD44B}"/>
              </a:ext>
            </a:extLst>
          </p:cNvPr>
          <p:cNvSpPr txBox="1"/>
          <p:nvPr/>
        </p:nvSpPr>
        <p:spPr>
          <a:xfrm>
            <a:off x="590443" y="1157840"/>
            <a:ext cx="8079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cause-mortality for patients with </a:t>
            </a:r>
            <a:r>
              <a:rPr lang="en-US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advanced liver disease </a:t>
            </a:r>
            <a:endParaRPr lang="en-US" sz="2400" b="1" u="sng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without SVR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="" xmlns:a16="http://schemas.microsoft.com/office/drawing/2014/main" id="{8B1334A9-6587-448A-8889-4DDBCFC8C096}"/>
              </a:ext>
            </a:extLst>
          </p:cNvPr>
          <p:cNvSpPr txBox="1"/>
          <p:nvPr/>
        </p:nvSpPr>
        <p:spPr>
          <a:xfrm>
            <a:off x="3809147" y="2564904"/>
            <a:ext cx="1561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FIB</a:t>
            </a:r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-4 </a:t>
            </a:r>
            <a:r>
              <a:rPr lang="en-US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1.45</a:t>
            </a:r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-3.25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="" xmlns:a16="http://schemas.microsoft.com/office/drawing/2014/main" id="{4264F441-AF78-46EC-9CE1-268FAAFD6D19}"/>
              </a:ext>
            </a:extLst>
          </p:cNvPr>
          <p:cNvSpPr txBox="1"/>
          <p:nvPr/>
        </p:nvSpPr>
        <p:spPr>
          <a:xfrm>
            <a:off x="646930" y="5959732"/>
            <a:ext cx="65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1 306</a:t>
            </a:r>
          </a:p>
          <a:p>
            <a:pPr algn="ctr"/>
            <a:r>
              <a:rPr lang="fr-FR" sz="1200" dirty="0"/>
              <a:t>29 918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="" xmlns:a16="http://schemas.microsoft.com/office/drawing/2014/main" id="{A4FF5354-E8F1-4E65-8482-BC1FA5EE41C3}"/>
              </a:ext>
            </a:extLst>
          </p:cNvPr>
          <p:cNvSpPr txBox="1"/>
          <p:nvPr/>
        </p:nvSpPr>
        <p:spPr>
          <a:xfrm>
            <a:off x="1088231" y="5959732"/>
            <a:ext cx="65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1 209</a:t>
            </a:r>
          </a:p>
          <a:p>
            <a:pPr algn="ctr"/>
            <a:r>
              <a:rPr lang="fr-FR" sz="1200" dirty="0"/>
              <a:t>38 143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="" xmlns:a16="http://schemas.microsoft.com/office/drawing/2014/main" id="{30B35C3D-834A-4D96-B108-289374CE5FD5}"/>
              </a:ext>
            </a:extLst>
          </p:cNvPr>
          <p:cNvSpPr txBox="1"/>
          <p:nvPr/>
        </p:nvSpPr>
        <p:spPr>
          <a:xfrm>
            <a:off x="1530145" y="5959732"/>
            <a:ext cx="65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741</a:t>
            </a:r>
          </a:p>
          <a:p>
            <a:pPr algn="ctr"/>
            <a:r>
              <a:rPr lang="fr-FR" sz="1200" dirty="0"/>
              <a:t>25 126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="" xmlns:a16="http://schemas.microsoft.com/office/drawing/2014/main" id="{B8D76F9A-9EF5-4CBB-ABFA-4DDB0051B15A}"/>
              </a:ext>
            </a:extLst>
          </p:cNvPr>
          <p:cNvSpPr txBox="1"/>
          <p:nvPr/>
        </p:nvSpPr>
        <p:spPr>
          <a:xfrm>
            <a:off x="1967526" y="5959732"/>
            <a:ext cx="65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406</a:t>
            </a:r>
          </a:p>
          <a:p>
            <a:pPr algn="ctr"/>
            <a:r>
              <a:rPr lang="fr-FR" sz="1200" dirty="0"/>
              <a:t>15 308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="" xmlns:a16="http://schemas.microsoft.com/office/drawing/2014/main" id="{C0B21731-4078-4AC1-A221-3ECBE33C0ED8}"/>
              </a:ext>
            </a:extLst>
          </p:cNvPr>
          <p:cNvSpPr txBox="1"/>
          <p:nvPr/>
        </p:nvSpPr>
        <p:spPr>
          <a:xfrm>
            <a:off x="2432843" y="5959732"/>
            <a:ext cx="569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91</a:t>
            </a:r>
          </a:p>
          <a:p>
            <a:pPr algn="ctr"/>
            <a:r>
              <a:rPr lang="fr-FR" sz="1200" dirty="0"/>
              <a:t>8 537</a:t>
            </a:r>
          </a:p>
        </p:txBody>
      </p:sp>
      <p:grpSp>
        <p:nvGrpSpPr>
          <p:cNvPr id="7" name="Grouper 6"/>
          <p:cNvGrpSpPr/>
          <p:nvPr/>
        </p:nvGrpSpPr>
        <p:grpSpPr>
          <a:xfrm>
            <a:off x="275671" y="2858789"/>
            <a:ext cx="3036357" cy="3141013"/>
            <a:chOff x="275671" y="2708920"/>
            <a:chExt cx="3036357" cy="3141013"/>
          </a:xfrm>
        </p:grpSpPr>
        <p:grpSp>
          <p:nvGrpSpPr>
            <p:cNvPr id="44" name="Groupe 43">
              <a:extLst>
                <a:ext uri="{FF2B5EF4-FFF2-40B4-BE49-F238E27FC236}">
                  <a16:creationId xmlns="" xmlns:a16="http://schemas.microsoft.com/office/drawing/2014/main" id="{EBCA7790-D898-47B2-B269-BB63AD3B91B6}"/>
                </a:ext>
              </a:extLst>
            </p:cNvPr>
            <p:cNvGrpSpPr/>
            <p:nvPr/>
          </p:nvGrpSpPr>
          <p:grpSpPr>
            <a:xfrm>
              <a:off x="844603" y="2771958"/>
              <a:ext cx="2117725" cy="2570162"/>
              <a:chOff x="690563" y="1800225"/>
              <a:chExt cx="2117725" cy="2570162"/>
            </a:xfrm>
          </p:grpSpPr>
          <p:sp>
            <p:nvSpPr>
              <p:cNvPr id="13" name="Freeform 10">
                <a:extLst>
                  <a:ext uri="{FF2B5EF4-FFF2-40B4-BE49-F238E27FC236}">
                    <a16:creationId xmlns="" xmlns:a16="http://schemas.microsoft.com/office/drawing/2014/main" id="{D7A987BE-0E6D-4AD6-BB31-746B8978A8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7563" y="1897063"/>
                <a:ext cx="1736725" cy="555625"/>
              </a:xfrm>
              <a:custGeom>
                <a:avLst/>
                <a:gdLst>
                  <a:gd name="T0" fmla="*/ 1094 w 1094"/>
                  <a:gd name="T1" fmla="*/ 350 h 350"/>
                  <a:gd name="T2" fmla="*/ 1075 w 1094"/>
                  <a:gd name="T3" fmla="*/ 350 h 350"/>
                  <a:gd name="T4" fmla="*/ 1058 w 1094"/>
                  <a:gd name="T5" fmla="*/ 332 h 350"/>
                  <a:gd name="T6" fmla="*/ 981 w 1094"/>
                  <a:gd name="T7" fmla="*/ 332 h 350"/>
                  <a:gd name="T8" fmla="*/ 952 w 1094"/>
                  <a:gd name="T9" fmla="*/ 315 h 350"/>
                  <a:gd name="T10" fmla="*/ 878 w 1094"/>
                  <a:gd name="T11" fmla="*/ 293 h 350"/>
                  <a:gd name="T12" fmla="*/ 797 w 1094"/>
                  <a:gd name="T13" fmla="*/ 250 h 350"/>
                  <a:gd name="T14" fmla="*/ 742 w 1094"/>
                  <a:gd name="T15" fmla="*/ 229 h 350"/>
                  <a:gd name="T16" fmla="*/ 650 w 1094"/>
                  <a:gd name="T17" fmla="*/ 190 h 350"/>
                  <a:gd name="T18" fmla="*/ 593 w 1094"/>
                  <a:gd name="T19" fmla="*/ 171 h 350"/>
                  <a:gd name="T20" fmla="*/ 564 w 1094"/>
                  <a:gd name="T21" fmla="*/ 153 h 350"/>
                  <a:gd name="T22" fmla="*/ 327 w 1094"/>
                  <a:gd name="T23" fmla="*/ 55 h 350"/>
                  <a:gd name="T24" fmla="*/ 272 w 1094"/>
                  <a:gd name="T25" fmla="*/ 45 h 350"/>
                  <a:gd name="T26" fmla="*/ 216 w 1094"/>
                  <a:gd name="T27" fmla="*/ 23 h 350"/>
                  <a:gd name="T28" fmla="*/ 173 w 1094"/>
                  <a:gd name="T29" fmla="*/ 12 h 350"/>
                  <a:gd name="T30" fmla="*/ 153 w 1094"/>
                  <a:gd name="T31" fmla="*/ 0 h 350"/>
                  <a:gd name="T32" fmla="*/ 0 w 1094"/>
                  <a:gd name="T33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94" h="350">
                    <a:moveTo>
                      <a:pt x="1094" y="350"/>
                    </a:moveTo>
                    <a:lnTo>
                      <a:pt x="1075" y="350"/>
                    </a:lnTo>
                    <a:lnTo>
                      <a:pt x="1058" y="332"/>
                    </a:lnTo>
                    <a:lnTo>
                      <a:pt x="981" y="332"/>
                    </a:lnTo>
                    <a:lnTo>
                      <a:pt x="952" y="315"/>
                    </a:lnTo>
                    <a:lnTo>
                      <a:pt x="878" y="293"/>
                    </a:lnTo>
                    <a:lnTo>
                      <a:pt x="797" y="250"/>
                    </a:lnTo>
                    <a:lnTo>
                      <a:pt x="742" y="229"/>
                    </a:lnTo>
                    <a:lnTo>
                      <a:pt x="650" y="190"/>
                    </a:lnTo>
                    <a:lnTo>
                      <a:pt x="593" y="171"/>
                    </a:lnTo>
                    <a:lnTo>
                      <a:pt x="564" y="153"/>
                    </a:lnTo>
                    <a:lnTo>
                      <a:pt x="327" y="55"/>
                    </a:lnTo>
                    <a:lnTo>
                      <a:pt x="272" y="45"/>
                    </a:lnTo>
                    <a:lnTo>
                      <a:pt x="216" y="23"/>
                    </a:lnTo>
                    <a:lnTo>
                      <a:pt x="173" y="12"/>
                    </a:lnTo>
                    <a:lnTo>
                      <a:pt x="153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rgbClr val="00B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0" name="Freeform 17">
                <a:extLst>
                  <a:ext uri="{FF2B5EF4-FFF2-40B4-BE49-F238E27FC236}">
                    <a16:creationId xmlns="" xmlns:a16="http://schemas.microsoft.com/office/drawing/2014/main" id="{0AD14B2E-9403-4679-B321-0F4C56E37F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5975" y="1900238"/>
                <a:ext cx="1651000" cy="1609725"/>
              </a:xfrm>
              <a:custGeom>
                <a:avLst/>
                <a:gdLst>
                  <a:gd name="T0" fmla="*/ 1040 w 1040"/>
                  <a:gd name="T1" fmla="*/ 1014 h 1014"/>
                  <a:gd name="T2" fmla="*/ 1040 w 1040"/>
                  <a:gd name="T3" fmla="*/ 966 h 1014"/>
                  <a:gd name="T4" fmla="*/ 1031 w 1040"/>
                  <a:gd name="T5" fmla="*/ 966 h 1014"/>
                  <a:gd name="T6" fmla="*/ 1031 w 1040"/>
                  <a:gd name="T7" fmla="*/ 907 h 1014"/>
                  <a:gd name="T8" fmla="*/ 1015 w 1040"/>
                  <a:gd name="T9" fmla="*/ 907 h 1014"/>
                  <a:gd name="T10" fmla="*/ 1015 w 1040"/>
                  <a:gd name="T11" fmla="*/ 853 h 1014"/>
                  <a:gd name="T12" fmla="*/ 920 w 1040"/>
                  <a:gd name="T13" fmla="*/ 853 h 1014"/>
                  <a:gd name="T14" fmla="*/ 920 w 1040"/>
                  <a:gd name="T15" fmla="*/ 815 h 1014"/>
                  <a:gd name="T16" fmla="*/ 893 w 1040"/>
                  <a:gd name="T17" fmla="*/ 815 h 1014"/>
                  <a:gd name="T18" fmla="*/ 893 w 1040"/>
                  <a:gd name="T19" fmla="*/ 744 h 1014"/>
                  <a:gd name="T20" fmla="*/ 850 w 1040"/>
                  <a:gd name="T21" fmla="*/ 744 h 1014"/>
                  <a:gd name="T22" fmla="*/ 850 w 1040"/>
                  <a:gd name="T23" fmla="*/ 679 h 1014"/>
                  <a:gd name="T24" fmla="*/ 755 w 1040"/>
                  <a:gd name="T25" fmla="*/ 679 h 1014"/>
                  <a:gd name="T26" fmla="*/ 755 w 1040"/>
                  <a:gd name="T27" fmla="*/ 580 h 1014"/>
                  <a:gd name="T28" fmla="*/ 736 w 1040"/>
                  <a:gd name="T29" fmla="*/ 580 h 1014"/>
                  <a:gd name="T30" fmla="*/ 736 w 1040"/>
                  <a:gd name="T31" fmla="*/ 526 h 1014"/>
                  <a:gd name="T32" fmla="*/ 711 w 1040"/>
                  <a:gd name="T33" fmla="*/ 526 h 1014"/>
                  <a:gd name="T34" fmla="*/ 711 w 1040"/>
                  <a:gd name="T35" fmla="*/ 411 h 1014"/>
                  <a:gd name="T36" fmla="*/ 588 w 1040"/>
                  <a:gd name="T37" fmla="*/ 411 h 1014"/>
                  <a:gd name="T38" fmla="*/ 588 w 1040"/>
                  <a:gd name="T39" fmla="*/ 376 h 1014"/>
                  <a:gd name="T40" fmla="*/ 572 w 1040"/>
                  <a:gd name="T41" fmla="*/ 360 h 1014"/>
                  <a:gd name="T42" fmla="*/ 550 w 1040"/>
                  <a:gd name="T43" fmla="*/ 352 h 1014"/>
                  <a:gd name="T44" fmla="*/ 533 w 1040"/>
                  <a:gd name="T45" fmla="*/ 337 h 1014"/>
                  <a:gd name="T46" fmla="*/ 506 w 1040"/>
                  <a:gd name="T47" fmla="*/ 283 h 1014"/>
                  <a:gd name="T48" fmla="*/ 464 w 1040"/>
                  <a:gd name="T49" fmla="*/ 235 h 1014"/>
                  <a:gd name="T50" fmla="*/ 448 w 1040"/>
                  <a:gd name="T51" fmla="*/ 192 h 1014"/>
                  <a:gd name="T52" fmla="*/ 416 w 1040"/>
                  <a:gd name="T53" fmla="*/ 164 h 1014"/>
                  <a:gd name="T54" fmla="*/ 385 w 1040"/>
                  <a:gd name="T55" fmla="*/ 164 h 1014"/>
                  <a:gd name="T56" fmla="*/ 345 w 1040"/>
                  <a:gd name="T57" fmla="*/ 148 h 1014"/>
                  <a:gd name="T58" fmla="*/ 320 w 1040"/>
                  <a:gd name="T59" fmla="*/ 120 h 1014"/>
                  <a:gd name="T60" fmla="*/ 308 w 1040"/>
                  <a:gd name="T61" fmla="*/ 96 h 1014"/>
                  <a:gd name="T62" fmla="*/ 288 w 1040"/>
                  <a:gd name="T63" fmla="*/ 88 h 1014"/>
                  <a:gd name="T64" fmla="*/ 272 w 1040"/>
                  <a:gd name="T65" fmla="*/ 69 h 1014"/>
                  <a:gd name="T66" fmla="*/ 265 w 1040"/>
                  <a:gd name="T67" fmla="*/ 46 h 1014"/>
                  <a:gd name="T68" fmla="*/ 233 w 1040"/>
                  <a:gd name="T69" fmla="*/ 26 h 1014"/>
                  <a:gd name="T70" fmla="*/ 174 w 1040"/>
                  <a:gd name="T71" fmla="*/ 8 h 1014"/>
                  <a:gd name="T72" fmla="*/ 154 w 1040"/>
                  <a:gd name="T73" fmla="*/ 0 h 1014"/>
                  <a:gd name="T74" fmla="*/ 0 w 1040"/>
                  <a:gd name="T75" fmla="*/ 0 h 1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040" h="1014">
                    <a:moveTo>
                      <a:pt x="1040" y="1014"/>
                    </a:moveTo>
                    <a:lnTo>
                      <a:pt x="1040" y="966"/>
                    </a:lnTo>
                    <a:lnTo>
                      <a:pt x="1031" y="966"/>
                    </a:lnTo>
                    <a:lnTo>
                      <a:pt x="1031" y="907"/>
                    </a:lnTo>
                    <a:lnTo>
                      <a:pt x="1015" y="907"/>
                    </a:lnTo>
                    <a:lnTo>
                      <a:pt x="1015" y="853"/>
                    </a:lnTo>
                    <a:lnTo>
                      <a:pt x="920" y="853"/>
                    </a:lnTo>
                    <a:lnTo>
                      <a:pt x="920" y="815"/>
                    </a:lnTo>
                    <a:lnTo>
                      <a:pt x="893" y="815"/>
                    </a:lnTo>
                    <a:lnTo>
                      <a:pt x="893" y="744"/>
                    </a:lnTo>
                    <a:lnTo>
                      <a:pt x="850" y="744"/>
                    </a:lnTo>
                    <a:lnTo>
                      <a:pt x="850" y="679"/>
                    </a:lnTo>
                    <a:lnTo>
                      <a:pt x="755" y="679"/>
                    </a:lnTo>
                    <a:lnTo>
                      <a:pt x="755" y="580"/>
                    </a:lnTo>
                    <a:lnTo>
                      <a:pt x="736" y="580"/>
                    </a:lnTo>
                    <a:lnTo>
                      <a:pt x="736" y="526"/>
                    </a:lnTo>
                    <a:lnTo>
                      <a:pt x="711" y="526"/>
                    </a:lnTo>
                    <a:lnTo>
                      <a:pt x="711" y="411"/>
                    </a:lnTo>
                    <a:lnTo>
                      <a:pt x="588" y="411"/>
                    </a:lnTo>
                    <a:lnTo>
                      <a:pt x="588" y="376"/>
                    </a:lnTo>
                    <a:lnTo>
                      <a:pt x="572" y="360"/>
                    </a:lnTo>
                    <a:lnTo>
                      <a:pt x="550" y="352"/>
                    </a:lnTo>
                    <a:lnTo>
                      <a:pt x="533" y="337"/>
                    </a:lnTo>
                    <a:lnTo>
                      <a:pt x="506" y="283"/>
                    </a:lnTo>
                    <a:lnTo>
                      <a:pt x="464" y="235"/>
                    </a:lnTo>
                    <a:lnTo>
                      <a:pt x="448" y="192"/>
                    </a:lnTo>
                    <a:lnTo>
                      <a:pt x="416" y="164"/>
                    </a:lnTo>
                    <a:lnTo>
                      <a:pt x="385" y="164"/>
                    </a:lnTo>
                    <a:lnTo>
                      <a:pt x="345" y="148"/>
                    </a:lnTo>
                    <a:lnTo>
                      <a:pt x="320" y="120"/>
                    </a:lnTo>
                    <a:lnTo>
                      <a:pt x="308" y="96"/>
                    </a:lnTo>
                    <a:lnTo>
                      <a:pt x="288" y="88"/>
                    </a:lnTo>
                    <a:lnTo>
                      <a:pt x="272" y="69"/>
                    </a:lnTo>
                    <a:lnTo>
                      <a:pt x="265" y="46"/>
                    </a:lnTo>
                    <a:lnTo>
                      <a:pt x="233" y="26"/>
                    </a:lnTo>
                    <a:lnTo>
                      <a:pt x="174" y="8"/>
                    </a:lnTo>
                    <a:lnTo>
                      <a:pt x="154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2" name="Freeform 19">
                <a:extLst>
                  <a:ext uri="{FF2B5EF4-FFF2-40B4-BE49-F238E27FC236}">
                    <a16:creationId xmlns="" xmlns:a16="http://schemas.microsoft.com/office/drawing/2014/main" id="{4AD15E8D-3A2A-4B04-A1F5-B72CFB42BC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4538" y="1800225"/>
                <a:ext cx="2063750" cy="2495550"/>
              </a:xfrm>
              <a:custGeom>
                <a:avLst/>
                <a:gdLst>
                  <a:gd name="T0" fmla="*/ 1300 w 1300"/>
                  <a:gd name="T1" fmla="*/ 1572 h 1572"/>
                  <a:gd name="T2" fmla="*/ 0 w 1300"/>
                  <a:gd name="T3" fmla="*/ 1572 h 1572"/>
                  <a:gd name="T4" fmla="*/ 0 w 1300"/>
                  <a:gd name="T5" fmla="*/ 0 h 15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00" h="1572">
                    <a:moveTo>
                      <a:pt x="1300" y="1572"/>
                    </a:moveTo>
                    <a:lnTo>
                      <a:pt x="0" y="1572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3" name="Line 20">
                <a:extLst>
                  <a:ext uri="{FF2B5EF4-FFF2-40B4-BE49-F238E27FC236}">
                    <a16:creationId xmlns="" xmlns:a16="http://schemas.microsoft.com/office/drawing/2014/main" id="{E7AFED2E-F502-4219-BF39-237AE2529D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90563" y="1905000"/>
                <a:ext cx="53975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4" name="Line 21">
                <a:extLst>
                  <a:ext uri="{FF2B5EF4-FFF2-40B4-BE49-F238E27FC236}">
                    <a16:creationId xmlns="" xmlns:a16="http://schemas.microsoft.com/office/drawing/2014/main" id="{2C1B36FE-28DE-46A9-867E-A607C5DB94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90563" y="2473325"/>
                <a:ext cx="53975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5" name="Line 22">
                <a:extLst>
                  <a:ext uri="{FF2B5EF4-FFF2-40B4-BE49-F238E27FC236}">
                    <a16:creationId xmlns="" xmlns:a16="http://schemas.microsoft.com/office/drawing/2014/main" id="{6D024025-20CB-46FF-9A5E-F8ABA8C16A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90563" y="3043238"/>
                <a:ext cx="53975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6" name="Line 23">
                <a:extLst>
                  <a:ext uri="{FF2B5EF4-FFF2-40B4-BE49-F238E27FC236}">
                    <a16:creationId xmlns="" xmlns:a16="http://schemas.microsoft.com/office/drawing/2014/main" id="{FD9D3D7B-2F8A-4D16-8EDA-BB7CA3730E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90563" y="3611563"/>
                <a:ext cx="53975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7" name="Line 24">
                <a:extLst>
                  <a:ext uri="{FF2B5EF4-FFF2-40B4-BE49-F238E27FC236}">
                    <a16:creationId xmlns="" xmlns:a16="http://schemas.microsoft.com/office/drawing/2014/main" id="{E1C1DB4B-6CBA-4173-BB26-CC2AE7DBB6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90563" y="4183063"/>
                <a:ext cx="53975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8" name="Line 25">
                <a:extLst>
                  <a:ext uri="{FF2B5EF4-FFF2-40B4-BE49-F238E27FC236}">
                    <a16:creationId xmlns="" xmlns:a16="http://schemas.microsoft.com/office/drawing/2014/main" id="{A8116ABF-6BA7-41E3-8B3C-E988220790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62225" y="4295775"/>
                <a:ext cx="0" cy="7461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9" name="Line 26">
                <a:extLst>
                  <a:ext uri="{FF2B5EF4-FFF2-40B4-BE49-F238E27FC236}">
                    <a16:creationId xmlns="" xmlns:a16="http://schemas.microsoft.com/office/drawing/2014/main" id="{51B806C2-2580-4341-8BCA-EB3EAE3A95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20738" y="4295775"/>
                <a:ext cx="0" cy="7461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0" name="Line 27">
                <a:extLst>
                  <a:ext uri="{FF2B5EF4-FFF2-40B4-BE49-F238E27FC236}">
                    <a16:creationId xmlns="" xmlns:a16="http://schemas.microsoft.com/office/drawing/2014/main" id="{B3459FFB-AA3C-4333-8F91-719EC4273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55713" y="4295775"/>
                <a:ext cx="0" cy="7461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1" name="Line 28">
                <a:extLst>
                  <a:ext uri="{FF2B5EF4-FFF2-40B4-BE49-F238E27FC236}">
                    <a16:creationId xmlns="" xmlns:a16="http://schemas.microsoft.com/office/drawing/2014/main" id="{00C63351-B318-4576-8527-8369842364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90688" y="4295775"/>
                <a:ext cx="0" cy="7461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2" name="Line 29">
                <a:extLst>
                  <a:ext uri="{FF2B5EF4-FFF2-40B4-BE49-F238E27FC236}">
                    <a16:creationId xmlns="" xmlns:a16="http://schemas.microsoft.com/office/drawing/2014/main" id="{E88F2B42-919D-40BC-B324-249D9756D2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7250" y="4295775"/>
                <a:ext cx="0" cy="7461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</p:grpSp>
        <p:sp>
          <p:nvSpPr>
            <p:cNvPr id="51" name="ZoneTexte 50">
              <a:extLst>
                <a:ext uri="{FF2B5EF4-FFF2-40B4-BE49-F238E27FC236}">
                  <a16:creationId xmlns="" xmlns:a16="http://schemas.microsoft.com/office/drawing/2014/main" id="{933DFA55-6782-4B0E-9269-E32B29CA4EA6}"/>
                </a:ext>
              </a:extLst>
            </p:cNvPr>
            <p:cNvSpPr txBox="1"/>
            <p:nvPr/>
          </p:nvSpPr>
          <p:spPr>
            <a:xfrm>
              <a:off x="832346" y="5339516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0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="" xmlns:a16="http://schemas.microsoft.com/office/drawing/2014/main" id="{B27C6551-55B6-4449-960E-0854BC3A0344}"/>
                </a:ext>
              </a:extLst>
            </p:cNvPr>
            <p:cNvSpPr txBox="1"/>
            <p:nvPr/>
          </p:nvSpPr>
          <p:spPr>
            <a:xfrm>
              <a:off x="1198782" y="5339516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0.5</a:t>
              </a:r>
              <a:endParaRPr lang="fr-FR" sz="1400" dirty="0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="" xmlns:a16="http://schemas.microsoft.com/office/drawing/2014/main" id="{2BD91DCB-D6F3-437D-87D1-057F628C0963}"/>
                </a:ext>
              </a:extLst>
            </p:cNvPr>
            <p:cNvSpPr txBox="1"/>
            <p:nvPr/>
          </p:nvSpPr>
          <p:spPr>
            <a:xfrm>
              <a:off x="1715561" y="5339516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1</a:t>
              </a:r>
              <a:endParaRPr lang="fr-FR" sz="1400" dirty="0"/>
            </a:p>
          </p:txBody>
        </p:sp>
        <p:sp>
          <p:nvSpPr>
            <p:cNvPr id="54" name="ZoneTexte 53">
              <a:extLst>
                <a:ext uri="{FF2B5EF4-FFF2-40B4-BE49-F238E27FC236}">
                  <a16:creationId xmlns="" xmlns:a16="http://schemas.microsoft.com/office/drawing/2014/main" id="{908185A8-171A-480F-B878-4E9BC73BEA4C}"/>
                </a:ext>
              </a:extLst>
            </p:cNvPr>
            <p:cNvSpPr txBox="1"/>
            <p:nvPr/>
          </p:nvSpPr>
          <p:spPr>
            <a:xfrm>
              <a:off x="2078077" y="5339516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1.5</a:t>
              </a:r>
              <a:endParaRPr lang="fr-FR" sz="1400" dirty="0"/>
            </a:p>
          </p:txBody>
        </p:sp>
        <p:sp>
          <p:nvSpPr>
            <p:cNvPr id="55" name="ZoneTexte 54">
              <a:extLst>
                <a:ext uri="{FF2B5EF4-FFF2-40B4-BE49-F238E27FC236}">
                  <a16:creationId xmlns="" xmlns:a16="http://schemas.microsoft.com/office/drawing/2014/main" id="{B4691F48-839F-4416-893B-FED2AD0899E2}"/>
                </a:ext>
              </a:extLst>
            </p:cNvPr>
            <p:cNvSpPr txBox="1"/>
            <p:nvPr/>
          </p:nvSpPr>
          <p:spPr>
            <a:xfrm>
              <a:off x="2575465" y="5339516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2</a:t>
              </a:r>
              <a:endParaRPr lang="fr-FR" sz="1400" dirty="0"/>
            </a:p>
          </p:txBody>
        </p:sp>
        <p:sp>
          <p:nvSpPr>
            <p:cNvPr id="56" name="ZoneTexte 55">
              <a:extLst>
                <a:ext uri="{FF2B5EF4-FFF2-40B4-BE49-F238E27FC236}">
                  <a16:creationId xmlns="" xmlns:a16="http://schemas.microsoft.com/office/drawing/2014/main" id="{69051A58-8CF2-4E85-8F2C-50CE348A7355}"/>
                </a:ext>
              </a:extLst>
            </p:cNvPr>
            <p:cNvSpPr txBox="1"/>
            <p:nvPr/>
          </p:nvSpPr>
          <p:spPr>
            <a:xfrm>
              <a:off x="609646" y="5542156"/>
              <a:ext cx="27023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err="1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Years</a:t>
              </a:r>
              <a:r>
                <a:rPr lang="fr-FR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since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end 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of </a:t>
              </a:r>
              <a:r>
                <a:rPr lang="fr-FR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DAA </a:t>
              </a:r>
              <a:r>
                <a:rPr lang="fr-FR" sz="1400" b="1" dirty="0" err="1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treatment</a:t>
              </a:r>
              <a:r>
                <a:rPr lang="fr-FR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ZoneTexte 61">
              <a:extLst>
                <a:ext uri="{FF2B5EF4-FFF2-40B4-BE49-F238E27FC236}">
                  <a16:creationId xmlns="" xmlns:a16="http://schemas.microsoft.com/office/drawing/2014/main" id="{A005DAE3-11A8-4910-AC81-81A1B03EB819}"/>
                </a:ext>
              </a:extLst>
            </p:cNvPr>
            <p:cNvSpPr txBox="1"/>
            <p:nvPr/>
          </p:nvSpPr>
          <p:spPr>
            <a:xfrm>
              <a:off x="475370" y="4990316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</a:t>
              </a:r>
              <a:endParaRPr lang="fr-FR" sz="1400" dirty="0"/>
            </a:p>
          </p:txBody>
        </p:sp>
        <p:sp>
          <p:nvSpPr>
            <p:cNvPr id="63" name="ZoneTexte 62">
              <a:extLst>
                <a:ext uri="{FF2B5EF4-FFF2-40B4-BE49-F238E27FC236}">
                  <a16:creationId xmlns="" xmlns:a16="http://schemas.microsoft.com/office/drawing/2014/main" id="{802D399F-0924-4877-B83B-E7F6F4790C02}"/>
                </a:ext>
              </a:extLst>
            </p:cNvPr>
            <p:cNvSpPr txBox="1"/>
            <p:nvPr/>
          </p:nvSpPr>
          <p:spPr>
            <a:xfrm>
              <a:off x="275671" y="4419967"/>
              <a:ext cx="633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0.925</a:t>
              </a:r>
              <a:endParaRPr lang="fr-FR" sz="1400" dirty="0"/>
            </a:p>
          </p:txBody>
        </p:sp>
        <p:sp>
          <p:nvSpPr>
            <p:cNvPr id="64" name="ZoneTexte 63">
              <a:extLst>
                <a:ext uri="{FF2B5EF4-FFF2-40B4-BE49-F238E27FC236}">
                  <a16:creationId xmlns="" xmlns:a16="http://schemas.microsoft.com/office/drawing/2014/main" id="{6428135B-06DF-4BDD-9898-3EF0912EFA1D}"/>
                </a:ext>
              </a:extLst>
            </p:cNvPr>
            <p:cNvSpPr txBox="1"/>
            <p:nvPr/>
          </p:nvSpPr>
          <p:spPr>
            <a:xfrm>
              <a:off x="375520" y="3849618"/>
              <a:ext cx="534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0.95</a:t>
              </a:r>
              <a:endParaRPr lang="fr-FR" sz="1400" dirty="0"/>
            </a:p>
          </p:txBody>
        </p:sp>
        <p:sp>
          <p:nvSpPr>
            <p:cNvPr id="65" name="ZoneTexte 64">
              <a:extLst>
                <a:ext uri="{FF2B5EF4-FFF2-40B4-BE49-F238E27FC236}">
                  <a16:creationId xmlns="" xmlns:a16="http://schemas.microsoft.com/office/drawing/2014/main" id="{8ABEDD8F-2C71-46E5-A831-305A6EF26FBE}"/>
                </a:ext>
              </a:extLst>
            </p:cNvPr>
            <p:cNvSpPr txBox="1"/>
            <p:nvPr/>
          </p:nvSpPr>
          <p:spPr>
            <a:xfrm>
              <a:off x="275671" y="3279269"/>
              <a:ext cx="633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0.975</a:t>
              </a:r>
              <a:endParaRPr lang="fr-FR" sz="1400" dirty="0"/>
            </a:p>
          </p:txBody>
        </p:sp>
        <p:sp>
          <p:nvSpPr>
            <p:cNvPr id="66" name="ZoneTexte 65">
              <a:extLst>
                <a:ext uri="{FF2B5EF4-FFF2-40B4-BE49-F238E27FC236}">
                  <a16:creationId xmlns="" xmlns:a16="http://schemas.microsoft.com/office/drawing/2014/main" id="{41FA51D1-4175-4577-890F-D20672008E3A}"/>
                </a:ext>
              </a:extLst>
            </p:cNvPr>
            <p:cNvSpPr txBox="1"/>
            <p:nvPr/>
          </p:nvSpPr>
          <p:spPr>
            <a:xfrm>
              <a:off x="625101" y="2708920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1</a:t>
              </a:r>
              <a:endParaRPr lang="fr-FR" sz="1400" dirty="0"/>
            </a:p>
          </p:txBody>
        </p:sp>
        <p:sp>
          <p:nvSpPr>
            <p:cNvPr id="67" name="ZoneTexte 66">
              <a:extLst>
                <a:ext uri="{FF2B5EF4-FFF2-40B4-BE49-F238E27FC236}">
                  <a16:creationId xmlns="" xmlns:a16="http://schemas.microsoft.com/office/drawing/2014/main" id="{2D7FDB96-BA64-410B-9DDF-9FAE23C8DE78}"/>
                </a:ext>
              </a:extLst>
            </p:cNvPr>
            <p:cNvSpPr txBox="1"/>
            <p:nvPr/>
          </p:nvSpPr>
          <p:spPr>
            <a:xfrm>
              <a:off x="948248" y="4900780"/>
              <a:ext cx="938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p &lt; </a:t>
              </a:r>
              <a:r>
                <a:rPr lang="fr-FR" sz="1400" dirty="0" smtClean="0"/>
                <a:t>0.001</a:t>
              </a:r>
              <a:endParaRPr lang="fr-FR" sz="1400" dirty="0"/>
            </a:p>
          </p:txBody>
        </p:sp>
      </p:grpSp>
      <p:sp>
        <p:nvSpPr>
          <p:cNvPr id="69" name="ZoneTexte 68">
            <a:extLst>
              <a:ext uri="{FF2B5EF4-FFF2-40B4-BE49-F238E27FC236}">
                <a16:creationId xmlns="" xmlns:a16="http://schemas.microsoft.com/office/drawing/2014/main" id="{3930B2C7-11E7-4C25-A890-9988DBB709AC}"/>
              </a:ext>
            </a:extLst>
          </p:cNvPr>
          <p:cNvSpPr txBox="1"/>
          <p:nvPr/>
        </p:nvSpPr>
        <p:spPr>
          <a:xfrm>
            <a:off x="1175" y="5959732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No SVR</a:t>
            </a:r>
          </a:p>
          <a:p>
            <a:pPr algn="r"/>
            <a:r>
              <a:rPr lang="fr-FR" sz="1200" dirty="0"/>
              <a:t>SVR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="" xmlns:a16="http://schemas.microsoft.com/office/drawing/2014/main" id="{36CA2EB9-8C84-43B4-993F-D84796C711E7}"/>
              </a:ext>
            </a:extLst>
          </p:cNvPr>
          <p:cNvSpPr txBox="1"/>
          <p:nvPr/>
        </p:nvSpPr>
        <p:spPr>
          <a:xfrm>
            <a:off x="3484190" y="5959732"/>
            <a:ext cx="65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819</a:t>
            </a:r>
          </a:p>
          <a:p>
            <a:pPr algn="ctr"/>
            <a:r>
              <a:rPr lang="fr-FR" sz="1200" dirty="0"/>
              <a:t>25 457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="" xmlns:a16="http://schemas.microsoft.com/office/drawing/2014/main" id="{4A4974ED-ED92-4C0C-B3ED-0C929916E3BA}"/>
              </a:ext>
            </a:extLst>
          </p:cNvPr>
          <p:cNvSpPr txBox="1"/>
          <p:nvPr/>
        </p:nvSpPr>
        <p:spPr>
          <a:xfrm>
            <a:off x="3925492" y="5959732"/>
            <a:ext cx="65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745</a:t>
            </a:r>
          </a:p>
          <a:p>
            <a:pPr algn="ctr"/>
            <a:r>
              <a:rPr lang="fr-FR" sz="1200" dirty="0"/>
              <a:t>24 412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="" xmlns:a16="http://schemas.microsoft.com/office/drawing/2014/main" id="{313BFB18-4B5F-4276-A750-678EDF962ECF}"/>
              </a:ext>
            </a:extLst>
          </p:cNvPr>
          <p:cNvSpPr txBox="1"/>
          <p:nvPr/>
        </p:nvSpPr>
        <p:spPr>
          <a:xfrm>
            <a:off x="4367406" y="5959732"/>
            <a:ext cx="65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404</a:t>
            </a:r>
          </a:p>
          <a:p>
            <a:pPr algn="ctr"/>
            <a:r>
              <a:rPr lang="fr-FR" sz="1200" dirty="0"/>
              <a:t>16 808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="" xmlns:a16="http://schemas.microsoft.com/office/drawing/2014/main" id="{DB77DD03-F0EF-441E-9258-7340AE62D0CC}"/>
              </a:ext>
            </a:extLst>
          </p:cNvPr>
          <p:cNvSpPr txBox="1"/>
          <p:nvPr/>
        </p:nvSpPr>
        <p:spPr>
          <a:xfrm>
            <a:off x="4804787" y="5959732"/>
            <a:ext cx="65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242</a:t>
            </a:r>
          </a:p>
          <a:p>
            <a:pPr algn="ctr"/>
            <a:r>
              <a:rPr lang="fr-FR" sz="1200" dirty="0"/>
              <a:t>10 084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="" xmlns:a16="http://schemas.microsoft.com/office/drawing/2014/main" id="{060F1DFF-56F8-4401-B518-2499F9C8F6EC}"/>
              </a:ext>
            </a:extLst>
          </p:cNvPr>
          <p:cNvSpPr txBox="1"/>
          <p:nvPr/>
        </p:nvSpPr>
        <p:spPr>
          <a:xfrm>
            <a:off x="5270105" y="5959732"/>
            <a:ext cx="569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55</a:t>
            </a:r>
          </a:p>
          <a:p>
            <a:pPr algn="ctr"/>
            <a:r>
              <a:rPr lang="fr-FR" sz="1200" dirty="0"/>
              <a:t>5 530</a:t>
            </a:r>
          </a:p>
        </p:txBody>
      </p:sp>
      <p:grpSp>
        <p:nvGrpSpPr>
          <p:cNvPr id="9" name="Grouper 8"/>
          <p:cNvGrpSpPr/>
          <p:nvPr/>
        </p:nvGrpSpPr>
        <p:grpSpPr>
          <a:xfrm>
            <a:off x="3112932" y="2858789"/>
            <a:ext cx="3036357" cy="3141013"/>
            <a:chOff x="3112932" y="2708920"/>
            <a:chExt cx="3036357" cy="3141013"/>
          </a:xfrm>
        </p:grpSpPr>
        <p:sp>
          <p:nvSpPr>
            <p:cNvPr id="78" name="ZoneTexte 77">
              <a:extLst>
                <a:ext uri="{FF2B5EF4-FFF2-40B4-BE49-F238E27FC236}">
                  <a16:creationId xmlns="" xmlns:a16="http://schemas.microsoft.com/office/drawing/2014/main" id="{0ECC3A3B-DB33-4F69-A9A8-F288D9081642}"/>
                </a:ext>
              </a:extLst>
            </p:cNvPr>
            <p:cNvSpPr txBox="1"/>
            <p:nvPr/>
          </p:nvSpPr>
          <p:spPr>
            <a:xfrm>
              <a:off x="3446907" y="5542156"/>
              <a:ext cx="27023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err="1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Years</a:t>
              </a:r>
              <a:r>
                <a:rPr lang="fr-FR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since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end of DAA </a:t>
              </a:r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treatment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="" xmlns:a16="http://schemas.microsoft.com/office/drawing/2014/main" id="{37C56DE5-3630-42B9-B29C-42A441331B97}"/>
                </a:ext>
              </a:extLst>
            </p:cNvPr>
            <p:cNvGrpSpPr/>
            <p:nvPr/>
          </p:nvGrpSpPr>
          <p:grpSpPr>
            <a:xfrm>
              <a:off x="3673528" y="2768783"/>
              <a:ext cx="2117725" cy="2570162"/>
              <a:chOff x="3519488" y="1825625"/>
              <a:chExt cx="2117725" cy="2570162"/>
            </a:xfrm>
          </p:grpSpPr>
          <p:sp>
            <p:nvSpPr>
              <p:cNvPr id="14" name="Freeform 11">
                <a:extLst>
                  <a:ext uri="{FF2B5EF4-FFF2-40B4-BE49-F238E27FC236}">
                    <a16:creationId xmlns="" xmlns:a16="http://schemas.microsoft.com/office/drawing/2014/main" id="{412C0CB5-6080-43A2-BDD2-76A00B7F71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5000" y="2136775"/>
                <a:ext cx="958850" cy="360362"/>
              </a:xfrm>
              <a:custGeom>
                <a:avLst/>
                <a:gdLst>
                  <a:gd name="T0" fmla="*/ 604 w 604"/>
                  <a:gd name="T1" fmla="*/ 227 h 227"/>
                  <a:gd name="T2" fmla="*/ 581 w 604"/>
                  <a:gd name="T3" fmla="*/ 221 h 227"/>
                  <a:gd name="T4" fmla="*/ 566 w 604"/>
                  <a:gd name="T5" fmla="*/ 208 h 227"/>
                  <a:gd name="T6" fmla="*/ 486 w 604"/>
                  <a:gd name="T7" fmla="*/ 208 h 227"/>
                  <a:gd name="T8" fmla="*/ 470 w 604"/>
                  <a:gd name="T9" fmla="*/ 196 h 227"/>
                  <a:gd name="T10" fmla="*/ 427 w 604"/>
                  <a:gd name="T11" fmla="*/ 177 h 227"/>
                  <a:gd name="T12" fmla="*/ 386 w 604"/>
                  <a:gd name="T13" fmla="*/ 165 h 227"/>
                  <a:gd name="T14" fmla="*/ 331 w 604"/>
                  <a:gd name="T15" fmla="*/ 129 h 227"/>
                  <a:gd name="T16" fmla="*/ 289 w 604"/>
                  <a:gd name="T17" fmla="*/ 109 h 227"/>
                  <a:gd name="T18" fmla="*/ 246 w 604"/>
                  <a:gd name="T19" fmla="*/ 93 h 227"/>
                  <a:gd name="T20" fmla="*/ 79 w 604"/>
                  <a:gd name="T21" fmla="*/ 39 h 227"/>
                  <a:gd name="T22" fmla="*/ 54 w 604"/>
                  <a:gd name="T23" fmla="*/ 23 h 227"/>
                  <a:gd name="T24" fmla="*/ 0 w 604"/>
                  <a:gd name="T25" fmla="*/ 0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04" h="227">
                    <a:moveTo>
                      <a:pt x="604" y="227"/>
                    </a:moveTo>
                    <a:lnTo>
                      <a:pt x="581" y="221"/>
                    </a:lnTo>
                    <a:lnTo>
                      <a:pt x="566" y="208"/>
                    </a:lnTo>
                    <a:lnTo>
                      <a:pt x="486" y="208"/>
                    </a:lnTo>
                    <a:lnTo>
                      <a:pt x="470" y="196"/>
                    </a:lnTo>
                    <a:lnTo>
                      <a:pt x="427" y="177"/>
                    </a:lnTo>
                    <a:lnTo>
                      <a:pt x="386" y="165"/>
                    </a:lnTo>
                    <a:lnTo>
                      <a:pt x="331" y="129"/>
                    </a:lnTo>
                    <a:lnTo>
                      <a:pt x="289" y="109"/>
                    </a:lnTo>
                    <a:lnTo>
                      <a:pt x="246" y="93"/>
                    </a:lnTo>
                    <a:lnTo>
                      <a:pt x="79" y="39"/>
                    </a:lnTo>
                    <a:lnTo>
                      <a:pt x="54" y="23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rgbClr val="00B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="" xmlns:a16="http://schemas.microsoft.com/office/drawing/2014/main" id="{2F5EA816-65FF-4743-BBA3-E57C22C5F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0138" y="1933575"/>
                <a:ext cx="796925" cy="201612"/>
              </a:xfrm>
              <a:custGeom>
                <a:avLst/>
                <a:gdLst>
                  <a:gd name="T0" fmla="*/ 502 w 502"/>
                  <a:gd name="T1" fmla="*/ 127 h 127"/>
                  <a:gd name="T2" fmla="*/ 474 w 502"/>
                  <a:gd name="T3" fmla="*/ 117 h 127"/>
                  <a:gd name="T4" fmla="*/ 360 w 502"/>
                  <a:gd name="T5" fmla="*/ 71 h 127"/>
                  <a:gd name="T6" fmla="*/ 284 w 502"/>
                  <a:gd name="T7" fmla="*/ 46 h 127"/>
                  <a:gd name="T8" fmla="*/ 262 w 502"/>
                  <a:gd name="T9" fmla="*/ 36 h 127"/>
                  <a:gd name="T10" fmla="*/ 155 w 502"/>
                  <a:gd name="T11" fmla="*/ 0 h 127"/>
                  <a:gd name="T12" fmla="*/ 0 w 502"/>
                  <a:gd name="T13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2" h="127">
                    <a:moveTo>
                      <a:pt x="502" y="127"/>
                    </a:moveTo>
                    <a:lnTo>
                      <a:pt x="474" y="117"/>
                    </a:lnTo>
                    <a:lnTo>
                      <a:pt x="360" y="71"/>
                    </a:lnTo>
                    <a:lnTo>
                      <a:pt x="284" y="46"/>
                    </a:lnTo>
                    <a:lnTo>
                      <a:pt x="262" y="36"/>
                    </a:lnTo>
                    <a:lnTo>
                      <a:pt x="155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rgbClr val="00B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21" name="Freeform 18">
                <a:extLst>
                  <a:ext uri="{FF2B5EF4-FFF2-40B4-BE49-F238E27FC236}">
                    <a16:creationId xmlns="" xmlns:a16="http://schemas.microsoft.com/office/drawing/2014/main" id="{82A88B77-88BD-47BE-8F05-B460A6701D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4900" y="1922463"/>
                <a:ext cx="1663700" cy="1960562"/>
              </a:xfrm>
              <a:custGeom>
                <a:avLst/>
                <a:gdLst>
                  <a:gd name="T0" fmla="*/ 1048 w 1048"/>
                  <a:gd name="T1" fmla="*/ 1235 h 1235"/>
                  <a:gd name="T2" fmla="*/ 1048 w 1048"/>
                  <a:gd name="T3" fmla="*/ 1149 h 1235"/>
                  <a:gd name="T4" fmla="*/ 1040 w 1048"/>
                  <a:gd name="T5" fmla="*/ 1149 h 1235"/>
                  <a:gd name="T6" fmla="*/ 1040 w 1048"/>
                  <a:gd name="T7" fmla="*/ 1068 h 1235"/>
                  <a:gd name="T8" fmla="*/ 924 w 1048"/>
                  <a:gd name="T9" fmla="*/ 1068 h 1235"/>
                  <a:gd name="T10" fmla="*/ 924 w 1048"/>
                  <a:gd name="T11" fmla="*/ 1003 h 1235"/>
                  <a:gd name="T12" fmla="*/ 898 w 1048"/>
                  <a:gd name="T13" fmla="*/ 1003 h 1235"/>
                  <a:gd name="T14" fmla="*/ 898 w 1048"/>
                  <a:gd name="T15" fmla="*/ 895 h 1235"/>
                  <a:gd name="T16" fmla="*/ 860 w 1048"/>
                  <a:gd name="T17" fmla="*/ 895 h 1235"/>
                  <a:gd name="T18" fmla="*/ 860 w 1048"/>
                  <a:gd name="T19" fmla="*/ 785 h 1235"/>
                  <a:gd name="T20" fmla="*/ 760 w 1048"/>
                  <a:gd name="T21" fmla="*/ 785 h 1235"/>
                  <a:gd name="T22" fmla="*/ 760 w 1048"/>
                  <a:gd name="T23" fmla="*/ 679 h 1235"/>
                  <a:gd name="T24" fmla="*/ 742 w 1048"/>
                  <a:gd name="T25" fmla="*/ 679 h 1235"/>
                  <a:gd name="T26" fmla="*/ 742 w 1048"/>
                  <a:gd name="T27" fmla="*/ 588 h 1235"/>
                  <a:gd name="T28" fmla="*/ 725 w 1048"/>
                  <a:gd name="T29" fmla="*/ 588 h 1235"/>
                  <a:gd name="T30" fmla="*/ 725 w 1048"/>
                  <a:gd name="T31" fmla="*/ 540 h 1235"/>
                  <a:gd name="T32" fmla="*/ 716 w 1048"/>
                  <a:gd name="T33" fmla="*/ 540 h 1235"/>
                  <a:gd name="T34" fmla="*/ 716 w 1048"/>
                  <a:gd name="T35" fmla="*/ 446 h 1235"/>
                  <a:gd name="T36" fmla="*/ 587 w 1048"/>
                  <a:gd name="T37" fmla="*/ 446 h 1235"/>
                  <a:gd name="T38" fmla="*/ 587 w 1048"/>
                  <a:gd name="T39" fmla="*/ 385 h 1235"/>
                  <a:gd name="T40" fmla="*/ 570 w 1048"/>
                  <a:gd name="T41" fmla="*/ 385 h 1235"/>
                  <a:gd name="T42" fmla="*/ 570 w 1048"/>
                  <a:gd name="T43" fmla="*/ 355 h 1235"/>
                  <a:gd name="T44" fmla="*/ 546 w 1048"/>
                  <a:gd name="T45" fmla="*/ 355 h 1235"/>
                  <a:gd name="T46" fmla="*/ 546 w 1048"/>
                  <a:gd name="T47" fmla="*/ 330 h 1235"/>
                  <a:gd name="T48" fmla="*/ 532 w 1048"/>
                  <a:gd name="T49" fmla="*/ 330 h 1235"/>
                  <a:gd name="T50" fmla="*/ 532 w 1048"/>
                  <a:gd name="T51" fmla="*/ 291 h 1235"/>
                  <a:gd name="T52" fmla="*/ 522 w 1048"/>
                  <a:gd name="T53" fmla="*/ 291 h 1235"/>
                  <a:gd name="T54" fmla="*/ 522 w 1048"/>
                  <a:gd name="T55" fmla="*/ 249 h 1235"/>
                  <a:gd name="T56" fmla="*/ 485 w 1048"/>
                  <a:gd name="T57" fmla="*/ 249 h 1235"/>
                  <a:gd name="T58" fmla="*/ 485 w 1048"/>
                  <a:gd name="T59" fmla="*/ 218 h 1235"/>
                  <a:gd name="T60" fmla="*/ 463 w 1048"/>
                  <a:gd name="T61" fmla="*/ 218 h 1235"/>
                  <a:gd name="T62" fmla="*/ 463 w 1048"/>
                  <a:gd name="T63" fmla="*/ 174 h 1235"/>
                  <a:gd name="T64" fmla="*/ 406 w 1048"/>
                  <a:gd name="T65" fmla="*/ 174 h 1235"/>
                  <a:gd name="T66" fmla="*/ 406 w 1048"/>
                  <a:gd name="T67" fmla="*/ 154 h 1235"/>
                  <a:gd name="T68" fmla="*/ 334 w 1048"/>
                  <a:gd name="T69" fmla="*/ 154 h 1235"/>
                  <a:gd name="T70" fmla="*/ 334 w 1048"/>
                  <a:gd name="T71" fmla="*/ 134 h 1235"/>
                  <a:gd name="T72" fmla="*/ 311 w 1048"/>
                  <a:gd name="T73" fmla="*/ 134 h 1235"/>
                  <a:gd name="T74" fmla="*/ 311 w 1048"/>
                  <a:gd name="T75" fmla="*/ 95 h 1235"/>
                  <a:gd name="T76" fmla="*/ 282 w 1048"/>
                  <a:gd name="T77" fmla="*/ 95 h 1235"/>
                  <a:gd name="T78" fmla="*/ 282 w 1048"/>
                  <a:gd name="T79" fmla="*/ 78 h 1235"/>
                  <a:gd name="T80" fmla="*/ 267 w 1048"/>
                  <a:gd name="T81" fmla="*/ 78 h 1235"/>
                  <a:gd name="T82" fmla="*/ 267 w 1048"/>
                  <a:gd name="T83" fmla="*/ 44 h 1235"/>
                  <a:gd name="T84" fmla="*/ 239 w 1048"/>
                  <a:gd name="T85" fmla="*/ 44 h 1235"/>
                  <a:gd name="T86" fmla="*/ 239 w 1048"/>
                  <a:gd name="T87" fmla="*/ 28 h 1235"/>
                  <a:gd name="T88" fmla="*/ 210 w 1048"/>
                  <a:gd name="T89" fmla="*/ 28 h 1235"/>
                  <a:gd name="T90" fmla="*/ 210 w 1048"/>
                  <a:gd name="T91" fmla="*/ 0 h 1235"/>
                  <a:gd name="T92" fmla="*/ 0 w 1048"/>
                  <a:gd name="T93" fmla="*/ 0 h 1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48" h="1235">
                    <a:moveTo>
                      <a:pt x="1048" y="1235"/>
                    </a:moveTo>
                    <a:lnTo>
                      <a:pt x="1048" y="1149"/>
                    </a:lnTo>
                    <a:lnTo>
                      <a:pt x="1040" y="1149"/>
                    </a:lnTo>
                    <a:lnTo>
                      <a:pt x="1040" y="1068"/>
                    </a:lnTo>
                    <a:lnTo>
                      <a:pt x="924" y="1068"/>
                    </a:lnTo>
                    <a:lnTo>
                      <a:pt x="924" y="1003"/>
                    </a:lnTo>
                    <a:lnTo>
                      <a:pt x="898" y="1003"/>
                    </a:lnTo>
                    <a:lnTo>
                      <a:pt x="898" y="895"/>
                    </a:lnTo>
                    <a:lnTo>
                      <a:pt x="860" y="895"/>
                    </a:lnTo>
                    <a:lnTo>
                      <a:pt x="860" y="785"/>
                    </a:lnTo>
                    <a:lnTo>
                      <a:pt x="760" y="785"/>
                    </a:lnTo>
                    <a:lnTo>
                      <a:pt x="760" y="679"/>
                    </a:lnTo>
                    <a:lnTo>
                      <a:pt x="742" y="679"/>
                    </a:lnTo>
                    <a:lnTo>
                      <a:pt x="742" y="588"/>
                    </a:lnTo>
                    <a:lnTo>
                      <a:pt x="725" y="588"/>
                    </a:lnTo>
                    <a:lnTo>
                      <a:pt x="725" y="540"/>
                    </a:lnTo>
                    <a:lnTo>
                      <a:pt x="716" y="540"/>
                    </a:lnTo>
                    <a:lnTo>
                      <a:pt x="716" y="446"/>
                    </a:lnTo>
                    <a:lnTo>
                      <a:pt x="587" y="446"/>
                    </a:lnTo>
                    <a:lnTo>
                      <a:pt x="587" y="385"/>
                    </a:lnTo>
                    <a:lnTo>
                      <a:pt x="570" y="385"/>
                    </a:lnTo>
                    <a:lnTo>
                      <a:pt x="570" y="355"/>
                    </a:lnTo>
                    <a:lnTo>
                      <a:pt x="546" y="355"/>
                    </a:lnTo>
                    <a:lnTo>
                      <a:pt x="546" y="330"/>
                    </a:lnTo>
                    <a:lnTo>
                      <a:pt x="532" y="330"/>
                    </a:lnTo>
                    <a:lnTo>
                      <a:pt x="532" y="291"/>
                    </a:lnTo>
                    <a:lnTo>
                      <a:pt x="522" y="291"/>
                    </a:lnTo>
                    <a:lnTo>
                      <a:pt x="522" y="249"/>
                    </a:lnTo>
                    <a:lnTo>
                      <a:pt x="485" y="249"/>
                    </a:lnTo>
                    <a:lnTo>
                      <a:pt x="485" y="218"/>
                    </a:lnTo>
                    <a:lnTo>
                      <a:pt x="463" y="218"/>
                    </a:lnTo>
                    <a:lnTo>
                      <a:pt x="463" y="174"/>
                    </a:lnTo>
                    <a:lnTo>
                      <a:pt x="406" y="174"/>
                    </a:lnTo>
                    <a:lnTo>
                      <a:pt x="406" y="154"/>
                    </a:lnTo>
                    <a:lnTo>
                      <a:pt x="334" y="154"/>
                    </a:lnTo>
                    <a:lnTo>
                      <a:pt x="334" y="134"/>
                    </a:lnTo>
                    <a:lnTo>
                      <a:pt x="311" y="134"/>
                    </a:lnTo>
                    <a:lnTo>
                      <a:pt x="311" y="95"/>
                    </a:lnTo>
                    <a:lnTo>
                      <a:pt x="282" y="95"/>
                    </a:lnTo>
                    <a:lnTo>
                      <a:pt x="282" y="78"/>
                    </a:lnTo>
                    <a:lnTo>
                      <a:pt x="267" y="78"/>
                    </a:lnTo>
                    <a:lnTo>
                      <a:pt x="267" y="44"/>
                    </a:lnTo>
                    <a:lnTo>
                      <a:pt x="239" y="44"/>
                    </a:lnTo>
                    <a:lnTo>
                      <a:pt x="239" y="28"/>
                    </a:lnTo>
                    <a:lnTo>
                      <a:pt x="210" y="28"/>
                    </a:lnTo>
                    <a:lnTo>
                      <a:pt x="210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3" name="Freeform 30">
                <a:extLst>
                  <a:ext uri="{FF2B5EF4-FFF2-40B4-BE49-F238E27FC236}">
                    <a16:creationId xmlns="" xmlns:a16="http://schemas.microsoft.com/office/drawing/2014/main" id="{E523C897-E658-43B8-A1DD-2F3886EDC7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463" y="1825625"/>
                <a:ext cx="2063750" cy="2495550"/>
              </a:xfrm>
              <a:custGeom>
                <a:avLst/>
                <a:gdLst>
                  <a:gd name="T0" fmla="*/ 1300 w 1300"/>
                  <a:gd name="T1" fmla="*/ 1572 h 1572"/>
                  <a:gd name="T2" fmla="*/ 0 w 1300"/>
                  <a:gd name="T3" fmla="*/ 1572 h 1572"/>
                  <a:gd name="T4" fmla="*/ 0 w 1300"/>
                  <a:gd name="T5" fmla="*/ 0 h 15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00" h="1572">
                    <a:moveTo>
                      <a:pt x="1300" y="1572"/>
                    </a:moveTo>
                    <a:lnTo>
                      <a:pt x="0" y="1572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4" name="Line 31">
                <a:extLst>
                  <a:ext uri="{FF2B5EF4-FFF2-40B4-BE49-F238E27FC236}">
                    <a16:creationId xmlns="" xmlns:a16="http://schemas.microsoft.com/office/drawing/2014/main" id="{E31F2F7F-9959-4979-8C4C-B30B7D9672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19488" y="1930400"/>
                <a:ext cx="53975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5" name="Line 32">
                <a:extLst>
                  <a:ext uri="{FF2B5EF4-FFF2-40B4-BE49-F238E27FC236}">
                    <a16:creationId xmlns="" xmlns:a16="http://schemas.microsoft.com/office/drawing/2014/main" id="{C99539FB-F4C2-4EF0-A349-778FF2813B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19488" y="2498725"/>
                <a:ext cx="53975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6" name="Line 33">
                <a:extLst>
                  <a:ext uri="{FF2B5EF4-FFF2-40B4-BE49-F238E27FC236}">
                    <a16:creationId xmlns="" xmlns:a16="http://schemas.microsoft.com/office/drawing/2014/main" id="{D5F6FEC4-009F-4468-B420-FE8DCF9851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19488" y="3068638"/>
                <a:ext cx="53975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7" name="Line 34">
                <a:extLst>
                  <a:ext uri="{FF2B5EF4-FFF2-40B4-BE49-F238E27FC236}">
                    <a16:creationId xmlns="" xmlns:a16="http://schemas.microsoft.com/office/drawing/2014/main" id="{3FF105E0-3543-41D1-8B82-5667250527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19488" y="3636963"/>
                <a:ext cx="53975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8" name="Line 35">
                <a:extLst>
                  <a:ext uri="{FF2B5EF4-FFF2-40B4-BE49-F238E27FC236}">
                    <a16:creationId xmlns="" xmlns:a16="http://schemas.microsoft.com/office/drawing/2014/main" id="{2B5799A7-7A1A-4B56-8CDD-3449E701EF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19488" y="4208463"/>
                <a:ext cx="53975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39" name="Line 36">
                <a:extLst>
                  <a:ext uri="{FF2B5EF4-FFF2-40B4-BE49-F238E27FC236}">
                    <a16:creationId xmlns="" xmlns:a16="http://schemas.microsoft.com/office/drawing/2014/main" id="{32C1751B-E23D-4862-A60A-A106D0B84F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92738" y="4321175"/>
                <a:ext cx="0" cy="7461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40" name="Line 37">
                <a:extLst>
                  <a:ext uri="{FF2B5EF4-FFF2-40B4-BE49-F238E27FC236}">
                    <a16:creationId xmlns="" xmlns:a16="http://schemas.microsoft.com/office/drawing/2014/main" id="{F9AC536D-A6C1-4CEF-BF7B-8C511223BA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1250" y="4321175"/>
                <a:ext cx="0" cy="7461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41" name="Line 38">
                <a:extLst>
                  <a:ext uri="{FF2B5EF4-FFF2-40B4-BE49-F238E27FC236}">
                    <a16:creationId xmlns="" xmlns:a16="http://schemas.microsoft.com/office/drawing/2014/main" id="{F4D518C1-EB3A-49A4-961F-C36B603695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6225" y="4321175"/>
                <a:ext cx="0" cy="7461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42" name="Line 39">
                <a:extLst>
                  <a:ext uri="{FF2B5EF4-FFF2-40B4-BE49-F238E27FC236}">
                    <a16:creationId xmlns="" xmlns:a16="http://schemas.microsoft.com/office/drawing/2014/main" id="{800D8141-B9FA-4A44-B82C-71ECCE5875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21200" y="4321175"/>
                <a:ext cx="0" cy="7461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43" name="Line 40">
                <a:extLst>
                  <a:ext uri="{FF2B5EF4-FFF2-40B4-BE49-F238E27FC236}">
                    <a16:creationId xmlns="" xmlns:a16="http://schemas.microsoft.com/office/drawing/2014/main" id="{1779B48D-2DED-433D-8618-423095EFED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57763" y="4321175"/>
                <a:ext cx="0" cy="7461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</p:grpSp>
        <p:sp>
          <p:nvSpPr>
            <p:cNvPr id="73" name="ZoneTexte 72">
              <a:extLst>
                <a:ext uri="{FF2B5EF4-FFF2-40B4-BE49-F238E27FC236}">
                  <a16:creationId xmlns="" xmlns:a16="http://schemas.microsoft.com/office/drawing/2014/main" id="{A0F78B12-F824-4775-8289-9EC8D828B760}"/>
                </a:ext>
              </a:extLst>
            </p:cNvPr>
            <p:cNvSpPr txBox="1"/>
            <p:nvPr/>
          </p:nvSpPr>
          <p:spPr>
            <a:xfrm>
              <a:off x="3669607" y="5339516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0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="" xmlns:a16="http://schemas.microsoft.com/office/drawing/2014/main" id="{847D5AD3-8B9B-4130-862C-4DB8AE8B18AB}"/>
                </a:ext>
              </a:extLst>
            </p:cNvPr>
            <p:cNvSpPr txBox="1"/>
            <p:nvPr/>
          </p:nvSpPr>
          <p:spPr>
            <a:xfrm>
              <a:off x="4036043" y="5339516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0.5</a:t>
              </a:r>
              <a:endParaRPr lang="fr-FR" sz="1400" dirty="0"/>
            </a:p>
          </p:txBody>
        </p:sp>
        <p:sp>
          <p:nvSpPr>
            <p:cNvPr id="75" name="ZoneTexte 74">
              <a:extLst>
                <a:ext uri="{FF2B5EF4-FFF2-40B4-BE49-F238E27FC236}">
                  <a16:creationId xmlns="" xmlns:a16="http://schemas.microsoft.com/office/drawing/2014/main" id="{94E1EF64-2EB4-47EF-A638-96CF1758DAB8}"/>
                </a:ext>
              </a:extLst>
            </p:cNvPr>
            <p:cNvSpPr txBox="1"/>
            <p:nvPr/>
          </p:nvSpPr>
          <p:spPr>
            <a:xfrm>
              <a:off x="4552822" y="5339516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1</a:t>
              </a:r>
              <a:endParaRPr lang="fr-FR" sz="1400" dirty="0"/>
            </a:p>
          </p:txBody>
        </p:sp>
        <p:sp>
          <p:nvSpPr>
            <p:cNvPr id="76" name="ZoneTexte 75">
              <a:extLst>
                <a:ext uri="{FF2B5EF4-FFF2-40B4-BE49-F238E27FC236}">
                  <a16:creationId xmlns="" xmlns:a16="http://schemas.microsoft.com/office/drawing/2014/main" id="{D4FDAC54-A239-4722-81FC-5EEBB454CE57}"/>
                </a:ext>
              </a:extLst>
            </p:cNvPr>
            <p:cNvSpPr txBox="1"/>
            <p:nvPr/>
          </p:nvSpPr>
          <p:spPr>
            <a:xfrm>
              <a:off x="4915338" y="5339516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1.5</a:t>
              </a:r>
              <a:endParaRPr lang="fr-FR" sz="1400" dirty="0"/>
            </a:p>
          </p:txBody>
        </p:sp>
        <p:sp>
          <p:nvSpPr>
            <p:cNvPr id="77" name="ZoneTexte 76">
              <a:extLst>
                <a:ext uri="{FF2B5EF4-FFF2-40B4-BE49-F238E27FC236}">
                  <a16:creationId xmlns="" xmlns:a16="http://schemas.microsoft.com/office/drawing/2014/main" id="{CFB0F636-9B28-4F02-AAB7-E8BCF4DEFF39}"/>
                </a:ext>
              </a:extLst>
            </p:cNvPr>
            <p:cNvSpPr txBox="1"/>
            <p:nvPr/>
          </p:nvSpPr>
          <p:spPr>
            <a:xfrm>
              <a:off x="5412726" y="5339516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2</a:t>
              </a:r>
              <a:endParaRPr lang="fr-FR" sz="1400" dirty="0"/>
            </a:p>
          </p:txBody>
        </p:sp>
        <p:sp>
          <p:nvSpPr>
            <p:cNvPr id="84" name="ZoneTexte 83">
              <a:extLst>
                <a:ext uri="{FF2B5EF4-FFF2-40B4-BE49-F238E27FC236}">
                  <a16:creationId xmlns="" xmlns:a16="http://schemas.microsoft.com/office/drawing/2014/main" id="{583595AA-B819-4265-B089-A2987B394458}"/>
                </a:ext>
              </a:extLst>
            </p:cNvPr>
            <p:cNvSpPr txBox="1"/>
            <p:nvPr/>
          </p:nvSpPr>
          <p:spPr>
            <a:xfrm>
              <a:off x="3312631" y="4990316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</a:t>
              </a:r>
              <a:endParaRPr lang="fr-FR" sz="1400" dirty="0"/>
            </a:p>
          </p:txBody>
        </p:sp>
        <p:sp>
          <p:nvSpPr>
            <p:cNvPr id="85" name="ZoneTexte 84">
              <a:extLst>
                <a:ext uri="{FF2B5EF4-FFF2-40B4-BE49-F238E27FC236}">
                  <a16:creationId xmlns="" xmlns:a16="http://schemas.microsoft.com/office/drawing/2014/main" id="{6300243D-4248-4B3C-A4AD-042D2EE4AE29}"/>
                </a:ext>
              </a:extLst>
            </p:cNvPr>
            <p:cNvSpPr txBox="1"/>
            <p:nvPr/>
          </p:nvSpPr>
          <p:spPr>
            <a:xfrm>
              <a:off x="3112932" y="4419967"/>
              <a:ext cx="633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0.925</a:t>
              </a:r>
              <a:endParaRPr lang="fr-FR" sz="1400" dirty="0"/>
            </a:p>
          </p:txBody>
        </p:sp>
        <p:sp>
          <p:nvSpPr>
            <p:cNvPr id="86" name="ZoneTexte 85">
              <a:extLst>
                <a:ext uri="{FF2B5EF4-FFF2-40B4-BE49-F238E27FC236}">
                  <a16:creationId xmlns="" xmlns:a16="http://schemas.microsoft.com/office/drawing/2014/main" id="{530E71C2-4CAF-4552-B015-6863057326F7}"/>
                </a:ext>
              </a:extLst>
            </p:cNvPr>
            <p:cNvSpPr txBox="1"/>
            <p:nvPr/>
          </p:nvSpPr>
          <p:spPr>
            <a:xfrm>
              <a:off x="3212781" y="3849618"/>
              <a:ext cx="534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0.95</a:t>
              </a:r>
              <a:endParaRPr lang="fr-FR" sz="1400" dirty="0"/>
            </a:p>
          </p:txBody>
        </p:sp>
        <p:sp>
          <p:nvSpPr>
            <p:cNvPr id="87" name="ZoneTexte 86">
              <a:extLst>
                <a:ext uri="{FF2B5EF4-FFF2-40B4-BE49-F238E27FC236}">
                  <a16:creationId xmlns="" xmlns:a16="http://schemas.microsoft.com/office/drawing/2014/main" id="{B85291E5-1B2F-49B0-BDD9-1616B9BAF992}"/>
                </a:ext>
              </a:extLst>
            </p:cNvPr>
            <p:cNvSpPr txBox="1"/>
            <p:nvPr/>
          </p:nvSpPr>
          <p:spPr>
            <a:xfrm>
              <a:off x="3112932" y="3279269"/>
              <a:ext cx="633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0.975</a:t>
              </a:r>
              <a:endParaRPr lang="fr-FR" sz="1400" dirty="0"/>
            </a:p>
          </p:txBody>
        </p:sp>
        <p:sp>
          <p:nvSpPr>
            <p:cNvPr id="88" name="ZoneTexte 87">
              <a:extLst>
                <a:ext uri="{FF2B5EF4-FFF2-40B4-BE49-F238E27FC236}">
                  <a16:creationId xmlns="" xmlns:a16="http://schemas.microsoft.com/office/drawing/2014/main" id="{8218B7C3-2C4C-428D-9053-0C141ADF2363}"/>
                </a:ext>
              </a:extLst>
            </p:cNvPr>
            <p:cNvSpPr txBox="1"/>
            <p:nvPr/>
          </p:nvSpPr>
          <p:spPr>
            <a:xfrm>
              <a:off x="3462362" y="2708920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1</a:t>
              </a:r>
              <a:endParaRPr lang="fr-FR" sz="1400" dirty="0"/>
            </a:p>
          </p:txBody>
        </p:sp>
        <p:sp>
          <p:nvSpPr>
            <p:cNvPr id="89" name="ZoneTexte 88">
              <a:extLst>
                <a:ext uri="{FF2B5EF4-FFF2-40B4-BE49-F238E27FC236}">
                  <a16:creationId xmlns="" xmlns:a16="http://schemas.microsoft.com/office/drawing/2014/main" id="{ACC1CDD4-0642-4BD3-8C1C-CD1B1856CD1A}"/>
                </a:ext>
              </a:extLst>
            </p:cNvPr>
            <p:cNvSpPr txBox="1"/>
            <p:nvPr/>
          </p:nvSpPr>
          <p:spPr>
            <a:xfrm>
              <a:off x="3795905" y="4900780"/>
              <a:ext cx="938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p &lt; </a:t>
              </a:r>
              <a:r>
                <a:rPr lang="fr-FR" sz="1400" dirty="0" smtClean="0"/>
                <a:t>0.001</a:t>
              </a:r>
              <a:endParaRPr lang="fr-FR" sz="1400" dirty="0"/>
            </a:p>
          </p:txBody>
        </p:sp>
      </p:grpSp>
      <p:sp>
        <p:nvSpPr>
          <p:cNvPr id="91" name="ZoneTexte 90">
            <a:extLst>
              <a:ext uri="{FF2B5EF4-FFF2-40B4-BE49-F238E27FC236}">
                <a16:creationId xmlns="" xmlns:a16="http://schemas.microsoft.com/office/drawing/2014/main" id="{34E92656-DCE7-411F-9B39-B018FE988ED9}"/>
              </a:ext>
            </a:extLst>
          </p:cNvPr>
          <p:cNvSpPr txBox="1"/>
          <p:nvPr/>
        </p:nvSpPr>
        <p:spPr>
          <a:xfrm>
            <a:off x="2838436" y="5959732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No SVR</a:t>
            </a:r>
          </a:p>
          <a:p>
            <a:pPr algn="r"/>
            <a:r>
              <a:rPr lang="fr-FR" sz="1200" dirty="0"/>
              <a:t>SVR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="" xmlns:a16="http://schemas.microsoft.com/office/drawing/2014/main" id="{7B954432-2907-4671-BB21-D1B24300051A}"/>
              </a:ext>
            </a:extLst>
          </p:cNvPr>
          <p:cNvSpPr txBox="1"/>
          <p:nvPr/>
        </p:nvSpPr>
        <p:spPr>
          <a:xfrm>
            <a:off x="6871244" y="2564904"/>
            <a:ext cx="1223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FIB-4 &lt; 1.45</a:t>
            </a:r>
          </a:p>
        </p:txBody>
      </p:sp>
      <p:sp>
        <p:nvSpPr>
          <p:cNvPr id="101" name="ZoneTexte 100">
            <a:extLst>
              <a:ext uri="{FF2B5EF4-FFF2-40B4-BE49-F238E27FC236}">
                <a16:creationId xmlns="" xmlns:a16="http://schemas.microsoft.com/office/drawing/2014/main" id="{988A1D55-0F63-48E9-A97F-2A01CE854DA5}"/>
              </a:ext>
            </a:extLst>
          </p:cNvPr>
          <p:cNvSpPr txBox="1"/>
          <p:nvPr/>
        </p:nvSpPr>
        <p:spPr>
          <a:xfrm>
            <a:off x="6377476" y="5959732"/>
            <a:ext cx="65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489</a:t>
            </a:r>
          </a:p>
          <a:p>
            <a:pPr algn="ctr"/>
            <a:r>
              <a:rPr lang="fr-FR" sz="1200" dirty="0"/>
              <a:t>14 461</a:t>
            </a:r>
          </a:p>
        </p:txBody>
      </p:sp>
      <p:sp>
        <p:nvSpPr>
          <p:cNvPr id="102" name="ZoneTexte 101">
            <a:extLst>
              <a:ext uri="{FF2B5EF4-FFF2-40B4-BE49-F238E27FC236}">
                <a16:creationId xmlns="" xmlns:a16="http://schemas.microsoft.com/office/drawing/2014/main" id="{47AC697E-6F69-44A1-8D71-2D5F5088532B}"/>
              </a:ext>
            </a:extLst>
          </p:cNvPr>
          <p:cNvSpPr txBox="1"/>
          <p:nvPr/>
        </p:nvSpPr>
        <p:spPr>
          <a:xfrm>
            <a:off x="6818777" y="5959732"/>
            <a:ext cx="65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448</a:t>
            </a:r>
          </a:p>
          <a:p>
            <a:pPr algn="ctr"/>
            <a:r>
              <a:rPr lang="fr-FR" sz="1200" dirty="0"/>
              <a:t>13 737</a:t>
            </a:r>
          </a:p>
        </p:txBody>
      </p:sp>
      <p:sp>
        <p:nvSpPr>
          <p:cNvPr id="103" name="ZoneTexte 102">
            <a:extLst>
              <a:ext uri="{FF2B5EF4-FFF2-40B4-BE49-F238E27FC236}">
                <a16:creationId xmlns="" xmlns:a16="http://schemas.microsoft.com/office/drawing/2014/main" id="{73C5F75A-A780-44A3-8F91-6B44645176B3}"/>
              </a:ext>
            </a:extLst>
          </p:cNvPr>
          <p:cNvSpPr txBox="1"/>
          <p:nvPr/>
        </p:nvSpPr>
        <p:spPr>
          <a:xfrm>
            <a:off x="7303484" y="5959732"/>
            <a:ext cx="569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196</a:t>
            </a:r>
          </a:p>
          <a:p>
            <a:pPr algn="ctr"/>
            <a:r>
              <a:rPr lang="fr-FR" sz="1200" dirty="0"/>
              <a:t>9 318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="" xmlns:a16="http://schemas.microsoft.com/office/drawing/2014/main" id="{533AAEEA-FEA4-4682-BC66-ADCCE1C7344D}"/>
              </a:ext>
            </a:extLst>
          </p:cNvPr>
          <p:cNvSpPr txBox="1"/>
          <p:nvPr/>
        </p:nvSpPr>
        <p:spPr>
          <a:xfrm>
            <a:off x="7740866" y="5959732"/>
            <a:ext cx="569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90</a:t>
            </a:r>
          </a:p>
          <a:p>
            <a:pPr algn="ctr"/>
            <a:r>
              <a:rPr lang="fr-FR" sz="1200" dirty="0"/>
              <a:t>5 221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="" xmlns:a16="http://schemas.microsoft.com/office/drawing/2014/main" id="{31003E26-A178-4953-B0D0-35BF94ADD191}"/>
              </a:ext>
            </a:extLst>
          </p:cNvPr>
          <p:cNvSpPr txBox="1"/>
          <p:nvPr/>
        </p:nvSpPr>
        <p:spPr>
          <a:xfrm>
            <a:off x="8163389" y="5959732"/>
            <a:ext cx="569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-</a:t>
            </a:r>
            <a:r>
              <a:rPr lang="fr-FR" sz="1200" dirty="0" err="1"/>
              <a:t>inf</a:t>
            </a:r>
            <a:endParaRPr lang="fr-FR" sz="1200" dirty="0"/>
          </a:p>
          <a:p>
            <a:pPr algn="ctr"/>
            <a:r>
              <a:rPr lang="fr-FR" sz="1200" dirty="0"/>
              <a:t>3 007</a:t>
            </a:r>
          </a:p>
        </p:txBody>
      </p:sp>
      <p:grpSp>
        <p:nvGrpSpPr>
          <p:cNvPr id="10" name="Grouper 9"/>
          <p:cNvGrpSpPr/>
          <p:nvPr/>
        </p:nvGrpSpPr>
        <p:grpSpPr>
          <a:xfrm>
            <a:off x="6006217" y="2858789"/>
            <a:ext cx="3036358" cy="3141013"/>
            <a:chOff x="6006217" y="2708920"/>
            <a:chExt cx="3036358" cy="3141013"/>
          </a:xfrm>
        </p:grpSpPr>
        <p:grpSp>
          <p:nvGrpSpPr>
            <p:cNvPr id="46" name="Groupe 45">
              <a:extLst>
                <a:ext uri="{FF2B5EF4-FFF2-40B4-BE49-F238E27FC236}">
                  <a16:creationId xmlns="" xmlns:a16="http://schemas.microsoft.com/office/drawing/2014/main" id="{1660C373-2676-4118-A24F-DAA97D898FC2}"/>
                </a:ext>
              </a:extLst>
            </p:cNvPr>
            <p:cNvGrpSpPr/>
            <p:nvPr/>
          </p:nvGrpSpPr>
          <p:grpSpPr>
            <a:xfrm>
              <a:off x="6562778" y="2765137"/>
              <a:ext cx="2117725" cy="2568575"/>
              <a:chOff x="6408738" y="1860550"/>
              <a:chExt cx="2117725" cy="2568575"/>
            </a:xfrm>
          </p:grpSpPr>
          <p:sp>
            <p:nvSpPr>
              <p:cNvPr id="8" name="Freeform 5">
                <a:extLst>
                  <a:ext uri="{FF2B5EF4-FFF2-40B4-BE49-F238E27FC236}">
                    <a16:creationId xmlns="" xmlns:a16="http://schemas.microsoft.com/office/drawing/2014/main" id="{7D443C6A-DD16-4911-AAE2-508F9F1DB65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408738" y="1860550"/>
                <a:ext cx="2117725" cy="2568575"/>
              </a:xfrm>
              <a:custGeom>
                <a:avLst/>
                <a:gdLst>
                  <a:gd name="T0" fmla="*/ 1334 w 1334"/>
                  <a:gd name="T1" fmla="*/ 1571 h 1618"/>
                  <a:gd name="T2" fmla="*/ 33 w 1334"/>
                  <a:gd name="T3" fmla="*/ 1571 h 1618"/>
                  <a:gd name="T4" fmla="*/ 33 w 1334"/>
                  <a:gd name="T5" fmla="*/ 0 h 1618"/>
                  <a:gd name="T6" fmla="*/ 33 w 1334"/>
                  <a:gd name="T7" fmla="*/ 66 h 1618"/>
                  <a:gd name="T8" fmla="*/ 0 w 1334"/>
                  <a:gd name="T9" fmla="*/ 66 h 1618"/>
                  <a:gd name="T10" fmla="*/ 33 w 1334"/>
                  <a:gd name="T11" fmla="*/ 424 h 1618"/>
                  <a:gd name="T12" fmla="*/ 0 w 1334"/>
                  <a:gd name="T13" fmla="*/ 424 h 1618"/>
                  <a:gd name="T14" fmla="*/ 33 w 1334"/>
                  <a:gd name="T15" fmla="*/ 783 h 1618"/>
                  <a:gd name="T16" fmla="*/ 0 w 1334"/>
                  <a:gd name="T17" fmla="*/ 783 h 1618"/>
                  <a:gd name="T18" fmla="*/ 33 w 1334"/>
                  <a:gd name="T19" fmla="*/ 1141 h 1618"/>
                  <a:gd name="T20" fmla="*/ 0 w 1334"/>
                  <a:gd name="T21" fmla="*/ 1141 h 1618"/>
                  <a:gd name="T22" fmla="*/ 33 w 1334"/>
                  <a:gd name="T23" fmla="*/ 1500 h 1618"/>
                  <a:gd name="T24" fmla="*/ 0 w 1334"/>
                  <a:gd name="T25" fmla="*/ 1500 h 1618"/>
                  <a:gd name="T26" fmla="*/ 1179 w 1334"/>
                  <a:gd name="T27" fmla="*/ 1618 h 1618"/>
                  <a:gd name="T28" fmla="*/ 1179 w 1334"/>
                  <a:gd name="T29" fmla="*/ 1571 h 1618"/>
                  <a:gd name="T30" fmla="*/ 82 w 1334"/>
                  <a:gd name="T31" fmla="*/ 1618 h 1618"/>
                  <a:gd name="T32" fmla="*/ 82 w 1334"/>
                  <a:gd name="T33" fmla="*/ 1571 h 1618"/>
                  <a:gd name="T34" fmla="*/ 356 w 1334"/>
                  <a:gd name="T35" fmla="*/ 1618 h 1618"/>
                  <a:gd name="T36" fmla="*/ 356 w 1334"/>
                  <a:gd name="T37" fmla="*/ 1571 h 1618"/>
                  <a:gd name="T38" fmla="*/ 630 w 1334"/>
                  <a:gd name="T39" fmla="*/ 1618 h 1618"/>
                  <a:gd name="T40" fmla="*/ 630 w 1334"/>
                  <a:gd name="T41" fmla="*/ 1571 h 1618"/>
                  <a:gd name="T42" fmla="*/ 905 w 1334"/>
                  <a:gd name="T43" fmla="*/ 1618 h 1618"/>
                  <a:gd name="T44" fmla="*/ 905 w 1334"/>
                  <a:gd name="T45" fmla="*/ 1571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334" h="1618">
                    <a:moveTo>
                      <a:pt x="1334" y="1571"/>
                    </a:moveTo>
                    <a:lnTo>
                      <a:pt x="33" y="1571"/>
                    </a:lnTo>
                    <a:lnTo>
                      <a:pt x="33" y="0"/>
                    </a:lnTo>
                    <a:moveTo>
                      <a:pt x="33" y="66"/>
                    </a:moveTo>
                    <a:lnTo>
                      <a:pt x="0" y="66"/>
                    </a:lnTo>
                    <a:moveTo>
                      <a:pt x="33" y="424"/>
                    </a:moveTo>
                    <a:lnTo>
                      <a:pt x="0" y="424"/>
                    </a:lnTo>
                    <a:moveTo>
                      <a:pt x="33" y="783"/>
                    </a:moveTo>
                    <a:lnTo>
                      <a:pt x="0" y="783"/>
                    </a:lnTo>
                    <a:moveTo>
                      <a:pt x="33" y="1141"/>
                    </a:moveTo>
                    <a:lnTo>
                      <a:pt x="0" y="1141"/>
                    </a:lnTo>
                    <a:moveTo>
                      <a:pt x="33" y="1500"/>
                    </a:moveTo>
                    <a:lnTo>
                      <a:pt x="0" y="1500"/>
                    </a:lnTo>
                    <a:moveTo>
                      <a:pt x="1179" y="1618"/>
                    </a:moveTo>
                    <a:lnTo>
                      <a:pt x="1179" y="1571"/>
                    </a:lnTo>
                    <a:moveTo>
                      <a:pt x="82" y="1618"/>
                    </a:moveTo>
                    <a:lnTo>
                      <a:pt x="82" y="1571"/>
                    </a:lnTo>
                    <a:moveTo>
                      <a:pt x="356" y="1618"/>
                    </a:moveTo>
                    <a:lnTo>
                      <a:pt x="356" y="1571"/>
                    </a:lnTo>
                    <a:moveTo>
                      <a:pt x="630" y="1618"/>
                    </a:moveTo>
                    <a:lnTo>
                      <a:pt x="630" y="1571"/>
                    </a:lnTo>
                    <a:moveTo>
                      <a:pt x="905" y="1618"/>
                    </a:moveTo>
                    <a:lnTo>
                      <a:pt x="905" y="1571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="" xmlns:a16="http://schemas.microsoft.com/office/drawing/2014/main" id="{4DD864A1-EA1A-4981-8099-E4A218C554C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518275" y="1962150"/>
                <a:ext cx="1747837" cy="512762"/>
              </a:xfrm>
              <a:custGeom>
                <a:avLst/>
                <a:gdLst>
                  <a:gd name="T0" fmla="*/ 292 w 1101"/>
                  <a:gd name="T1" fmla="*/ 46 h 323"/>
                  <a:gd name="T2" fmla="*/ 252 w 1101"/>
                  <a:gd name="T3" fmla="*/ 32 h 323"/>
                  <a:gd name="T4" fmla="*/ 212 w 1101"/>
                  <a:gd name="T5" fmla="*/ 23 h 323"/>
                  <a:gd name="T6" fmla="*/ 166 w 1101"/>
                  <a:gd name="T7" fmla="*/ 7 h 323"/>
                  <a:gd name="T8" fmla="*/ 0 w 1101"/>
                  <a:gd name="T9" fmla="*/ 0 h 323"/>
                  <a:gd name="T10" fmla="*/ 494 w 1101"/>
                  <a:gd name="T11" fmla="*/ 106 h 323"/>
                  <a:gd name="T12" fmla="*/ 477 w 1101"/>
                  <a:gd name="T13" fmla="*/ 106 h 323"/>
                  <a:gd name="T14" fmla="*/ 444 w 1101"/>
                  <a:gd name="T15" fmla="*/ 89 h 323"/>
                  <a:gd name="T16" fmla="*/ 399 w 1101"/>
                  <a:gd name="T17" fmla="*/ 74 h 323"/>
                  <a:gd name="T18" fmla="*/ 358 w 1101"/>
                  <a:gd name="T19" fmla="*/ 58 h 323"/>
                  <a:gd name="T20" fmla="*/ 303 w 1101"/>
                  <a:gd name="T21" fmla="*/ 49 h 323"/>
                  <a:gd name="T22" fmla="*/ 1101 w 1101"/>
                  <a:gd name="T23" fmla="*/ 323 h 323"/>
                  <a:gd name="T24" fmla="*/ 1089 w 1101"/>
                  <a:gd name="T25" fmla="*/ 323 h 323"/>
                  <a:gd name="T26" fmla="*/ 1061 w 1101"/>
                  <a:gd name="T27" fmla="*/ 303 h 323"/>
                  <a:gd name="T28" fmla="*/ 992 w 1101"/>
                  <a:gd name="T29" fmla="*/ 303 h 323"/>
                  <a:gd name="T30" fmla="*/ 970 w 1101"/>
                  <a:gd name="T31" fmla="*/ 290 h 323"/>
                  <a:gd name="T32" fmla="*/ 933 w 1101"/>
                  <a:gd name="T33" fmla="*/ 290 h 323"/>
                  <a:gd name="T34" fmla="*/ 897 w 1101"/>
                  <a:gd name="T35" fmla="*/ 268 h 323"/>
                  <a:gd name="T36" fmla="*/ 874 w 1101"/>
                  <a:gd name="T37" fmla="*/ 268 h 323"/>
                  <a:gd name="T38" fmla="*/ 842 w 1101"/>
                  <a:gd name="T39" fmla="*/ 252 h 323"/>
                  <a:gd name="T40" fmla="*/ 829 w 1101"/>
                  <a:gd name="T41" fmla="*/ 242 h 323"/>
                  <a:gd name="T42" fmla="*/ 801 w 1101"/>
                  <a:gd name="T43" fmla="*/ 242 h 323"/>
                  <a:gd name="T44" fmla="*/ 792 w 1101"/>
                  <a:gd name="T45" fmla="*/ 231 h 323"/>
                  <a:gd name="T46" fmla="*/ 755 w 1101"/>
                  <a:gd name="T47" fmla="*/ 231 h 323"/>
                  <a:gd name="T48" fmla="*/ 729 w 1101"/>
                  <a:gd name="T49" fmla="*/ 212 h 323"/>
                  <a:gd name="T50" fmla="*/ 668 w 1101"/>
                  <a:gd name="T51" fmla="*/ 181 h 323"/>
                  <a:gd name="T52" fmla="*/ 643 w 1101"/>
                  <a:gd name="T53" fmla="*/ 176 h 323"/>
                  <a:gd name="T54" fmla="*/ 630 w 1101"/>
                  <a:gd name="T55" fmla="*/ 158 h 323"/>
                  <a:gd name="T56" fmla="*/ 603 w 1101"/>
                  <a:gd name="T57" fmla="*/ 158 h 323"/>
                  <a:gd name="T58" fmla="*/ 583 w 1101"/>
                  <a:gd name="T59" fmla="*/ 140 h 323"/>
                  <a:gd name="T60" fmla="*/ 537 w 1101"/>
                  <a:gd name="T61" fmla="*/ 128 h 323"/>
                  <a:gd name="T62" fmla="*/ 500 w 1101"/>
                  <a:gd name="T63" fmla="*/ 109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101" h="323">
                    <a:moveTo>
                      <a:pt x="292" y="46"/>
                    </a:moveTo>
                    <a:lnTo>
                      <a:pt x="252" y="32"/>
                    </a:lnTo>
                    <a:lnTo>
                      <a:pt x="212" y="23"/>
                    </a:lnTo>
                    <a:lnTo>
                      <a:pt x="166" y="7"/>
                    </a:lnTo>
                    <a:lnTo>
                      <a:pt x="0" y="0"/>
                    </a:lnTo>
                    <a:moveTo>
                      <a:pt x="494" y="106"/>
                    </a:moveTo>
                    <a:lnTo>
                      <a:pt x="477" y="106"/>
                    </a:lnTo>
                    <a:lnTo>
                      <a:pt x="444" y="89"/>
                    </a:lnTo>
                    <a:lnTo>
                      <a:pt x="399" y="74"/>
                    </a:lnTo>
                    <a:lnTo>
                      <a:pt x="358" y="58"/>
                    </a:lnTo>
                    <a:lnTo>
                      <a:pt x="303" y="49"/>
                    </a:lnTo>
                    <a:moveTo>
                      <a:pt x="1101" y="323"/>
                    </a:moveTo>
                    <a:lnTo>
                      <a:pt x="1089" y="323"/>
                    </a:lnTo>
                    <a:lnTo>
                      <a:pt x="1061" y="303"/>
                    </a:lnTo>
                    <a:lnTo>
                      <a:pt x="992" y="303"/>
                    </a:lnTo>
                    <a:lnTo>
                      <a:pt x="970" y="290"/>
                    </a:lnTo>
                    <a:lnTo>
                      <a:pt x="933" y="290"/>
                    </a:lnTo>
                    <a:lnTo>
                      <a:pt x="897" y="268"/>
                    </a:lnTo>
                    <a:lnTo>
                      <a:pt x="874" y="268"/>
                    </a:lnTo>
                    <a:lnTo>
                      <a:pt x="842" y="252"/>
                    </a:lnTo>
                    <a:lnTo>
                      <a:pt x="829" y="242"/>
                    </a:lnTo>
                    <a:lnTo>
                      <a:pt x="801" y="242"/>
                    </a:lnTo>
                    <a:lnTo>
                      <a:pt x="792" y="231"/>
                    </a:lnTo>
                    <a:lnTo>
                      <a:pt x="755" y="231"/>
                    </a:lnTo>
                    <a:lnTo>
                      <a:pt x="729" y="212"/>
                    </a:lnTo>
                    <a:lnTo>
                      <a:pt x="668" y="181"/>
                    </a:lnTo>
                    <a:lnTo>
                      <a:pt x="643" y="176"/>
                    </a:lnTo>
                    <a:lnTo>
                      <a:pt x="630" y="158"/>
                    </a:lnTo>
                    <a:lnTo>
                      <a:pt x="603" y="158"/>
                    </a:lnTo>
                    <a:lnTo>
                      <a:pt x="583" y="140"/>
                    </a:lnTo>
                    <a:lnTo>
                      <a:pt x="537" y="128"/>
                    </a:lnTo>
                    <a:lnTo>
                      <a:pt x="500" y="109"/>
                    </a:lnTo>
                  </a:path>
                </a:pathLst>
              </a:custGeom>
              <a:noFill/>
              <a:ln w="25400" cap="rnd">
                <a:solidFill>
                  <a:srgbClr val="00B05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="" xmlns:a16="http://schemas.microsoft.com/office/drawing/2014/main" id="{335023AE-836A-4CB1-9570-4C1BA92A68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1450" y="1966913"/>
                <a:ext cx="1651000" cy="1019175"/>
              </a:xfrm>
              <a:custGeom>
                <a:avLst/>
                <a:gdLst>
                  <a:gd name="T0" fmla="*/ 1040 w 1040"/>
                  <a:gd name="T1" fmla="*/ 642 h 642"/>
                  <a:gd name="T2" fmla="*/ 1040 w 1040"/>
                  <a:gd name="T3" fmla="*/ 492 h 642"/>
                  <a:gd name="T4" fmla="*/ 775 w 1040"/>
                  <a:gd name="T5" fmla="*/ 492 h 642"/>
                  <a:gd name="T6" fmla="*/ 775 w 1040"/>
                  <a:gd name="T7" fmla="*/ 418 h 642"/>
                  <a:gd name="T8" fmla="*/ 728 w 1040"/>
                  <a:gd name="T9" fmla="*/ 418 h 642"/>
                  <a:gd name="T10" fmla="*/ 728 w 1040"/>
                  <a:gd name="T11" fmla="*/ 346 h 642"/>
                  <a:gd name="T12" fmla="*/ 508 w 1040"/>
                  <a:gd name="T13" fmla="*/ 346 h 642"/>
                  <a:gd name="T14" fmla="*/ 508 w 1040"/>
                  <a:gd name="T15" fmla="*/ 302 h 642"/>
                  <a:gd name="T16" fmla="*/ 487 w 1040"/>
                  <a:gd name="T17" fmla="*/ 302 h 642"/>
                  <a:gd name="T18" fmla="*/ 487 w 1040"/>
                  <a:gd name="T19" fmla="*/ 260 h 642"/>
                  <a:gd name="T20" fmla="*/ 455 w 1040"/>
                  <a:gd name="T21" fmla="*/ 260 h 642"/>
                  <a:gd name="T22" fmla="*/ 455 w 1040"/>
                  <a:gd name="T23" fmla="*/ 225 h 642"/>
                  <a:gd name="T24" fmla="*/ 443 w 1040"/>
                  <a:gd name="T25" fmla="*/ 225 h 642"/>
                  <a:gd name="T26" fmla="*/ 443 w 1040"/>
                  <a:gd name="T27" fmla="*/ 186 h 642"/>
                  <a:gd name="T28" fmla="*/ 385 w 1040"/>
                  <a:gd name="T29" fmla="*/ 186 h 642"/>
                  <a:gd name="T30" fmla="*/ 385 w 1040"/>
                  <a:gd name="T31" fmla="*/ 154 h 642"/>
                  <a:gd name="T32" fmla="*/ 350 w 1040"/>
                  <a:gd name="T33" fmla="*/ 154 h 642"/>
                  <a:gd name="T34" fmla="*/ 350 w 1040"/>
                  <a:gd name="T35" fmla="*/ 119 h 642"/>
                  <a:gd name="T36" fmla="*/ 313 w 1040"/>
                  <a:gd name="T37" fmla="*/ 119 h 642"/>
                  <a:gd name="T38" fmla="*/ 313 w 1040"/>
                  <a:gd name="T39" fmla="*/ 90 h 642"/>
                  <a:gd name="T40" fmla="*/ 274 w 1040"/>
                  <a:gd name="T41" fmla="*/ 90 h 642"/>
                  <a:gd name="T42" fmla="*/ 274 w 1040"/>
                  <a:gd name="T43" fmla="*/ 67 h 642"/>
                  <a:gd name="T44" fmla="*/ 262 w 1040"/>
                  <a:gd name="T45" fmla="*/ 67 h 642"/>
                  <a:gd name="T46" fmla="*/ 262 w 1040"/>
                  <a:gd name="T47" fmla="*/ 32 h 642"/>
                  <a:gd name="T48" fmla="*/ 154 w 1040"/>
                  <a:gd name="T49" fmla="*/ 32 h 642"/>
                  <a:gd name="T50" fmla="*/ 154 w 1040"/>
                  <a:gd name="T51" fmla="*/ 0 h 642"/>
                  <a:gd name="T52" fmla="*/ 0 w 1040"/>
                  <a:gd name="T53" fmla="*/ 0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40" h="642">
                    <a:moveTo>
                      <a:pt x="1040" y="642"/>
                    </a:moveTo>
                    <a:lnTo>
                      <a:pt x="1040" y="492"/>
                    </a:lnTo>
                    <a:lnTo>
                      <a:pt x="775" y="492"/>
                    </a:lnTo>
                    <a:lnTo>
                      <a:pt x="775" y="418"/>
                    </a:lnTo>
                    <a:lnTo>
                      <a:pt x="728" y="418"/>
                    </a:lnTo>
                    <a:lnTo>
                      <a:pt x="728" y="346"/>
                    </a:lnTo>
                    <a:lnTo>
                      <a:pt x="508" y="346"/>
                    </a:lnTo>
                    <a:lnTo>
                      <a:pt x="508" y="302"/>
                    </a:lnTo>
                    <a:lnTo>
                      <a:pt x="487" y="302"/>
                    </a:lnTo>
                    <a:lnTo>
                      <a:pt x="487" y="260"/>
                    </a:lnTo>
                    <a:lnTo>
                      <a:pt x="455" y="260"/>
                    </a:lnTo>
                    <a:lnTo>
                      <a:pt x="455" y="225"/>
                    </a:lnTo>
                    <a:lnTo>
                      <a:pt x="443" y="225"/>
                    </a:lnTo>
                    <a:lnTo>
                      <a:pt x="443" y="186"/>
                    </a:lnTo>
                    <a:lnTo>
                      <a:pt x="385" y="186"/>
                    </a:lnTo>
                    <a:lnTo>
                      <a:pt x="385" y="154"/>
                    </a:lnTo>
                    <a:lnTo>
                      <a:pt x="350" y="154"/>
                    </a:lnTo>
                    <a:lnTo>
                      <a:pt x="350" y="119"/>
                    </a:lnTo>
                    <a:lnTo>
                      <a:pt x="313" y="119"/>
                    </a:lnTo>
                    <a:lnTo>
                      <a:pt x="313" y="90"/>
                    </a:lnTo>
                    <a:lnTo>
                      <a:pt x="274" y="90"/>
                    </a:lnTo>
                    <a:lnTo>
                      <a:pt x="274" y="67"/>
                    </a:lnTo>
                    <a:lnTo>
                      <a:pt x="262" y="67"/>
                    </a:lnTo>
                    <a:lnTo>
                      <a:pt x="262" y="32"/>
                    </a:lnTo>
                    <a:lnTo>
                      <a:pt x="154" y="32"/>
                    </a:lnTo>
                    <a:lnTo>
                      <a:pt x="154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/>
              </a:p>
            </p:txBody>
          </p:sp>
        </p:grpSp>
        <p:sp>
          <p:nvSpPr>
            <p:cNvPr id="95" name="ZoneTexte 94">
              <a:extLst>
                <a:ext uri="{FF2B5EF4-FFF2-40B4-BE49-F238E27FC236}">
                  <a16:creationId xmlns="" xmlns:a16="http://schemas.microsoft.com/office/drawing/2014/main" id="{06E1704E-54D7-404E-BCE7-D9ADD526FC1E}"/>
                </a:ext>
              </a:extLst>
            </p:cNvPr>
            <p:cNvSpPr txBox="1"/>
            <p:nvPr/>
          </p:nvSpPr>
          <p:spPr>
            <a:xfrm>
              <a:off x="6562892" y="5339516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0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="" xmlns:a16="http://schemas.microsoft.com/office/drawing/2014/main" id="{32A988AE-FA64-49B7-AA63-85B3F14FAAEC}"/>
                </a:ext>
              </a:extLst>
            </p:cNvPr>
            <p:cNvSpPr txBox="1"/>
            <p:nvPr/>
          </p:nvSpPr>
          <p:spPr>
            <a:xfrm>
              <a:off x="6929328" y="5339516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0.5</a:t>
              </a:r>
              <a:endParaRPr lang="fr-FR" sz="1400" dirty="0"/>
            </a:p>
          </p:txBody>
        </p:sp>
        <p:sp>
          <p:nvSpPr>
            <p:cNvPr id="97" name="ZoneTexte 96">
              <a:extLst>
                <a:ext uri="{FF2B5EF4-FFF2-40B4-BE49-F238E27FC236}">
                  <a16:creationId xmlns="" xmlns:a16="http://schemas.microsoft.com/office/drawing/2014/main" id="{B666FAA2-D627-429D-9CE0-2337EBB32F74}"/>
                </a:ext>
              </a:extLst>
            </p:cNvPr>
            <p:cNvSpPr txBox="1"/>
            <p:nvPr/>
          </p:nvSpPr>
          <p:spPr>
            <a:xfrm>
              <a:off x="7446107" y="5339516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1</a:t>
              </a:r>
              <a:endParaRPr lang="fr-FR" sz="1400" dirty="0"/>
            </a:p>
          </p:txBody>
        </p:sp>
        <p:sp>
          <p:nvSpPr>
            <p:cNvPr id="98" name="ZoneTexte 97">
              <a:extLst>
                <a:ext uri="{FF2B5EF4-FFF2-40B4-BE49-F238E27FC236}">
                  <a16:creationId xmlns="" xmlns:a16="http://schemas.microsoft.com/office/drawing/2014/main" id="{8EB4649B-359C-4640-8B80-64CCE76D7F36}"/>
                </a:ext>
              </a:extLst>
            </p:cNvPr>
            <p:cNvSpPr txBox="1"/>
            <p:nvPr/>
          </p:nvSpPr>
          <p:spPr>
            <a:xfrm>
              <a:off x="7808623" y="5339516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1.5</a:t>
              </a:r>
              <a:endParaRPr lang="fr-FR" sz="1400" dirty="0"/>
            </a:p>
          </p:txBody>
        </p:sp>
        <p:sp>
          <p:nvSpPr>
            <p:cNvPr id="99" name="ZoneTexte 98">
              <a:extLst>
                <a:ext uri="{FF2B5EF4-FFF2-40B4-BE49-F238E27FC236}">
                  <a16:creationId xmlns="" xmlns:a16="http://schemas.microsoft.com/office/drawing/2014/main" id="{D82877E5-FE66-41AD-A1D9-FA7ECF79EB5D}"/>
                </a:ext>
              </a:extLst>
            </p:cNvPr>
            <p:cNvSpPr txBox="1"/>
            <p:nvPr/>
          </p:nvSpPr>
          <p:spPr>
            <a:xfrm>
              <a:off x="8306011" y="5339516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/>
                <a:t>2</a:t>
              </a:r>
              <a:endParaRPr lang="fr-FR" sz="1400" dirty="0"/>
            </a:p>
          </p:txBody>
        </p:sp>
        <p:sp>
          <p:nvSpPr>
            <p:cNvPr id="100" name="ZoneTexte 99">
              <a:extLst>
                <a:ext uri="{FF2B5EF4-FFF2-40B4-BE49-F238E27FC236}">
                  <a16:creationId xmlns="" xmlns:a16="http://schemas.microsoft.com/office/drawing/2014/main" id="{181A5AEF-4F2F-4DD1-8581-3E83ACB540CD}"/>
                </a:ext>
              </a:extLst>
            </p:cNvPr>
            <p:cNvSpPr txBox="1"/>
            <p:nvPr/>
          </p:nvSpPr>
          <p:spPr>
            <a:xfrm>
              <a:off x="6340193" y="5542156"/>
              <a:ext cx="27023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err="1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Years</a:t>
              </a:r>
              <a:r>
                <a:rPr lang="fr-FR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400" b="1" dirty="0" err="1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since</a:t>
              </a:r>
              <a:r>
                <a:rPr lang="fr-FR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end of </a:t>
              </a:r>
              <a:r>
                <a:rPr lang="fr-FR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DAA </a:t>
              </a:r>
              <a:r>
                <a:rPr lang="fr-FR" sz="1400" b="1" dirty="0" err="1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treatment</a:t>
              </a:r>
              <a:r>
                <a:rPr lang="fr-FR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="" xmlns:a16="http://schemas.microsoft.com/office/drawing/2014/main" id="{D0005A22-6812-4FC1-8F06-E31D745BC53B}"/>
                </a:ext>
              </a:extLst>
            </p:cNvPr>
            <p:cNvSpPr txBox="1"/>
            <p:nvPr/>
          </p:nvSpPr>
          <p:spPr>
            <a:xfrm>
              <a:off x="6205916" y="4990316"/>
              <a:ext cx="4342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</a:t>
              </a:r>
              <a:endParaRPr lang="fr-FR" sz="1400" dirty="0"/>
            </a:p>
          </p:txBody>
        </p:sp>
        <p:sp>
          <p:nvSpPr>
            <p:cNvPr id="107" name="ZoneTexte 106">
              <a:extLst>
                <a:ext uri="{FF2B5EF4-FFF2-40B4-BE49-F238E27FC236}">
                  <a16:creationId xmlns="" xmlns:a16="http://schemas.microsoft.com/office/drawing/2014/main" id="{49ED5822-4E66-49A2-BF1B-D068A8999A08}"/>
                </a:ext>
              </a:extLst>
            </p:cNvPr>
            <p:cNvSpPr txBox="1"/>
            <p:nvPr/>
          </p:nvSpPr>
          <p:spPr>
            <a:xfrm>
              <a:off x="6006217" y="4419967"/>
              <a:ext cx="633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0.925</a:t>
              </a:r>
              <a:endParaRPr lang="fr-FR" sz="1400" dirty="0"/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="" xmlns:a16="http://schemas.microsoft.com/office/drawing/2014/main" id="{DCFD0889-56A3-455E-A8D8-F3B7C9BECBE7}"/>
                </a:ext>
              </a:extLst>
            </p:cNvPr>
            <p:cNvSpPr txBox="1"/>
            <p:nvPr/>
          </p:nvSpPr>
          <p:spPr>
            <a:xfrm>
              <a:off x="6106066" y="3849618"/>
              <a:ext cx="534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0.95</a:t>
              </a:r>
              <a:endParaRPr lang="fr-FR" sz="1400" dirty="0"/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="" xmlns:a16="http://schemas.microsoft.com/office/drawing/2014/main" id="{68F2CECA-D384-4EC6-B66A-D87AE42DE00B}"/>
                </a:ext>
              </a:extLst>
            </p:cNvPr>
            <p:cNvSpPr txBox="1"/>
            <p:nvPr/>
          </p:nvSpPr>
          <p:spPr>
            <a:xfrm>
              <a:off x="6006217" y="3279269"/>
              <a:ext cx="633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0.975</a:t>
              </a:r>
              <a:endParaRPr lang="fr-FR" sz="1400" dirty="0"/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="" xmlns:a16="http://schemas.microsoft.com/office/drawing/2014/main" id="{039F7ECD-7A8D-4AB5-9C7F-12878F31459B}"/>
                </a:ext>
              </a:extLst>
            </p:cNvPr>
            <p:cNvSpPr txBox="1"/>
            <p:nvPr/>
          </p:nvSpPr>
          <p:spPr>
            <a:xfrm>
              <a:off x="6355647" y="2708920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 smtClean="0"/>
                <a:t>1</a:t>
              </a:r>
              <a:endParaRPr lang="fr-FR" sz="1400" dirty="0"/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="" xmlns:a16="http://schemas.microsoft.com/office/drawing/2014/main" id="{70F7F3D0-E03D-4A68-A59B-D71AC2BD48EF}"/>
                </a:ext>
              </a:extLst>
            </p:cNvPr>
            <p:cNvSpPr txBox="1"/>
            <p:nvPr/>
          </p:nvSpPr>
          <p:spPr>
            <a:xfrm>
              <a:off x="6714282" y="4900780"/>
              <a:ext cx="938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p &lt; </a:t>
              </a:r>
              <a:r>
                <a:rPr lang="fr-FR" sz="1400" dirty="0" smtClean="0"/>
                <a:t>0.026</a:t>
              </a:r>
              <a:endParaRPr lang="fr-FR" sz="1400" dirty="0"/>
            </a:p>
          </p:txBody>
        </p:sp>
      </p:grpSp>
      <p:sp>
        <p:nvSpPr>
          <p:cNvPr id="113" name="ZoneTexte 112">
            <a:extLst>
              <a:ext uri="{FF2B5EF4-FFF2-40B4-BE49-F238E27FC236}">
                <a16:creationId xmlns="" xmlns:a16="http://schemas.microsoft.com/office/drawing/2014/main" id="{F306B754-87B7-4A8F-9C16-A31E528D4281}"/>
              </a:ext>
            </a:extLst>
          </p:cNvPr>
          <p:cNvSpPr txBox="1"/>
          <p:nvPr/>
        </p:nvSpPr>
        <p:spPr>
          <a:xfrm>
            <a:off x="5731721" y="5959732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No SVR</a:t>
            </a:r>
          </a:p>
          <a:p>
            <a:pPr algn="r"/>
            <a:r>
              <a:rPr lang="fr-FR" sz="1200" dirty="0"/>
              <a:t>SVR</a:t>
            </a:r>
          </a:p>
        </p:txBody>
      </p:sp>
      <p:sp>
        <p:nvSpPr>
          <p:cNvPr id="114" name="AutoShape 162">
            <a:extLst>
              <a:ext uri="{FF2B5EF4-FFF2-40B4-BE49-F238E27FC236}">
                <a16:creationId xmlns="" xmlns:a16="http://schemas.microsoft.com/office/drawing/2014/main" id="{A08246D5-75AB-4E10-AC1F-4A6D0DF89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15" name="Groupe 114">
            <a:extLst>
              <a:ext uri="{FF2B5EF4-FFF2-40B4-BE49-F238E27FC236}">
                <a16:creationId xmlns="" xmlns:a16="http://schemas.microsoft.com/office/drawing/2014/main" id="{E65A1729-F79F-4BBF-ABBB-0CF6A4C2B7AE}"/>
              </a:ext>
            </a:extLst>
          </p:cNvPr>
          <p:cNvGrpSpPr/>
          <p:nvPr/>
        </p:nvGrpSpPr>
        <p:grpSpPr>
          <a:xfrm>
            <a:off x="3203997" y="2075848"/>
            <a:ext cx="2298954" cy="417048"/>
            <a:chOff x="2464324" y="1629603"/>
            <a:chExt cx="2298954" cy="417048"/>
          </a:xfrm>
        </p:grpSpPr>
        <p:sp>
          <p:nvSpPr>
            <p:cNvPr id="116" name="AutoShape 126">
              <a:extLst>
                <a:ext uri="{FF2B5EF4-FFF2-40B4-BE49-F238E27FC236}">
                  <a16:creationId xmlns="" xmlns:a16="http://schemas.microsoft.com/office/drawing/2014/main" id="{4F4E4B3C-6078-4AB6-9D6F-937C73CAF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4324" y="1629603"/>
              <a:ext cx="2298954" cy="41704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117" name="Line 18">
              <a:extLst>
                <a:ext uri="{FF2B5EF4-FFF2-40B4-BE49-F238E27FC236}">
                  <a16:creationId xmlns="" xmlns:a16="http://schemas.microsoft.com/office/drawing/2014/main" id="{0EAB9A75-7C02-433D-8871-BE635355C4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78285" y="1840035"/>
              <a:ext cx="274638" cy="0"/>
            </a:xfrm>
            <a:prstGeom prst="line">
              <a:avLst/>
            </a:prstGeom>
            <a:noFill/>
            <a:ln w="38100" cap="rnd" cmpd="sng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Line 20">
              <a:extLst>
                <a:ext uri="{FF2B5EF4-FFF2-40B4-BE49-F238E27FC236}">
                  <a16:creationId xmlns="" xmlns:a16="http://schemas.microsoft.com/office/drawing/2014/main" id="{9E8B24D3-7A60-4BB4-86D4-138411D84C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9819" y="1840035"/>
              <a:ext cx="274638" cy="0"/>
            </a:xfrm>
            <a:prstGeom prst="line">
              <a:avLst/>
            </a:prstGeom>
            <a:noFill/>
            <a:ln w="38100" cap="rnd" cmpd="sng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ZoneTexte 118">
              <a:extLst>
                <a:ext uri="{FF2B5EF4-FFF2-40B4-BE49-F238E27FC236}">
                  <a16:creationId xmlns="" xmlns:a16="http://schemas.microsoft.com/office/drawing/2014/main" id="{7B23CDFC-473C-41D3-9D49-9C5BC22B2E87}"/>
                </a:ext>
              </a:extLst>
            </p:cNvPr>
            <p:cNvSpPr txBox="1"/>
            <p:nvPr/>
          </p:nvSpPr>
          <p:spPr>
            <a:xfrm>
              <a:off x="2875197" y="1668850"/>
              <a:ext cx="5175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SVR</a:t>
              </a:r>
            </a:p>
          </p:txBody>
        </p:sp>
        <p:sp>
          <p:nvSpPr>
            <p:cNvPr id="120" name="ZoneTexte 119">
              <a:extLst>
                <a:ext uri="{FF2B5EF4-FFF2-40B4-BE49-F238E27FC236}">
                  <a16:creationId xmlns="" xmlns:a16="http://schemas.microsoft.com/office/drawing/2014/main" id="{CF306599-C074-4F6F-9E43-07F695C1BE4E}"/>
                </a:ext>
              </a:extLst>
            </p:cNvPr>
            <p:cNvSpPr txBox="1"/>
            <p:nvPr/>
          </p:nvSpPr>
          <p:spPr>
            <a:xfrm>
              <a:off x="3896753" y="1668850"/>
              <a:ext cx="8093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SVR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987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14254200"/>
              </p:ext>
            </p:extLst>
          </p:nvPr>
        </p:nvGraphicFramePr>
        <p:xfrm>
          <a:off x="251519" y="1628800"/>
          <a:ext cx="8712969" cy="4132180"/>
        </p:xfrm>
        <a:graphic>
          <a:graphicData uri="http://schemas.openxmlformats.org/drawingml/2006/table">
            <a:tbl>
              <a:tblPr/>
              <a:tblGrid>
                <a:gridCol w="30243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59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SVR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1 067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13 992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Reduction with SVR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884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Deaths/100 patient-years (95% CI)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 Total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 No HCC prior to DAA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 HCC prior to DAA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12.3 (10.6-14.2)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12.8 (10.6-15.5)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11.2 (7.2-16.7)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9.9 (6.0-15.5)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12.8 (9.0-17.7)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10.1 (8.4-11.9)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 (14.9-28.7)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2.6 (2.4-2.8)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2.6 (2.3-2.8)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2.5 (2.1-3.0)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2.7 (2.0-3.6)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 (2.4-4.4)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2.3 (2.1-2.5)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7.5 (5.9-9.5) 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78.9%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77.2%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64.3%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1-year mortality rate (95% CI)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11.3 (9.3-13.6)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2.3 (2.0-2.6) 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79.6%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HCC/100 patient-years (95% CI)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11.5 (9.7-13.6)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1.9 (1.7-2.1) 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83.5%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1-year HCC rate (95% CI)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9.4 (7.4-11.9)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1.9 (1.7-2.2) 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79.8%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2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107504" y="1295400"/>
            <a:ext cx="8964488" cy="311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2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Mortality and incident HCC rates in patients with advanced liver disease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30174" y="5878165"/>
            <a:ext cx="8568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* </a:t>
            </a:r>
            <a:r>
              <a:rPr lang="fr-FR" sz="1200" dirty="0" err="1"/>
              <a:t>Excludes</a:t>
            </a:r>
            <a:r>
              <a:rPr lang="fr-FR" sz="1200" dirty="0"/>
              <a:t> patients </a:t>
            </a:r>
            <a:r>
              <a:rPr lang="fr-FR" sz="1200" dirty="0" err="1"/>
              <a:t>with</a:t>
            </a:r>
            <a:r>
              <a:rPr lang="fr-FR" sz="1200" dirty="0"/>
              <a:t> HCC </a:t>
            </a:r>
            <a:r>
              <a:rPr lang="fr-FR" sz="1200" dirty="0" err="1"/>
              <a:t>prior</a:t>
            </a:r>
            <a:r>
              <a:rPr lang="fr-FR" sz="1200" dirty="0"/>
              <a:t> to DAA initiation and HCC </a:t>
            </a:r>
            <a:r>
              <a:rPr lang="fr-FR" sz="1200" dirty="0" err="1"/>
              <a:t>diagnosis</a:t>
            </a:r>
            <a:r>
              <a:rPr lang="fr-FR" sz="1200" dirty="0"/>
              <a:t> </a:t>
            </a:r>
            <a:r>
              <a:rPr lang="fr-FR" sz="1200" dirty="0" err="1"/>
              <a:t>while</a:t>
            </a:r>
            <a:r>
              <a:rPr lang="fr-FR" sz="1200" dirty="0"/>
              <a:t> on DAA or ≤12 </a:t>
            </a:r>
            <a:r>
              <a:rPr lang="fr-FR" sz="1200" dirty="0" err="1"/>
              <a:t>weeks</a:t>
            </a:r>
            <a:r>
              <a:rPr lang="fr-FR" sz="1200" dirty="0"/>
              <a:t> </a:t>
            </a:r>
            <a:r>
              <a:rPr lang="fr-FR" sz="1200" dirty="0" err="1"/>
              <a:t>after</a:t>
            </a:r>
            <a:r>
              <a:rPr lang="fr-FR" sz="1200" dirty="0"/>
              <a:t> DAA </a:t>
            </a:r>
            <a:r>
              <a:rPr lang="fr-FR" sz="1200" dirty="0" err="1"/>
              <a:t>completion</a:t>
            </a:r>
            <a:endParaRPr lang="fr-FR" sz="1200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Backus L, AASLD 2017, Abs. 78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5687" cy="976313"/>
          </a:xfrm>
        </p:spPr>
        <p:txBody>
          <a:bodyPr/>
          <a:lstStyle/>
          <a:p>
            <a:r>
              <a:rPr lang="en-US"/>
              <a:t>Clinical outcome after SVR: Veterans Affairs</a:t>
            </a:r>
          </a:p>
        </p:txBody>
      </p:sp>
      <p:sp>
        <p:nvSpPr>
          <p:cNvPr id="8" name="AutoShape 162">
            <a:extLst>
              <a:ext uri="{FF2B5EF4-FFF2-40B4-BE49-F238E27FC236}">
                <a16:creationId xmlns="" xmlns:a16="http://schemas.microsoft.com/office/drawing/2014/main" id="{6211B174-9081-4365-928E-B3E7ABED0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8954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12508237"/>
              </p:ext>
            </p:extLst>
          </p:nvPr>
        </p:nvGraphicFramePr>
        <p:xfrm>
          <a:off x="251516" y="1628800"/>
          <a:ext cx="8640963" cy="2445641"/>
        </p:xfrm>
        <a:graphic>
          <a:graphicData uri="http://schemas.openxmlformats.org/drawingml/2006/table">
            <a:tbl>
              <a:tblPr/>
              <a:tblGrid>
                <a:gridCol w="30963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011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6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SVR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1 308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39 918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Reduction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 SVR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4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Deaths/100 patient-years (95% CI)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Total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1b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FIB-4 &lt; 1.45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FIB-4 1.45-3.25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2.87 (2.11-3.82)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2.21 (1.4-3.31)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2.90 (1.25-5.72)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6.44 (3.21-11.52)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3.12 (0.85-7.98)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2.08 (1.11-3.56)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3.36 (2.3-4.69)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1.18 (1.09-1.28) 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1.14 (1.03-1.27)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1.27 (1.08-1.48)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1.32 (1.03-1.65)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0.91 (0.56-1.39)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1.13 (0.99-1.29)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1.21 (1.10-1.33)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58.9%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45.7%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64.0%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7504" y="1295400"/>
            <a:ext cx="8964488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Mortality rates in patients with no advanced liver disease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5993" y="4221088"/>
            <a:ext cx="8316487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Multivariate model of all-cause mortality after SVR, HR (95% CI)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731725"/>
              </p:ext>
            </p:extLst>
          </p:nvPr>
        </p:nvGraphicFramePr>
        <p:xfrm>
          <a:off x="323528" y="4509120"/>
          <a:ext cx="8568951" cy="727353"/>
        </p:xfrm>
        <a:graphic>
          <a:graphicData uri="http://schemas.openxmlformats.org/drawingml/2006/table">
            <a:tbl>
              <a:tblPr/>
              <a:tblGrid>
                <a:gridCol w="29805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245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599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039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387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Advanced liver disease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advanced liver disease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7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0.27 (0.23-0.32)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0.44 (0.32-0.59)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28920" y="5300360"/>
            <a:ext cx="881888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Variables selected a priori : age, gender, race/ethnicity, BMI, HIV, comorbidities, albumin, eGFR, genotype and SVR status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Advanced liver disease model included history of liver decompensation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Non-advanced liver disease model included FIB-4 strata and achievement of HCV RNA &lt; LLOQ on treatment 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Backus L, AASLD 2017, Abs. 78</a:t>
            </a: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dirty="0"/>
              <a:t>Clinical outcome after SVR: Veterans Affairs</a:t>
            </a:r>
          </a:p>
        </p:txBody>
      </p:sp>
      <p:sp>
        <p:nvSpPr>
          <p:cNvPr id="12" name="AutoShape 162">
            <a:extLst>
              <a:ext uri="{FF2B5EF4-FFF2-40B4-BE49-F238E27FC236}">
                <a16:creationId xmlns="" xmlns:a16="http://schemas.microsoft.com/office/drawing/2014/main" id="{0F374C4B-A7C0-46DB-AAB7-B85A5D6FE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2067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/>
              <a:t>Conclusions</a:t>
            </a:r>
          </a:p>
          <a:p>
            <a:pPr lvl="1"/>
            <a:r>
              <a:rPr lang="en-US" sz="2400" dirty="0"/>
              <a:t>SVR after DAA was associated with </a:t>
            </a:r>
          </a:p>
          <a:p>
            <a:pPr lvl="2"/>
            <a:r>
              <a:rPr lang="en-US" sz="2000" dirty="0"/>
              <a:t>Significant lower all-cause mortality, regardless of genotype</a:t>
            </a:r>
          </a:p>
          <a:p>
            <a:pPr lvl="3"/>
            <a:r>
              <a:rPr lang="en-US" sz="1800" dirty="0"/>
              <a:t>Reduction of risk of 78.9% in patients with advanced chronic liver disease</a:t>
            </a:r>
          </a:p>
          <a:p>
            <a:pPr lvl="3"/>
            <a:r>
              <a:rPr lang="en-US" sz="1800" dirty="0"/>
              <a:t>Reduction of risk of 58.9% in patients with non-advanced chronic liver disease</a:t>
            </a:r>
          </a:p>
          <a:p>
            <a:pPr lvl="2"/>
            <a:r>
              <a:rPr lang="en-US" sz="2000" dirty="0"/>
              <a:t>Significant lower incidence of HCC</a:t>
            </a:r>
          </a:p>
          <a:p>
            <a:pPr lvl="3"/>
            <a:r>
              <a:rPr lang="en-US" sz="1800" dirty="0"/>
              <a:t>Reduction of risk of 83.5%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211960" y="6581775"/>
            <a:ext cx="493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Backus L, AASLD 2017, Abs. 78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dirty="0"/>
              <a:t>Clinical outcome after SVR: Veterans Affairs</a:t>
            </a:r>
          </a:p>
        </p:txBody>
      </p:sp>
      <p:sp>
        <p:nvSpPr>
          <p:cNvPr id="7" name="AutoShape 162">
            <a:extLst>
              <a:ext uri="{FF2B5EF4-FFF2-40B4-BE49-F238E27FC236}">
                <a16:creationId xmlns="" xmlns:a16="http://schemas.microsoft.com/office/drawing/2014/main" id="{89D9763F-3599-4E28-B5EF-784C3DC4B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133164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Veterans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200" b="1" i="1" dirty="0" err="1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Affairs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9691009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1069</Words>
  <Application>Microsoft Office PowerPoint</Application>
  <PresentationFormat>Affichage à l'écran (4:3)</PresentationFormat>
  <Paragraphs>361</Paragraphs>
  <Slides>7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2017</vt:lpstr>
      <vt:lpstr>Clinical outcome after SVR: Veterans Affairs</vt:lpstr>
      <vt:lpstr>Clinical outcome after SVR: Veterans Affairs</vt:lpstr>
      <vt:lpstr>Clinical outcome after SVR: Veterans Affairs</vt:lpstr>
      <vt:lpstr>Clinical outcome after SVR: Veterans Affairs</vt:lpstr>
      <vt:lpstr>Clinical outcome after SVR: Veterans Affairs</vt:lpstr>
      <vt:lpstr>Clinical outcome after SVR: Veterans Affairs</vt:lpstr>
      <vt:lpstr>Clinical outcome after SVR: Veterans Affairs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Utilisateur</cp:lastModifiedBy>
  <cp:revision>215</cp:revision>
  <dcterms:created xsi:type="dcterms:W3CDTF">2010-10-19T10:42:50Z</dcterms:created>
  <dcterms:modified xsi:type="dcterms:W3CDTF">2017-12-08T08:24:04Z</dcterms:modified>
</cp:coreProperties>
</file>