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0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DDDDDD"/>
    <a:srgbClr val="0070C0"/>
    <a:srgbClr val="0066FF"/>
    <a:srgbClr val="FFFFFF"/>
    <a:srgbClr val="999999"/>
    <a:srgbClr val="C00000"/>
    <a:srgbClr val="D35B1F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9" autoAdjust="0"/>
    <p:restoredTop sz="98179" autoAdjust="0"/>
  </p:normalViewPr>
  <p:slideViewPr>
    <p:cSldViewPr>
      <p:cViewPr varScale="1">
        <p:scale>
          <a:sx n="104" d="100"/>
          <a:sy n="104" d="100"/>
        </p:scale>
        <p:origin x="996" y="90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04/07/2018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E00BE-83C7-455A-A93C-2A1347F489C2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1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68765" cy="976313"/>
          </a:xfrm>
        </p:spPr>
        <p:txBody>
          <a:bodyPr/>
          <a:lstStyle/>
          <a:p>
            <a:r>
              <a:rPr lang="en-US" sz="2800" dirty="0"/>
              <a:t>Impact of SVR on the extrahepatic manifestations of chronic HCV infection: meta-analysis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557338"/>
            <a:ext cx="8496746" cy="48244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Systematic literature review</a:t>
            </a:r>
          </a:p>
          <a:p>
            <a:pPr lvl="1">
              <a:spcBef>
                <a:spcPts val="0"/>
              </a:spcBef>
            </a:pPr>
            <a:r>
              <a:rPr lang="en-US" dirty="0"/>
              <a:t>Random-effect model meta-analyses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Strength of evidence was evaluated using the GRADE system</a:t>
            </a:r>
          </a:p>
          <a:p>
            <a:pPr>
              <a:spcBef>
                <a:spcPts val="0"/>
              </a:spcBef>
            </a:pPr>
            <a:r>
              <a:rPr lang="en-US" dirty="0"/>
              <a:t>Results </a:t>
            </a:r>
          </a:p>
          <a:p>
            <a:pPr lvl="1">
              <a:spcBef>
                <a:spcPts val="0"/>
              </a:spcBef>
            </a:pPr>
            <a:r>
              <a:rPr lang="en-US" dirty="0"/>
              <a:t>Data were extracted from a total of 48 identified studies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SVR was associated with: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reduced extrahepatic mortality (vs no SVR, OR = 0.44 [95% CI = 0.28-0.67])</a:t>
            </a:r>
          </a:p>
          <a:p>
            <a:pPr lvl="2">
              <a:spcBef>
                <a:spcPts val="0"/>
              </a:spcBef>
            </a:pPr>
            <a:r>
              <a:rPr lang="en-US" dirty="0"/>
              <a:t>higher complete remissions in patients with cryoglobulinemia vasculitis </a:t>
            </a:r>
            <a:br>
              <a:rPr lang="en-US" dirty="0"/>
            </a:br>
            <a:r>
              <a:rPr lang="en-US" dirty="0"/>
              <a:t>(OR = 20.76 [6.73-64.05])</a:t>
            </a:r>
          </a:p>
          <a:p>
            <a:pPr lvl="2">
              <a:spcBef>
                <a:spcPts val="0"/>
              </a:spcBef>
            </a:pPr>
            <a:r>
              <a:rPr lang="en-US" dirty="0"/>
              <a:t>higher objective response in malignant B-cell lymphoproliferative diseases </a:t>
            </a:r>
            <a:br>
              <a:rPr lang="en-US" dirty="0"/>
            </a:br>
            <a:r>
              <a:rPr lang="en-US" dirty="0"/>
              <a:t>(OR = 6.49 [2.02-20.85])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reduced insulin resistance at follow-up (OR = 0.42 [0.33-0.53]) </a:t>
            </a:r>
          </a:p>
          <a:p>
            <a:pPr lvl="2">
              <a:spcBef>
                <a:spcPts val="0"/>
              </a:spcBef>
            </a:pPr>
            <a:r>
              <a:rPr lang="en-US" dirty="0"/>
              <a:t>a significant protective effect on the incidence of diabetes </a:t>
            </a:r>
            <a:br>
              <a:rPr lang="en-US" dirty="0"/>
            </a:br>
            <a:r>
              <a:rPr lang="en-US" dirty="0"/>
              <a:t>(OR = 0.34 [0.21-0.56])</a:t>
            </a:r>
          </a:p>
          <a:p>
            <a:pPr>
              <a:spcBef>
                <a:spcPts val="0"/>
              </a:spcBef>
            </a:pPr>
            <a:r>
              <a:rPr lang="en-US" dirty="0"/>
              <a:t>Limitations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Lack of </a:t>
            </a:r>
            <a:r>
              <a:rPr lang="en-US" dirty="0" err="1"/>
              <a:t>randomised</a:t>
            </a:r>
            <a:r>
              <a:rPr lang="en-US" dirty="0"/>
              <a:t> data comparing SVR versus non-SVR patients for the relevant extrahepatic indications attenuated these analyses.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110902" y="6582618"/>
            <a:ext cx="30261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0070C0"/>
                </a:solidFill>
                <a:ea typeface="ＭＳ Ｐゴシック" pitchFamily="34" charset="-128"/>
              </a:rPr>
              <a:t>Cacoub P., Gut 2018;Epub ahead of print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B5495B75-9DDE-483B-A660-9D5A36358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85"/>
            <a:ext cx="2483766" cy="28799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>
            <a:extLst>
              <a:ext uri="{FF2B5EF4-FFF2-40B4-BE49-F238E27FC236}">
                <a16:creationId xmlns:a16="http://schemas.microsoft.com/office/drawing/2014/main" id="{EC41EB13-50A9-41A7-82BD-F2B8D695B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" y="6597350"/>
            <a:ext cx="27710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SVR: benefit on extra-hepatic HCV</a:t>
            </a:r>
          </a:p>
        </p:txBody>
      </p:sp>
    </p:spTree>
    <p:extLst>
      <p:ext uri="{BB962C8B-B14F-4D97-AF65-F5344CB8AC3E}">
        <p14:creationId xmlns:p14="http://schemas.microsoft.com/office/powerpoint/2010/main" val="426473125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87</Words>
  <Application>Microsoft Office PowerPoint</Application>
  <PresentationFormat>Affichage à l'écran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2018</vt:lpstr>
      <vt:lpstr>Impact of SVR on the extrahepatic manifestations of chronic HCV infection: meta-analysis</vt:lpstr>
    </vt:vector>
  </TitlesOfParts>
  <Company>AEI - www.aei.fr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/>
  <dc:creator>www.hcv-trial.com</dc:creator>
  <cp:lastModifiedBy>Pilar</cp:lastModifiedBy>
  <cp:revision>376</cp:revision>
  <dcterms:created xsi:type="dcterms:W3CDTF">2010-10-19T10:42:50Z</dcterms:created>
  <dcterms:modified xsi:type="dcterms:W3CDTF">2018-07-04T13:09:53Z</dcterms:modified>
</cp:coreProperties>
</file>