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0" r:id="rId2"/>
    <p:sldId id="317" r:id="rId3"/>
    <p:sldId id="322" r:id="rId4"/>
    <p:sldId id="318" r:id="rId5"/>
    <p:sldId id="319" r:id="rId6"/>
    <p:sldId id="323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66"/>
    <a:srgbClr val="333399"/>
    <a:srgbClr val="DDDDDD"/>
    <a:srgbClr val="0070C0"/>
    <a:srgbClr val="0066FF"/>
    <a:srgbClr val="999999"/>
    <a:srgbClr val="C00000"/>
    <a:srgbClr val="D35B1F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8459" autoAdjust="0"/>
    <p:restoredTop sz="98179" autoAdjust="0"/>
  </p:normalViewPr>
  <p:slideViewPr>
    <p:cSldViewPr>
      <p:cViewPr varScale="1">
        <p:scale>
          <a:sx n="104" d="100"/>
          <a:sy n="104" d="100"/>
        </p:scale>
        <p:origin x="1806" y="114"/>
      </p:cViewPr>
      <p:guideLst>
        <p:guide pos="5759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82" d="100"/>
          <a:sy n="82" d="100"/>
        </p:scale>
        <p:origin x="315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04/07/2018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Incidence of HCC after HCV treatment with DAAs: ERCHIVES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268760"/>
            <a:ext cx="8351838" cy="4824412"/>
          </a:xfrm>
        </p:spPr>
        <p:txBody>
          <a:bodyPr/>
          <a:lstStyle/>
          <a:p>
            <a:r>
              <a:rPr lang="en-US" dirty="0"/>
              <a:t>Retrospective cohort study</a:t>
            </a:r>
          </a:p>
          <a:p>
            <a:pPr lvl="1"/>
            <a:r>
              <a:rPr lang="en-US" dirty="0"/>
              <a:t>HCV infected Veterans, 2002-2016</a:t>
            </a:r>
          </a:p>
          <a:p>
            <a:pPr lvl="1"/>
            <a:r>
              <a:rPr lang="en-US" dirty="0"/>
              <a:t>Exclusion: HIV or HBV co-infection, HCC prior to baseline, missing information on outcome/follow-up</a:t>
            </a:r>
          </a:p>
          <a:p>
            <a:pPr lvl="1"/>
            <a:r>
              <a:rPr lang="en-US" dirty="0"/>
              <a:t>Data collection: demographics, clinical, laboratory, prescriptions</a:t>
            </a:r>
          </a:p>
          <a:p>
            <a:pPr lvl="1"/>
            <a:r>
              <a:rPr lang="en-US" dirty="0"/>
              <a:t>Baseline</a:t>
            </a:r>
          </a:p>
          <a:p>
            <a:pPr lvl="2"/>
            <a:r>
              <a:rPr lang="en-US" dirty="0"/>
              <a:t>Treatment group (IFN-PEG + RBV or DAA ≥ 28 days ): date of HCV treatment initiation</a:t>
            </a:r>
          </a:p>
          <a:p>
            <a:pPr lvl="2"/>
            <a:r>
              <a:rPr lang="en-US" dirty="0"/>
              <a:t>Untreated group: duration of HCV infection before treatment initiation in the corresponding treated person</a:t>
            </a:r>
          </a:p>
          <a:p>
            <a:pPr lvl="1"/>
            <a:r>
              <a:rPr lang="en-US" dirty="0"/>
              <a:t>SVR: undetectable HCV RNA at least 12 weeks after end of initial treatment</a:t>
            </a:r>
          </a:p>
          <a:p>
            <a:r>
              <a:rPr lang="en-US" dirty="0"/>
              <a:t>Primary outcome</a:t>
            </a:r>
          </a:p>
          <a:p>
            <a:pPr lvl="1"/>
            <a:r>
              <a:rPr lang="en-US" dirty="0"/>
              <a:t>Incident HCC ≥ 3 months after baseline</a:t>
            </a:r>
          </a:p>
          <a:p>
            <a:pPr lvl="1"/>
            <a:r>
              <a:rPr lang="en-US" dirty="0"/>
              <a:t>Primary analysis performed in persons with baseline cirrhosis </a:t>
            </a:r>
            <a:br>
              <a:rPr lang="en-US" dirty="0"/>
            </a:br>
            <a:r>
              <a:rPr lang="en-US" dirty="0"/>
              <a:t>(FIB-4 &gt; 3.5)</a:t>
            </a: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515848" y="6582618"/>
            <a:ext cx="26212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0070C0"/>
                </a:solidFill>
                <a:ea typeface="ＭＳ Ｐゴシック" pitchFamily="34" charset="-128"/>
              </a:rPr>
              <a:t>Li DK. Hepatology 2018;67:2244-53</a:t>
            </a:r>
          </a:p>
        </p:txBody>
      </p:sp>
      <p:grpSp>
        <p:nvGrpSpPr>
          <p:cNvPr id="5" name="Grouper 65">
            <a:extLst>
              <a:ext uri="{FF2B5EF4-FFF2-40B4-BE49-F238E27FC236}">
                <a16:creationId xmlns:a16="http://schemas.microsoft.com/office/drawing/2014/main" id="{5F0F6624-E294-4789-8DA4-20F97AE44804}"/>
              </a:ext>
            </a:extLst>
          </p:cNvPr>
          <p:cNvGrpSpPr/>
          <p:nvPr/>
        </p:nvGrpSpPr>
        <p:grpSpPr>
          <a:xfrm>
            <a:off x="2" y="6597350"/>
            <a:ext cx="899598" cy="288032"/>
            <a:chOff x="-1" y="6570634"/>
            <a:chExt cx="1161711" cy="287366"/>
          </a:xfrm>
        </p:grpSpPr>
        <p:sp>
          <p:nvSpPr>
            <p:cNvPr id="6" name="AutoShape 162">
              <a:extLst>
                <a:ext uri="{FF2B5EF4-FFF2-40B4-BE49-F238E27FC236}">
                  <a16:creationId xmlns:a16="http://schemas.microsoft.com/office/drawing/2014/main" id="{B5495B75-9DDE-483B-A660-9D5A36358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7" name="ZoneTexte 23">
              <a:extLst>
                <a:ext uri="{FF2B5EF4-FFF2-40B4-BE49-F238E27FC236}">
                  <a16:creationId xmlns:a16="http://schemas.microsoft.com/office/drawing/2014/main" id="{EC41EB13-50A9-41A7-82BD-F2B8D695BB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" y="6570634"/>
              <a:ext cx="1160795" cy="276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ERCHIVES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4731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472566" y="6582618"/>
            <a:ext cx="26645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0070C0"/>
                </a:solidFill>
                <a:ea typeface="ＭＳ Ｐゴシック" pitchFamily="34" charset="-128"/>
              </a:rPr>
              <a:t>Li DK. Hepatology 2018;67:2244-53</a:t>
            </a:r>
          </a:p>
        </p:txBody>
      </p:sp>
      <p:graphicFrame>
        <p:nvGraphicFramePr>
          <p:cNvPr id="5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557846"/>
              </p:ext>
            </p:extLst>
          </p:nvPr>
        </p:nvGraphicFramePr>
        <p:xfrm>
          <a:off x="323528" y="1544802"/>
          <a:ext cx="8703478" cy="4920234"/>
        </p:xfrm>
        <a:graphic>
          <a:graphicData uri="http://schemas.openxmlformats.org/drawingml/2006/table">
            <a:tbl>
              <a:tblPr/>
              <a:tblGrid>
                <a:gridCol w="453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6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4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itchFamily="-65" charset="-128"/>
                        <a:cs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IFN group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(N = 3534)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DAA group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(N = 5834)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Untreated group (N = 8468)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Age, median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95.9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96.6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97.2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Race: white / black,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67 / 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51 / 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50 / 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Diabetes,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Alcohol abuse history,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Smoking history,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HCV genotype: 1 / 2  / 3,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29 / 16 /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85 / 0.2 / 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51 / 9 / 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Baseline median HCV,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 IU/mL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6.11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6.27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6.20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PPI use during treatment,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FIB-4 at baseline: no fibrosis, cirrhosis,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46 / 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37 / 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49 / 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Median AFP, IU/mL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4.01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Ribavirin use,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Treatment duration: ≤ 8W, 12W, 24W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15 / 19 / 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22 / 74 / 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Attainment of SVR,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66.6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96.2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-65" charset="-128"/>
                        <a:cs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6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Incident cases of HCC, N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196 (5.55)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50 (0.86)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2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-65" charset="-128"/>
                          <a:cs typeface="Calibri" panose="020F0502020204030204" pitchFamily="34" charset="0"/>
                        </a:rPr>
                        <a:t>436 (5.04)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8" name="Grouper 65">
            <a:extLst>
              <a:ext uri="{FF2B5EF4-FFF2-40B4-BE49-F238E27FC236}">
                <a16:creationId xmlns:a16="http://schemas.microsoft.com/office/drawing/2014/main" id="{5F0F6624-E294-4789-8DA4-20F97AE44804}"/>
              </a:ext>
            </a:extLst>
          </p:cNvPr>
          <p:cNvGrpSpPr/>
          <p:nvPr/>
        </p:nvGrpSpPr>
        <p:grpSpPr>
          <a:xfrm>
            <a:off x="2" y="6597350"/>
            <a:ext cx="899598" cy="288032"/>
            <a:chOff x="-1" y="6570634"/>
            <a:chExt cx="1161711" cy="287366"/>
          </a:xfrm>
        </p:grpSpPr>
        <p:sp>
          <p:nvSpPr>
            <p:cNvPr id="9" name="AutoShape 162">
              <a:extLst>
                <a:ext uri="{FF2B5EF4-FFF2-40B4-BE49-F238E27FC236}">
                  <a16:creationId xmlns:a16="http://schemas.microsoft.com/office/drawing/2014/main" id="{B5495B75-9DDE-483B-A660-9D5A36358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0" name="ZoneTexte 23">
              <a:extLst>
                <a:ext uri="{FF2B5EF4-FFF2-40B4-BE49-F238E27FC236}">
                  <a16:creationId xmlns:a16="http://schemas.microsoft.com/office/drawing/2014/main" id="{EC41EB13-50A9-41A7-82BD-F2B8D695BB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" y="6570634"/>
              <a:ext cx="1160795" cy="276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ERCHIVES</a:t>
              </a:r>
            </a:p>
          </p:txBody>
        </p:sp>
      </p:grp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515241" y="1295400"/>
            <a:ext cx="4075455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cohort characteristics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/>
              <a:t>Incidence of HCC after HCV treatment with DAAs: ERCHIVES</a:t>
            </a:r>
          </a:p>
        </p:txBody>
      </p:sp>
    </p:spTree>
    <p:extLst>
      <p:ext uri="{BB962C8B-B14F-4D97-AF65-F5344CB8AC3E}">
        <p14:creationId xmlns:p14="http://schemas.microsoft.com/office/powerpoint/2010/main" val="382383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515848" y="6582618"/>
            <a:ext cx="26212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0070C0"/>
                </a:solidFill>
                <a:ea typeface="ＭＳ Ｐゴシック" pitchFamily="34" charset="-128"/>
              </a:rPr>
              <a:t>Li DK. Hepatology 2018;67:2244-53</a:t>
            </a:r>
          </a:p>
        </p:txBody>
      </p:sp>
      <p:graphicFrame>
        <p:nvGraphicFramePr>
          <p:cNvPr id="5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60523"/>
              </p:ext>
            </p:extLst>
          </p:nvPr>
        </p:nvGraphicFramePr>
        <p:xfrm>
          <a:off x="440521" y="1737712"/>
          <a:ext cx="8388863" cy="4328160"/>
        </p:xfrm>
        <a:graphic>
          <a:graphicData uri="http://schemas.openxmlformats.org/drawingml/2006/table">
            <a:tbl>
              <a:tblPr/>
              <a:tblGrid>
                <a:gridCol w="2475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0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7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5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Treatment Group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Incidence Rate,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per 1000 patient-Years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95% CI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p value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a:t>(control: IFN)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All persons with cirrhosis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IFN-RBV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DAA regimens, overall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SOF/SMV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SOF/LDV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Untreated controls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34.70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25.16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34.84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19.55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45.31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28.50 - 42.25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17.98 - 35.21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20.23 - 60.00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11.79 - 32.43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39.42 - 52.08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5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SVR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subgroup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IFN-RBV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DAA regimens, overall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SOF/SMV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SOF/LDV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21.20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22.80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33.26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15.49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14.91 - 30.14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15.84 - 32.81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18.89 - 58.56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8.58 - 27.97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54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Non-SVR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subgroup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IFN-RBV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DAA regimens, overall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SOF/SMV</a:t>
                      </a:r>
                    </a:p>
                    <a:p>
                      <a:pPr marL="1730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SOF/LDV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48.90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62.81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81.24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69.87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38.56 - 62.02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26.14 - 150.9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11.44 - 576.7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26.22 - 186.2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8" name="Grouper 65">
            <a:extLst>
              <a:ext uri="{FF2B5EF4-FFF2-40B4-BE49-F238E27FC236}">
                <a16:creationId xmlns:a16="http://schemas.microsoft.com/office/drawing/2014/main" id="{5F0F6624-E294-4789-8DA4-20F97AE44804}"/>
              </a:ext>
            </a:extLst>
          </p:cNvPr>
          <p:cNvGrpSpPr/>
          <p:nvPr/>
        </p:nvGrpSpPr>
        <p:grpSpPr>
          <a:xfrm>
            <a:off x="2" y="6597350"/>
            <a:ext cx="899598" cy="288032"/>
            <a:chOff x="-1" y="6570634"/>
            <a:chExt cx="1161711" cy="287366"/>
          </a:xfrm>
        </p:grpSpPr>
        <p:sp>
          <p:nvSpPr>
            <p:cNvPr id="9" name="AutoShape 162">
              <a:extLst>
                <a:ext uri="{FF2B5EF4-FFF2-40B4-BE49-F238E27FC236}">
                  <a16:creationId xmlns:a16="http://schemas.microsoft.com/office/drawing/2014/main" id="{B5495B75-9DDE-483B-A660-9D5A36358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0" name="ZoneTexte 23">
              <a:extLst>
                <a:ext uri="{FF2B5EF4-FFF2-40B4-BE49-F238E27FC236}">
                  <a16:creationId xmlns:a16="http://schemas.microsoft.com/office/drawing/2014/main" id="{EC41EB13-50A9-41A7-82BD-F2B8D695BB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" y="6570634"/>
              <a:ext cx="1160795" cy="276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ERCHIVES</a:t>
              </a:r>
            </a:p>
          </p:txBody>
        </p:sp>
      </p:grp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504818" y="1295400"/>
            <a:ext cx="609629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Incidence rate of HCC in persons with cirrhosis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/>
              <a:t>Incidence of HCC after HCV treatment with DAAs: ERCHIVES</a:t>
            </a:r>
          </a:p>
        </p:txBody>
      </p:sp>
    </p:spTree>
    <p:extLst>
      <p:ext uri="{BB962C8B-B14F-4D97-AF65-F5344CB8AC3E}">
        <p14:creationId xmlns:p14="http://schemas.microsoft.com/office/powerpoint/2010/main" val="328597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515848" y="6582618"/>
            <a:ext cx="26212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0070C0"/>
                </a:solidFill>
                <a:ea typeface="ＭＳ Ｐゴシック" pitchFamily="34" charset="-128"/>
              </a:rPr>
              <a:t>Li DK. Hepatology 2018;67:2244-53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07504" y="1196752"/>
            <a:ext cx="897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  <a:latin typeface="Calibri"/>
                <a:cs typeface="Calibri"/>
              </a:rPr>
              <a:t>Cumulative probability of HCC development in persons with cirrhosis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4BFAF0CB-5469-4356-8853-0C8A740E60FB}"/>
              </a:ext>
            </a:extLst>
          </p:cNvPr>
          <p:cNvGrpSpPr/>
          <p:nvPr/>
        </p:nvGrpSpPr>
        <p:grpSpPr>
          <a:xfrm>
            <a:off x="664356" y="1630255"/>
            <a:ext cx="7621514" cy="4895089"/>
            <a:chOff x="664356" y="1630255"/>
            <a:chExt cx="7621514" cy="4895089"/>
          </a:xfrm>
        </p:grpSpPr>
        <p:sp>
          <p:nvSpPr>
            <p:cNvPr id="42" name="AutoShape 126">
              <a:extLst>
                <a:ext uri="{FF2B5EF4-FFF2-40B4-BE49-F238E27FC236}">
                  <a16:creationId xmlns:a16="http://schemas.microsoft.com/office/drawing/2014/main" id="{7486A14F-BDB9-4E7A-8CDE-5CDEC3877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5816" y="2206605"/>
              <a:ext cx="2095525" cy="87265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/>
              <a:endParaRPr lang="en-GB" sz="200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784084" y="1630255"/>
              <a:ext cx="5325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0.15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1784084" y="2802975"/>
              <a:ext cx="5325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0.10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1784084" y="3969236"/>
              <a:ext cx="5325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0,05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784084" y="5121364"/>
              <a:ext cx="5325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400" dirty="0"/>
                <a:t>0,00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2366882" y="5389651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0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3594368" y="5389651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6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4790019" y="538965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12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6022261" y="538965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18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7264003" y="5389651"/>
              <a:ext cx="38343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/>
                <a:t>24</a:t>
              </a: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4685824" y="5625420"/>
              <a:ext cx="5918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/>
                <a:t>Mois</a:t>
              </a: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2246656" y="5879013"/>
              <a:ext cx="5245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285</a:t>
              </a:r>
            </a:p>
            <a:p>
              <a:pPr algn="ctr"/>
              <a:r>
                <a:rPr lang="fr-FR" sz="1200" dirty="0"/>
                <a:t>1630</a:t>
              </a:r>
            </a:p>
            <a:p>
              <a:pPr algn="ctr"/>
              <a:r>
                <a:rPr lang="fr-FR" sz="1200" dirty="0"/>
                <a:t>1423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3474142" y="5879013"/>
              <a:ext cx="5245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283</a:t>
              </a:r>
            </a:p>
            <a:p>
              <a:pPr algn="ctr"/>
              <a:r>
                <a:rPr lang="fr-FR" sz="1200" dirty="0"/>
                <a:t>1590</a:t>
              </a:r>
            </a:p>
            <a:p>
              <a:pPr algn="ctr"/>
              <a:r>
                <a:rPr lang="fr-FR" sz="1200" dirty="0"/>
                <a:t>1328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719486" y="5879013"/>
              <a:ext cx="5245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280</a:t>
              </a:r>
            </a:p>
            <a:p>
              <a:pPr algn="ctr"/>
              <a:r>
                <a:rPr lang="fr-FR" sz="1200" dirty="0"/>
                <a:t>857</a:t>
              </a:r>
            </a:p>
            <a:p>
              <a:pPr algn="ctr"/>
              <a:r>
                <a:rPr lang="fr-FR" sz="1200" dirty="0"/>
                <a:t>1226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5951728" y="5879013"/>
              <a:ext cx="5245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270</a:t>
              </a:r>
            </a:p>
            <a:p>
              <a:pPr algn="ctr"/>
              <a:r>
                <a:rPr lang="fr-FR" sz="1200" dirty="0"/>
                <a:t>297</a:t>
              </a:r>
            </a:p>
            <a:p>
              <a:pPr algn="ctr"/>
              <a:r>
                <a:rPr lang="fr-FR" sz="1200" dirty="0"/>
                <a:t>1080</a:t>
              </a:r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7235950" y="5879013"/>
              <a:ext cx="43954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200" dirty="0"/>
                <a:t>239</a:t>
              </a:r>
            </a:p>
            <a:p>
              <a:pPr algn="ctr"/>
              <a:r>
                <a:rPr lang="fr-FR" sz="1200" dirty="0"/>
                <a:t>63</a:t>
              </a:r>
            </a:p>
            <a:p>
              <a:pPr algn="ctr"/>
              <a:r>
                <a:rPr lang="fr-FR" sz="1200" dirty="0"/>
                <a:t>933</a:t>
              </a:r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664356" y="5879013"/>
              <a:ext cx="116395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dirty="0"/>
                <a:t>SVR IFN-RBV</a:t>
              </a:r>
            </a:p>
            <a:p>
              <a:pPr algn="r"/>
              <a:r>
                <a:rPr lang="en-US" sz="1200" dirty="0"/>
                <a:t>SVR DAA</a:t>
              </a:r>
            </a:p>
            <a:p>
              <a:pPr algn="r"/>
              <a:r>
                <a:rPr lang="en-US" sz="1200" dirty="0"/>
                <a:t>No treatment</a:t>
              </a: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3499174" y="2187939"/>
              <a:ext cx="133908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SVR IFN-RBV</a:t>
              </a:r>
            </a:p>
            <a:p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SVR DAA</a:t>
              </a:r>
            </a:p>
            <a:p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treatment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6732240" y="3142709"/>
              <a:ext cx="155363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err="1"/>
                <a:t>Logrank</a:t>
              </a:r>
              <a:r>
                <a:rPr lang="en-US" sz="1200" dirty="0"/>
                <a:t>, p = 0.0004</a:t>
              </a:r>
            </a:p>
          </p:txBody>
        </p:sp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352998" y="1744454"/>
              <a:ext cx="5233988" cy="3592512"/>
            </a:xfrm>
            <a:custGeom>
              <a:avLst/>
              <a:gdLst>
                <a:gd name="T0" fmla="*/ 9893 w 9893"/>
                <a:gd name="T1" fmla="*/ 6789 h 6789"/>
                <a:gd name="T2" fmla="*/ 0 w 9893"/>
                <a:gd name="T3" fmla="*/ 6789 h 6789"/>
                <a:gd name="T4" fmla="*/ 0 w 9893"/>
                <a:gd name="T5" fmla="*/ 0 h 6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893" h="6789">
                  <a:moveTo>
                    <a:pt x="9893" y="6789"/>
                  </a:moveTo>
                  <a:lnTo>
                    <a:pt x="0" y="6789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Line 7"/>
            <p:cNvSpPr>
              <a:spLocks noChangeShapeType="1"/>
            </p:cNvSpPr>
            <p:nvPr/>
          </p:nvSpPr>
          <p:spPr bwMode="auto">
            <a:xfrm flipV="1">
              <a:off x="6209036" y="5339420"/>
              <a:ext cx="0" cy="59546"/>
            </a:xfrm>
            <a:prstGeom prst="line">
              <a:avLst/>
            </a:pr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 flipV="1">
              <a:off x="4970786" y="5339420"/>
              <a:ext cx="0" cy="59546"/>
            </a:xfrm>
            <a:prstGeom prst="line">
              <a:avLst/>
            </a:pr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Line 9"/>
            <p:cNvSpPr>
              <a:spLocks noChangeShapeType="1"/>
            </p:cNvSpPr>
            <p:nvPr/>
          </p:nvSpPr>
          <p:spPr bwMode="auto">
            <a:xfrm flipV="1">
              <a:off x="7447286" y="5339420"/>
              <a:ext cx="0" cy="59546"/>
            </a:xfrm>
            <a:prstGeom prst="line">
              <a:avLst/>
            </a:pr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2284960" y="1803192"/>
              <a:ext cx="67496" cy="0"/>
            </a:xfrm>
            <a:prstGeom prst="line">
              <a:avLst/>
            </a:pr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4" name="Line 11"/>
            <p:cNvSpPr>
              <a:spLocks noChangeShapeType="1"/>
            </p:cNvSpPr>
            <p:nvPr/>
          </p:nvSpPr>
          <p:spPr bwMode="auto">
            <a:xfrm>
              <a:off x="2284960" y="2950954"/>
              <a:ext cx="67496" cy="0"/>
            </a:xfrm>
            <a:prstGeom prst="line">
              <a:avLst/>
            </a:pr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5" name="Line 12"/>
            <p:cNvSpPr>
              <a:spLocks noChangeShapeType="1"/>
            </p:cNvSpPr>
            <p:nvPr/>
          </p:nvSpPr>
          <p:spPr bwMode="auto">
            <a:xfrm>
              <a:off x="2284960" y="4132054"/>
              <a:ext cx="67496" cy="0"/>
            </a:xfrm>
            <a:prstGeom prst="line">
              <a:avLst/>
            </a:pr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6" name="Line 13"/>
            <p:cNvSpPr>
              <a:spLocks noChangeShapeType="1"/>
            </p:cNvSpPr>
            <p:nvPr/>
          </p:nvSpPr>
          <p:spPr bwMode="auto">
            <a:xfrm>
              <a:off x="2284960" y="5298867"/>
              <a:ext cx="67496" cy="0"/>
            </a:xfrm>
            <a:prstGeom prst="line">
              <a:avLst/>
            </a:pr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7" name="Line 14"/>
            <p:cNvSpPr>
              <a:spLocks noChangeShapeType="1"/>
            </p:cNvSpPr>
            <p:nvPr/>
          </p:nvSpPr>
          <p:spPr bwMode="auto">
            <a:xfrm flipV="1">
              <a:off x="2503811" y="5339420"/>
              <a:ext cx="0" cy="59546"/>
            </a:xfrm>
            <a:prstGeom prst="line">
              <a:avLst/>
            </a:pr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8" name="Line 15"/>
            <p:cNvSpPr>
              <a:spLocks noChangeShapeType="1"/>
            </p:cNvSpPr>
            <p:nvPr/>
          </p:nvSpPr>
          <p:spPr bwMode="auto">
            <a:xfrm flipV="1">
              <a:off x="3737298" y="5339420"/>
              <a:ext cx="0" cy="59546"/>
            </a:xfrm>
            <a:prstGeom prst="line">
              <a:avLst/>
            </a:prstGeom>
            <a:noFill/>
            <a:ln w="12700">
              <a:solidFill>
                <a:srgbClr val="0000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0" name="Freeform 16"/>
            <p:cNvSpPr>
              <a:spLocks/>
            </p:cNvSpPr>
            <p:nvPr/>
          </p:nvSpPr>
          <p:spPr bwMode="auto">
            <a:xfrm>
              <a:off x="3129286" y="3806617"/>
              <a:ext cx="4313238" cy="1495425"/>
            </a:xfrm>
            <a:custGeom>
              <a:avLst/>
              <a:gdLst>
                <a:gd name="T0" fmla="*/ 8108 w 8149"/>
                <a:gd name="T1" fmla="*/ 0 h 2825"/>
                <a:gd name="T2" fmla="*/ 7996 w 8149"/>
                <a:gd name="T3" fmla="*/ 62 h 2825"/>
                <a:gd name="T4" fmla="*/ 7753 w 8149"/>
                <a:gd name="T5" fmla="*/ 230 h 2825"/>
                <a:gd name="T6" fmla="*/ 7596 w 8149"/>
                <a:gd name="T7" fmla="*/ 290 h 2825"/>
                <a:gd name="T8" fmla="*/ 7508 w 8149"/>
                <a:gd name="T9" fmla="*/ 326 h 2825"/>
                <a:gd name="T10" fmla="*/ 7368 w 8149"/>
                <a:gd name="T11" fmla="*/ 379 h 2825"/>
                <a:gd name="T12" fmla="*/ 7147 w 8149"/>
                <a:gd name="T13" fmla="*/ 423 h 2825"/>
                <a:gd name="T14" fmla="*/ 6952 w 8149"/>
                <a:gd name="T15" fmla="*/ 474 h 2825"/>
                <a:gd name="T16" fmla="*/ 6777 w 8149"/>
                <a:gd name="T17" fmla="*/ 487 h 2825"/>
                <a:gd name="T18" fmla="*/ 6576 w 8149"/>
                <a:gd name="T19" fmla="*/ 579 h 2825"/>
                <a:gd name="T20" fmla="*/ 6398 w 8149"/>
                <a:gd name="T21" fmla="*/ 746 h 2825"/>
                <a:gd name="T22" fmla="*/ 6236 w 8149"/>
                <a:gd name="T23" fmla="*/ 806 h 2825"/>
                <a:gd name="T24" fmla="*/ 6079 w 8149"/>
                <a:gd name="T25" fmla="*/ 869 h 2825"/>
                <a:gd name="T26" fmla="*/ 5774 w 8149"/>
                <a:gd name="T27" fmla="*/ 912 h 2825"/>
                <a:gd name="T28" fmla="*/ 5571 w 8149"/>
                <a:gd name="T29" fmla="*/ 925 h 2825"/>
                <a:gd name="T30" fmla="*/ 5185 w 8149"/>
                <a:gd name="T31" fmla="*/ 1026 h 2825"/>
                <a:gd name="T32" fmla="*/ 5038 w 8149"/>
                <a:gd name="T33" fmla="*/ 1076 h 2825"/>
                <a:gd name="T34" fmla="*/ 4730 w 8149"/>
                <a:gd name="T35" fmla="*/ 1165 h 2825"/>
                <a:gd name="T36" fmla="*/ 4428 w 8149"/>
                <a:gd name="T37" fmla="*/ 1245 h 2825"/>
                <a:gd name="T38" fmla="*/ 4068 w 8149"/>
                <a:gd name="T39" fmla="*/ 1277 h 2825"/>
                <a:gd name="T40" fmla="*/ 3925 w 8149"/>
                <a:gd name="T41" fmla="*/ 1409 h 2825"/>
                <a:gd name="T42" fmla="*/ 3660 w 8149"/>
                <a:gd name="T43" fmla="*/ 1466 h 2825"/>
                <a:gd name="T44" fmla="*/ 3307 w 8149"/>
                <a:gd name="T45" fmla="*/ 1496 h 2825"/>
                <a:gd name="T46" fmla="*/ 3081 w 8149"/>
                <a:gd name="T47" fmla="*/ 1517 h 2825"/>
                <a:gd name="T48" fmla="*/ 2874 w 8149"/>
                <a:gd name="T49" fmla="*/ 1550 h 2825"/>
                <a:gd name="T50" fmla="*/ 2748 w 8149"/>
                <a:gd name="T51" fmla="*/ 1653 h 2825"/>
                <a:gd name="T52" fmla="*/ 2588 w 8149"/>
                <a:gd name="T53" fmla="*/ 1701 h 2825"/>
                <a:gd name="T54" fmla="*/ 2302 w 8149"/>
                <a:gd name="T55" fmla="*/ 1860 h 2825"/>
                <a:gd name="T56" fmla="*/ 2029 w 8149"/>
                <a:gd name="T57" fmla="*/ 1949 h 2825"/>
                <a:gd name="T58" fmla="*/ 1881 w 8149"/>
                <a:gd name="T59" fmla="*/ 2028 h 2825"/>
                <a:gd name="T60" fmla="*/ 1761 w 8149"/>
                <a:gd name="T61" fmla="*/ 2126 h 2825"/>
                <a:gd name="T62" fmla="*/ 1623 w 8149"/>
                <a:gd name="T63" fmla="*/ 2164 h 2825"/>
                <a:gd name="T64" fmla="*/ 1363 w 8149"/>
                <a:gd name="T65" fmla="*/ 2188 h 2825"/>
                <a:gd name="T66" fmla="*/ 1266 w 8149"/>
                <a:gd name="T67" fmla="*/ 2252 h 2825"/>
                <a:gd name="T68" fmla="*/ 1125 w 8149"/>
                <a:gd name="T69" fmla="*/ 2318 h 2825"/>
                <a:gd name="T70" fmla="*/ 973 w 8149"/>
                <a:gd name="T71" fmla="*/ 2396 h 2825"/>
                <a:gd name="T72" fmla="*/ 769 w 8149"/>
                <a:gd name="T73" fmla="*/ 2501 h 2825"/>
                <a:gd name="T74" fmla="*/ 735 w 8149"/>
                <a:gd name="T75" fmla="*/ 2567 h 2825"/>
                <a:gd name="T76" fmla="*/ 588 w 8149"/>
                <a:gd name="T77" fmla="*/ 2645 h 2825"/>
                <a:gd name="T78" fmla="*/ 512 w 8149"/>
                <a:gd name="T79" fmla="*/ 2660 h 2825"/>
                <a:gd name="T80" fmla="*/ 363 w 8149"/>
                <a:gd name="T81" fmla="*/ 2681 h 2825"/>
                <a:gd name="T82" fmla="*/ 260 w 8149"/>
                <a:gd name="T83" fmla="*/ 2704 h 2825"/>
                <a:gd name="T84" fmla="*/ 156 w 8149"/>
                <a:gd name="T85" fmla="*/ 2719 h 2825"/>
                <a:gd name="T86" fmla="*/ 97 w 8149"/>
                <a:gd name="T87" fmla="*/ 2740 h 2825"/>
                <a:gd name="T88" fmla="*/ 0 w 8149"/>
                <a:gd name="T89" fmla="*/ 2825 h 2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149" h="2825">
                  <a:moveTo>
                    <a:pt x="8149" y="0"/>
                  </a:moveTo>
                  <a:lnTo>
                    <a:pt x="8108" y="0"/>
                  </a:lnTo>
                  <a:lnTo>
                    <a:pt x="8043" y="30"/>
                  </a:lnTo>
                  <a:lnTo>
                    <a:pt x="7996" y="62"/>
                  </a:lnTo>
                  <a:lnTo>
                    <a:pt x="7872" y="105"/>
                  </a:lnTo>
                  <a:lnTo>
                    <a:pt x="7753" y="230"/>
                  </a:lnTo>
                  <a:lnTo>
                    <a:pt x="7648" y="290"/>
                  </a:lnTo>
                  <a:lnTo>
                    <a:pt x="7596" y="290"/>
                  </a:lnTo>
                  <a:lnTo>
                    <a:pt x="7584" y="309"/>
                  </a:lnTo>
                  <a:lnTo>
                    <a:pt x="7508" y="326"/>
                  </a:lnTo>
                  <a:lnTo>
                    <a:pt x="7478" y="352"/>
                  </a:lnTo>
                  <a:lnTo>
                    <a:pt x="7368" y="379"/>
                  </a:lnTo>
                  <a:lnTo>
                    <a:pt x="7210" y="398"/>
                  </a:lnTo>
                  <a:lnTo>
                    <a:pt x="7147" y="423"/>
                  </a:lnTo>
                  <a:lnTo>
                    <a:pt x="7075" y="474"/>
                  </a:lnTo>
                  <a:lnTo>
                    <a:pt x="6952" y="474"/>
                  </a:lnTo>
                  <a:lnTo>
                    <a:pt x="6934" y="487"/>
                  </a:lnTo>
                  <a:lnTo>
                    <a:pt x="6777" y="487"/>
                  </a:lnTo>
                  <a:lnTo>
                    <a:pt x="6686" y="561"/>
                  </a:lnTo>
                  <a:lnTo>
                    <a:pt x="6576" y="579"/>
                  </a:lnTo>
                  <a:lnTo>
                    <a:pt x="6517" y="620"/>
                  </a:lnTo>
                  <a:lnTo>
                    <a:pt x="6398" y="746"/>
                  </a:lnTo>
                  <a:lnTo>
                    <a:pt x="6292" y="764"/>
                  </a:lnTo>
                  <a:lnTo>
                    <a:pt x="6236" y="806"/>
                  </a:lnTo>
                  <a:lnTo>
                    <a:pt x="6178" y="806"/>
                  </a:lnTo>
                  <a:lnTo>
                    <a:pt x="6079" y="869"/>
                  </a:lnTo>
                  <a:lnTo>
                    <a:pt x="5878" y="912"/>
                  </a:lnTo>
                  <a:lnTo>
                    <a:pt x="5774" y="912"/>
                  </a:lnTo>
                  <a:lnTo>
                    <a:pt x="5692" y="925"/>
                  </a:lnTo>
                  <a:lnTo>
                    <a:pt x="5571" y="925"/>
                  </a:lnTo>
                  <a:lnTo>
                    <a:pt x="5314" y="965"/>
                  </a:lnTo>
                  <a:lnTo>
                    <a:pt x="5185" y="1026"/>
                  </a:lnTo>
                  <a:lnTo>
                    <a:pt x="5058" y="1047"/>
                  </a:lnTo>
                  <a:lnTo>
                    <a:pt x="5038" y="1076"/>
                  </a:lnTo>
                  <a:lnTo>
                    <a:pt x="4852" y="1140"/>
                  </a:lnTo>
                  <a:lnTo>
                    <a:pt x="4730" y="1165"/>
                  </a:lnTo>
                  <a:lnTo>
                    <a:pt x="4633" y="1165"/>
                  </a:lnTo>
                  <a:lnTo>
                    <a:pt x="4428" y="1245"/>
                  </a:lnTo>
                  <a:lnTo>
                    <a:pt x="4327" y="1245"/>
                  </a:lnTo>
                  <a:lnTo>
                    <a:pt x="4068" y="1277"/>
                  </a:lnTo>
                  <a:lnTo>
                    <a:pt x="4000" y="1370"/>
                  </a:lnTo>
                  <a:lnTo>
                    <a:pt x="3925" y="1409"/>
                  </a:lnTo>
                  <a:lnTo>
                    <a:pt x="3686" y="1451"/>
                  </a:lnTo>
                  <a:lnTo>
                    <a:pt x="3660" y="1466"/>
                  </a:lnTo>
                  <a:lnTo>
                    <a:pt x="3595" y="1482"/>
                  </a:lnTo>
                  <a:lnTo>
                    <a:pt x="3307" y="1496"/>
                  </a:lnTo>
                  <a:lnTo>
                    <a:pt x="3271" y="1517"/>
                  </a:lnTo>
                  <a:lnTo>
                    <a:pt x="3081" y="1517"/>
                  </a:lnTo>
                  <a:lnTo>
                    <a:pt x="3054" y="1531"/>
                  </a:lnTo>
                  <a:lnTo>
                    <a:pt x="2874" y="1550"/>
                  </a:lnTo>
                  <a:lnTo>
                    <a:pt x="2839" y="1597"/>
                  </a:lnTo>
                  <a:lnTo>
                    <a:pt x="2748" y="1653"/>
                  </a:lnTo>
                  <a:lnTo>
                    <a:pt x="2667" y="1686"/>
                  </a:lnTo>
                  <a:lnTo>
                    <a:pt x="2588" y="1701"/>
                  </a:lnTo>
                  <a:lnTo>
                    <a:pt x="2362" y="1790"/>
                  </a:lnTo>
                  <a:lnTo>
                    <a:pt x="2302" y="1860"/>
                  </a:lnTo>
                  <a:lnTo>
                    <a:pt x="2226" y="1925"/>
                  </a:lnTo>
                  <a:lnTo>
                    <a:pt x="2029" y="1949"/>
                  </a:lnTo>
                  <a:lnTo>
                    <a:pt x="1934" y="2028"/>
                  </a:lnTo>
                  <a:lnTo>
                    <a:pt x="1881" y="2028"/>
                  </a:lnTo>
                  <a:lnTo>
                    <a:pt x="1791" y="2126"/>
                  </a:lnTo>
                  <a:lnTo>
                    <a:pt x="1761" y="2126"/>
                  </a:lnTo>
                  <a:lnTo>
                    <a:pt x="1706" y="2164"/>
                  </a:lnTo>
                  <a:lnTo>
                    <a:pt x="1623" y="2164"/>
                  </a:lnTo>
                  <a:lnTo>
                    <a:pt x="1564" y="2176"/>
                  </a:lnTo>
                  <a:lnTo>
                    <a:pt x="1363" y="2188"/>
                  </a:lnTo>
                  <a:lnTo>
                    <a:pt x="1279" y="2212"/>
                  </a:lnTo>
                  <a:lnTo>
                    <a:pt x="1266" y="2252"/>
                  </a:lnTo>
                  <a:lnTo>
                    <a:pt x="1226" y="2278"/>
                  </a:lnTo>
                  <a:lnTo>
                    <a:pt x="1125" y="2318"/>
                  </a:lnTo>
                  <a:lnTo>
                    <a:pt x="1074" y="2318"/>
                  </a:lnTo>
                  <a:lnTo>
                    <a:pt x="973" y="2396"/>
                  </a:lnTo>
                  <a:lnTo>
                    <a:pt x="897" y="2396"/>
                  </a:lnTo>
                  <a:lnTo>
                    <a:pt x="769" y="2501"/>
                  </a:lnTo>
                  <a:lnTo>
                    <a:pt x="769" y="2536"/>
                  </a:lnTo>
                  <a:lnTo>
                    <a:pt x="735" y="2567"/>
                  </a:lnTo>
                  <a:lnTo>
                    <a:pt x="625" y="2645"/>
                  </a:lnTo>
                  <a:lnTo>
                    <a:pt x="588" y="2645"/>
                  </a:lnTo>
                  <a:lnTo>
                    <a:pt x="573" y="2660"/>
                  </a:lnTo>
                  <a:lnTo>
                    <a:pt x="512" y="2660"/>
                  </a:lnTo>
                  <a:lnTo>
                    <a:pt x="481" y="2681"/>
                  </a:lnTo>
                  <a:lnTo>
                    <a:pt x="363" y="2681"/>
                  </a:lnTo>
                  <a:lnTo>
                    <a:pt x="348" y="2704"/>
                  </a:lnTo>
                  <a:lnTo>
                    <a:pt x="260" y="2704"/>
                  </a:lnTo>
                  <a:lnTo>
                    <a:pt x="260" y="2719"/>
                  </a:lnTo>
                  <a:lnTo>
                    <a:pt x="156" y="2719"/>
                  </a:lnTo>
                  <a:lnTo>
                    <a:pt x="136" y="2740"/>
                  </a:lnTo>
                  <a:lnTo>
                    <a:pt x="97" y="2740"/>
                  </a:lnTo>
                  <a:lnTo>
                    <a:pt x="0" y="2795"/>
                  </a:lnTo>
                  <a:lnTo>
                    <a:pt x="0" y="2825"/>
                  </a:lnTo>
                </a:path>
              </a:pathLst>
            </a:custGeom>
            <a:noFill/>
            <a:ln w="19050">
              <a:solidFill>
                <a:srgbClr val="3366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1" name="Line 17"/>
            <p:cNvSpPr>
              <a:spLocks noChangeShapeType="1"/>
            </p:cNvSpPr>
            <p:nvPr/>
          </p:nvSpPr>
          <p:spPr bwMode="auto">
            <a:xfrm flipH="1">
              <a:off x="3057452" y="2879447"/>
              <a:ext cx="280988" cy="0"/>
            </a:xfrm>
            <a:prstGeom prst="line">
              <a:avLst/>
            </a:prstGeom>
            <a:noFill/>
            <a:ln w="19050">
              <a:solidFill>
                <a:srgbClr val="3366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2" name="Line 18"/>
            <p:cNvSpPr>
              <a:spLocks noChangeShapeType="1"/>
            </p:cNvSpPr>
            <p:nvPr/>
          </p:nvSpPr>
          <p:spPr bwMode="auto">
            <a:xfrm flipH="1">
              <a:off x="3057452" y="2631545"/>
              <a:ext cx="280988" cy="0"/>
            </a:xfrm>
            <a:prstGeom prst="line">
              <a:avLst/>
            </a:prstGeom>
            <a:noFill/>
            <a:ln w="19050">
              <a:solidFill>
                <a:srgbClr val="336699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3" name="Freeform 19"/>
            <p:cNvSpPr>
              <a:spLocks/>
            </p:cNvSpPr>
            <p:nvPr/>
          </p:nvSpPr>
          <p:spPr bwMode="auto">
            <a:xfrm>
              <a:off x="3162623" y="4854367"/>
              <a:ext cx="4289425" cy="447675"/>
            </a:xfrm>
            <a:custGeom>
              <a:avLst/>
              <a:gdLst>
                <a:gd name="T0" fmla="*/ 7845 w 8106"/>
                <a:gd name="T1" fmla="*/ 0 h 845"/>
                <a:gd name="T2" fmla="*/ 7507 w 8106"/>
                <a:gd name="T3" fmla="*/ 24 h 845"/>
                <a:gd name="T4" fmla="*/ 6842 w 8106"/>
                <a:gd name="T5" fmla="*/ 38 h 845"/>
                <a:gd name="T6" fmla="*/ 6337 w 8106"/>
                <a:gd name="T7" fmla="*/ 52 h 845"/>
                <a:gd name="T8" fmla="*/ 6143 w 8106"/>
                <a:gd name="T9" fmla="*/ 71 h 845"/>
                <a:gd name="T10" fmla="*/ 5877 w 8106"/>
                <a:gd name="T11" fmla="*/ 89 h 845"/>
                <a:gd name="T12" fmla="*/ 5502 w 8106"/>
                <a:gd name="T13" fmla="*/ 107 h 845"/>
                <a:gd name="T14" fmla="*/ 5358 w 8106"/>
                <a:gd name="T15" fmla="*/ 144 h 845"/>
                <a:gd name="T16" fmla="*/ 5150 w 8106"/>
                <a:gd name="T17" fmla="*/ 167 h 845"/>
                <a:gd name="T18" fmla="*/ 4831 w 8106"/>
                <a:gd name="T19" fmla="*/ 179 h 845"/>
                <a:gd name="T20" fmla="*/ 4489 w 8106"/>
                <a:gd name="T21" fmla="*/ 193 h 845"/>
                <a:gd name="T22" fmla="*/ 4039 w 8106"/>
                <a:gd name="T23" fmla="*/ 211 h 845"/>
                <a:gd name="T24" fmla="*/ 3847 w 8106"/>
                <a:gd name="T25" fmla="*/ 247 h 845"/>
                <a:gd name="T26" fmla="*/ 3750 w 8106"/>
                <a:gd name="T27" fmla="*/ 260 h 845"/>
                <a:gd name="T28" fmla="*/ 3566 w 8106"/>
                <a:gd name="T29" fmla="*/ 284 h 845"/>
                <a:gd name="T30" fmla="*/ 3315 w 8106"/>
                <a:gd name="T31" fmla="*/ 304 h 845"/>
                <a:gd name="T32" fmla="*/ 3151 w 8106"/>
                <a:gd name="T33" fmla="*/ 320 h 845"/>
                <a:gd name="T34" fmla="*/ 3027 w 8106"/>
                <a:gd name="T35" fmla="*/ 335 h 845"/>
                <a:gd name="T36" fmla="*/ 2539 w 8106"/>
                <a:gd name="T37" fmla="*/ 497 h 845"/>
                <a:gd name="T38" fmla="*/ 2377 w 8106"/>
                <a:gd name="T39" fmla="*/ 520 h 845"/>
                <a:gd name="T40" fmla="*/ 2204 w 8106"/>
                <a:gd name="T41" fmla="*/ 534 h 845"/>
                <a:gd name="T42" fmla="*/ 2096 w 8106"/>
                <a:gd name="T43" fmla="*/ 550 h 845"/>
                <a:gd name="T44" fmla="*/ 1887 w 8106"/>
                <a:gd name="T45" fmla="*/ 598 h 845"/>
                <a:gd name="T46" fmla="*/ 1824 w 8106"/>
                <a:gd name="T47" fmla="*/ 623 h 845"/>
                <a:gd name="T48" fmla="*/ 1686 w 8106"/>
                <a:gd name="T49" fmla="*/ 646 h 845"/>
                <a:gd name="T50" fmla="*/ 1344 w 8106"/>
                <a:gd name="T51" fmla="*/ 665 h 845"/>
                <a:gd name="T52" fmla="*/ 1043 w 8106"/>
                <a:gd name="T53" fmla="*/ 676 h 845"/>
                <a:gd name="T54" fmla="*/ 855 w 8106"/>
                <a:gd name="T55" fmla="*/ 702 h 845"/>
                <a:gd name="T56" fmla="*/ 612 w 8106"/>
                <a:gd name="T57" fmla="*/ 718 h 845"/>
                <a:gd name="T58" fmla="*/ 452 w 8106"/>
                <a:gd name="T59" fmla="*/ 732 h 845"/>
                <a:gd name="T60" fmla="*/ 204 w 8106"/>
                <a:gd name="T61" fmla="*/ 756 h 845"/>
                <a:gd name="T62" fmla="*/ 0 w 8106"/>
                <a:gd name="T6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106" h="845">
                  <a:moveTo>
                    <a:pt x="8106" y="0"/>
                  </a:moveTo>
                  <a:lnTo>
                    <a:pt x="7845" y="0"/>
                  </a:lnTo>
                  <a:lnTo>
                    <a:pt x="7766" y="24"/>
                  </a:lnTo>
                  <a:lnTo>
                    <a:pt x="7507" y="24"/>
                  </a:lnTo>
                  <a:lnTo>
                    <a:pt x="7461" y="38"/>
                  </a:lnTo>
                  <a:lnTo>
                    <a:pt x="6842" y="38"/>
                  </a:lnTo>
                  <a:lnTo>
                    <a:pt x="6807" y="52"/>
                  </a:lnTo>
                  <a:lnTo>
                    <a:pt x="6337" y="52"/>
                  </a:lnTo>
                  <a:lnTo>
                    <a:pt x="6312" y="71"/>
                  </a:lnTo>
                  <a:lnTo>
                    <a:pt x="6143" y="71"/>
                  </a:lnTo>
                  <a:lnTo>
                    <a:pt x="6116" y="89"/>
                  </a:lnTo>
                  <a:lnTo>
                    <a:pt x="5877" y="89"/>
                  </a:lnTo>
                  <a:lnTo>
                    <a:pt x="5834" y="107"/>
                  </a:lnTo>
                  <a:lnTo>
                    <a:pt x="5502" y="107"/>
                  </a:lnTo>
                  <a:lnTo>
                    <a:pt x="5426" y="144"/>
                  </a:lnTo>
                  <a:lnTo>
                    <a:pt x="5358" y="144"/>
                  </a:lnTo>
                  <a:lnTo>
                    <a:pt x="5310" y="167"/>
                  </a:lnTo>
                  <a:lnTo>
                    <a:pt x="5150" y="167"/>
                  </a:lnTo>
                  <a:lnTo>
                    <a:pt x="5112" y="179"/>
                  </a:lnTo>
                  <a:lnTo>
                    <a:pt x="4831" y="179"/>
                  </a:lnTo>
                  <a:lnTo>
                    <a:pt x="4802" y="193"/>
                  </a:lnTo>
                  <a:lnTo>
                    <a:pt x="4489" y="193"/>
                  </a:lnTo>
                  <a:lnTo>
                    <a:pt x="4423" y="211"/>
                  </a:lnTo>
                  <a:lnTo>
                    <a:pt x="4039" y="211"/>
                  </a:lnTo>
                  <a:lnTo>
                    <a:pt x="3944" y="247"/>
                  </a:lnTo>
                  <a:lnTo>
                    <a:pt x="3847" y="247"/>
                  </a:lnTo>
                  <a:lnTo>
                    <a:pt x="3817" y="260"/>
                  </a:lnTo>
                  <a:lnTo>
                    <a:pt x="3750" y="260"/>
                  </a:lnTo>
                  <a:lnTo>
                    <a:pt x="3673" y="284"/>
                  </a:lnTo>
                  <a:lnTo>
                    <a:pt x="3566" y="284"/>
                  </a:lnTo>
                  <a:lnTo>
                    <a:pt x="3511" y="304"/>
                  </a:lnTo>
                  <a:lnTo>
                    <a:pt x="3315" y="304"/>
                  </a:lnTo>
                  <a:lnTo>
                    <a:pt x="3281" y="320"/>
                  </a:lnTo>
                  <a:lnTo>
                    <a:pt x="3151" y="320"/>
                  </a:lnTo>
                  <a:lnTo>
                    <a:pt x="3126" y="335"/>
                  </a:lnTo>
                  <a:lnTo>
                    <a:pt x="3027" y="335"/>
                  </a:lnTo>
                  <a:lnTo>
                    <a:pt x="2623" y="497"/>
                  </a:lnTo>
                  <a:lnTo>
                    <a:pt x="2539" y="497"/>
                  </a:lnTo>
                  <a:lnTo>
                    <a:pt x="2469" y="520"/>
                  </a:lnTo>
                  <a:lnTo>
                    <a:pt x="2377" y="520"/>
                  </a:lnTo>
                  <a:lnTo>
                    <a:pt x="2336" y="534"/>
                  </a:lnTo>
                  <a:lnTo>
                    <a:pt x="2204" y="534"/>
                  </a:lnTo>
                  <a:lnTo>
                    <a:pt x="2162" y="550"/>
                  </a:lnTo>
                  <a:lnTo>
                    <a:pt x="2096" y="550"/>
                  </a:lnTo>
                  <a:lnTo>
                    <a:pt x="1953" y="598"/>
                  </a:lnTo>
                  <a:lnTo>
                    <a:pt x="1887" y="598"/>
                  </a:lnTo>
                  <a:lnTo>
                    <a:pt x="1867" y="623"/>
                  </a:lnTo>
                  <a:lnTo>
                    <a:pt x="1824" y="623"/>
                  </a:lnTo>
                  <a:lnTo>
                    <a:pt x="1779" y="646"/>
                  </a:lnTo>
                  <a:lnTo>
                    <a:pt x="1686" y="646"/>
                  </a:lnTo>
                  <a:lnTo>
                    <a:pt x="1671" y="665"/>
                  </a:lnTo>
                  <a:lnTo>
                    <a:pt x="1344" y="665"/>
                  </a:lnTo>
                  <a:lnTo>
                    <a:pt x="1344" y="676"/>
                  </a:lnTo>
                  <a:lnTo>
                    <a:pt x="1043" y="676"/>
                  </a:lnTo>
                  <a:lnTo>
                    <a:pt x="1043" y="702"/>
                  </a:lnTo>
                  <a:lnTo>
                    <a:pt x="855" y="702"/>
                  </a:lnTo>
                  <a:lnTo>
                    <a:pt x="827" y="718"/>
                  </a:lnTo>
                  <a:lnTo>
                    <a:pt x="612" y="718"/>
                  </a:lnTo>
                  <a:lnTo>
                    <a:pt x="560" y="732"/>
                  </a:lnTo>
                  <a:lnTo>
                    <a:pt x="452" y="732"/>
                  </a:lnTo>
                  <a:lnTo>
                    <a:pt x="381" y="756"/>
                  </a:lnTo>
                  <a:lnTo>
                    <a:pt x="204" y="756"/>
                  </a:lnTo>
                  <a:lnTo>
                    <a:pt x="0" y="822"/>
                  </a:lnTo>
                  <a:lnTo>
                    <a:pt x="0" y="845"/>
                  </a:lnTo>
                </a:path>
              </a:pathLst>
            </a:custGeom>
            <a:noFill/>
            <a:ln w="19050">
              <a:solidFill>
                <a:srgbClr val="0066CC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5" name="Line 21"/>
            <p:cNvSpPr>
              <a:spLocks noChangeShapeType="1"/>
            </p:cNvSpPr>
            <p:nvPr/>
          </p:nvSpPr>
          <p:spPr bwMode="auto">
            <a:xfrm flipH="1">
              <a:off x="3057452" y="2383643"/>
              <a:ext cx="280988" cy="0"/>
            </a:xfrm>
            <a:prstGeom prst="line">
              <a:avLst/>
            </a:prstGeom>
            <a:noFill/>
            <a:ln w="19050">
              <a:solidFill>
                <a:srgbClr val="99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36" name="Freeform 22"/>
            <p:cNvSpPr>
              <a:spLocks/>
            </p:cNvSpPr>
            <p:nvPr/>
          </p:nvSpPr>
          <p:spPr bwMode="auto">
            <a:xfrm>
              <a:off x="3635698" y="4730542"/>
              <a:ext cx="3811588" cy="568325"/>
            </a:xfrm>
            <a:custGeom>
              <a:avLst/>
              <a:gdLst>
                <a:gd name="T0" fmla="*/ 7203 w 7203"/>
                <a:gd name="T1" fmla="*/ 0 h 1076"/>
                <a:gd name="T2" fmla="*/ 5627 w 7203"/>
                <a:gd name="T3" fmla="*/ 0 h 1076"/>
                <a:gd name="T4" fmla="*/ 4692 w 7203"/>
                <a:gd name="T5" fmla="*/ 135 h 1076"/>
                <a:gd name="T6" fmla="*/ 3723 w 7203"/>
                <a:gd name="T7" fmla="*/ 309 h 1076"/>
                <a:gd name="T8" fmla="*/ 3281 w 7203"/>
                <a:gd name="T9" fmla="*/ 455 h 1076"/>
                <a:gd name="T10" fmla="*/ 3048 w 7203"/>
                <a:gd name="T11" fmla="*/ 612 h 1076"/>
                <a:gd name="T12" fmla="*/ 178 w 7203"/>
                <a:gd name="T13" fmla="*/ 770 h 1076"/>
                <a:gd name="T14" fmla="*/ 0 w 7203"/>
                <a:gd name="T15" fmla="*/ 935 h 1076"/>
                <a:gd name="T16" fmla="*/ 0 w 7203"/>
                <a:gd name="T17" fmla="*/ 1076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3" h="1076">
                  <a:moveTo>
                    <a:pt x="7203" y="0"/>
                  </a:moveTo>
                  <a:lnTo>
                    <a:pt x="5627" y="0"/>
                  </a:lnTo>
                  <a:lnTo>
                    <a:pt x="4692" y="135"/>
                  </a:lnTo>
                  <a:lnTo>
                    <a:pt x="3723" y="309"/>
                  </a:lnTo>
                  <a:lnTo>
                    <a:pt x="3281" y="455"/>
                  </a:lnTo>
                  <a:lnTo>
                    <a:pt x="3048" y="612"/>
                  </a:lnTo>
                  <a:lnTo>
                    <a:pt x="178" y="770"/>
                  </a:lnTo>
                  <a:lnTo>
                    <a:pt x="0" y="935"/>
                  </a:lnTo>
                  <a:lnTo>
                    <a:pt x="0" y="1076"/>
                  </a:lnTo>
                </a:path>
              </a:pathLst>
            </a:custGeom>
            <a:noFill/>
            <a:ln w="19050">
              <a:solidFill>
                <a:srgbClr val="99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39" name="Grouper 65">
            <a:extLst>
              <a:ext uri="{FF2B5EF4-FFF2-40B4-BE49-F238E27FC236}">
                <a16:creationId xmlns:a16="http://schemas.microsoft.com/office/drawing/2014/main" id="{B378831A-ABC4-4924-B0F7-868969357BBA}"/>
              </a:ext>
            </a:extLst>
          </p:cNvPr>
          <p:cNvGrpSpPr/>
          <p:nvPr/>
        </p:nvGrpSpPr>
        <p:grpSpPr>
          <a:xfrm>
            <a:off x="2" y="6597350"/>
            <a:ext cx="899598" cy="288032"/>
            <a:chOff x="-1" y="6570634"/>
            <a:chExt cx="1161711" cy="287366"/>
          </a:xfrm>
        </p:grpSpPr>
        <p:sp>
          <p:nvSpPr>
            <p:cNvPr id="40" name="AutoShape 162">
              <a:extLst>
                <a:ext uri="{FF2B5EF4-FFF2-40B4-BE49-F238E27FC236}">
                  <a16:creationId xmlns:a16="http://schemas.microsoft.com/office/drawing/2014/main" id="{0CF1B0D4-1113-4FCB-AA45-AE2398500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41" name="ZoneTexte 23">
              <a:extLst>
                <a:ext uri="{FF2B5EF4-FFF2-40B4-BE49-F238E27FC236}">
                  <a16:creationId xmlns:a16="http://schemas.microsoft.com/office/drawing/2014/main" id="{493FF78C-9D40-4686-B6B2-C9450B76AA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" y="6570634"/>
              <a:ext cx="1160795" cy="276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ERCHIVES</a:t>
              </a:r>
            </a:p>
          </p:txBody>
        </p:sp>
      </p:grpSp>
      <p:sp>
        <p:nvSpPr>
          <p:cNvPr id="44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/>
              <a:t>Incidence of HCC after HCV treatment with DAAs: ERCHIVES</a:t>
            </a:r>
          </a:p>
        </p:txBody>
      </p:sp>
    </p:spTree>
    <p:extLst>
      <p:ext uri="{BB962C8B-B14F-4D97-AF65-F5344CB8AC3E}">
        <p14:creationId xmlns:p14="http://schemas.microsoft.com/office/powerpoint/2010/main" val="261401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6515848" y="6582618"/>
            <a:ext cx="26212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0070C0"/>
                </a:solidFill>
                <a:ea typeface="ＭＳ Ｐゴシック" pitchFamily="34" charset="-128"/>
              </a:rPr>
              <a:t>Li DK. Hepatology 2018;67:2244-53</a:t>
            </a:r>
          </a:p>
        </p:txBody>
      </p:sp>
      <p:grpSp>
        <p:nvGrpSpPr>
          <p:cNvPr id="35" name="Grouper 65">
            <a:extLst>
              <a:ext uri="{FF2B5EF4-FFF2-40B4-BE49-F238E27FC236}">
                <a16:creationId xmlns:a16="http://schemas.microsoft.com/office/drawing/2014/main" id="{36865B4F-8846-4B32-8433-423CDB08C688}"/>
              </a:ext>
            </a:extLst>
          </p:cNvPr>
          <p:cNvGrpSpPr/>
          <p:nvPr/>
        </p:nvGrpSpPr>
        <p:grpSpPr>
          <a:xfrm>
            <a:off x="2" y="6597350"/>
            <a:ext cx="899598" cy="288032"/>
            <a:chOff x="-1" y="6570634"/>
            <a:chExt cx="1161711" cy="287366"/>
          </a:xfrm>
        </p:grpSpPr>
        <p:sp>
          <p:nvSpPr>
            <p:cNvPr id="36" name="AutoShape 162">
              <a:extLst>
                <a:ext uri="{FF2B5EF4-FFF2-40B4-BE49-F238E27FC236}">
                  <a16:creationId xmlns:a16="http://schemas.microsoft.com/office/drawing/2014/main" id="{547C46D1-702D-48E2-A742-A44BA0532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37" name="ZoneTexte 23">
              <a:extLst>
                <a:ext uri="{FF2B5EF4-FFF2-40B4-BE49-F238E27FC236}">
                  <a16:creationId xmlns:a16="http://schemas.microsoft.com/office/drawing/2014/main" id="{2C8DA114-9921-4C84-B121-7B93F8C57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" y="6570634"/>
              <a:ext cx="1160795" cy="276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ERCHIVES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E695605C-8F1C-41C9-B569-FFE2148E69D1}"/>
              </a:ext>
            </a:extLst>
          </p:cNvPr>
          <p:cNvGrpSpPr/>
          <p:nvPr/>
        </p:nvGrpSpPr>
        <p:grpSpPr>
          <a:xfrm>
            <a:off x="871920" y="1487391"/>
            <a:ext cx="7876544" cy="5109961"/>
            <a:chOff x="871920" y="1487391"/>
            <a:chExt cx="7876544" cy="5109961"/>
          </a:xfrm>
        </p:grpSpPr>
        <p:sp>
          <p:nvSpPr>
            <p:cNvPr id="6" name="Rectangle 5"/>
            <p:cNvSpPr/>
            <p:nvPr/>
          </p:nvSpPr>
          <p:spPr>
            <a:xfrm>
              <a:off x="871920" y="1520210"/>
              <a:ext cx="3059832" cy="47089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b="1" dirty="0"/>
                <a:t>Age, per 10-year increase</a:t>
              </a:r>
            </a:p>
            <a:p>
              <a:r>
                <a:rPr lang="en-US" sz="1200" b="1" dirty="0"/>
                <a:t>Male sex</a:t>
              </a:r>
            </a:p>
            <a:p>
              <a:r>
                <a:rPr lang="en-US" sz="1200" b="1" dirty="0"/>
                <a:t>Race (ref : white)</a:t>
              </a:r>
            </a:p>
            <a:p>
              <a:pPr marL="173038"/>
              <a:r>
                <a:rPr lang="en-US" sz="1200" b="1" dirty="0"/>
                <a:t>Black</a:t>
              </a:r>
            </a:p>
            <a:p>
              <a:pPr marL="173038"/>
              <a:r>
                <a:rPr lang="en-US" sz="1200" b="1" dirty="0"/>
                <a:t>Hispanic</a:t>
              </a:r>
            </a:p>
            <a:p>
              <a:pPr marL="173038"/>
              <a:r>
                <a:rPr lang="en-US" sz="1200" b="1" dirty="0"/>
                <a:t>Other/missing</a:t>
              </a:r>
            </a:p>
            <a:p>
              <a:r>
                <a:rPr lang="en-US" sz="1200" b="1" dirty="0"/>
                <a:t>Diabetes</a:t>
              </a:r>
            </a:p>
            <a:p>
              <a:r>
                <a:rPr lang="en-US" sz="1200" b="1" dirty="0"/>
                <a:t>BMI, per 1-unit increase</a:t>
              </a:r>
            </a:p>
            <a:p>
              <a:r>
                <a:rPr lang="en-US" sz="1200" b="1" dirty="0"/>
                <a:t>Alcohol abuse history</a:t>
              </a:r>
            </a:p>
            <a:p>
              <a:r>
                <a:rPr lang="en-US" sz="1200" b="1" dirty="0"/>
                <a:t>Smoking history (ref : no smoker)</a:t>
              </a:r>
            </a:p>
            <a:p>
              <a:pPr marL="173038"/>
              <a:r>
                <a:rPr lang="en-US" sz="1200" b="1" dirty="0"/>
                <a:t>Current smoker</a:t>
              </a:r>
            </a:p>
            <a:p>
              <a:pPr marL="173038"/>
              <a:r>
                <a:rPr lang="en-US" sz="1200" b="1" dirty="0"/>
                <a:t>Former smoker</a:t>
              </a:r>
            </a:p>
            <a:p>
              <a:pPr marL="173038"/>
              <a:r>
                <a:rPr lang="en-US" sz="1200" b="1" dirty="0"/>
                <a:t>Missing</a:t>
              </a:r>
            </a:p>
            <a:p>
              <a:r>
                <a:rPr lang="en-US" sz="1200" b="1" dirty="0"/>
                <a:t>HCV genotype (ref : genotype 1)</a:t>
              </a:r>
            </a:p>
            <a:p>
              <a:pPr marL="173038"/>
              <a:r>
                <a:rPr lang="en-US" sz="1200" b="1" dirty="0"/>
                <a:t>2</a:t>
              </a:r>
            </a:p>
            <a:p>
              <a:pPr marL="173038"/>
              <a:r>
                <a:rPr lang="en-US" sz="1200" b="1" dirty="0"/>
                <a:t>3</a:t>
              </a:r>
            </a:p>
            <a:p>
              <a:pPr marL="173038"/>
              <a:r>
                <a:rPr lang="en-US" sz="1200" b="1" dirty="0"/>
                <a:t>4, 5, 6</a:t>
              </a:r>
            </a:p>
            <a:p>
              <a:pPr marL="173038"/>
              <a:r>
                <a:rPr lang="en-US" sz="1200" b="1" dirty="0"/>
                <a:t>Missing</a:t>
              </a:r>
            </a:p>
            <a:p>
              <a:r>
                <a:rPr lang="en-US" sz="1200" b="1" dirty="0"/>
                <a:t>HCV RNA, per 1 log</a:t>
              </a:r>
              <a:r>
                <a:rPr lang="en-US" sz="1200" b="1" baseline="-25000" dirty="0"/>
                <a:t>10</a:t>
              </a:r>
              <a:r>
                <a:rPr lang="en-US" sz="1200" b="1" dirty="0"/>
                <a:t> increase</a:t>
              </a:r>
            </a:p>
            <a:p>
              <a:r>
                <a:rPr lang="en-US" sz="1200" b="1" dirty="0"/>
                <a:t>PPI use (baseline onward)</a:t>
              </a:r>
            </a:p>
            <a:p>
              <a:r>
                <a:rPr lang="en-US" sz="1200" b="1" dirty="0"/>
                <a:t>Statin use (baseline onward)</a:t>
              </a:r>
            </a:p>
            <a:p>
              <a:r>
                <a:rPr lang="en-US" sz="1200" b="1" dirty="0"/>
                <a:t>AFP &gt; 20 (vs </a:t>
              </a:r>
              <a:r>
                <a:rPr lang="en-US" sz="1200" b="1" u="sng" dirty="0"/>
                <a:t>&lt;</a:t>
              </a:r>
              <a:r>
                <a:rPr lang="en-US" sz="1200" b="1" dirty="0"/>
                <a:t> 20)</a:t>
              </a:r>
            </a:p>
            <a:p>
              <a:r>
                <a:rPr lang="en-US" sz="1200" b="1" dirty="0"/>
                <a:t>Treatment regimen (ref : PEG-RBV)</a:t>
              </a:r>
            </a:p>
            <a:p>
              <a:pPr marL="173038"/>
              <a:r>
                <a:rPr lang="en-US" sz="1200" b="1" dirty="0"/>
                <a:t>Any DAA</a:t>
              </a:r>
            </a:p>
            <a:p>
              <a:r>
                <a:rPr lang="en-US" sz="1200" b="1" dirty="0"/>
                <a:t>Attainment of SVR</a:t>
              </a:r>
            </a:p>
          </p:txBody>
        </p:sp>
        <p:pic>
          <p:nvPicPr>
            <p:cNvPr id="7" name="Imag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98" t="3486" b="3094"/>
            <a:stretch/>
          </p:blipFill>
          <p:spPr>
            <a:xfrm rot="5400000">
              <a:off x="3375472" y="2152342"/>
              <a:ext cx="4633128" cy="3520569"/>
            </a:xfrm>
            <a:prstGeom prst="rect">
              <a:avLst/>
            </a:prstGeom>
          </p:spPr>
        </p:pic>
        <p:sp>
          <p:nvSpPr>
            <p:cNvPr id="62" name="ZoneTexte 61">
              <a:extLst>
                <a:ext uri="{FF2B5EF4-FFF2-40B4-BE49-F238E27FC236}">
                  <a16:creationId xmlns:a16="http://schemas.microsoft.com/office/drawing/2014/main" id="{19A6728C-6ADF-4C2E-8961-5E9591E8BE06}"/>
                </a:ext>
              </a:extLst>
            </p:cNvPr>
            <p:cNvSpPr txBox="1"/>
            <p:nvPr/>
          </p:nvSpPr>
          <p:spPr>
            <a:xfrm>
              <a:off x="5499409" y="6312232"/>
              <a:ext cx="3985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/>
                <a:t>1</a:t>
              </a:r>
            </a:p>
          </p:txBody>
        </p:sp>
        <p:sp>
          <p:nvSpPr>
            <p:cNvPr id="69" name="Line 99">
              <a:extLst>
                <a:ext uri="{FF2B5EF4-FFF2-40B4-BE49-F238E27FC236}">
                  <a16:creationId xmlns:a16="http://schemas.microsoft.com/office/drawing/2014/main" id="{47374B29-A55B-48CC-BDCC-7B67DAC8BD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95503" y="6221070"/>
              <a:ext cx="0" cy="8128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fr-FR" sz="1000"/>
            </a:p>
          </p:txBody>
        </p:sp>
        <p:cxnSp>
          <p:nvCxnSpPr>
            <p:cNvPr id="71" name="Connecteur droit 70"/>
            <p:cNvCxnSpPr>
              <a:stCxn id="75" idx="1"/>
            </p:cNvCxnSpPr>
            <p:nvPr/>
          </p:nvCxnSpPr>
          <p:spPr>
            <a:xfrm>
              <a:off x="3911196" y="6221070"/>
              <a:ext cx="4837268" cy="0"/>
            </a:xfrm>
            <a:prstGeom prst="line">
              <a:avLst/>
            </a:prstGeom>
            <a:ln w="952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ZoneTexte 71">
              <a:extLst>
                <a:ext uri="{FF2B5EF4-FFF2-40B4-BE49-F238E27FC236}">
                  <a16:creationId xmlns:a16="http://schemas.microsoft.com/office/drawing/2014/main" id="{E5D6430F-475B-4CA8-B746-56AA2E5628EB}"/>
                </a:ext>
              </a:extLst>
            </p:cNvPr>
            <p:cNvSpPr txBox="1"/>
            <p:nvPr/>
          </p:nvSpPr>
          <p:spPr>
            <a:xfrm>
              <a:off x="6765696" y="6312232"/>
              <a:ext cx="3985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/>
                <a:t>5</a:t>
              </a:r>
            </a:p>
          </p:txBody>
        </p:sp>
        <p:sp>
          <p:nvSpPr>
            <p:cNvPr id="73" name="Line 96">
              <a:extLst>
                <a:ext uri="{FF2B5EF4-FFF2-40B4-BE49-F238E27FC236}">
                  <a16:creationId xmlns:a16="http://schemas.microsoft.com/office/drawing/2014/main" id="{8B3D6E2B-E353-4F48-850E-E10513A05E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953417" y="6221070"/>
              <a:ext cx="0" cy="8128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fr-FR" sz="1000"/>
            </a:p>
          </p:txBody>
        </p:sp>
        <p:sp>
          <p:nvSpPr>
            <p:cNvPr id="75" name="Line 97">
              <a:extLst>
                <a:ext uri="{FF2B5EF4-FFF2-40B4-BE49-F238E27FC236}">
                  <a16:creationId xmlns:a16="http://schemas.microsoft.com/office/drawing/2014/main" id="{DD73163A-C4AF-417C-9EC6-98915A22321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1195" y="6221070"/>
              <a:ext cx="0" cy="8128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6423187" y="1487391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1.76 (1.26 </a:t>
              </a:r>
              <a:r>
                <a:rPr lang="mr-IN" sz="1000" dirty="0"/>
                <a:t>–</a:t>
              </a:r>
              <a:r>
                <a:rPr lang="fr-FR" sz="1000" dirty="0"/>
                <a:t> 2.46)</a:t>
              </a: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7020272" y="1676071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1.34 (0.32 </a:t>
              </a:r>
              <a:r>
                <a:rPr lang="mr-IN" sz="1000" dirty="0"/>
                <a:t>–</a:t>
              </a:r>
              <a:r>
                <a:rPr lang="fr-FR" sz="1000" dirty="0"/>
                <a:t> 5.62)</a:t>
              </a: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5801646" y="2052727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0.65 (0.37 </a:t>
              </a:r>
              <a:r>
                <a:rPr lang="mr-IN" sz="1000" dirty="0"/>
                <a:t>–</a:t>
              </a:r>
              <a:r>
                <a:rPr lang="fr-FR" sz="1000" dirty="0"/>
                <a:t> 1.13)</a:t>
              </a: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6192918" y="2226167"/>
              <a:ext cx="118814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dirty="0"/>
                <a:t>0.94 (</a:t>
              </a:r>
              <a:r>
                <a:rPr lang="pt-BR" sz="1000" dirty="0"/>
                <a:t>0.45 </a:t>
              </a:r>
              <a:r>
                <a:rPr lang="mr-IN" sz="1000" dirty="0"/>
                <a:t>–</a:t>
              </a:r>
              <a:r>
                <a:rPr lang="pt-BR" sz="1000" dirty="0"/>
                <a:t> 1.95</a:t>
              </a:r>
              <a:r>
                <a:rPr lang="fr-FR" sz="1000" dirty="0"/>
                <a:t>)</a:t>
              </a: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6269254" y="2414403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1.27 (0.77 </a:t>
              </a:r>
              <a:r>
                <a:rPr lang="mr-IN" sz="1000" dirty="0"/>
                <a:t>–</a:t>
              </a:r>
              <a:r>
                <a:rPr lang="fr-FR" sz="1000" dirty="0"/>
                <a:t> 2.10)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6012160" y="2593939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1.01 (0.67 </a:t>
              </a:r>
              <a:r>
                <a:rPr lang="mr-IN" sz="1000" dirty="0"/>
                <a:t>–</a:t>
              </a:r>
              <a:r>
                <a:rPr lang="fr-FR" sz="1000" dirty="0"/>
                <a:t> 1.50)</a:t>
              </a: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5729208" y="2775491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0.98 (0.95 </a:t>
              </a:r>
              <a:r>
                <a:rPr lang="mr-IN" sz="1000" dirty="0"/>
                <a:t>–</a:t>
              </a:r>
              <a:r>
                <a:rPr lang="fr-FR" sz="1000" dirty="0"/>
                <a:t> 1.01)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6186656" y="2959091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1.27 (0.85 </a:t>
              </a:r>
              <a:r>
                <a:rPr lang="mr-IN" sz="1000" dirty="0"/>
                <a:t>–</a:t>
              </a:r>
              <a:r>
                <a:rPr lang="fr-FR" sz="1000" dirty="0"/>
                <a:t> 1.89)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6444208" y="3319447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1.44 (0.79 </a:t>
              </a:r>
              <a:r>
                <a:rPr lang="mr-IN" sz="1000" dirty="0"/>
                <a:t>–</a:t>
              </a:r>
              <a:r>
                <a:rPr lang="fr-FR" sz="1000" dirty="0"/>
                <a:t> 2.60)</a:t>
              </a:r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6588224" y="3508127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1.76 (0.96 </a:t>
              </a:r>
              <a:r>
                <a:rPr lang="mr-IN" sz="1000" dirty="0"/>
                <a:t>–</a:t>
              </a:r>
              <a:r>
                <a:rPr lang="fr-FR" sz="1000" dirty="0"/>
                <a:t> 3.23)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6639912" y="3693142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1.65 (0.82 </a:t>
              </a:r>
              <a:r>
                <a:rPr lang="mr-IN" sz="1000" dirty="0"/>
                <a:t>–</a:t>
              </a:r>
              <a:r>
                <a:rPr lang="fr-FR" sz="1000" dirty="0"/>
                <a:t> 3.33)</a:t>
              </a:r>
            </a:p>
          </p:txBody>
        </p:sp>
        <p:sp>
          <p:nvSpPr>
            <p:cNvPr id="85" name="ZoneTexte 84"/>
            <p:cNvSpPr txBox="1"/>
            <p:nvPr/>
          </p:nvSpPr>
          <p:spPr>
            <a:xfrm>
              <a:off x="5652120" y="4054546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0.39 (0.16 </a:t>
              </a:r>
              <a:r>
                <a:rPr lang="mr-IN" sz="1000" dirty="0"/>
                <a:t>–</a:t>
              </a:r>
              <a:r>
                <a:rPr lang="fr-FR" sz="1000" dirty="0"/>
                <a:t> 0.95)</a:t>
              </a:r>
            </a:p>
          </p:txBody>
        </p:sp>
        <p:sp>
          <p:nvSpPr>
            <p:cNvPr id="86" name="ZoneTexte 85"/>
            <p:cNvSpPr txBox="1"/>
            <p:nvPr/>
          </p:nvSpPr>
          <p:spPr>
            <a:xfrm>
              <a:off x="6135856" y="4233576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0.90 (0.47 </a:t>
              </a:r>
              <a:r>
                <a:rPr lang="mr-IN" sz="1000" dirty="0"/>
                <a:t>–</a:t>
              </a:r>
              <a:r>
                <a:rPr lang="fr-FR" sz="1000" dirty="0"/>
                <a:t> 1.72)</a:t>
              </a:r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7101087" y="5326222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4.10 (2.75 </a:t>
              </a:r>
              <a:r>
                <a:rPr lang="mr-IN" sz="1000" dirty="0"/>
                <a:t>–</a:t>
              </a:r>
              <a:r>
                <a:rPr lang="fr-FR" sz="1000" dirty="0"/>
                <a:t> 6.10)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5868144" y="4599097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0.81 (0.53 </a:t>
              </a:r>
              <a:r>
                <a:rPr lang="mr-IN" sz="1000" dirty="0"/>
                <a:t>–</a:t>
              </a:r>
              <a:r>
                <a:rPr lang="fr-FR" sz="1000" dirty="0"/>
                <a:t> 1.24)</a:t>
              </a: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5796136" y="4788287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0.96 (0.83 </a:t>
              </a:r>
              <a:r>
                <a:rPr lang="mr-IN" sz="1000" dirty="0"/>
                <a:t>–</a:t>
              </a:r>
              <a:r>
                <a:rPr lang="fr-FR" sz="1000" dirty="0"/>
                <a:t> 1.11)</a:t>
              </a:r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6264174" y="5687356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1.07 (0.55 </a:t>
              </a:r>
              <a:r>
                <a:rPr lang="mr-IN" sz="1000" dirty="0"/>
                <a:t>–</a:t>
              </a:r>
              <a:r>
                <a:rPr lang="fr-FR" sz="1000" dirty="0"/>
                <a:t> 2.08)</a:t>
              </a: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5724128" y="5876546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0.66 (0.42 </a:t>
              </a:r>
              <a:r>
                <a:rPr lang="mr-IN" sz="1000" dirty="0"/>
                <a:t>–</a:t>
              </a:r>
              <a:r>
                <a:rPr lang="fr-FR" sz="1000" dirty="0"/>
                <a:t> 1.03)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3A332821-2809-47E2-9763-2B9BB8A9EAEE}"/>
                </a:ext>
              </a:extLst>
            </p:cNvPr>
            <p:cNvSpPr txBox="1"/>
            <p:nvPr/>
          </p:nvSpPr>
          <p:spPr>
            <a:xfrm>
              <a:off x="3711899" y="6312232"/>
              <a:ext cx="3985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/>
                <a:t>0.1</a:t>
              </a: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4081619" y="4433563"/>
              <a:ext cx="113845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No events (N/A)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6444208" y="4954069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1.65 (1.07 </a:t>
              </a:r>
              <a:r>
                <a:rPr lang="mr-IN" sz="1000" dirty="0"/>
                <a:t>–</a:t>
              </a:r>
              <a:r>
                <a:rPr lang="fr-FR" sz="1000" dirty="0"/>
                <a:t> 2.55)</a:t>
              </a: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5553217" y="5149973"/>
              <a:ext cx="118814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/>
                <a:t>0.50 (0.31 </a:t>
              </a:r>
              <a:r>
                <a:rPr lang="mr-IN" sz="1000" dirty="0"/>
                <a:t>–</a:t>
              </a:r>
              <a:r>
                <a:rPr lang="fr-FR" sz="1000" dirty="0"/>
                <a:t> 0.80)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E5D6430F-475B-4CA8-B746-56AA2E5628EB}"/>
                </a:ext>
              </a:extLst>
            </p:cNvPr>
            <p:cNvSpPr txBox="1"/>
            <p:nvPr/>
          </p:nvSpPr>
          <p:spPr>
            <a:xfrm>
              <a:off x="7989832" y="6320353"/>
              <a:ext cx="3985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200" dirty="0"/>
                <a:t>10</a:t>
              </a:r>
            </a:p>
          </p:txBody>
        </p:sp>
        <p:sp>
          <p:nvSpPr>
            <p:cNvPr id="42" name="Line 96">
              <a:extLst>
                <a:ext uri="{FF2B5EF4-FFF2-40B4-BE49-F238E27FC236}">
                  <a16:creationId xmlns:a16="http://schemas.microsoft.com/office/drawing/2014/main" id="{8B3D6E2B-E353-4F48-850E-E10513A05E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177553" y="6229191"/>
              <a:ext cx="0" cy="81282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endParaRPr lang="fr-FR" sz="1000"/>
            </a:p>
          </p:txBody>
        </p:sp>
      </p:grp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250879" y="1196752"/>
            <a:ext cx="8353569" cy="30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0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Predictors for the development of HCC in persons with cirrhosis, HR (95% CI)</a:t>
            </a:r>
          </a:p>
        </p:txBody>
      </p: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/>
              <a:t>Incidence of HCC after HCV treatment with DAAs: ERCHIVES</a:t>
            </a:r>
          </a:p>
        </p:txBody>
      </p:sp>
    </p:spTree>
    <p:extLst>
      <p:ext uri="{BB962C8B-B14F-4D97-AF65-F5344CB8AC3E}">
        <p14:creationId xmlns:p14="http://schemas.microsoft.com/office/powerpoint/2010/main" val="3615293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Conclusion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2000" dirty="0"/>
              <a:t>DAA treatment is not associated with a higher risk of HCC in persons with cirrhosis with chronic HCV infection in the short term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r>
              <a:rPr lang="en-US" sz="2000" dirty="0"/>
              <a:t>Previously reported higher rates of HCC associated with DAA treatment may be explained by both the presence of relatively fewer baseline HCC risk factors in persons treated with IFN-RBV as well as selection bias, given that DAA regimens were used to treat persons at higher risk for developing HCC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dirty="0"/>
              <a:t>Incidence of HCC after HCV treatment with DAAs: ERCHIVES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515848" y="6582618"/>
            <a:ext cx="26212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it-IT" sz="1200" i="1" dirty="0">
                <a:solidFill>
                  <a:srgbClr val="0070C0"/>
                </a:solidFill>
                <a:ea typeface="ＭＳ Ｐゴシック" pitchFamily="34" charset="-128"/>
              </a:rPr>
              <a:t>Li DK. Hepatology 2018;67:2244-53</a:t>
            </a:r>
          </a:p>
        </p:txBody>
      </p:sp>
      <p:grpSp>
        <p:nvGrpSpPr>
          <p:cNvPr id="9" name="Grouper 65">
            <a:extLst>
              <a:ext uri="{FF2B5EF4-FFF2-40B4-BE49-F238E27FC236}">
                <a16:creationId xmlns:a16="http://schemas.microsoft.com/office/drawing/2014/main" id="{5F0F6624-E294-4789-8DA4-20F97AE44804}"/>
              </a:ext>
            </a:extLst>
          </p:cNvPr>
          <p:cNvGrpSpPr/>
          <p:nvPr/>
        </p:nvGrpSpPr>
        <p:grpSpPr>
          <a:xfrm>
            <a:off x="2" y="6597350"/>
            <a:ext cx="899598" cy="288032"/>
            <a:chOff x="-1" y="6570634"/>
            <a:chExt cx="1161711" cy="287366"/>
          </a:xfrm>
        </p:grpSpPr>
        <p:sp>
          <p:nvSpPr>
            <p:cNvPr id="10" name="AutoShape 162">
              <a:extLst>
                <a:ext uri="{FF2B5EF4-FFF2-40B4-BE49-F238E27FC236}">
                  <a16:creationId xmlns:a16="http://schemas.microsoft.com/office/drawing/2014/main" id="{B5495B75-9DDE-483B-A660-9D5A36358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6570669"/>
              <a:ext cx="1161710" cy="287331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1" name="ZoneTexte 23">
              <a:extLst>
                <a:ext uri="{FF2B5EF4-FFF2-40B4-BE49-F238E27FC236}">
                  <a16:creationId xmlns:a16="http://schemas.microsoft.com/office/drawing/2014/main" id="{EC41EB13-50A9-41A7-82BD-F2B8D695BB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5" y="6570634"/>
              <a:ext cx="1160795" cy="2763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ERCHIVES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50503394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8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</TotalTime>
  <Words>895</Words>
  <Application>Microsoft Office PowerPoint</Application>
  <PresentationFormat>Affichage à l'écran (4:3)</PresentationFormat>
  <Paragraphs>253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Cambria</vt:lpstr>
      <vt:lpstr>Trebuchet MS</vt:lpstr>
      <vt:lpstr>Wingdings</vt:lpstr>
      <vt:lpstr>HCV-trials.com 2018</vt:lpstr>
      <vt:lpstr>Incidence of HCC after HCV treatment with DAAs: ERCHIVES</vt:lpstr>
      <vt:lpstr>Incidence of HCC after HCV treatment with DAAs: ERCHIVES</vt:lpstr>
      <vt:lpstr>Incidence of HCC after HCV treatment with DAAs: ERCHIVES</vt:lpstr>
      <vt:lpstr>Incidence of HCC after HCV treatment with DAAs: ERCHIVES</vt:lpstr>
      <vt:lpstr>Incidence of HCC after HCV treatment with DAAs: ERCHIVES</vt:lpstr>
      <vt:lpstr>Incidence of HCC after HCV treatment with DAAs: ERCHIVES</vt:lpstr>
    </vt:vector>
  </TitlesOfParts>
  <Company>AEI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2018</dc:title>
  <dc:subject>AEI - www.aei.fr</dc:subject>
  <dc:creator>www.hcv-trial.com</dc:creator>
  <cp:lastModifiedBy>Pilar</cp:lastModifiedBy>
  <cp:revision>375</cp:revision>
  <dcterms:created xsi:type="dcterms:W3CDTF">2010-10-19T10:42:50Z</dcterms:created>
  <dcterms:modified xsi:type="dcterms:W3CDTF">2018-07-04T13:22:53Z</dcterms:modified>
</cp:coreProperties>
</file>