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7" r:id="rId2"/>
    <p:sldId id="307" r:id="rId3"/>
    <p:sldId id="305" r:id="rId4"/>
    <p:sldId id="306" r:id="rId5"/>
    <p:sldId id="308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65" userDrawn="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DDDDDD"/>
    <a:srgbClr val="FFFFFF"/>
    <a:srgbClr val="990099"/>
    <a:srgbClr val="800080"/>
    <a:srgbClr val="CC6600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05" autoAdjust="0"/>
    <p:restoredTop sz="96357" autoAdjust="0"/>
  </p:normalViewPr>
  <p:slideViewPr>
    <p:cSldViewPr>
      <p:cViewPr>
        <p:scale>
          <a:sx n="99" d="100"/>
          <a:sy n="99" d="100"/>
        </p:scale>
        <p:origin x="-2724" y="-402"/>
      </p:cViewPr>
      <p:guideLst>
        <p:guide orient="horz" pos="4065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08/12/2017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outcome after SVR: ANRS CO22 HEPATHER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124744"/>
            <a:ext cx="8351838" cy="48244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Design</a:t>
            </a:r>
          </a:p>
          <a:p>
            <a:pPr lvl="1">
              <a:spcBef>
                <a:spcPts val="0"/>
              </a:spcBef>
            </a:pPr>
            <a:r>
              <a:rPr lang="en-US" dirty="0"/>
              <a:t>Observational prospective cohort (France)</a:t>
            </a:r>
          </a:p>
          <a:p>
            <a:pPr lvl="1">
              <a:spcBef>
                <a:spcPts val="0"/>
              </a:spcBef>
            </a:pPr>
            <a:r>
              <a:rPr lang="en-US" dirty="0"/>
              <a:t>12 502 HCV-infected patients</a:t>
            </a:r>
          </a:p>
          <a:p>
            <a:pPr lvl="2">
              <a:spcBef>
                <a:spcPts val="0"/>
              </a:spcBef>
            </a:pPr>
            <a:r>
              <a:rPr lang="en-US" dirty="0"/>
              <a:t>Exclusion criteria: HBV co-infection, history of decompensated cirrhosis, HCC or liver transplant, treatment with IFN-RBV ± 1st generation PI, </a:t>
            </a:r>
            <a:br>
              <a:rPr lang="en-US" dirty="0"/>
            </a:br>
            <a:r>
              <a:rPr lang="en-US" dirty="0"/>
              <a:t>no follow-up</a:t>
            </a:r>
          </a:p>
          <a:p>
            <a:pPr lvl="1">
              <a:spcBef>
                <a:spcPts val="0"/>
              </a:spcBef>
            </a:pPr>
            <a:r>
              <a:rPr lang="en-US" dirty="0"/>
              <a:t>Survival time since enrolment or start of DAA (censoring date: July 1st, 2017, or death, or HCC, or decompensated cirrhosis)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Cox proportional hazards models with Inverse Probability of Treatment Weighting (IPTW) to quantify the impact of DAA (as a time dependent-covariate) on clinical </a:t>
            </a:r>
            <a:r>
              <a:rPr lang="en-US" dirty="0" smtClean="0"/>
              <a:t>outcomes</a:t>
            </a:r>
            <a:endParaRPr lang="en-US" dirty="0"/>
          </a:p>
          <a:p>
            <a:pPr lvl="2">
              <a:spcBef>
                <a:spcPts val="0"/>
              </a:spcBef>
            </a:pPr>
            <a:r>
              <a:rPr lang="en-US" dirty="0"/>
              <a:t>IPTW scores were obtained from a logistic model linking treatment with baseline covariates that confounded the treatment-outcome relationship</a:t>
            </a:r>
          </a:p>
          <a:p>
            <a:pPr>
              <a:spcBef>
                <a:spcPts val="0"/>
              </a:spcBef>
            </a:pPr>
            <a:r>
              <a:rPr lang="en-US" dirty="0"/>
              <a:t>Study population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6 460 patients received DAA </a:t>
            </a:r>
          </a:p>
          <a:p>
            <a:pPr lvl="2">
              <a:spcBef>
                <a:spcPts val="0"/>
              </a:spcBef>
            </a:pPr>
            <a:r>
              <a:rPr lang="en-US" dirty="0"/>
              <a:t>8 462 patient-years of follow up, occurrence of 90 deaths, 164 HCC </a:t>
            </a:r>
            <a:br>
              <a:rPr lang="en-US" dirty="0"/>
            </a:br>
            <a:r>
              <a:rPr lang="en-US" dirty="0"/>
              <a:t>and 77 decompensation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2 835 patients did not receive DAA</a:t>
            </a:r>
          </a:p>
          <a:p>
            <a:pPr lvl="2">
              <a:spcBef>
                <a:spcPts val="0"/>
              </a:spcBef>
            </a:pPr>
            <a:r>
              <a:rPr lang="en-US" dirty="0"/>
              <a:t>10 040 patient-years of follow up, occurrence of 78 deaths, 57 HCC </a:t>
            </a:r>
            <a:br>
              <a:rPr lang="en-US" dirty="0"/>
            </a:br>
            <a:r>
              <a:rPr lang="en-US" dirty="0"/>
              <a:t>and 35 decompensation</a:t>
            </a:r>
          </a:p>
          <a:p>
            <a:pPr lvl="2">
              <a:spcBef>
                <a:spcPts val="0"/>
              </a:spcBef>
            </a:pPr>
            <a:endParaRPr lang="en-US" dirty="0"/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Carrat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F,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AASLD 2017, Abs. LB-28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="" xmlns:a16="http://schemas.microsoft.com/office/drawing/2014/main" id="{9829098C-7C3D-414A-AC39-44D76023A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7636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ANRS CO22 HEPATHER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81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681091" cy="4924425"/>
          </a:xfrm>
        </p:spPr>
        <p:txBody>
          <a:bodyPr/>
          <a:lstStyle/>
          <a:p>
            <a:r>
              <a:rPr lang="en-US" sz="2400" dirty="0"/>
              <a:t>Baseline characteristics</a:t>
            </a:r>
          </a:p>
          <a:p>
            <a:pPr lvl="1"/>
            <a:r>
              <a:rPr lang="en-US" sz="1800" dirty="0"/>
              <a:t>Median (IQR) age: 56 (50-65) years</a:t>
            </a:r>
          </a:p>
          <a:p>
            <a:pPr lvl="1"/>
            <a:r>
              <a:rPr lang="en-US" sz="1800" dirty="0"/>
              <a:t>Male: 54%</a:t>
            </a:r>
          </a:p>
          <a:p>
            <a:pPr lvl="1"/>
            <a:r>
              <a:rPr lang="en-US" sz="1800" dirty="0"/>
              <a:t>Cirrhosis: 38% </a:t>
            </a:r>
          </a:p>
          <a:p>
            <a:pPr lvl="1"/>
            <a:r>
              <a:rPr lang="en-US" sz="1800" dirty="0"/>
              <a:t>Treatment experienced: 54%</a:t>
            </a:r>
          </a:p>
          <a:p>
            <a:pPr lvl="1"/>
            <a:r>
              <a:rPr lang="en-US" sz="1800" dirty="0"/>
              <a:t>Genotype</a:t>
            </a:r>
          </a:p>
          <a:p>
            <a:pPr lvl="2"/>
            <a:r>
              <a:rPr lang="en-US" sz="1800" dirty="0"/>
              <a:t>1: 66%</a:t>
            </a:r>
          </a:p>
          <a:p>
            <a:pPr lvl="2"/>
            <a:r>
              <a:rPr lang="en-US" sz="1800" dirty="0"/>
              <a:t>2: 7%</a:t>
            </a:r>
          </a:p>
          <a:p>
            <a:pPr lvl="2"/>
            <a:r>
              <a:rPr lang="en-US" sz="1800" dirty="0"/>
              <a:t>3: 11%</a:t>
            </a:r>
          </a:p>
          <a:p>
            <a:pPr lvl="2"/>
            <a:r>
              <a:rPr lang="en-US" sz="1800" dirty="0"/>
              <a:t>4: 12%</a:t>
            </a:r>
          </a:p>
          <a:p>
            <a:pPr lvl="1"/>
            <a:r>
              <a:rPr lang="en-US" sz="1800" dirty="0"/>
              <a:t>Diabetes: 12%</a:t>
            </a:r>
          </a:p>
          <a:p>
            <a:pPr lvl="1"/>
            <a:r>
              <a:rPr lang="en-US" sz="1800" dirty="0"/>
              <a:t>BMI ≥ </a:t>
            </a:r>
            <a:r>
              <a:rPr lang="en-US" sz="1800" dirty="0" smtClean="0"/>
              <a:t>30 kg/m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: </a:t>
            </a:r>
            <a:r>
              <a:rPr lang="en-US" sz="1800" dirty="0"/>
              <a:t>13%</a:t>
            </a:r>
          </a:p>
          <a:p>
            <a:pPr lvl="1"/>
            <a:r>
              <a:rPr lang="en-US" sz="1800" dirty="0"/>
              <a:t>Hypertension: 29%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Association of baseline characteristics and DAA treatment during follow-up (multivariate analysis)</a:t>
            </a:r>
          </a:p>
          <a:p>
            <a:pPr lvl="1"/>
            <a:r>
              <a:rPr lang="en-US" sz="1800" dirty="0"/>
              <a:t>More likely to start DAA if</a:t>
            </a:r>
          </a:p>
          <a:p>
            <a:pPr lvl="2"/>
            <a:r>
              <a:rPr lang="en-US" sz="1800" dirty="0"/>
              <a:t>Age &gt; 50 years</a:t>
            </a:r>
          </a:p>
          <a:p>
            <a:pPr lvl="2"/>
            <a:r>
              <a:rPr lang="en-US" sz="1800" dirty="0"/>
              <a:t>Genotype 3 (vs genotype 1)</a:t>
            </a:r>
          </a:p>
          <a:p>
            <a:pPr lvl="2"/>
            <a:r>
              <a:rPr lang="en-US" sz="1800" dirty="0"/>
              <a:t>Fibrosis F3-F4 (vs F0-F1)</a:t>
            </a:r>
          </a:p>
          <a:p>
            <a:pPr lvl="1"/>
            <a:r>
              <a:rPr lang="en-US" sz="1800" dirty="0"/>
              <a:t>Less likely to start DAA if</a:t>
            </a:r>
          </a:p>
          <a:p>
            <a:pPr lvl="2"/>
            <a:r>
              <a:rPr lang="en-US" sz="1800" dirty="0"/>
              <a:t>Female</a:t>
            </a:r>
          </a:p>
          <a:p>
            <a:pPr lvl="2"/>
            <a:r>
              <a:rPr lang="en-US" sz="1800" dirty="0"/>
              <a:t>Genotype 2 (vs genotype 1)</a:t>
            </a:r>
          </a:p>
          <a:p>
            <a:pPr lvl="2"/>
            <a:r>
              <a:rPr lang="en-US" sz="1800" dirty="0"/>
              <a:t>Treatment naive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/>
              <a:t>Clinical outcome after SVR: ANRS CO22 HEPATHER</a:t>
            </a:r>
          </a:p>
        </p:txBody>
      </p:sp>
      <p:sp>
        <p:nvSpPr>
          <p:cNvPr id="7" name="AutoShape 162">
            <a:extLst>
              <a:ext uri="{FF2B5EF4-FFF2-40B4-BE49-F238E27FC236}">
                <a16:creationId xmlns="" xmlns:a16="http://schemas.microsoft.com/office/drawing/2014/main" id="{7ECD3BE9-3F78-4896-AE7A-87ABC2E06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7636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ANRS CO22 HEPATHER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Carrat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F,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AASLD 2017, Abs. LB-28</a:t>
            </a:r>
          </a:p>
        </p:txBody>
      </p:sp>
    </p:spTree>
    <p:extLst>
      <p:ext uri="{BB962C8B-B14F-4D97-AF65-F5344CB8AC3E}">
        <p14:creationId xmlns:p14="http://schemas.microsoft.com/office/powerpoint/2010/main" val="201043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/>
              <a:t>Clinical outcome after SVR: ANRS CO22 HEPATHER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B542A8AF-4ED0-4379-95D4-734FCD572449}"/>
              </a:ext>
            </a:extLst>
          </p:cNvPr>
          <p:cNvSpPr txBox="1"/>
          <p:nvPr/>
        </p:nvSpPr>
        <p:spPr>
          <a:xfrm>
            <a:off x="2526983" y="1677933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1.00</a:t>
            </a:r>
            <a:endParaRPr lang="fr-FR" sz="1000" dirty="0"/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FEECBE79-84BF-4C46-8F10-7853C29FA339}"/>
              </a:ext>
            </a:extLst>
          </p:cNvPr>
          <p:cNvSpPr txBox="1"/>
          <p:nvPr/>
        </p:nvSpPr>
        <p:spPr>
          <a:xfrm>
            <a:off x="2526983" y="1935532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0.98</a:t>
            </a:r>
            <a:endParaRPr lang="fr-FR" sz="1000" dirty="0"/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3AA9AD81-4B47-43B6-90BE-E14D83D556FD}"/>
              </a:ext>
            </a:extLst>
          </p:cNvPr>
          <p:cNvSpPr txBox="1"/>
          <p:nvPr/>
        </p:nvSpPr>
        <p:spPr>
          <a:xfrm>
            <a:off x="2526983" y="2193131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0.96</a:t>
            </a:r>
            <a:endParaRPr lang="fr-FR" sz="1000" dirty="0"/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49A8E203-C99F-48FD-8819-18866B444C63}"/>
              </a:ext>
            </a:extLst>
          </p:cNvPr>
          <p:cNvSpPr txBox="1"/>
          <p:nvPr/>
        </p:nvSpPr>
        <p:spPr>
          <a:xfrm>
            <a:off x="2517365" y="245073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0.94</a:t>
            </a:r>
            <a:endParaRPr lang="fr-FR" sz="1000" dirty="0"/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A0EF50F4-AC69-48D0-966F-1CCA9A5E67CC}"/>
              </a:ext>
            </a:extLst>
          </p:cNvPr>
          <p:cNvSpPr txBox="1"/>
          <p:nvPr/>
        </p:nvSpPr>
        <p:spPr>
          <a:xfrm>
            <a:off x="2526983" y="2708329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0.92</a:t>
            </a:r>
            <a:endParaRPr lang="fr-FR" sz="1000" dirty="0"/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C7ACAD7B-6D73-433A-9A07-367D17F19051}"/>
              </a:ext>
            </a:extLst>
          </p:cNvPr>
          <p:cNvSpPr txBox="1"/>
          <p:nvPr/>
        </p:nvSpPr>
        <p:spPr>
          <a:xfrm>
            <a:off x="2526983" y="2965928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0.90</a:t>
            </a:r>
            <a:endParaRPr lang="fr-FR" sz="1000" dirty="0"/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9AD1F22E-A65E-4AC7-BB8C-23FD7D02F5C8}"/>
              </a:ext>
            </a:extLst>
          </p:cNvPr>
          <p:cNvSpPr txBox="1"/>
          <p:nvPr/>
        </p:nvSpPr>
        <p:spPr>
          <a:xfrm>
            <a:off x="3012659" y="3182072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0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6560253-FA1C-4808-B9CB-AF2E57C2C98D}"/>
              </a:ext>
            </a:extLst>
          </p:cNvPr>
          <p:cNvSpPr txBox="1"/>
          <p:nvPr/>
        </p:nvSpPr>
        <p:spPr>
          <a:xfrm>
            <a:off x="3529633" y="3182072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5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02802251-5D1C-4035-9012-4655427AA6FB}"/>
              </a:ext>
            </a:extLst>
          </p:cNvPr>
          <p:cNvSpPr txBox="1"/>
          <p:nvPr/>
        </p:nvSpPr>
        <p:spPr>
          <a:xfrm>
            <a:off x="4011341" y="318207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10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28C41EAA-DBE0-4717-9032-5C61DF229CBB}"/>
              </a:ext>
            </a:extLst>
          </p:cNvPr>
          <p:cNvSpPr txBox="1"/>
          <p:nvPr/>
        </p:nvSpPr>
        <p:spPr>
          <a:xfrm>
            <a:off x="4528315" y="318207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15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F9D41BDE-2614-408A-A9B3-27B859271AD5}"/>
              </a:ext>
            </a:extLst>
          </p:cNvPr>
          <p:cNvSpPr txBox="1"/>
          <p:nvPr/>
        </p:nvSpPr>
        <p:spPr>
          <a:xfrm>
            <a:off x="5045289" y="318207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20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79E5F21C-FE07-4F90-9D8B-B4C7980D82D9}"/>
              </a:ext>
            </a:extLst>
          </p:cNvPr>
          <p:cNvSpPr txBox="1"/>
          <p:nvPr/>
        </p:nvSpPr>
        <p:spPr>
          <a:xfrm>
            <a:off x="5562263" y="318207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25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F16837EF-D440-4FF0-AC40-C6CC1961BF0F}"/>
              </a:ext>
            </a:extLst>
          </p:cNvPr>
          <p:cNvSpPr txBox="1"/>
          <p:nvPr/>
        </p:nvSpPr>
        <p:spPr>
          <a:xfrm>
            <a:off x="6079239" y="318207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30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="" xmlns:a16="http://schemas.microsoft.com/office/drawing/2014/main" id="{BC5A0463-BD6A-4B45-80B8-EDEF873F246E}"/>
              </a:ext>
            </a:extLst>
          </p:cNvPr>
          <p:cNvSpPr txBox="1"/>
          <p:nvPr/>
        </p:nvSpPr>
        <p:spPr>
          <a:xfrm>
            <a:off x="4350284" y="3368025"/>
            <a:ext cx="681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err="1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</a:t>
            </a:r>
            <a:endParaRPr lang="fr-FR" sz="12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3D0DFE0D-1B6D-4311-913A-EBD2CAB88EDA}"/>
              </a:ext>
            </a:extLst>
          </p:cNvPr>
          <p:cNvSpPr txBox="1"/>
          <p:nvPr/>
        </p:nvSpPr>
        <p:spPr>
          <a:xfrm>
            <a:off x="283168" y="4076980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1.00</a:t>
            </a:r>
            <a:endParaRPr lang="fr-FR" sz="1000" dirty="0"/>
          </a:p>
        </p:txBody>
      </p:sp>
      <p:sp>
        <p:nvSpPr>
          <p:cNvPr id="41" name="ZoneTexte 40">
            <a:extLst>
              <a:ext uri="{FF2B5EF4-FFF2-40B4-BE49-F238E27FC236}">
                <a16:creationId xmlns="" xmlns:a16="http://schemas.microsoft.com/office/drawing/2014/main" id="{51132F66-4699-470E-8860-B81D1F324F8A}"/>
              </a:ext>
            </a:extLst>
          </p:cNvPr>
          <p:cNvSpPr txBox="1"/>
          <p:nvPr/>
        </p:nvSpPr>
        <p:spPr>
          <a:xfrm>
            <a:off x="283168" y="4334579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0.98</a:t>
            </a:r>
            <a:endParaRPr lang="fr-FR" sz="1000" dirty="0"/>
          </a:p>
        </p:txBody>
      </p:sp>
      <p:sp>
        <p:nvSpPr>
          <p:cNvPr id="42" name="ZoneTexte 41">
            <a:extLst>
              <a:ext uri="{FF2B5EF4-FFF2-40B4-BE49-F238E27FC236}">
                <a16:creationId xmlns="" xmlns:a16="http://schemas.microsoft.com/office/drawing/2014/main" id="{7B6183D8-F285-405D-9F2E-0393C6E34332}"/>
              </a:ext>
            </a:extLst>
          </p:cNvPr>
          <p:cNvSpPr txBox="1"/>
          <p:nvPr/>
        </p:nvSpPr>
        <p:spPr>
          <a:xfrm>
            <a:off x="283168" y="4592178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0.96</a:t>
            </a:r>
            <a:endParaRPr lang="fr-FR" sz="1000" dirty="0"/>
          </a:p>
        </p:txBody>
      </p:sp>
      <p:sp>
        <p:nvSpPr>
          <p:cNvPr id="43" name="ZoneTexte 42">
            <a:extLst>
              <a:ext uri="{FF2B5EF4-FFF2-40B4-BE49-F238E27FC236}">
                <a16:creationId xmlns="" xmlns:a16="http://schemas.microsoft.com/office/drawing/2014/main" id="{DF1C9AFF-9251-471F-BA48-2BC67F6AEBFB}"/>
              </a:ext>
            </a:extLst>
          </p:cNvPr>
          <p:cNvSpPr txBox="1"/>
          <p:nvPr/>
        </p:nvSpPr>
        <p:spPr>
          <a:xfrm>
            <a:off x="273550" y="4849777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0.94</a:t>
            </a:r>
            <a:endParaRPr lang="fr-FR" sz="1000" dirty="0"/>
          </a:p>
        </p:txBody>
      </p:sp>
      <p:sp>
        <p:nvSpPr>
          <p:cNvPr id="44" name="ZoneTexte 43">
            <a:extLst>
              <a:ext uri="{FF2B5EF4-FFF2-40B4-BE49-F238E27FC236}">
                <a16:creationId xmlns="" xmlns:a16="http://schemas.microsoft.com/office/drawing/2014/main" id="{8487720E-17AE-4EDE-8D57-46543CCF9D85}"/>
              </a:ext>
            </a:extLst>
          </p:cNvPr>
          <p:cNvSpPr txBox="1"/>
          <p:nvPr/>
        </p:nvSpPr>
        <p:spPr>
          <a:xfrm>
            <a:off x="283168" y="510737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0.92</a:t>
            </a:r>
            <a:endParaRPr lang="fr-FR" sz="1000" dirty="0"/>
          </a:p>
        </p:txBody>
      </p:sp>
      <p:sp>
        <p:nvSpPr>
          <p:cNvPr id="45" name="ZoneTexte 44">
            <a:extLst>
              <a:ext uri="{FF2B5EF4-FFF2-40B4-BE49-F238E27FC236}">
                <a16:creationId xmlns="" xmlns:a16="http://schemas.microsoft.com/office/drawing/2014/main" id="{99CAC227-FB5B-434F-9989-FF63F1435235}"/>
              </a:ext>
            </a:extLst>
          </p:cNvPr>
          <p:cNvSpPr txBox="1"/>
          <p:nvPr/>
        </p:nvSpPr>
        <p:spPr>
          <a:xfrm>
            <a:off x="283168" y="5364975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0.90</a:t>
            </a:r>
            <a:endParaRPr lang="fr-FR" sz="1000" dirty="0"/>
          </a:p>
        </p:txBody>
      </p:sp>
      <p:sp>
        <p:nvSpPr>
          <p:cNvPr id="46" name="ZoneTexte 45">
            <a:extLst>
              <a:ext uri="{FF2B5EF4-FFF2-40B4-BE49-F238E27FC236}">
                <a16:creationId xmlns="" xmlns:a16="http://schemas.microsoft.com/office/drawing/2014/main" id="{1CB1585C-4963-4835-9B43-19E08F3E3E02}"/>
              </a:ext>
            </a:extLst>
          </p:cNvPr>
          <p:cNvSpPr txBox="1"/>
          <p:nvPr/>
        </p:nvSpPr>
        <p:spPr>
          <a:xfrm>
            <a:off x="768844" y="558111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0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="" xmlns:a16="http://schemas.microsoft.com/office/drawing/2014/main" id="{90BCBCFE-363F-4A03-B566-190CCBE3A4AA}"/>
              </a:ext>
            </a:extLst>
          </p:cNvPr>
          <p:cNvSpPr txBox="1"/>
          <p:nvPr/>
        </p:nvSpPr>
        <p:spPr>
          <a:xfrm>
            <a:off x="1285818" y="558111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5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="" xmlns:a16="http://schemas.microsoft.com/office/drawing/2014/main" id="{C1210ADA-7059-4391-B490-3C852D03F17A}"/>
              </a:ext>
            </a:extLst>
          </p:cNvPr>
          <p:cNvSpPr txBox="1"/>
          <p:nvPr/>
        </p:nvSpPr>
        <p:spPr>
          <a:xfrm>
            <a:off x="1767526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10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="" xmlns:a16="http://schemas.microsoft.com/office/drawing/2014/main" id="{26D59486-EFE8-4B24-B8DD-1237B42EAD76}"/>
              </a:ext>
            </a:extLst>
          </p:cNvPr>
          <p:cNvSpPr txBox="1"/>
          <p:nvPr/>
        </p:nvSpPr>
        <p:spPr>
          <a:xfrm>
            <a:off x="2284500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15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="" xmlns:a16="http://schemas.microsoft.com/office/drawing/2014/main" id="{2F2D4B6A-A265-4889-8569-0323A07ED394}"/>
              </a:ext>
            </a:extLst>
          </p:cNvPr>
          <p:cNvSpPr txBox="1"/>
          <p:nvPr/>
        </p:nvSpPr>
        <p:spPr>
          <a:xfrm>
            <a:off x="2801474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20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="" xmlns:a16="http://schemas.microsoft.com/office/drawing/2014/main" id="{A15E6AB3-4B6C-4A57-AF56-5B2EA3248C64}"/>
              </a:ext>
            </a:extLst>
          </p:cNvPr>
          <p:cNvSpPr txBox="1"/>
          <p:nvPr/>
        </p:nvSpPr>
        <p:spPr>
          <a:xfrm>
            <a:off x="3318448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25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="" xmlns:a16="http://schemas.microsoft.com/office/drawing/2014/main" id="{990335F1-6737-4D3B-BE16-5C1CDCBF0C3B}"/>
              </a:ext>
            </a:extLst>
          </p:cNvPr>
          <p:cNvSpPr txBox="1"/>
          <p:nvPr/>
        </p:nvSpPr>
        <p:spPr>
          <a:xfrm>
            <a:off x="3835424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30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="" xmlns:a16="http://schemas.microsoft.com/office/drawing/2014/main" id="{C4EA833C-5B81-4C06-A744-6E3D73BB4284}"/>
              </a:ext>
            </a:extLst>
          </p:cNvPr>
          <p:cNvSpPr txBox="1"/>
          <p:nvPr/>
        </p:nvSpPr>
        <p:spPr>
          <a:xfrm>
            <a:off x="2106469" y="5767072"/>
            <a:ext cx="681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err="1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</a:t>
            </a:r>
            <a:endParaRPr lang="fr-FR" sz="12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="" xmlns:a16="http://schemas.microsoft.com/office/drawing/2014/main" id="{934AFF5C-037A-4AC3-A39F-2D3DF903B5FD}"/>
              </a:ext>
            </a:extLst>
          </p:cNvPr>
          <p:cNvSpPr txBox="1"/>
          <p:nvPr/>
        </p:nvSpPr>
        <p:spPr>
          <a:xfrm>
            <a:off x="4735786" y="4076980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1.00</a:t>
            </a:r>
            <a:endParaRPr lang="fr-FR" sz="1000" dirty="0"/>
          </a:p>
        </p:txBody>
      </p:sp>
      <p:sp>
        <p:nvSpPr>
          <p:cNvPr id="64" name="ZoneTexte 63">
            <a:extLst>
              <a:ext uri="{FF2B5EF4-FFF2-40B4-BE49-F238E27FC236}">
                <a16:creationId xmlns="" xmlns:a16="http://schemas.microsoft.com/office/drawing/2014/main" id="{53524572-F548-459E-85D6-6E44D0A8BA83}"/>
              </a:ext>
            </a:extLst>
          </p:cNvPr>
          <p:cNvSpPr txBox="1"/>
          <p:nvPr/>
        </p:nvSpPr>
        <p:spPr>
          <a:xfrm>
            <a:off x="4735786" y="4334579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0.98</a:t>
            </a:r>
            <a:endParaRPr lang="fr-FR" sz="1000" dirty="0"/>
          </a:p>
        </p:txBody>
      </p:sp>
      <p:sp>
        <p:nvSpPr>
          <p:cNvPr id="65" name="ZoneTexte 64">
            <a:extLst>
              <a:ext uri="{FF2B5EF4-FFF2-40B4-BE49-F238E27FC236}">
                <a16:creationId xmlns="" xmlns:a16="http://schemas.microsoft.com/office/drawing/2014/main" id="{CDA1B83C-A4A2-4FB2-B49D-D4812832EDD8}"/>
              </a:ext>
            </a:extLst>
          </p:cNvPr>
          <p:cNvSpPr txBox="1"/>
          <p:nvPr/>
        </p:nvSpPr>
        <p:spPr>
          <a:xfrm>
            <a:off x="4735786" y="4592178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0.96</a:t>
            </a:r>
            <a:endParaRPr lang="fr-FR" sz="1000" dirty="0"/>
          </a:p>
        </p:txBody>
      </p:sp>
      <p:sp>
        <p:nvSpPr>
          <p:cNvPr id="66" name="ZoneTexte 65">
            <a:extLst>
              <a:ext uri="{FF2B5EF4-FFF2-40B4-BE49-F238E27FC236}">
                <a16:creationId xmlns="" xmlns:a16="http://schemas.microsoft.com/office/drawing/2014/main" id="{85FAF833-1BC0-4B1B-8EF2-6690C604956A}"/>
              </a:ext>
            </a:extLst>
          </p:cNvPr>
          <p:cNvSpPr txBox="1"/>
          <p:nvPr/>
        </p:nvSpPr>
        <p:spPr>
          <a:xfrm>
            <a:off x="4726168" y="4849777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0.94</a:t>
            </a:r>
            <a:endParaRPr lang="fr-FR" sz="1000" dirty="0"/>
          </a:p>
        </p:txBody>
      </p:sp>
      <p:sp>
        <p:nvSpPr>
          <p:cNvPr id="67" name="ZoneTexte 66">
            <a:extLst>
              <a:ext uri="{FF2B5EF4-FFF2-40B4-BE49-F238E27FC236}">
                <a16:creationId xmlns="" xmlns:a16="http://schemas.microsoft.com/office/drawing/2014/main" id="{9A775D27-DCFE-401F-83FA-AF551F5AE6F1}"/>
              </a:ext>
            </a:extLst>
          </p:cNvPr>
          <p:cNvSpPr txBox="1"/>
          <p:nvPr/>
        </p:nvSpPr>
        <p:spPr>
          <a:xfrm>
            <a:off x="4735786" y="5107376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0.92</a:t>
            </a:r>
            <a:endParaRPr lang="fr-FR" sz="1000" dirty="0"/>
          </a:p>
        </p:txBody>
      </p:sp>
      <p:sp>
        <p:nvSpPr>
          <p:cNvPr id="68" name="ZoneTexte 67">
            <a:extLst>
              <a:ext uri="{FF2B5EF4-FFF2-40B4-BE49-F238E27FC236}">
                <a16:creationId xmlns="" xmlns:a16="http://schemas.microsoft.com/office/drawing/2014/main" id="{05A93917-5786-4D86-9101-947BAB667887}"/>
              </a:ext>
            </a:extLst>
          </p:cNvPr>
          <p:cNvSpPr txBox="1"/>
          <p:nvPr/>
        </p:nvSpPr>
        <p:spPr>
          <a:xfrm>
            <a:off x="4735786" y="5364975"/>
            <a:ext cx="431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/>
              <a:t>0.90</a:t>
            </a:r>
            <a:endParaRPr lang="fr-FR" sz="1000" dirty="0"/>
          </a:p>
        </p:txBody>
      </p:sp>
      <p:sp>
        <p:nvSpPr>
          <p:cNvPr id="69" name="ZoneTexte 68">
            <a:extLst>
              <a:ext uri="{FF2B5EF4-FFF2-40B4-BE49-F238E27FC236}">
                <a16:creationId xmlns="" xmlns:a16="http://schemas.microsoft.com/office/drawing/2014/main" id="{0BA5CBD3-B600-467C-AE22-0B24A8D08C5C}"/>
              </a:ext>
            </a:extLst>
          </p:cNvPr>
          <p:cNvSpPr txBox="1"/>
          <p:nvPr/>
        </p:nvSpPr>
        <p:spPr>
          <a:xfrm>
            <a:off x="5221462" y="558111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0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="" xmlns:a16="http://schemas.microsoft.com/office/drawing/2014/main" id="{BF4DBDAE-6F9B-48E7-A564-5EAE4233AFFD}"/>
              </a:ext>
            </a:extLst>
          </p:cNvPr>
          <p:cNvSpPr txBox="1"/>
          <p:nvPr/>
        </p:nvSpPr>
        <p:spPr>
          <a:xfrm>
            <a:off x="5738436" y="558111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5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="" xmlns:a16="http://schemas.microsoft.com/office/drawing/2014/main" id="{12AD3A53-F0A2-4AD2-8C93-5DED36809EEE}"/>
              </a:ext>
            </a:extLst>
          </p:cNvPr>
          <p:cNvSpPr txBox="1"/>
          <p:nvPr/>
        </p:nvSpPr>
        <p:spPr>
          <a:xfrm>
            <a:off x="6220144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10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="" xmlns:a16="http://schemas.microsoft.com/office/drawing/2014/main" id="{19A21938-D549-48A6-8154-CBFBD69A1AB0}"/>
              </a:ext>
            </a:extLst>
          </p:cNvPr>
          <p:cNvSpPr txBox="1"/>
          <p:nvPr/>
        </p:nvSpPr>
        <p:spPr>
          <a:xfrm>
            <a:off x="6737118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15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="" xmlns:a16="http://schemas.microsoft.com/office/drawing/2014/main" id="{D0592D98-45AA-4036-8F7C-9A9244ECBCA4}"/>
              </a:ext>
            </a:extLst>
          </p:cNvPr>
          <p:cNvSpPr txBox="1"/>
          <p:nvPr/>
        </p:nvSpPr>
        <p:spPr>
          <a:xfrm>
            <a:off x="7254092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20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="" xmlns:a16="http://schemas.microsoft.com/office/drawing/2014/main" id="{9FE6EDDA-64F5-4346-BD69-0F808015BB32}"/>
              </a:ext>
            </a:extLst>
          </p:cNvPr>
          <p:cNvSpPr txBox="1"/>
          <p:nvPr/>
        </p:nvSpPr>
        <p:spPr>
          <a:xfrm>
            <a:off x="7771066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25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="" xmlns:a16="http://schemas.microsoft.com/office/drawing/2014/main" id="{77B4CF61-069C-4D12-8D49-B83F351C589D}"/>
              </a:ext>
            </a:extLst>
          </p:cNvPr>
          <p:cNvSpPr txBox="1"/>
          <p:nvPr/>
        </p:nvSpPr>
        <p:spPr>
          <a:xfrm>
            <a:off x="8288042" y="558111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30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="" xmlns:a16="http://schemas.microsoft.com/office/drawing/2014/main" id="{4D965153-F78C-4404-98FD-F1CBCC55094E}"/>
              </a:ext>
            </a:extLst>
          </p:cNvPr>
          <p:cNvSpPr txBox="1"/>
          <p:nvPr/>
        </p:nvSpPr>
        <p:spPr>
          <a:xfrm>
            <a:off x="6559087" y="5767072"/>
            <a:ext cx="681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err="1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</a:t>
            </a:r>
            <a:endParaRPr lang="fr-FR" sz="12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ZoneTexte 83">
            <a:extLst>
              <a:ext uri="{FF2B5EF4-FFF2-40B4-BE49-F238E27FC236}">
                <a16:creationId xmlns="" xmlns:a16="http://schemas.microsoft.com/office/drawing/2014/main" id="{0F11AACD-E447-41F7-80AC-E5F77303B4B1}"/>
              </a:ext>
            </a:extLst>
          </p:cNvPr>
          <p:cNvSpPr txBox="1"/>
          <p:nvPr/>
        </p:nvSpPr>
        <p:spPr>
          <a:xfrm>
            <a:off x="5725284" y="3573016"/>
            <a:ext cx="23494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Decompensated</a:t>
            </a:r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cirrhosis</a:t>
            </a:r>
            <a:endParaRPr lang="fr-FR" sz="1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Weighted</a:t>
            </a:r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survival</a:t>
            </a:r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(IPTW)</a:t>
            </a:r>
            <a:endParaRPr lang="fr-FR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AutoShape 162">
            <a:extLst>
              <a:ext uri="{FF2B5EF4-FFF2-40B4-BE49-F238E27FC236}">
                <a16:creationId xmlns="" xmlns:a16="http://schemas.microsoft.com/office/drawing/2014/main" id="{6E3D547F-E347-4654-9F64-864439A3C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7636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ANRS CO22 HEPATHER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="" xmlns:a16="http://schemas.microsoft.com/office/drawing/2014/main" id="{B061AF0F-DFE8-4B19-86AC-6CEF2454DA8B}"/>
              </a:ext>
            </a:extLst>
          </p:cNvPr>
          <p:cNvSpPr>
            <a:spLocks noEditPoints="1"/>
          </p:cNvSpPr>
          <p:nvPr/>
        </p:nvSpPr>
        <p:spPr bwMode="auto">
          <a:xfrm>
            <a:off x="2919413" y="1761599"/>
            <a:ext cx="3468688" cy="1436688"/>
          </a:xfrm>
          <a:custGeom>
            <a:avLst/>
            <a:gdLst>
              <a:gd name="T0" fmla="*/ 2185 w 2185"/>
              <a:gd name="T1" fmla="*/ 871 h 905"/>
              <a:gd name="T2" fmla="*/ 32 w 2185"/>
              <a:gd name="T3" fmla="*/ 871 h 905"/>
              <a:gd name="T4" fmla="*/ 32 w 2185"/>
              <a:gd name="T5" fmla="*/ 0 h 905"/>
              <a:gd name="T6" fmla="*/ 1443 w 2185"/>
              <a:gd name="T7" fmla="*/ 905 h 905"/>
              <a:gd name="T8" fmla="*/ 1443 w 2185"/>
              <a:gd name="T9" fmla="*/ 871 h 905"/>
              <a:gd name="T10" fmla="*/ 2097 w 2185"/>
              <a:gd name="T11" fmla="*/ 905 h 905"/>
              <a:gd name="T12" fmla="*/ 2097 w 2185"/>
              <a:gd name="T13" fmla="*/ 871 h 905"/>
              <a:gd name="T14" fmla="*/ 466 w 2185"/>
              <a:gd name="T15" fmla="*/ 905 h 905"/>
              <a:gd name="T16" fmla="*/ 466 w 2185"/>
              <a:gd name="T17" fmla="*/ 871 h 905"/>
              <a:gd name="T18" fmla="*/ 139 w 2185"/>
              <a:gd name="T19" fmla="*/ 905 h 905"/>
              <a:gd name="T20" fmla="*/ 139 w 2185"/>
              <a:gd name="T21" fmla="*/ 871 h 905"/>
              <a:gd name="T22" fmla="*/ 1118 w 2185"/>
              <a:gd name="T23" fmla="*/ 905 h 905"/>
              <a:gd name="T24" fmla="*/ 1118 w 2185"/>
              <a:gd name="T25" fmla="*/ 871 h 905"/>
              <a:gd name="T26" fmla="*/ 792 w 2185"/>
              <a:gd name="T27" fmla="*/ 905 h 905"/>
              <a:gd name="T28" fmla="*/ 792 w 2185"/>
              <a:gd name="T29" fmla="*/ 871 h 905"/>
              <a:gd name="T30" fmla="*/ 1770 w 2185"/>
              <a:gd name="T31" fmla="*/ 905 h 905"/>
              <a:gd name="T32" fmla="*/ 1770 w 2185"/>
              <a:gd name="T33" fmla="*/ 871 h 905"/>
              <a:gd name="T34" fmla="*/ 0 w 2185"/>
              <a:gd name="T35" fmla="*/ 189 h 905"/>
              <a:gd name="T36" fmla="*/ 32 w 2185"/>
              <a:gd name="T37" fmla="*/ 189 h 905"/>
              <a:gd name="T38" fmla="*/ 0 w 2185"/>
              <a:gd name="T39" fmla="*/ 354 h 905"/>
              <a:gd name="T40" fmla="*/ 32 w 2185"/>
              <a:gd name="T41" fmla="*/ 354 h 905"/>
              <a:gd name="T42" fmla="*/ 0 w 2185"/>
              <a:gd name="T43" fmla="*/ 518 h 905"/>
              <a:gd name="T44" fmla="*/ 32 w 2185"/>
              <a:gd name="T45" fmla="*/ 518 h 905"/>
              <a:gd name="T46" fmla="*/ 0 w 2185"/>
              <a:gd name="T47" fmla="*/ 683 h 905"/>
              <a:gd name="T48" fmla="*/ 32 w 2185"/>
              <a:gd name="T49" fmla="*/ 683 h 905"/>
              <a:gd name="T50" fmla="*/ 0 w 2185"/>
              <a:gd name="T51" fmla="*/ 848 h 905"/>
              <a:gd name="T52" fmla="*/ 32 w 2185"/>
              <a:gd name="T53" fmla="*/ 848 h 905"/>
              <a:gd name="T54" fmla="*/ 0 w 2185"/>
              <a:gd name="T55" fmla="*/ 25 h 905"/>
              <a:gd name="T56" fmla="*/ 32 w 2185"/>
              <a:gd name="T57" fmla="*/ 25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185" h="905">
                <a:moveTo>
                  <a:pt x="2185" y="871"/>
                </a:moveTo>
                <a:lnTo>
                  <a:pt x="32" y="871"/>
                </a:lnTo>
                <a:lnTo>
                  <a:pt x="32" y="0"/>
                </a:lnTo>
                <a:moveTo>
                  <a:pt x="1443" y="905"/>
                </a:moveTo>
                <a:lnTo>
                  <a:pt x="1443" y="871"/>
                </a:lnTo>
                <a:moveTo>
                  <a:pt x="2097" y="905"/>
                </a:moveTo>
                <a:lnTo>
                  <a:pt x="2097" y="871"/>
                </a:lnTo>
                <a:moveTo>
                  <a:pt x="466" y="905"/>
                </a:moveTo>
                <a:lnTo>
                  <a:pt x="466" y="871"/>
                </a:lnTo>
                <a:moveTo>
                  <a:pt x="139" y="905"/>
                </a:moveTo>
                <a:lnTo>
                  <a:pt x="139" y="871"/>
                </a:lnTo>
                <a:moveTo>
                  <a:pt x="1118" y="905"/>
                </a:moveTo>
                <a:lnTo>
                  <a:pt x="1118" y="871"/>
                </a:lnTo>
                <a:moveTo>
                  <a:pt x="792" y="905"/>
                </a:moveTo>
                <a:lnTo>
                  <a:pt x="792" y="871"/>
                </a:lnTo>
                <a:moveTo>
                  <a:pt x="1770" y="905"/>
                </a:moveTo>
                <a:lnTo>
                  <a:pt x="1770" y="871"/>
                </a:lnTo>
                <a:moveTo>
                  <a:pt x="0" y="189"/>
                </a:moveTo>
                <a:lnTo>
                  <a:pt x="32" y="189"/>
                </a:lnTo>
                <a:moveTo>
                  <a:pt x="0" y="354"/>
                </a:moveTo>
                <a:lnTo>
                  <a:pt x="32" y="354"/>
                </a:lnTo>
                <a:moveTo>
                  <a:pt x="0" y="518"/>
                </a:moveTo>
                <a:lnTo>
                  <a:pt x="32" y="518"/>
                </a:lnTo>
                <a:moveTo>
                  <a:pt x="0" y="683"/>
                </a:moveTo>
                <a:lnTo>
                  <a:pt x="32" y="683"/>
                </a:lnTo>
                <a:moveTo>
                  <a:pt x="0" y="848"/>
                </a:moveTo>
                <a:lnTo>
                  <a:pt x="32" y="848"/>
                </a:lnTo>
                <a:moveTo>
                  <a:pt x="0" y="25"/>
                </a:moveTo>
                <a:lnTo>
                  <a:pt x="32" y="25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Freeform 12">
            <a:extLst>
              <a:ext uri="{FF2B5EF4-FFF2-40B4-BE49-F238E27FC236}">
                <a16:creationId xmlns="" xmlns:a16="http://schemas.microsoft.com/office/drawing/2014/main" id="{B245DCA8-F46B-4C00-88BF-87DA68DCB2E8}"/>
              </a:ext>
            </a:extLst>
          </p:cNvPr>
          <p:cNvSpPr>
            <a:spLocks noEditPoints="1"/>
          </p:cNvSpPr>
          <p:nvPr/>
        </p:nvSpPr>
        <p:spPr bwMode="auto">
          <a:xfrm>
            <a:off x="5129213" y="4154488"/>
            <a:ext cx="3468688" cy="1436688"/>
          </a:xfrm>
          <a:custGeom>
            <a:avLst/>
            <a:gdLst>
              <a:gd name="T0" fmla="*/ 2185 w 2185"/>
              <a:gd name="T1" fmla="*/ 871 h 905"/>
              <a:gd name="T2" fmla="*/ 32 w 2185"/>
              <a:gd name="T3" fmla="*/ 871 h 905"/>
              <a:gd name="T4" fmla="*/ 32 w 2185"/>
              <a:gd name="T5" fmla="*/ 0 h 905"/>
              <a:gd name="T6" fmla="*/ 1444 w 2185"/>
              <a:gd name="T7" fmla="*/ 905 h 905"/>
              <a:gd name="T8" fmla="*/ 1444 w 2185"/>
              <a:gd name="T9" fmla="*/ 871 h 905"/>
              <a:gd name="T10" fmla="*/ 2097 w 2185"/>
              <a:gd name="T11" fmla="*/ 905 h 905"/>
              <a:gd name="T12" fmla="*/ 2097 w 2185"/>
              <a:gd name="T13" fmla="*/ 871 h 905"/>
              <a:gd name="T14" fmla="*/ 466 w 2185"/>
              <a:gd name="T15" fmla="*/ 905 h 905"/>
              <a:gd name="T16" fmla="*/ 466 w 2185"/>
              <a:gd name="T17" fmla="*/ 871 h 905"/>
              <a:gd name="T18" fmla="*/ 139 w 2185"/>
              <a:gd name="T19" fmla="*/ 905 h 905"/>
              <a:gd name="T20" fmla="*/ 139 w 2185"/>
              <a:gd name="T21" fmla="*/ 871 h 905"/>
              <a:gd name="T22" fmla="*/ 1117 w 2185"/>
              <a:gd name="T23" fmla="*/ 905 h 905"/>
              <a:gd name="T24" fmla="*/ 1117 w 2185"/>
              <a:gd name="T25" fmla="*/ 871 h 905"/>
              <a:gd name="T26" fmla="*/ 792 w 2185"/>
              <a:gd name="T27" fmla="*/ 905 h 905"/>
              <a:gd name="T28" fmla="*/ 792 w 2185"/>
              <a:gd name="T29" fmla="*/ 871 h 905"/>
              <a:gd name="T30" fmla="*/ 1770 w 2185"/>
              <a:gd name="T31" fmla="*/ 905 h 905"/>
              <a:gd name="T32" fmla="*/ 1770 w 2185"/>
              <a:gd name="T33" fmla="*/ 871 h 905"/>
              <a:gd name="T34" fmla="*/ 0 w 2185"/>
              <a:gd name="T35" fmla="*/ 189 h 905"/>
              <a:gd name="T36" fmla="*/ 32 w 2185"/>
              <a:gd name="T37" fmla="*/ 189 h 905"/>
              <a:gd name="T38" fmla="*/ 0 w 2185"/>
              <a:gd name="T39" fmla="*/ 353 h 905"/>
              <a:gd name="T40" fmla="*/ 32 w 2185"/>
              <a:gd name="T41" fmla="*/ 353 h 905"/>
              <a:gd name="T42" fmla="*/ 0 w 2185"/>
              <a:gd name="T43" fmla="*/ 518 h 905"/>
              <a:gd name="T44" fmla="*/ 32 w 2185"/>
              <a:gd name="T45" fmla="*/ 518 h 905"/>
              <a:gd name="T46" fmla="*/ 0 w 2185"/>
              <a:gd name="T47" fmla="*/ 682 h 905"/>
              <a:gd name="T48" fmla="*/ 32 w 2185"/>
              <a:gd name="T49" fmla="*/ 682 h 905"/>
              <a:gd name="T50" fmla="*/ 0 w 2185"/>
              <a:gd name="T51" fmla="*/ 847 h 905"/>
              <a:gd name="T52" fmla="*/ 32 w 2185"/>
              <a:gd name="T53" fmla="*/ 847 h 905"/>
              <a:gd name="T54" fmla="*/ 0 w 2185"/>
              <a:gd name="T55" fmla="*/ 24 h 905"/>
              <a:gd name="T56" fmla="*/ 32 w 2185"/>
              <a:gd name="T57" fmla="*/ 24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185" h="905">
                <a:moveTo>
                  <a:pt x="2185" y="871"/>
                </a:moveTo>
                <a:lnTo>
                  <a:pt x="32" y="871"/>
                </a:lnTo>
                <a:lnTo>
                  <a:pt x="32" y="0"/>
                </a:lnTo>
                <a:moveTo>
                  <a:pt x="1444" y="905"/>
                </a:moveTo>
                <a:lnTo>
                  <a:pt x="1444" y="871"/>
                </a:lnTo>
                <a:moveTo>
                  <a:pt x="2097" y="905"/>
                </a:moveTo>
                <a:lnTo>
                  <a:pt x="2097" y="871"/>
                </a:lnTo>
                <a:moveTo>
                  <a:pt x="466" y="905"/>
                </a:moveTo>
                <a:lnTo>
                  <a:pt x="466" y="871"/>
                </a:lnTo>
                <a:moveTo>
                  <a:pt x="139" y="905"/>
                </a:moveTo>
                <a:lnTo>
                  <a:pt x="139" y="871"/>
                </a:lnTo>
                <a:moveTo>
                  <a:pt x="1117" y="905"/>
                </a:moveTo>
                <a:lnTo>
                  <a:pt x="1117" y="871"/>
                </a:lnTo>
                <a:moveTo>
                  <a:pt x="792" y="905"/>
                </a:moveTo>
                <a:lnTo>
                  <a:pt x="792" y="871"/>
                </a:lnTo>
                <a:moveTo>
                  <a:pt x="1770" y="905"/>
                </a:moveTo>
                <a:lnTo>
                  <a:pt x="1770" y="871"/>
                </a:lnTo>
                <a:moveTo>
                  <a:pt x="0" y="189"/>
                </a:moveTo>
                <a:lnTo>
                  <a:pt x="32" y="189"/>
                </a:lnTo>
                <a:moveTo>
                  <a:pt x="0" y="353"/>
                </a:moveTo>
                <a:lnTo>
                  <a:pt x="32" y="353"/>
                </a:lnTo>
                <a:moveTo>
                  <a:pt x="0" y="518"/>
                </a:moveTo>
                <a:lnTo>
                  <a:pt x="32" y="518"/>
                </a:lnTo>
                <a:moveTo>
                  <a:pt x="0" y="682"/>
                </a:moveTo>
                <a:lnTo>
                  <a:pt x="32" y="682"/>
                </a:lnTo>
                <a:moveTo>
                  <a:pt x="0" y="847"/>
                </a:moveTo>
                <a:lnTo>
                  <a:pt x="32" y="847"/>
                </a:lnTo>
                <a:moveTo>
                  <a:pt x="0" y="24"/>
                </a:moveTo>
                <a:lnTo>
                  <a:pt x="32" y="24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Freeform 13">
            <a:extLst>
              <a:ext uri="{FF2B5EF4-FFF2-40B4-BE49-F238E27FC236}">
                <a16:creationId xmlns="" xmlns:a16="http://schemas.microsoft.com/office/drawing/2014/main" id="{9B019490-B4D9-48D2-9324-48853A1F225B}"/>
              </a:ext>
            </a:extLst>
          </p:cNvPr>
          <p:cNvSpPr>
            <a:spLocks/>
          </p:cNvSpPr>
          <p:nvPr/>
        </p:nvSpPr>
        <p:spPr bwMode="auto">
          <a:xfrm>
            <a:off x="5345113" y="4200525"/>
            <a:ext cx="3249613" cy="265113"/>
          </a:xfrm>
          <a:custGeom>
            <a:avLst/>
            <a:gdLst>
              <a:gd name="T0" fmla="*/ 2047 w 2047"/>
              <a:gd name="T1" fmla="*/ 167 h 167"/>
              <a:gd name="T2" fmla="*/ 2038 w 2047"/>
              <a:gd name="T3" fmla="*/ 167 h 167"/>
              <a:gd name="T4" fmla="*/ 2038 w 2047"/>
              <a:gd name="T5" fmla="*/ 155 h 167"/>
              <a:gd name="T6" fmla="*/ 1977 w 2047"/>
              <a:gd name="T7" fmla="*/ 155 h 167"/>
              <a:gd name="T8" fmla="*/ 1977 w 2047"/>
              <a:gd name="T9" fmla="*/ 146 h 167"/>
              <a:gd name="T10" fmla="*/ 1921 w 2047"/>
              <a:gd name="T11" fmla="*/ 146 h 167"/>
              <a:gd name="T12" fmla="*/ 1921 w 2047"/>
              <a:gd name="T13" fmla="*/ 135 h 167"/>
              <a:gd name="T14" fmla="*/ 1326 w 2047"/>
              <a:gd name="T15" fmla="*/ 135 h 167"/>
              <a:gd name="T16" fmla="*/ 1326 w 2047"/>
              <a:gd name="T17" fmla="*/ 124 h 167"/>
              <a:gd name="T18" fmla="*/ 1226 w 2047"/>
              <a:gd name="T19" fmla="*/ 124 h 167"/>
              <a:gd name="T20" fmla="*/ 1226 w 2047"/>
              <a:gd name="T21" fmla="*/ 112 h 167"/>
              <a:gd name="T22" fmla="*/ 1144 w 2047"/>
              <a:gd name="T23" fmla="*/ 112 h 167"/>
              <a:gd name="T24" fmla="*/ 1144 w 2047"/>
              <a:gd name="T25" fmla="*/ 103 h 167"/>
              <a:gd name="T26" fmla="*/ 985 w 2047"/>
              <a:gd name="T27" fmla="*/ 103 h 167"/>
              <a:gd name="T28" fmla="*/ 985 w 2047"/>
              <a:gd name="T29" fmla="*/ 94 h 167"/>
              <a:gd name="T30" fmla="*/ 767 w 2047"/>
              <a:gd name="T31" fmla="*/ 94 h 167"/>
              <a:gd name="T32" fmla="*/ 767 w 2047"/>
              <a:gd name="T33" fmla="*/ 84 h 167"/>
              <a:gd name="T34" fmla="*/ 720 w 2047"/>
              <a:gd name="T35" fmla="*/ 84 h 167"/>
              <a:gd name="T36" fmla="*/ 720 w 2047"/>
              <a:gd name="T37" fmla="*/ 69 h 167"/>
              <a:gd name="T38" fmla="*/ 552 w 2047"/>
              <a:gd name="T39" fmla="*/ 69 h 167"/>
              <a:gd name="T40" fmla="*/ 552 w 2047"/>
              <a:gd name="T41" fmla="*/ 53 h 167"/>
              <a:gd name="T42" fmla="*/ 481 w 2047"/>
              <a:gd name="T43" fmla="*/ 53 h 167"/>
              <a:gd name="T44" fmla="*/ 481 w 2047"/>
              <a:gd name="T45" fmla="*/ 43 h 167"/>
              <a:gd name="T46" fmla="*/ 370 w 2047"/>
              <a:gd name="T47" fmla="*/ 43 h 167"/>
              <a:gd name="T48" fmla="*/ 370 w 2047"/>
              <a:gd name="T49" fmla="*/ 34 h 167"/>
              <a:gd name="T50" fmla="*/ 240 w 2047"/>
              <a:gd name="T51" fmla="*/ 34 h 167"/>
              <a:gd name="T52" fmla="*/ 240 w 2047"/>
              <a:gd name="T53" fmla="*/ 26 h 167"/>
              <a:gd name="T54" fmla="*/ 180 w 2047"/>
              <a:gd name="T55" fmla="*/ 26 h 167"/>
              <a:gd name="T56" fmla="*/ 180 w 2047"/>
              <a:gd name="T57" fmla="*/ 17 h 167"/>
              <a:gd name="T58" fmla="*/ 95 w 2047"/>
              <a:gd name="T59" fmla="*/ 17 h 167"/>
              <a:gd name="T60" fmla="*/ 95 w 2047"/>
              <a:gd name="T61" fmla="*/ 9 h 167"/>
              <a:gd name="T62" fmla="*/ 24 w 2047"/>
              <a:gd name="T63" fmla="*/ 9 h 167"/>
              <a:gd name="T64" fmla="*/ 24 w 2047"/>
              <a:gd name="T65" fmla="*/ 0 h 167"/>
              <a:gd name="T66" fmla="*/ 0 w 2047"/>
              <a:gd name="T67" fmla="*/ 0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047" h="167">
                <a:moveTo>
                  <a:pt x="2047" y="167"/>
                </a:moveTo>
                <a:lnTo>
                  <a:pt x="2038" y="167"/>
                </a:lnTo>
                <a:lnTo>
                  <a:pt x="2038" y="155"/>
                </a:lnTo>
                <a:lnTo>
                  <a:pt x="1977" y="155"/>
                </a:lnTo>
                <a:lnTo>
                  <a:pt x="1977" y="146"/>
                </a:lnTo>
                <a:lnTo>
                  <a:pt x="1921" y="146"/>
                </a:lnTo>
                <a:lnTo>
                  <a:pt x="1921" y="135"/>
                </a:lnTo>
                <a:lnTo>
                  <a:pt x="1326" y="135"/>
                </a:lnTo>
                <a:lnTo>
                  <a:pt x="1326" y="124"/>
                </a:lnTo>
                <a:lnTo>
                  <a:pt x="1226" y="124"/>
                </a:lnTo>
                <a:lnTo>
                  <a:pt x="1226" y="112"/>
                </a:lnTo>
                <a:lnTo>
                  <a:pt x="1144" y="112"/>
                </a:lnTo>
                <a:lnTo>
                  <a:pt x="1144" y="103"/>
                </a:lnTo>
                <a:lnTo>
                  <a:pt x="985" y="103"/>
                </a:lnTo>
                <a:lnTo>
                  <a:pt x="985" y="94"/>
                </a:lnTo>
                <a:lnTo>
                  <a:pt x="767" y="94"/>
                </a:lnTo>
                <a:lnTo>
                  <a:pt x="767" y="84"/>
                </a:lnTo>
                <a:lnTo>
                  <a:pt x="720" y="84"/>
                </a:lnTo>
                <a:lnTo>
                  <a:pt x="720" y="69"/>
                </a:lnTo>
                <a:lnTo>
                  <a:pt x="552" y="69"/>
                </a:lnTo>
                <a:lnTo>
                  <a:pt x="552" y="53"/>
                </a:lnTo>
                <a:lnTo>
                  <a:pt x="481" y="53"/>
                </a:lnTo>
                <a:lnTo>
                  <a:pt x="481" y="43"/>
                </a:lnTo>
                <a:lnTo>
                  <a:pt x="370" y="43"/>
                </a:lnTo>
                <a:lnTo>
                  <a:pt x="370" y="34"/>
                </a:lnTo>
                <a:lnTo>
                  <a:pt x="240" y="34"/>
                </a:lnTo>
                <a:lnTo>
                  <a:pt x="240" y="26"/>
                </a:lnTo>
                <a:lnTo>
                  <a:pt x="180" y="26"/>
                </a:lnTo>
                <a:lnTo>
                  <a:pt x="180" y="17"/>
                </a:lnTo>
                <a:lnTo>
                  <a:pt x="95" y="17"/>
                </a:lnTo>
                <a:lnTo>
                  <a:pt x="95" y="9"/>
                </a:lnTo>
                <a:lnTo>
                  <a:pt x="24" y="9"/>
                </a:lnTo>
                <a:lnTo>
                  <a:pt x="24" y="0"/>
                </a:lnTo>
                <a:lnTo>
                  <a:pt x="0" y="0"/>
                </a:lnTo>
              </a:path>
            </a:pathLst>
          </a:custGeom>
          <a:noFill/>
          <a:ln w="17463" cap="rnd">
            <a:solidFill>
              <a:srgbClr val="00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Freeform 14">
            <a:extLst>
              <a:ext uri="{FF2B5EF4-FFF2-40B4-BE49-F238E27FC236}">
                <a16:creationId xmlns="" xmlns:a16="http://schemas.microsoft.com/office/drawing/2014/main" id="{B3DFC936-9DC8-46DB-8180-DB3F417865BD}"/>
              </a:ext>
            </a:extLst>
          </p:cNvPr>
          <p:cNvSpPr>
            <a:spLocks noEditPoints="1"/>
          </p:cNvSpPr>
          <p:nvPr/>
        </p:nvSpPr>
        <p:spPr bwMode="auto">
          <a:xfrm>
            <a:off x="5340350" y="4202113"/>
            <a:ext cx="3254375" cy="193675"/>
          </a:xfrm>
          <a:custGeom>
            <a:avLst/>
            <a:gdLst>
              <a:gd name="T0" fmla="*/ 759 w 2050"/>
              <a:gd name="T1" fmla="*/ 69 h 122"/>
              <a:gd name="T2" fmla="*/ 759 w 2050"/>
              <a:gd name="T3" fmla="*/ 62 h 122"/>
              <a:gd name="T4" fmla="*/ 672 w 2050"/>
              <a:gd name="T5" fmla="*/ 62 h 122"/>
              <a:gd name="T6" fmla="*/ 672 w 2050"/>
              <a:gd name="T7" fmla="*/ 56 h 122"/>
              <a:gd name="T8" fmla="*/ 463 w 2050"/>
              <a:gd name="T9" fmla="*/ 56 h 122"/>
              <a:gd name="T10" fmla="*/ 463 w 2050"/>
              <a:gd name="T11" fmla="*/ 52 h 122"/>
              <a:gd name="T12" fmla="*/ 415 w 2050"/>
              <a:gd name="T13" fmla="*/ 52 h 122"/>
              <a:gd name="T14" fmla="*/ 415 w 2050"/>
              <a:gd name="T15" fmla="*/ 47 h 122"/>
              <a:gd name="T16" fmla="*/ 262 w 2050"/>
              <a:gd name="T17" fmla="*/ 47 h 122"/>
              <a:gd name="T18" fmla="*/ 262 w 2050"/>
              <a:gd name="T19" fmla="*/ 41 h 122"/>
              <a:gd name="T20" fmla="*/ 212 w 2050"/>
              <a:gd name="T21" fmla="*/ 41 h 122"/>
              <a:gd name="T22" fmla="*/ 212 w 2050"/>
              <a:gd name="T23" fmla="*/ 34 h 122"/>
              <a:gd name="T24" fmla="*/ 179 w 2050"/>
              <a:gd name="T25" fmla="*/ 34 h 122"/>
              <a:gd name="T26" fmla="*/ 179 w 2050"/>
              <a:gd name="T27" fmla="*/ 28 h 122"/>
              <a:gd name="T28" fmla="*/ 104 w 2050"/>
              <a:gd name="T29" fmla="*/ 28 h 122"/>
              <a:gd name="T30" fmla="*/ 104 w 2050"/>
              <a:gd name="T31" fmla="*/ 20 h 122"/>
              <a:gd name="T32" fmla="*/ 55 w 2050"/>
              <a:gd name="T33" fmla="*/ 20 h 122"/>
              <a:gd name="T34" fmla="*/ 55 w 2050"/>
              <a:gd name="T35" fmla="*/ 12 h 122"/>
              <a:gd name="T36" fmla="*/ 21 w 2050"/>
              <a:gd name="T37" fmla="*/ 12 h 122"/>
              <a:gd name="T38" fmla="*/ 21 w 2050"/>
              <a:gd name="T39" fmla="*/ 0 h 122"/>
              <a:gd name="T40" fmla="*/ 0 w 2050"/>
              <a:gd name="T41" fmla="*/ 0 h 122"/>
              <a:gd name="T42" fmla="*/ 2050 w 2050"/>
              <a:gd name="T43" fmla="*/ 122 h 122"/>
              <a:gd name="T44" fmla="*/ 1927 w 2050"/>
              <a:gd name="T45" fmla="*/ 122 h 122"/>
              <a:gd name="T46" fmla="*/ 1927 w 2050"/>
              <a:gd name="T47" fmla="*/ 113 h 122"/>
              <a:gd name="T48" fmla="*/ 1687 w 2050"/>
              <a:gd name="T49" fmla="*/ 113 h 122"/>
              <a:gd name="T50" fmla="*/ 1687 w 2050"/>
              <a:gd name="T51" fmla="*/ 109 h 122"/>
              <a:gd name="T52" fmla="*/ 1505 w 2050"/>
              <a:gd name="T53" fmla="*/ 109 h 122"/>
              <a:gd name="T54" fmla="*/ 1505 w 2050"/>
              <a:gd name="T55" fmla="*/ 105 h 122"/>
              <a:gd name="T56" fmla="*/ 1313 w 2050"/>
              <a:gd name="T57" fmla="*/ 105 h 122"/>
              <a:gd name="T58" fmla="*/ 1313 w 2050"/>
              <a:gd name="T59" fmla="*/ 98 h 122"/>
              <a:gd name="T60" fmla="*/ 1247 w 2050"/>
              <a:gd name="T61" fmla="*/ 98 h 122"/>
              <a:gd name="T62" fmla="*/ 1247 w 2050"/>
              <a:gd name="T63" fmla="*/ 93 h 122"/>
              <a:gd name="T64" fmla="*/ 1187 w 2050"/>
              <a:gd name="T65" fmla="*/ 93 h 122"/>
              <a:gd name="T66" fmla="*/ 1187 w 2050"/>
              <a:gd name="T67" fmla="*/ 87 h 122"/>
              <a:gd name="T68" fmla="*/ 1117 w 2050"/>
              <a:gd name="T69" fmla="*/ 87 h 122"/>
              <a:gd name="T70" fmla="*/ 1117 w 2050"/>
              <a:gd name="T71" fmla="*/ 81 h 122"/>
              <a:gd name="T72" fmla="*/ 1085 w 2050"/>
              <a:gd name="T73" fmla="*/ 81 h 122"/>
              <a:gd name="T74" fmla="*/ 1085 w 2050"/>
              <a:gd name="T75" fmla="*/ 75 h 122"/>
              <a:gd name="T76" fmla="*/ 816 w 2050"/>
              <a:gd name="T77" fmla="*/ 75 h 122"/>
              <a:gd name="T78" fmla="*/ 816 w 2050"/>
              <a:gd name="T79" fmla="*/ 69 h 122"/>
              <a:gd name="T80" fmla="*/ 764 w 2050"/>
              <a:gd name="T81" fmla="*/ 69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50" h="122">
                <a:moveTo>
                  <a:pt x="759" y="69"/>
                </a:moveTo>
                <a:lnTo>
                  <a:pt x="759" y="62"/>
                </a:lnTo>
                <a:lnTo>
                  <a:pt x="672" y="62"/>
                </a:lnTo>
                <a:lnTo>
                  <a:pt x="672" y="56"/>
                </a:lnTo>
                <a:lnTo>
                  <a:pt x="463" y="56"/>
                </a:lnTo>
                <a:lnTo>
                  <a:pt x="463" y="52"/>
                </a:lnTo>
                <a:lnTo>
                  <a:pt x="415" y="52"/>
                </a:lnTo>
                <a:lnTo>
                  <a:pt x="415" y="47"/>
                </a:lnTo>
                <a:lnTo>
                  <a:pt x="262" y="47"/>
                </a:lnTo>
                <a:lnTo>
                  <a:pt x="262" y="41"/>
                </a:lnTo>
                <a:lnTo>
                  <a:pt x="212" y="41"/>
                </a:lnTo>
                <a:lnTo>
                  <a:pt x="212" y="34"/>
                </a:lnTo>
                <a:lnTo>
                  <a:pt x="179" y="34"/>
                </a:lnTo>
                <a:lnTo>
                  <a:pt x="179" y="28"/>
                </a:lnTo>
                <a:lnTo>
                  <a:pt x="104" y="28"/>
                </a:lnTo>
                <a:lnTo>
                  <a:pt x="104" y="20"/>
                </a:lnTo>
                <a:lnTo>
                  <a:pt x="55" y="20"/>
                </a:lnTo>
                <a:lnTo>
                  <a:pt x="55" y="12"/>
                </a:lnTo>
                <a:lnTo>
                  <a:pt x="21" y="12"/>
                </a:lnTo>
                <a:lnTo>
                  <a:pt x="21" y="0"/>
                </a:lnTo>
                <a:lnTo>
                  <a:pt x="0" y="0"/>
                </a:lnTo>
                <a:moveTo>
                  <a:pt x="2050" y="122"/>
                </a:moveTo>
                <a:lnTo>
                  <a:pt x="1927" y="122"/>
                </a:lnTo>
                <a:lnTo>
                  <a:pt x="1927" y="113"/>
                </a:lnTo>
                <a:lnTo>
                  <a:pt x="1687" y="113"/>
                </a:lnTo>
                <a:lnTo>
                  <a:pt x="1687" y="109"/>
                </a:lnTo>
                <a:lnTo>
                  <a:pt x="1505" y="109"/>
                </a:lnTo>
                <a:lnTo>
                  <a:pt x="1505" y="105"/>
                </a:lnTo>
                <a:lnTo>
                  <a:pt x="1313" y="105"/>
                </a:lnTo>
                <a:lnTo>
                  <a:pt x="1313" y="98"/>
                </a:lnTo>
                <a:lnTo>
                  <a:pt x="1247" y="98"/>
                </a:lnTo>
                <a:lnTo>
                  <a:pt x="1247" y="93"/>
                </a:lnTo>
                <a:lnTo>
                  <a:pt x="1187" y="93"/>
                </a:lnTo>
                <a:lnTo>
                  <a:pt x="1187" y="87"/>
                </a:lnTo>
                <a:lnTo>
                  <a:pt x="1117" y="87"/>
                </a:lnTo>
                <a:lnTo>
                  <a:pt x="1117" y="81"/>
                </a:lnTo>
                <a:lnTo>
                  <a:pt x="1085" y="81"/>
                </a:lnTo>
                <a:lnTo>
                  <a:pt x="1085" y="75"/>
                </a:lnTo>
                <a:lnTo>
                  <a:pt x="816" y="75"/>
                </a:lnTo>
                <a:lnTo>
                  <a:pt x="816" y="69"/>
                </a:lnTo>
                <a:lnTo>
                  <a:pt x="764" y="69"/>
                </a:lnTo>
              </a:path>
            </a:pathLst>
          </a:custGeom>
          <a:noFill/>
          <a:ln w="17463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98" name="Groupe 97">
            <a:extLst>
              <a:ext uri="{FF2B5EF4-FFF2-40B4-BE49-F238E27FC236}">
                <a16:creationId xmlns="" xmlns:a16="http://schemas.microsoft.com/office/drawing/2014/main" id="{3AF309C7-AEA2-4024-97F9-62F5CCFCC90D}"/>
              </a:ext>
            </a:extLst>
          </p:cNvPr>
          <p:cNvGrpSpPr/>
          <p:nvPr/>
        </p:nvGrpSpPr>
        <p:grpSpPr>
          <a:xfrm>
            <a:off x="7165926" y="1965965"/>
            <a:ext cx="1150490" cy="561413"/>
            <a:chOff x="7165926" y="1772816"/>
            <a:chExt cx="1150490" cy="561413"/>
          </a:xfrm>
        </p:grpSpPr>
        <p:sp>
          <p:nvSpPr>
            <p:cNvPr id="97" name="AutoShape 126">
              <a:extLst>
                <a:ext uri="{FF2B5EF4-FFF2-40B4-BE49-F238E27FC236}">
                  <a16:creationId xmlns="" xmlns:a16="http://schemas.microsoft.com/office/drawing/2014/main" id="{E1C923C4-41F3-4C0C-941D-E5EE7706C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5926" y="1772816"/>
              <a:ext cx="1150490" cy="54631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="" xmlns:a16="http://schemas.microsoft.com/office/drawing/2014/main" id="{A6EDBA32-0C40-411A-8D15-A210BFFAFB07}"/>
                </a:ext>
              </a:extLst>
            </p:cNvPr>
            <p:cNvSpPr txBox="1"/>
            <p:nvPr/>
          </p:nvSpPr>
          <p:spPr>
            <a:xfrm>
              <a:off x="7579823" y="1792268"/>
              <a:ext cx="6718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DAA -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="" xmlns:a16="http://schemas.microsoft.com/office/drawing/2014/main" id="{EC89E10C-EB5F-4187-A13B-26B792F7C2F7}"/>
                </a:ext>
              </a:extLst>
            </p:cNvPr>
            <p:cNvSpPr txBox="1"/>
            <p:nvPr/>
          </p:nvSpPr>
          <p:spPr>
            <a:xfrm>
              <a:off x="7579823" y="1995675"/>
              <a:ext cx="711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DAA +</a:t>
              </a:r>
              <a:endPara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="" xmlns:a16="http://schemas.microsoft.com/office/drawing/2014/main" id="{63DD667F-CDB7-402D-9D31-7703C901E2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3123" y="2169352"/>
              <a:ext cx="266700" cy="0"/>
            </a:xfrm>
            <a:prstGeom prst="line">
              <a:avLst/>
            </a:prstGeom>
            <a:noFill/>
            <a:ln w="28575" cap="rnd" cmpd="sng">
              <a:solidFill>
                <a:srgbClr val="99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Line 15">
              <a:extLst>
                <a:ext uri="{FF2B5EF4-FFF2-40B4-BE49-F238E27FC236}">
                  <a16:creationId xmlns="" xmlns:a16="http://schemas.microsoft.com/office/drawing/2014/main" id="{147C9320-3FAD-40A0-AA55-85D8B72233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3123" y="1988840"/>
              <a:ext cx="265113" cy="0"/>
            </a:xfrm>
            <a:prstGeom prst="line">
              <a:avLst/>
            </a:prstGeom>
            <a:noFill/>
            <a:ln w="28575" cap="rnd" cmpd="sng">
              <a:solidFill>
                <a:srgbClr val="0099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92" name="Freeform 20">
            <a:extLst>
              <a:ext uri="{FF2B5EF4-FFF2-40B4-BE49-F238E27FC236}">
                <a16:creationId xmlns="" xmlns:a16="http://schemas.microsoft.com/office/drawing/2014/main" id="{BD18F015-8654-4528-98FD-C85FEBE5DAC0}"/>
              </a:ext>
            </a:extLst>
          </p:cNvPr>
          <p:cNvSpPr>
            <a:spLocks noEditPoints="1"/>
          </p:cNvSpPr>
          <p:nvPr/>
        </p:nvSpPr>
        <p:spPr bwMode="auto">
          <a:xfrm>
            <a:off x="687388" y="4156076"/>
            <a:ext cx="3468687" cy="1438275"/>
          </a:xfrm>
          <a:custGeom>
            <a:avLst/>
            <a:gdLst>
              <a:gd name="T0" fmla="*/ 2185 w 2185"/>
              <a:gd name="T1" fmla="*/ 871 h 906"/>
              <a:gd name="T2" fmla="*/ 32 w 2185"/>
              <a:gd name="T3" fmla="*/ 871 h 906"/>
              <a:gd name="T4" fmla="*/ 32 w 2185"/>
              <a:gd name="T5" fmla="*/ 0 h 906"/>
              <a:gd name="T6" fmla="*/ 1443 w 2185"/>
              <a:gd name="T7" fmla="*/ 906 h 906"/>
              <a:gd name="T8" fmla="*/ 1443 w 2185"/>
              <a:gd name="T9" fmla="*/ 871 h 906"/>
              <a:gd name="T10" fmla="*/ 2096 w 2185"/>
              <a:gd name="T11" fmla="*/ 906 h 906"/>
              <a:gd name="T12" fmla="*/ 2096 w 2185"/>
              <a:gd name="T13" fmla="*/ 871 h 906"/>
              <a:gd name="T14" fmla="*/ 465 w 2185"/>
              <a:gd name="T15" fmla="*/ 906 h 906"/>
              <a:gd name="T16" fmla="*/ 465 w 2185"/>
              <a:gd name="T17" fmla="*/ 871 h 906"/>
              <a:gd name="T18" fmla="*/ 139 w 2185"/>
              <a:gd name="T19" fmla="*/ 906 h 906"/>
              <a:gd name="T20" fmla="*/ 139 w 2185"/>
              <a:gd name="T21" fmla="*/ 871 h 906"/>
              <a:gd name="T22" fmla="*/ 1118 w 2185"/>
              <a:gd name="T23" fmla="*/ 906 h 906"/>
              <a:gd name="T24" fmla="*/ 1118 w 2185"/>
              <a:gd name="T25" fmla="*/ 871 h 906"/>
              <a:gd name="T26" fmla="*/ 792 w 2185"/>
              <a:gd name="T27" fmla="*/ 906 h 906"/>
              <a:gd name="T28" fmla="*/ 792 w 2185"/>
              <a:gd name="T29" fmla="*/ 871 h 906"/>
              <a:gd name="T30" fmla="*/ 1769 w 2185"/>
              <a:gd name="T31" fmla="*/ 906 h 906"/>
              <a:gd name="T32" fmla="*/ 1769 w 2185"/>
              <a:gd name="T33" fmla="*/ 871 h 906"/>
              <a:gd name="T34" fmla="*/ 0 w 2185"/>
              <a:gd name="T35" fmla="*/ 25 h 906"/>
              <a:gd name="T36" fmla="*/ 32 w 2185"/>
              <a:gd name="T37" fmla="*/ 25 h 906"/>
              <a:gd name="T38" fmla="*/ 0 w 2185"/>
              <a:gd name="T39" fmla="*/ 354 h 906"/>
              <a:gd name="T40" fmla="*/ 32 w 2185"/>
              <a:gd name="T41" fmla="*/ 354 h 906"/>
              <a:gd name="T42" fmla="*/ 0 w 2185"/>
              <a:gd name="T43" fmla="*/ 518 h 906"/>
              <a:gd name="T44" fmla="*/ 32 w 2185"/>
              <a:gd name="T45" fmla="*/ 518 h 906"/>
              <a:gd name="T46" fmla="*/ 0 w 2185"/>
              <a:gd name="T47" fmla="*/ 683 h 906"/>
              <a:gd name="T48" fmla="*/ 32 w 2185"/>
              <a:gd name="T49" fmla="*/ 683 h 906"/>
              <a:gd name="T50" fmla="*/ 0 w 2185"/>
              <a:gd name="T51" fmla="*/ 848 h 906"/>
              <a:gd name="T52" fmla="*/ 32 w 2185"/>
              <a:gd name="T53" fmla="*/ 848 h 906"/>
              <a:gd name="T54" fmla="*/ 0 w 2185"/>
              <a:gd name="T55" fmla="*/ 189 h 906"/>
              <a:gd name="T56" fmla="*/ 32 w 2185"/>
              <a:gd name="T57" fmla="*/ 189 h 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185" h="906">
                <a:moveTo>
                  <a:pt x="2185" y="871"/>
                </a:moveTo>
                <a:lnTo>
                  <a:pt x="32" y="871"/>
                </a:lnTo>
                <a:lnTo>
                  <a:pt x="32" y="0"/>
                </a:lnTo>
                <a:moveTo>
                  <a:pt x="1443" y="906"/>
                </a:moveTo>
                <a:lnTo>
                  <a:pt x="1443" y="871"/>
                </a:lnTo>
                <a:moveTo>
                  <a:pt x="2096" y="906"/>
                </a:moveTo>
                <a:lnTo>
                  <a:pt x="2096" y="871"/>
                </a:lnTo>
                <a:moveTo>
                  <a:pt x="465" y="906"/>
                </a:moveTo>
                <a:lnTo>
                  <a:pt x="465" y="871"/>
                </a:lnTo>
                <a:moveTo>
                  <a:pt x="139" y="906"/>
                </a:moveTo>
                <a:lnTo>
                  <a:pt x="139" y="871"/>
                </a:lnTo>
                <a:moveTo>
                  <a:pt x="1118" y="906"/>
                </a:moveTo>
                <a:lnTo>
                  <a:pt x="1118" y="871"/>
                </a:lnTo>
                <a:moveTo>
                  <a:pt x="792" y="906"/>
                </a:moveTo>
                <a:lnTo>
                  <a:pt x="792" y="871"/>
                </a:lnTo>
                <a:moveTo>
                  <a:pt x="1769" y="906"/>
                </a:moveTo>
                <a:lnTo>
                  <a:pt x="1769" y="871"/>
                </a:lnTo>
                <a:moveTo>
                  <a:pt x="0" y="25"/>
                </a:moveTo>
                <a:lnTo>
                  <a:pt x="32" y="25"/>
                </a:lnTo>
                <a:moveTo>
                  <a:pt x="0" y="354"/>
                </a:moveTo>
                <a:lnTo>
                  <a:pt x="32" y="354"/>
                </a:lnTo>
                <a:moveTo>
                  <a:pt x="0" y="518"/>
                </a:moveTo>
                <a:lnTo>
                  <a:pt x="32" y="518"/>
                </a:lnTo>
                <a:moveTo>
                  <a:pt x="0" y="683"/>
                </a:moveTo>
                <a:lnTo>
                  <a:pt x="32" y="683"/>
                </a:lnTo>
                <a:moveTo>
                  <a:pt x="0" y="848"/>
                </a:moveTo>
                <a:lnTo>
                  <a:pt x="32" y="848"/>
                </a:lnTo>
                <a:moveTo>
                  <a:pt x="0" y="189"/>
                </a:moveTo>
                <a:lnTo>
                  <a:pt x="32" y="189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Freeform 5">
            <a:extLst>
              <a:ext uri="{FF2B5EF4-FFF2-40B4-BE49-F238E27FC236}">
                <a16:creationId xmlns="" xmlns:a16="http://schemas.microsoft.com/office/drawing/2014/main" id="{C3FF8B59-DDDE-44C0-A9E5-D3327462B594}"/>
              </a:ext>
            </a:extLst>
          </p:cNvPr>
          <p:cNvSpPr>
            <a:spLocks/>
          </p:cNvSpPr>
          <p:nvPr/>
        </p:nvSpPr>
        <p:spPr bwMode="auto">
          <a:xfrm>
            <a:off x="3138488" y="1806049"/>
            <a:ext cx="3254375" cy="390525"/>
          </a:xfrm>
          <a:custGeom>
            <a:avLst/>
            <a:gdLst>
              <a:gd name="T0" fmla="*/ 2024 w 2050"/>
              <a:gd name="T1" fmla="*/ 246 h 246"/>
              <a:gd name="T2" fmla="*/ 2018 w 2050"/>
              <a:gd name="T3" fmla="*/ 239 h 246"/>
              <a:gd name="T4" fmla="*/ 1923 w 2050"/>
              <a:gd name="T5" fmla="*/ 223 h 246"/>
              <a:gd name="T6" fmla="*/ 1913 w 2050"/>
              <a:gd name="T7" fmla="*/ 212 h 246"/>
              <a:gd name="T8" fmla="*/ 1854 w 2050"/>
              <a:gd name="T9" fmla="*/ 203 h 246"/>
              <a:gd name="T10" fmla="*/ 1767 w 2050"/>
              <a:gd name="T11" fmla="*/ 188 h 246"/>
              <a:gd name="T12" fmla="*/ 1762 w 2050"/>
              <a:gd name="T13" fmla="*/ 181 h 246"/>
              <a:gd name="T14" fmla="*/ 1732 w 2050"/>
              <a:gd name="T15" fmla="*/ 173 h 246"/>
              <a:gd name="T16" fmla="*/ 1710 w 2050"/>
              <a:gd name="T17" fmla="*/ 164 h 246"/>
              <a:gd name="T18" fmla="*/ 1652 w 2050"/>
              <a:gd name="T19" fmla="*/ 151 h 246"/>
              <a:gd name="T20" fmla="*/ 1600 w 2050"/>
              <a:gd name="T21" fmla="*/ 140 h 246"/>
              <a:gd name="T22" fmla="*/ 1521 w 2050"/>
              <a:gd name="T23" fmla="*/ 135 h 246"/>
              <a:gd name="T24" fmla="*/ 1443 w 2050"/>
              <a:gd name="T25" fmla="*/ 130 h 246"/>
              <a:gd name="T26" fmla="*/ 1394 w 2050"/>
              <a:gd name="T27" fmla="*/ 118 h 246"/>
              <a:gd name="T28" fmla="*/ 1296 w 2050"/>
              <a:gd name="T29" fmla="*/ 112 h 246"/>
              <a:gd name="T30" fmla="*/ 1281 w 2050"/>
              <a:gd name="T31" fmla="*/ 99 h 246"/>
              <a:gd name="T32" fmla="*/ 1140 w 2050"/>
              <a:gd name="T33" fmla="*/ 95 h 246"/>
              <a:gd name="T34" fmla="*/ 1113 w 2050"/>
              <a:gd name="T35" fmla="*/ 88 h 246"/>
              <a:gd name="T36" fmla="*/ 1062 w 2050"/>
              <a:gd name="T37" fmla="*/ 84 h 246"/>
              <a:gd name="T38" fmla="*/ 956 w 2050"/>
              <a:gd name="T39" fmla="*/ 77 h 246"/>
              <a:gd name="T40" fmla="*/ 817 w 2050"/>
              <a:gd name="T41" fmla="*/ 73 h 246"/>
              <a:gd name="T42" fmla="*/ 761 w 2050"/>
              <a:gd name="T43" fmla="*/ 67 h 246"/>
              <a:gd name="T44" fmla="*/ 744 w 2050"/>
              <a:gd name="T45" fmla="*/ 57 h 246"/>
              <a:gd name="T46" fmla="*/ 623 w 2050"/>
              <a:gd name="T47" fmla="*/ 49 h 246"/>
              <a:gd name="T48" fmla="*/ 575 w 2050"/>
              <a:gd name="T49" fmla="*/ 42 h 246"/>
              <a:gd name="T50" fmla="*/ 489 w 2050"/>
              <a:gd name="T51" fmla="*/ 37 h 246"/>
              <a:gd name="T52" fmla="*/ 398 w 2050"/>
              <a:gd name="T53" fmla="*/ 32 h 246"/>
              <a:gd name="T54" fmla="*/ 297 w 2050"/>
              <a:gd name="T55" fmla="*/ 26 h 246"/>
              <a:gd name="T56" fmla="*/ 204 w 2050"/>
              <a:gd name="T57" fmla="*/ 19 h 246"/>
              <a:gd name="T58" fmla="*/ 168 w 2050"/>
              <a:gd name="T59" fmla="*/ 10 h 246"/>
              <a:gd name="T60" fmla="*/ 49 w 2050"/>
              <a:gd name="T61" fmla="*/ 5 h 246"/>
              <a:gd name="T62" fmla="*/ 0 w 2050"/>
              <a:gd name="T63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050" h="246">
                <a:moveTo>
                  <a:pt x="2050" y="246"/>
                </a:moveTo>
                <a:lnTo>
                  <a:pt x="2024" y="246"/>
                </a:lnTo>
                <a:lnTo>
                  <a:pt x="2024" y="239"/>
                </a:lnTo>
                <a:lnTo>
                  <a:pt x="2018" y="239"/>
                </a:lnTo>
                <a:lnTo>
                  <a:pt x="2018" y="223"/>
                </a:lnTo>
                <a:lnTo>
                  <a:pt x="1923" y="223"/>
                </a:lnTo>
                <a:lnTo>
                  <a:pt x="1923" y="212"/>
                </a:lnTo>
                <a:lnTo>
                  <a:pt x="1913" y="212"/>
                </a:lnTo>
                <a:lnTo>
                  <a:pt x="1913" y="203"/>
                </a:lnTo>
                <a:lnTo>
                  <a:pt x="1854" y="203"/>
                </a:lnTo>
                <a:lnTo>
                  <a:pt x="1854" y="188"/>
                </a:lnTo>
                <a:lnTo>
                  <a:pt x="1767" y="188"/>
                </a:lnTo>
                <a:lnTo>
                  <a:pt x="1767" y="181"/>
                </a:lnTo>
                <a:lnTo>
                  <a:pt x="1762" y="181"/>
                </a:lnTo>
                <a:lnTo>
                  <a:pt x="1762" y="173"/>
                </a:lnTo>
                <a:lnTo>
                  <a:pt x="1732" y="173"/>
                </a:lnTo>
                <a:lnTo>
                  <a:pt x="1732" y="164"/>
                </a:lnTo>
                <a:lnTo>
                  <a:pt x="1710" y="164"/>
                </a:lnTo>
                <a:lnTo>
                  <a:pt x="1710" y="151"/>
                </a:lnTo>
                <a:lnTo>
                  <a:pt x="1652" y="151"/>
                </a:lnTo>
                <a:lnTo>
                  <a:pt x="1652" y="140"/>
                </a:lnTo>
                <a:lnTo>
                  <a:pt x="1600" y="140"/>
                </a:lnTo>
                <a:lnTo>
                  <a:pt x="1600" y="135"/>
                </a:lnTo>
                <a:lnTo>
                  <a:pt x="1521" y="135"/>
                </a:lnTo>
                <a:lnTo>
                  <a:pt x="1521" y="130"/>
                </a:lnTo>
                <a:lnTo>
                  <a:pt x="1443" y="130"/>
                </a:lnTo>
                <a:lnTo>
                  <a:pt x="1443" y="118"/>
                </a:lnTo>
                <a:lnTo>
                  <a:pt x="1394" y="118"/>
                </a:lnTo>
                <a:lnTo>
                  <a:pt x="1394" y="112"/>
                </a:lnTo>
                <a:lnTo>
                  <a:pt x="1296" y="112"/>
                </a:lnTo>
                <a:lnTo>
                  <a:pt x="1296" y="99"/>
                </a:lnTo>
                <a:lnTo>
                  <a:pt x="1281" y="99"/>
                </a:lnTo>
                <a:lnTo>
                  <a:pt x="1281" y="95"/>
                </a:lnTo>
                <a:lnTo>
                  <a:pt x="1140" y="95"/>
                </a:lnTo>
                <a:lnTo>
                  <a:pt x="1140" y="88"/>
                </a:lnTo>
                <a:lnTo>
                  <a:pt x="1113" y="88"/>
                </a:lnTo>
                <a:lnTo>
                  <a:pt x="1113" y="84"/>
                </a:lnTo>
                <a:lnTo>
                  <a:pt x="1062" y="84"/>
                </a:lnTo>
                <a:lnTo>
                  <a:pt x="1062" y="77"/>
                </a:lnTo>
                <a:lnTo>
                  <a:pt x="956" y="77"/>
                </a:lnTo>
                <a:lnTo>
                  <a:pt x="956" y="73"/>
                </a:lnTo>
                <a:lnTo>
                  <a:pt x="817" y="73"/>
                </a:lnTo>
                <a:lnTo>
                  <a:pt x="817" y="67"/>
                </a:lnTo>
                <a:lnTo>
                  <a:pt x="761" y="67"/>
                </a:lnTo>
                <a:lnTo>
                  <a:pt x="761" y="57"/>
                </a:lnTo>
                <a:lnTo>
                  <a:pt x="744" y="57"/>
                </a:lnTo>
                <a:lnTo>
                  <a:pt x="744" y="49"/>
                </a:lnTo>
                <a:lnTo>
                  <a:pt x="623" y="49"/>
                </a:lnTo>
                <a:lnTo>
                  <a:pt x="623" y="42"/>
                </a:lnTo>
                <a:lnTo>
                  <a:pt x="575" y="42"/>
                </a:lnTo>
                <a:lnTo>
                  <a:pt x="575" y="37"/>
                </a:lnTo>
                <a:lnTo>
                  <a:pt x="489" y="37"/>
                </a:lnTo>
                <a:lnTo>
                  <a:pt x="489" y="32"/>
                </a:lnTo>
                <a:lnTo>
                  <a:pt x="398" y="32"/>
                </a:lnTo>
                <a:lnTo>
                  <a:pt x="398" y="26"/>
                </a:lnTo>
                <a:lnTo>
                  <a:pt x="297" y="26"/>
                </a:lnTo>
                <a:lnTo>
                  <a:pt x="297" y="19"/>
                </a:lnTo>
                <a:lnTo>
                  <a:pt x="204" y="19"/>
                </a:lnTo>
                <a:lnTo>
                  <a:pt x="204" y="10"/>
                </a:lnTo>
                <a:lnTo>
                  <a:pt x="168" y="10"/>
                </a:lnTo>
                <a:lnTo>
                  <a:pt x="168" y="5"/>
                </a:lnTo>
                <a:lnTo>
                  <a:pt x="49" y="5"/>
                </a:lnTo>
                <a:lnTo>
                  <a:pt x="49" y="0"/>
                </a:ln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F80856A3-F7BC-4A63-8AC5-F4E599D9B5B7}"/>
              </a:ext>
            </a:extLst>
          </p:cNvPr>
          <p:cNvSpPr>
            <a:spLocks noEditPoints="1"/>
          </p:cNvSpPr>
          <p:nvPr/>
        </p:nvSpPr>
        <p:spPr bwMode="auto">
          <a:xfrm>
            <a:off x="3140075" y="1807637"/>
            <a:ext cx="3251200" cy="519113"/>
          </a:xfrm>
          <a:custGeom>
            <a:avLst/>
            <a:gdLst>
              <a:gd name="T0" fmla="*/ 853 w 2048"/>
              <a:gd name="T1" fmla="*/ 137 h 327"/>
              <a:gd name="T2" fmla="*/ 811 w 2048"/>
              <a:gd name="T3" fmla="*/ 127 h 327"/>
              <a:gd name="T4" fmla="*/ 738 w 2048"/>
              <a:gd name="T5" fmla="*/ 119 h 327"/>
              <a:gd name="T6" fmla="*/ 718 w 2048"/>
              <a:gd name="T7" fmla="*/ 114 h 327"/>
              <a:gd name="T8" fmla="*/ 699 w 2048"/>
              <a:gd name="T9" fmla="*/ 98 h 327"/>
              <a:gd name="T10" fmla="*/ 629 w 2048"/>
              <a:gd name="T11" fmla="*/ 91 h 327"/>
              <a:gd name="T12" fmla="*/ 620 w 2048"/>
              <a:gd name="T13" fmla="*/ 82 h 327"/>
              <a:gd name="T14" fmla="*/ 552 w 2048"/>
              <a:gd name="T15" fmla="*/ 74 h 327"/>
              <a:gd name="T16" fmla="*/ 490 w 2048"/>
              <a:gd name="T17" fmla="*/ 65 h 327"/>
              <a:gd name="T18" fmla="*/ 451 w 2048"/>
              <a:gd name="T19" fmla="*/ 58 h 327"/>
              <a:gd name="T20" fmla="*/ 376 w 2048"/>
              <a:gd name="T21" fmla="*/ 48 h 327"/>
              <a:gd name="T22" fmla="*/ 356 w 2048"/>
              <a:gd name="T23" fmla="*/ 41 h 327"/>
              <a:gd name="T24" fmla="*/ 326 w 2048"/>
              <a:gd name="T25" fmla="*/ 30 h 327"/>
              <a:gd name="T26" fmla="*/ 210 w 2048"/>
              <a:gd name="T27" fmla="*/ 23 h 327"/>
              <a:gd name="T28" fmla="*/ 111 w 2048"/>
              <a:gd name="T29" fmla="*/ 13 h 327"/>
              <a:gd name="T30" fmla="*/ 28 w 2048"/>
              <a:gd name="T31" fmla="*/ 6 h 327"/>
              <a:gd name="T32" fmla="*/ 24 w 2048"/>
              <a:gd name="T33" fmla="*/ 0 h 327"/>
              <a:gd name="T34" fmla="*/ 2048 w 2048"/>
              <a:gd name="T35" fmla="*/ 327 h 327"/>
              <a:gd name="T36" fmla="*/ 1952 w 2048"/>
              <a:gd name="T37" fmla="*/ 308 h 327"/>
              <a:gd name="T38" fmla="*/ 1894 w 2048"/>
              <a:gd name="T39" fmla="*/ 298 h 327"/>
              <a:gd name="T40" fmla="*/ 1761 w 2048"/>
              <a:gd name="T41" fmla="*/ 291 h 327"/>
              <a:gd name="T42" fmla="*/ 1696 w 2048"/>
              <a:gd name="T43" fmla="*/ 282 h 327"/>
              <a:gd name="T44" fmla="*/ 1657 w 2048"/>
              <a:gd name="T45" fmla="*/ 271 h 327"/>
              <a:gd name="T46" fmla="*/ 1645 w 2048"/>
              <a:gd name="T47" fmla="*/ 260 h 327"/>
              <a:gd name="T48" fmla="*/ 1567 w 2048"/>
              <a:gd name="T49" fmla="*/ 255 h 327"/>
              <a:gd name="T50" fmla="*/ 1514 w 2048"/>
              <a:gd name="T51" fmla="*/ 250 h 327"/>
              <a:gd name="T52" fmla="*/ 1502 w 2048"/>
              <a:gd name="T53" fmla="*/ 239 h 327"/>
              <a:gd name="T54" fmla="*/ 1441 w 2048"/>
              <a:gd name="T55" fmla="*/ 225 h 327"/>
              <a:gd name="T56" fmla="*/ 1403 w 2048"/>
              <a:gd name="T57" fmla="*/ 218 h 327"/>
              <a:gd name="T58" fmla="*/ 1396 w 2048"/>
              <a:gd name="T59" fmla="*/ 211 h 327"/>
              <a:gd name="T60" fmla="*/ 1361 w 2048"/>
              <a:gd name="T61" fmla="*/ 199 h 327"/>
              <a:gd name="T62" fmla="*/ 1246 w 2048"/>
              <a:gd name="T63" fmla="*/ 184 h 327"/>
              <a:gd name="T64" fmla="*/ 1212 w 2048"/>
              <a:gd name="T65" fmla="*/ 173 h 327"/>
              <a:gd name="T66" fmla="*/ 1178 w 2048"/>
              <a:gd name="T67" fmla="*/ 166 h 327"/>
              <a:gd name="T68" fmla="*/ 1170 w 2048"/>
              <a:gd name="T69" fmla="*/ 159 h 327"/>
              <a:gd name="T70" fmla="*/ 1140 w 2048"/>
              <a:gd name="T71" fmla="*/ 147 h 327"/>
              <a:gd name="T72" fmla="*/ 1005 w 2048"/>
              <a:gd name="T73" fmla="*/ 141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48" h="327">
                <a:moveTo>
                  <a:pt x="1005" y="137"/>
                </a:moveTo>
                <a:lnTo>
                  <a:pt x="853" y="137"/>
                </a:lnTo>
                <a:lnTo>
                  <a:pt x="853" y="127"/>
                </a:lnTo>
                <a:lnTo>
                  <a:pt x="811" y="127"/>
                </a:lnTo>
                <a:lnTo>
                  <a:pt x="811" y="119"/>
                </a:lnTo>
                <a:lnTo>
                  <a:pt x="738" y="119"/>
                </a:lnTo>
                <a:lnTo>
                  <a:pt x="738" y="114"/>
                </a:lnTo>
                <a:lnTo>
                  <a:pt x="718" y="114"/>
                </a:lnTo>
                <a:lnTo>
                  <a:pt x="718" y="98"/>
                </a:lnTo>
                <a:lnTo>
                  <a:pt x="699" y="98"/>
                </a:lnTo>
                <a:lnTo>
                  <a:pt x="699" y="91"/>
                </a:lnTo>
                <a:lnTo>
                  <a:pt x="629" y="91"/>
                </a:lnTo>
                <a:lnTo>
                  <a:pt x="629" y="82"/>
                </a:lnTo>
                <a:lnTo>
                  <a:pt x="620" y="82"/>
                </a:lnTo>
                <a:lnTo>
                  <a:pt x="620" y="74"/>
                </a:lnTo>
                <a:lnTo>
                  <a:pt x="552" y="74"/>
                </a:lnTo>
                <a:lnTo>
                  <a:pt x="552" y="65"/>
                </a:lnTo>
                <a:lnTo>
                  <a:pt x="490" y="65"/>
                </a:lnTo>
                <a:lnTo>
                  <a:pt x="490" y="58"/>
                </a:lnTo>
                <a:lnTo>
                  <a:pt x="451" y="58"/>
                </a:lnTo>
                <a:lnTo>
                  <a:pt x="451" y="48"/>
                </a:lnTo>
                <a:lnTo>
                  <a:pt x="376" y="48"/>
                </a:lnTo>
                <a:lnTo>
                  <a:pt x="376" y="41"/>
                </a:lnTo>
                <a:lnTo>
                  <a:pt x="356" y="41"/>
                </a:lnTo>
                <a:lnTo>
                  <a:pt x="356" y="30"/>
                </a:lnTo>
                <a:lnTo>
                  <a:pt x="326" y="30"/>
                </a:lnTo>
                <a:lnTo>
                  <a:pt x="326" y="23"/>
                </a:lnTo>
                <a:lnTo>
                  <a:pt x="210" y="23"/>
                </a:lnTo>
                <a:lnTo>
                  <a:pt x="210" y="13"/>
                </a:lnTo>
                <a:lnTo>
                  <a:pt x="111" y="13"/>
                </a:lnTo>
                <a:lnTo>
                  <a:pt x="111" y="6"/>
                </a:lnTo>
                <a:lnTo>
                  <a:pt x="28" y="6"/>
                </a:lnTo>
                <a:moveTo>
                  <a:pt x="24" y="6"/>
                </a:moveTo>
                <a:lnTo>
                  <a:pt x="24" y="0"/>
                </a:lnTo>
                <a:lnTo>
                  <a:pt x="0" y="0"/>
                </a:lnTo>
                <a:moveTo>
                  <a:pt x="2048" y="327"/>
                </a:moveTo>
                <a:lnTo>
                  <a:pt x="1952" y="327"/>
                </a:lnTo>
                <a:lnTo>
                  <a:pt x="1952" y="308"/>
                </a:lnTo>
                <a:lnTo>
                  <a:pt x="1894" y="308"/>
                </a:lnTo>
                <a:lnTo>
                  <a:pt x="1894" y="298"/>
                </a:lnTo>
                <a:lnTo>
                  <a:pt x="1761" y="298"/>
                </a:lnTo>
                <a:lnTo>
                  <a:pt x="1761" y="291"/>
                </a:lnTo>
                <a:lnTo>
                  <a:pt x="1696" y="291"/>
                </a:lnTo>
                <a:lnTo>
                  <a:pt x="1696" y="282"/>
                </a:lnTo>
                <a:lnTo>
                  <a:pt x="1657" y="282"/>
                </a:lnTo>
                <a:lnTo>
                  <a:pt x="1657" y="271"/>
                </a:lnTo>
                <a:lnTo>
                  <a:pt x="1645" y="271"/>
                </a:lnTo>
                <a:lnTo>
                  <a:pt x="1645" y="260"/>
                </a:lnTo>
                <a:lnTo>
                  <a:pt x="1567" y="260"/>
                </a:lnTo>
                <a:lnTo>
                  <a:pt x="1567" y="255"/>
                </a:lnTo>
                <a:lnTo>
                  <a:pt x="1514" y="255"/>
                </a:lnTo>
                <a:lnTo>
                  <a:pt x="1514" y="250"/>
                </a:lnTo>
                <a:lnTo>
                  <a:pt x="1502" y="250"/>
                </a:lnTo>
                <a:lnTo>
                  <a:pt x="1502" y="239"/>
                </a:lnTo>
                <a:lnTo>
                  <a:pt x="1441" y="239"/>
                </a:lnTo>
                <a:lnTo>
                  <a:pt x="1441" y="225"/>
                </a:lnTo>
                <a:lnTo>
                  <a:pt x="1403" y="225"/>
                </a:lnTo>
                <a:lnTo>
                  <a:pt x="1403" y="218"/>
                </a:lnTo>
                <a:lnTo>
                  <a:pt x="1396" y="218"/>
                </a:lnTo>
                <a:lnTo>
                  <a:pt x="1396" y="211"/>
                </a:lnTo>
                <a:lnTo>
                  <a:pt x="1361" y="211"/>
                </a:lnTo>
                <a:lnTo>
                  <a:pt x="1361" y="199"/>
                </a:lnTo>
                <a:lnTo>
                  <a:pt x="1246" y="199"/>
                </a:lnTo>
                <a:lnTo>
                  <a:pt x="1246" y="184"/>
                </a:lnTo>
                <a:lnTo>
                  <a:pt x="1212" y="184"/>
                </a:lnTo>
                <a:lnTo>
                  <a:pt x="1212" y="173"/>
                </a:lnTo>
                <a:lnTo>
                  <a:pt x="1178" y="173"/>
                </a:lnTo>
                <a:lnTo>
                  <a:pt x="1178" y="166"/>
                </a:lnTo>
                <a:lnTo>
                  <a:pt x="1170" y="166"/>
                </a:lnTo>
                <a:lnTo>
                  <a:pt x="1170" y="159"/>
                </a:lnTo>
                <a:lnTo>
                  <a:pt x="1140" y="159"/>
                </a:lnTo>
                <a:lnTo>
                  <a:pt x="1140" y="147"/>
                </a:lnTo>
                <a:lnTo>
                  <a:pt x="1005" y="147"/>
                </a:lnTo>
                <a:lnTo>
                  <a:pt x="1005" y="141"/>
                </a:lnTo>
              </a:path>
            </a:pathLst>
          </a:custGeom>
          <a:noFill/>
          <a:ln w="19050" cap="rnd">
            <a:solidFill>
              <a:srgbClr val="00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Freeform 10">
            <a:extLst>
              <a:ext uri="{FF2B5EF4-FFF2-40B4-BE49-F238E27FC236}">
                <a16:creationId xmlns="" xmlns:a16="http://schemas.microsoft.com/office/drawing/2014/main" id="{7934CC08-2DC4-4F3B-BFC6-E7E1D9C8E268}"/>
              </a:ext>
            </a:extLst>
          </p:cNvPr>
          <p:cNvSpPr>
            <a:spLocks/>
          </p:cNvSpPr>
          <p:nvPr/>
        </p:nvSpPr>
        <p:spPr bwMode="auto">
          <a:xfrm>
            <a:off x="877888" y="4184650"/>
            <a:ext cx="3257550" cy="681038"/>
          </a:xfrm>
          <a:custGeom>
            <a:avLst/>
            <a:gdLst>
              <a:gd name="T0" fmla="*/ 2022 w 2052"/>
              <a:gd name="T1" fmla="*/ 429 h 429"/>
              <a:gd name="T2" fmla="*/ 1947 w 2052"/>
              <a:gd name="T3" fmla="*/ 417 h 429"/>
              <a:gd name="T4" fmla="*/ 1870 w 2052"/>
              <a:gd name="T5" fmla="*/ 408 h 429"/>
              <a:gd name="T6" fmla="*/ 1862 w 2052"/>
              <a:gd name="T7" fmla="*/ 396 h 429"/>
              <a:gd name="T8" fmla="*/ 1854 w 2052"/>
              <a:gd name="T9" fmla="*/ 387 h 429"/>
              <a:gd name="T10" fmla="*/ 1770 w 2052"/>
              <a:gd name="T11" fmla="*/ 361 h 429"/>
              <a:gd name="T12" fmla="*/ 1738 w 2052"/>
              <a:gd name="T13" fmla="*/ 350 h 429"/>
              <a:gd name="T14" fmla="*/ 1712 w 2052"/>
              <a:gd name="T15" fmla="*/ 344 h 429"/>
              <a:gd name="T16" fmla="*/ 1689 w 2052"/>
              <a:gd name="T17" fmla="*/ 338 h 429"/>
              <a:gd name="T18" fmla="*/ 1678 w 2052"/>
              <a:gd name="T19" fmla="*/ 331 h 429"/>
              <a:gd name="T20" fmla="*/ 1667 w 2052"/>
              <a:gd name="T21" fmla="*/ 322 h 429"/>
              <a:gd name="T22" fmla="*/ 1649 w 2052"/>
              <a:gd name="T23" fmla="*/ 313 h 429"/>
              <a:gd name="T24" fmla="*/ 1631 w 2052"/>
              <a:gd name="T25" fmla="*/ 304 h 429"/>
              <a:gd name="T26" fmla="*/ 1592 w 2052"/>
              <a:gd name="T27" fmla="*/ 291 h 429"/>
              <a:gd name="T28" fmla="*/ 1569 w 2052"/>
              <a:gd name="T29" fmla="*/ 282 h 429"/>
              <a:gd name="T30" fmla="*/ 1517 w 2052"/>
              <a:gd name="T31" fmla="*/ 273 h 429"/>
              <a:gd name="T32" fmla="*/ 1500 w 2052"/>
              <a:gd name="T33" fmla="*/ 266 h 429"/>
              <a:gd name="T34" fmla="*/ 1478 w 2052"/>
              <a:gd name="T35" fmla="*/ 258 h 429"/>
              <a:gd name="T36" fmla="*/ 1461 w 2052"/>
              <a:gd name="T37" fmla="*/ 249 h 429"/>
              <a:gd name="T38" fmla="*/ 1416 w 2052"/>
              <a:gd name="T39" fmla="*/ 240 h 429"/>
              <a:gd name="T40" fmla="*/ 1385 w 2052"/>
              <a:gd name="T41" fmla="*/ 233 h 429"/>
              <a:gd name="T42" fmla="*/ 1369 w 2052"/>
              <a:gd name="T43" fmla="*/ 220 h 429"/>
              <a:gd name="T44" fmla="*/ 1329 w 2052"/>
              <a:gd name="T45" fmla="*/ 212 h 429"/>
              <a:gd name="T46" fmla="*/ 1311 w 2052"/>
              <a:gd name="T47" fmla="*/ 203 h 429"/>
              <a:gd name="T48" fmla="*/ 1269 w 2052"/>
              <a:gd name="T49" fmla="*/ 196 h 429"/>
              <a:gd name="T50" fmla="*/ 1248 w 2052"/>
              <a:gd name="T51" fmla="*/ 186 h 429"/>
              <a:gd name="T52" fmla="*/ 1171 w 2052"/>
              <a:gd name="T53" fmla="*/ 178 h 429"/>
              <a:gd name="T54" fmla="*/ 1139 w 2052"/>
              <a:gd name="T55" fmla="*/ 172 h 429"/>
              <a:gd name="T56" fmla="*/ 1117 w 2052"/>
              <a:gd name="T57" fmla="*/ 163 h 429"/>
              <a:gd name="T58" fmla="*/ 1079 w 2052"/>
              <a:gd name="T59" fmla="*/ 156 h 429"/>
              <a:gd name="T60" fmla="*/ 1069 w 2052"/>
              <a:gd name="T61" fmla="*/ 147 h 429"/>
              <a:gd name="T62" fmla="*/ 990 w 2052"/>
              <a:gd name="T63" fmla="*/ 141 h 429"/>
              <a:gd name="T64" fmla="*/ 945 w 2052"/>
              <a:gd name="T65" fmla="*/ 133 h 429"/>
              <a:gd name="T66" fmla="*/ 904 w 2052"/>
              <a:gd name="T67" fmla="*/ 126 h 429"/>
              <a:gd name="T68" fmla="*/ 845 w 2052"/>
              <a:gd name="T69" fmla="*/ 119 h 429"/>
              <a:gd name="T70" fmla="*/ 803 w 2052"/>
              <a:gd name="T71" fmla="*/ 113 h 429"/>
              <a:gd name="T72" fmla="*/ 766 w 2052"/>
              <a:gd name="T73" fmla="*/ 103 h 429"/>
              <a:gd name="T74" fmla="*/ 684 w 2052"/>
              <a:gd name="T75" fmla="*/ 94 h 429"/>
              <a:gd name="T76" fmla="*/ 611 w 2052"/>
              <a:gd name="T77" fmla="*/ 85 h 429"/>
              <a:gd name="T78" fmla="*/ 577 w 2052"/>
              <a:gd name="T79" fmla="*/ 74 h 429"/>
              <a:gd name="T80" fmla="*/ 562 w 2052"/>
              <a:gd name="T81" fmla="*/ 66 h 429"/>
              <a:gd name="T82" fmla="*/ 502 w 2052"/>
              <a:gd name="T83" fmla="*/ 59 h 429"/>
              <a:gd name="T84" fmla="*/ 437 w 2052"/>
              <a:gd name="T85" fmla="*/ 52 h 429"/>
              <a:gd name="T86" fmla="*/ 405 w 2052"/>
              <a:gd name="T87" fmla="*/ 46 h 429"/>
              <a:gd name="T88" fmla="*/ 353 w 2052"/>
              <a:gd name="T89" fmla="*/ 40 h 429"/>
              <a:gd name="T90" fmla="*/ 268 w 2052"/>
              <a:gd name="T91" fmla="*/ 34 h 429"/>
              <a:gd name="T92" fmla="*/ 192 w 2052"/>
              <a:gd name="T93" fmla="*/ 24 h 429"/>
              <a:gd name="T94" fmla="*/ 111 w 2052"/>
              <a:gd name="T95" fmla="*/ 16 h 429"/>
              <a:gd name="T96" fmla="*/ 58 w 2052"/>
              <a:gd name="T97" fmla="*/ 6 h 429"/>
              <a:gd name="T98" fmla="*/ 0 w 2052"/>
              <a:gd name="T99" fmla="*/ 0 h 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052" h="429">
                <a:moveTo>
                  <a:pt x="2052" y="429"/>
                </a:moveTo>
                <a:lnTo>
                  <a:pt x="2022" y="429"/>
                </a:lnTo>
                <a:lnTo>
                  <a:pt x="2022" y="417"/>
                </a:lnTo>
                <a:lnTo>
                  <a:pt x="1947" y="417"/>
                </a:lnTo>
                <a:lnTo>
                  <a:pt x="1947" y="408"/>
                </a:lnTo>
                <a:lnTo>
                  <a:pt x="1870" y="408"/>
                </a:lnTo>
                <a:lnTo>
                  <a:pt x="1870" y="396"/>
                </a:lnTo>
                <a:lnTo>
                  <a:pt x="1862" y="396"/>
                </a:lnTo>
                <a:lnTo>
                  <a:pt x="1862" y="387"/>
                </a:lnTo>
                <a:lnTo>
                  <a:pt x="1854" y="387"/>
                </a:lnTo>
                <a:lnTo>
                  <a:pt x="1854" y="361"/>
                </a:lnTo>
                <a:lnTo>
                  <a:pt x="1770" y="361"/>
                </a:lnTo>
                <a:lnTo>
                  <a:pt x="1770" y="350"/>
                </a:lnTo>
                <a:lnTo>
                  <a:pt x="1738" y="350"/>
                </a:lnTo>
                <a:lnTo>
                  <a:pt x="1738" y="344"/>
                </a:lnTo>
                <a:lnTo>
                  <a:pt x="1712" y="344"/>
                </a:lnTo>
                <a:lnTo>
                  <a:pt x="1712" y="338"/>
                </a:lnTo>
                <a:lnTo>
                  <a:pt x="1689" y="338"/>
                </a:lnTo>
                <a:lnTo>
                  <a:pt x="1689" y="331"/>
                </a:lnTo>
                <a:lnTo>
                  <a:pt x="1678" y="331"/>
                </a:lnTo>
                <a:lnTo>
                  <a:pt x="1678" y="322"/>
                </a:lnTo>
                <a:lnTo>
                  <a:pt x="1667" y="322"/>
                </a:lnTo>
                <a:lnTo>
                  <a:pt x="1667" y="313"/>
                </a:lnTo>
                <a:lnTo>
                  <a:pt x="1649" y="313"/>
                </a:lnTo>
                <a:lnTo>
                  <a:pt x="1649" y="304"/>
                </a:lnTo>
                <a:lnTo>
                  <a:pt x="1631" y="304"/>
                </a:lnTo>
                <a:lnTo>
                  <a:pt x="1631" y="291"/>
                </a:lnTo>
                <a:lnTo>
                  <a:pt x="1592" y="291"/>
                </a:lnTo>
                <a:lnTo>
                  <a:pt x="1592" y="282"/>
                </a:lnTo>
                <a:lnTo>
                  <a:pt x="1569" y="282"/>
                </a:lnTo>
                <a:lnTo>
                  <a:pt x="1569" y="273"/>
                </a:lnTo>
                <a:lnTo>
                  <a:pt x="1517" y="273"/>
                </a:lnTo>
                <a:lnTo>
                  <a:pt x="1517" y="266"/>
                </a:lnTo>
                <a:lnTo>
                  <a:pt x="1500" y="266"/>
                </a:lnTo>
                <a:lnTo>
                  <a:pt x="1500" y="258"/>
                </a:lnTo>
                <a:lnTo>
                  <a:pt x="1478" y="258"/>
                </a:lnTo>
                <a:lnTo>
                  <a:pt x="1478" y="249"/>
                </a:lnTo>
                <a:lnTo>
                  <a:pt x="1461" y="249"/>
                </a:lnTo>
                <a:lnTo>
                  <a:pt x="1461" y="240"/>
                </a:lnTo>
                <a:lnTo>
                  <a:pt x="1416" y="240"/>
                </a:lnTo>
                <a:lnTo>
                  <a:pt x="1416" y="233"/>
                </a:lnTo>
                <a:lnTo>
                  <a:pt x="1385" y="233"/>
                </a:lnTo>
                <a:lnTo>
                  <a:pt x="1385" y="220"/>
                </a:lnTo>
                <a:lnTo>
                  <a:pt x="1369" y="220"/>
                </a:lnTo>
                <a:lnTo>
                  <a:pt x="1369" y="212"/>
                </a:lnTo>
                <a:lnTo>
                  <a:pt x="1329" y="212"/>
                </a:lnTo>
                <a:lnTo>
                  <a:pt x="1329" y="203"/>
                </a:lnTo>
                <a:lnTo>
                  <a:pt x="1311" y="203"/>
                </a:lnTo>
                <a:lnTo>
                  <a:pt x="1311" y="196"/>
                </a:lnTo>
                <a:lnTo>
                  <a:pt x="1269" y="196"/>
                </a:lnTo>
                <a:lnTo>
                  <a:pt x="1269" y="186"/>
                </a:lnTo>
                <a:lnTo>
                  <a:pt x="1248" y="186"/>
                </a:lnTo>
                <a:lnTo>
                  <a:pt x="1248" y="178"/>
                </a:lnTo>
                <a:lnTo>
                  <a:pt x="1171" y="178"/>
                </a:lnTo>
                <a:lnTo>
                  <a:pt x="1171" y="172"/>
                </a:lnTo>
                <a:lnTo>
                  <a:pt x="1139" y="172"/>
                </a:lnTo>
                <a:lnTo>
                  <a:pt x="1139" y="163"/>
                </a:lnTo>
                <a:lnTo>
                  <a:pt x="1117" y="163"/>
                </a:lnTo>
                <a:lnTo>
                  <a:pt x="1117" y="156"/>
                </a:lnTo>
                <a:lnTo>
                  <a:pt x="1079" y="156"/>
                </a:lnTo>
                <a:lnTo>
                  <a:pt x="1079" y="147"/>
                </a:lnTo>
                <a:lnTo>
                  <a:pt x="1069" y="147"/>
                </a:lnTo>
                <a:lnTo>
                  <a:pt x="1069" y="141"/>
                </a:lnTo>
                <a:lnTo>
                  <a:pt x="990" y="141"/>
                </a:lnTo>
                <a:lnTo>
                  <a:pt x="990" y="133"/>
                </a:lnTo>
                <a:lnTo>
                  <a:pt x="945" y="133"/>
                </a:lnTo>
                <a:lnTo>
                  <a:pt x="945" y="126"/>
                </a:lnTo>
                <a:lnTo>
                  <a:pt x="904" y="126"/>
                </a:lnTo>
                <a:lnTo>
                  <a:pt x="904" y="119"/>
                </a:lnTo>
                <a:lnTo>
                  <a:pt x="845" y="119"/>
                </a:lnTo>
                <a:lnTo>
                  <a:pt x="845" y="113"/>
                </a:lnTo>
                <a:lnTo>
                  <a:pt x="803" y="113"/>
                </a:lnTo>
                <a:lnTo>
                  <a:pt x="803" y="103"/>
                </a:lnTo>
                <a:lnTo>
                  <a:pt x="766" y="103"/>
                </a:lnTo>
                <a:lnTo>
                  <a:pt x="766" y="94"/>
                </a:lnTo>
                <a:lnTo>
                  <a:pt x="684" y="94"/>
                </a:lnTo>
                <a:lnTo>
                  <a:pt x="684" y="85"/>
                </a:lnTo>
                <a:lnTo>
                  <a:pt x="611" y="85"/>
                </a:lnTo>
                <a:lnTo>
                  <a:pt x="611" y="74"/>
                </a:lnTo>
                <a:lnTo>
                  <a:pt x="577" y="74"/>
                </a:lnTo>
                <a:lnTo>
                  <a:pt x="577" y="66"/>
                </a:lnTo>
                <a:lnTo>
                  <a:pt x="562" y="66"/>
                </a:lnTo>
                <a:lnTo>
                  <a:pt x="562" y="59"/>
                </a:lnTo>
                <a:lnTo>
                  <a:pt x="502" y="59"/>
                </a:lnTo>
                <a:lnTo>
                  <a:pt x="502" y="52"/>
                </a:lnTo>
                <a:lnTo>
                  <a:pt x="437" y="52"/>
                </a:lnTo>
                <a:lnTo>
                  <a:pt x="437" y="46"/>
                </a:lnTo>
                <a:lnTo>
                  <a:pt x="405" y="46"/>
                </a:lnTo>
                <a:lnTo>
                  <a:pt x="405" y="40"/>
                </a:lnTo>
                <a:lnTo>
                  <a:pt x="353" y="40"/>
                </a:lnTo>
                <a:lnTo>
                  <a:pt x="353" y="34"/>
                </a:lnTo>
                <a:lnTo>
                  <a:pt x="268" y="34"/>
                </a:lnTo>
                <a:lnTo>
                  <a:pt x="268" y="24"/>
                </a:lnTo>
                <a:lnTo>
                  <a:pt x="192" y="24"/>
                </a:lnTo>
                <a:lnTo>
                  <a:pt x="192" y="16"/>
                </a:lnTo>
                <a:lnTo>
                  <a:pt x="111" y="16"/>
                </a:lnTo>
                <a:lnTo>
                  <a:pt x="111" y="6"/>
                </a:lnTo>
                <a:lnTo>
                  <a:pt x="58" y="6"/>
                </a:lnTo>
                <a:lnTo>
                  <a:pt x="58" y="0"/>
                </a:ln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99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Freeform 11">
            <a:extLst>
              <a:ext uri="{FF2B5EF4-FFF2-40B4-BE49-F238E27FC236}">
                <a16:creationId xmlns="" xmlns:a16="http://schemas.microsoft.com/office/drawing/2014/main" id="{497F6EB3-C5E3-4F6A-9B22-ED8374851312}"/>
              </a:ext>
            </a:extLst>
          </p:cNvPr>
          <p:cNvSpPr>
            <a:spLocks/>
          </p:cNvSpPr>
          <p:nvPr/>
        </p:nvSpPr>
        <p:spPr bwMode="auto">
          <a:xfrm>
            <a:off x="877888" y="4184650"/>
            <a:ext cx="3252788" cy="369888"/>
          </a:xfrm>
          <a:custGeom>
            <a:avLst/>
            <a:gdLst>
              <a:gd name="T0" fmla="*/ 2049 w 2049"/>
              <a:gd name="T1" fmla="*/ 233 h 233"/>
              <a:gd name="T2" fmla="*/ 1953 w 2049"/>
              <a:gd name="T3" fmla="*/ 233 h 233"/>
              <a:gd name="T4" fmla="*/ 1953 w 2049"/>
              <a:gd name="T5" fmla="*/ 215 h 233"/>
              <a:gd name="T6" fmla="*/ 1697 w 2049"/>
              <a:gd name="T7" fmla="*/ 215 h 233"/>
              <a:gd name="T8" fmla="*/ 1697 w 2049"/>
              <a:gd name="T9" fmla="*/ 202 h 233"/>
              <a:gd name="T10" fmla="*/ 1612 w 2049"/>
              <a:gd name="T11" fmla="*/ 202 h 233"/>
              <a:gd name="T12" fmla="*/ 1612 w 2049"/>
              <a:gd name="T13" fmla="*/ 194 h 233"/>
              <a:gd name="T14" fmla="*/ 1386 w 2049"/>
              <a:gd name="T15" fmla="*/ 194 h 233"/>
              <a:gd name="T16" fmla="*/ 1386 w 2049"/>
              <a:gd name="T17" fmla="*/ 184 h 233"/>
              <a:gd name="T18" fmla="*/ 1316 w 2049"/>
              <a:gd name="T19" fmla="*/ 184 h 233"/>
              <a:gd name="T20" fmla="*/ 1316 w 2049"/>
              <a:gd name="T21" fmla="*/ 176 h 233"/>
              <a:gd name="T22" fmla="*/ 1073 w 2049"/>
              <a:gd name="T23" fmla="*/ 176 h 233"/>
              <a:gd name="T24" fmla="*/ 1073 w 2049"/>
              <a:gd name="T25" fmla="*/ 164 h 233"/>
              <a:gd name="T26" fmla="*/ 1005 w 2049"/>
              <a:gd name="T27" fmla="*/ 164 h 233"/>
              <a:gd name="T28" fmla="*/ 1005 w 2049"/>
              <a:gd name="T29" fmla="*/ 154 h 233"/>
              <a:gd name="T30" fmla="*/ 773 w 2049"/>
              <a:gd name="T31" fmla="*/ 154 h 233"/>
              <a:gd name="T32" fmla="*/ 773 w 2049"/>
              <a:gd name="T33" fmla="*/ 147 h 233"/>
              <a:gd name="T34" fmla="*/ 719 w 2049"/>
              <a:gd name="T35" fmla="*/ 147 h 233"/>
              <a:gd name="T36" fmla="*/ 719 w 2049"/>
              <a:gd name="T37" fmla="*/ 139 h 233"/>
              <a:gd name="T38" fmla="*/ 679 w 2049"/>
              <a:gd name="T39" fmla="*/ 139 h 233"/>
              <a:gd name="T40" fmla="*/ 679 w 2049"/>
              <a:gd name="T41" fmla="*/ 129 h 233"/>
              <a:gd name="T42" fmla="*/ 648 w 2049"/>
              <a:gd name="T43" fmla="*/ 129 h 233"/>
              <a:gd name="T44" fmla="*/ 648 w 2049"/>
              <a:gd name="T45" fmla="*/ 113 h 233"/>
              <a:gd name="T46" fmla="*/ 610 w 2049"/>
              <a:gd name="T47" fmla="*/ 113 h 233"/>
              <a:gd name="T48" fmla="*/ 610 w 2049"/>
              <a:gd name="T49" fmla="*/ 106 h 233"/>
              <a:gd name="T50" fmla="*/ 585 w 2049"/>
              <a:gd name="T51" fmla="*/ 106 h 233"/>
              <a:gd name="T52" fmla="*/ 585 w 2049"/>
              <a:gd name="T53" fmla="*/ 96 h 233"/>
              <a:gd name="T54" fmla="*/ 510 w 2049"/>
              <a:gd name="T55" fmla="*/ 96 h 233"/>
              <a:gd name="T56" fmla="*/ 510 w 2049"/>
              <a:gd name="T57" fmla="*/ 89 h 233"/>
              <a:gd name="T58" fmla="*/ 449 w 2049"/>
              <a:gd name="T59" fmla="*/ 89 h 233"/>
              <a:gd name="T60" fmla="*/ 449 w 2049"/>
              <a:gd name="T61" fmla="*/ 74 h 233"/>
              <a:gd name="T62" fmla="*/ 434 w 2049"/>
              <a:gd name="T63" fmla="*/ 74 h 233"/>
              <a:gd name="T64" fmla="*/ 434 w 2049"/>
              <a:gd name="T65" fmla="*/ 67 h 233"/>
              <a:gd name="T66" fmla="*/ 338 w 2049"/>
              <a:gd name="T67" fmla="*/ 67 h 233"/>
              <a:gd name="T68" fmla="*/ 338 w 2049"/>
              <a:gd name="T69" fmla="*/ 54 h 233"/>
              <a:gd name="T70" fmla="*/ 304 w 2049"/>
              <a:gd name="T71" fmla="*/ 54 h 233"/>
              <a:gd name="T72" fmla="*/ 304 w 2049"/>
              <a:gd name="T73" fmla="*/ 48 h 233"/>
              <a:gd name="T74" fmla="*/ 175 w 2049"/>
              <a:gd name="T75" fmla="*/ 48 h 233"/>
              <a:gd name="T76" fmla="*/ 175 w 2049"/>
              <a:gd name="T77" fmla="*/ 40 h 233"/>
              <a:gd name="T78" fmla="*/ 158 w 2049"/>
              <a:gd name="T79" fmla="*/ 40 h 233"/>
              <a:gd name="T80" fmla="*/ 158 w 2049"/>
              <a:gd name="T81" fmla="*/ 29 h 233"/>
              <a:gd name="T82" fmla="*/ 146 w 2049"/>
              <a:gd name="T83" fmla="*/ 29 h 233"/>
              <a:gd name="T84" fmla="*/ 146 w 2049"/>
              <a:gd name="T85" fmla="*/ 20 h 233"/>
              <a:gd name="T86" fmla="*/ 111 w 2049"/>
              <a:gd name="T87" fmla="*/ 20 h 233"/>
              <a:gd name="T88" fmla="*/ 111 w 2049"/>
              <a:gd name="T89" fmla="*/ 11 h 233"/>
              <a:gd name="T90" fmla="*/ 29 w 2049"/>
              <a:gd name="T91" fmla="*/ 11 h 233"/>
              <a:gd name="T92" fmla="*/ 29 w 2049"/>
              <a:gd name="T93" fmla="*/ 0 h 233"/>
              <a:gd name="T94" fmla="*/ 0 w 2049"/>
              <a:gd name="T95" fmla="*/ 0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049" h="233">
                <a:moveTo>
                  <a:pt x="2049" y="233"/>
                </a:moveTo>
                <a:lnTo>
                  <a:pt x="1953" y="233"/>
                </a:lnTo>
                <a:lnTo>
                  <a:pt x="1953" y="215"/>
                </a:lnTo>
                <a:lnTo>
                  <a:pt x="1697" y="215"/>
                </a:lnTo>
                <a:lnTo>
                  <a:pt x="1697" y="202"/>
                </a:lnTo>
                <a:lnTo>
                  <a:pt x="1612" y="202"/>
                </a:lnTo>
                <a:lnTo>
                  <a:pt x="1612" y="194"/>
                </a:lnTo>
                <a:lnTo>
                  <a:pt x="1386" y="194"/>
                </a:lnTo>
                <a:lnTo>
                  <a:pt x="1386" y="184"/>
                </a:lnTo>
                <a:lnTo>
                  <a:pt x="1316" y="184"/>
                </a:lnTo>
                <a:lnTo>
                  <a:pt x="1316" y="176"/>
                </a:lnTo>
                <a:lnTo>
                  <a:pt x="1073" y="176"/>
                </a:lnTo>
                <a:lnTo>
                  <a:pt x="1073" y="164"/>
                </a:lnTo>
                <a:lnTo>
                  <a:pt x="1005" y="164"/>
                </a:lnTo>
                <a:lnTo>
                  <a:pt x="1005" y="154"/>
                </a:lnTo>
                <a:lnTo>
                  <a:pt x="773" y="154"/>
                </a:lnTo>
                <a:lnTo>
                  <a:pt x="773" y="147"/>
                </a:lnTo>
                <a:lnTo>
                  <a:pt x="719" y="147"/>
                </a:lnTo>
                <a:lnTo>
                  <a:pt x="719" y="139"/>
                </a:lnTo>
                <a:lnTo>
                  <a:pt x="679" y="139"/>
                </a:lnTo>
                <a:lnTo>
                  <a:pt x="679" y="129"/>
                </a:lnTo>
                <a:lnTo>
                  <a:pt x="648" y="129"/>
                </a:lnTo>
                <a:lnTo>
                  <a:pt x="648" y="113"/>
                </a:lnTo>
                <a:lnTo>
                  <a:pt x="610" y="113"/>
                </a:lnTo>
                <a:lnTo>
                  <a:pt x="610" y="106"/>
                </a:lnTo>
                <a:lnTo>
                  <a:pt x="585" y="106"/>
                </a:lnTo>
                <a:lnTo>
                  <a:pt x="585" y="96"/>
                </a:lnTo>
                <a:lnTo>
                  <a:pt x="510" y="96"/>
                </a:lnTo>
                <a:lnTo>
                  <a:pt x="510" y="89"/>
                </a:lnTo>
                <a:lnTo>
                  <a:pt x="449" y="89"/>
                </a:lnTo>
                <a:lnTo>
                  <a:pt x="449" y="74"/>
                </a:lnTo>
                <a:lnTo>
                  <a:pt x="434" y="74"/>
                </a:lnTo>
                <a:lnTo>
                  <a:pt x="434" y="67"/>
                </a:lnTo>
                <a:lnTo>
                  <a:pt x="338" y="67"/>
                </a:lnTo>
                <a:lnTo>
                  <a:pt x="338" y="54"/>
                </a:lnTo>
                <a:lnTo>
                  <a:pt x="304" y="54"/>
                </a:lnTo>
                <a:lnTo>
                  <a:pt x="304" y="48"/>
                </a:lnTo>
                <a:lnTo>
                  <a:pt x="175" y="48"/>
                </a:lnTo>
                <a:lnTo>
                  <a:pt x="175" y="40"/>
                </a:lnTo>
                <a:lnTo>
                  <a:pt x="158" y="40"/>
                </a:lnTo>
                <a:lnTo>
                  <a:pt x="158" y="29"/>
                </a:lnTo>
                <a:lnTo>
                  <a:pt x="146" y="29"/>
                </a:lnTo>
                <a:lnTo>
                  <a:pt x="146" y="20"/>
                </a:lnTo>
                <a:lnTo>
                  <a:pt x="111" y="20"/>
                </a:lnTo>
                <a:lnTo>
                  <a:pt x="111" y="11"/>
                </a:lnTo>
                <a:lnTo>
                  <a:pt x="29" y="11"/>
                </a:lnTo>
                <a:lnTo>
                  <a:pt x="29" y="0"/>
                </a:ln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Carrat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F,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AASLD 2017, Abs. LB-28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616488" y="4653137"/>
            <a:ext cx="334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200" kern="1200" dirty="0" err="1">
                <a:solidFill>
                  <a:srgbClr val="002060"/>
                </a:solidFill>
                <a:latin typeface="+mj-lt"/>
                <a:ea typeface="+mn-ea"/>
                <a:cs typeface="+mn-cs"/>
              </a:rPr>
              <a:t>HR</a:t>
            </a:r>
            <a:r>
              <a:rPr lang="fr-FR" sz="1200" kern="1200" baseline="-25000" dirty="0" err="1">
                <a:solidFill>
                  <a:srgbClr val="002060"/>
                </a:solidFill>
                <a:latin typeface="+mj-lt"/>
                <a:ea typeface="+mn-ea"/>
                <a:cs typeface="+mn-cs"/>
              </a:rPr>
              <a:t>IPWfixed</a:t>
            </a:r>
            <a:r>
              <a:rPr lang="fr-FR" sz="1200" kern="1200" dirty="0">
                <a:solidFill>
                  <a:srgbClr val="002060"/>
                </a:solidFill>
                <a:latin typeface="+mj-lt"/>
                <a:ea typeface="+mn-ea"/>
                <a:cs typeface="+mn-cs"/>
              </a:rPr>
              <a:t> for DAA+  0.90 (0.58;1.41), </a:t>
            </a:r>
            <a:r>
              <a:rPr lang="fr-FR" sz="1200" kern="1200" dirty="0" smtClean="0">
                <a:solidFill>
                  <a:srgbClr val="002060"/>
                </a:solidFill>
                <a:latin typeface="+mj-lt"/>
                <a:ea typeface="+mn-ea"/>
                <a:cs typeface="+mn-cs"/>
              </a:rPr>
              <a:t>p=</a:t>
            </a:r>
            <a:r>
              <a:rPr lang="fr-FR" sz="1200" kern="1200" dirty="0">
                <a:solidFill>
                  <a:srgbClr val="002060"/>
                </a:solidFill>
                <a:latin typeface="+mj-lt"/>
                <a:ea typeface="+mn-ea"/>
                <a:cs typeface="+mn-cs"/>
              </a:rPr>
              <a:t>0.6533</a:t>
            </a:r>
          </a:p>
        </p:txBody>
      </p:sp>
      <p:sp>
        <p:nvSpPr>
          <p:cNvPr id="94" name="ZoneTexte 93">
            <a:extLst>
              <a:ext uri="{FF2B5EF4-FFF2-40B4-BE49-F238E27FC236}">
                <a16:creationId xmlns="" xmlns:a16="http://schemas.microsoft.com/office/drawing/2014/main" id="{0F11AACD-E447-41F7-80AC-E5F77303B4B1}"/>
              </a:ext>
            </a:extLst>
          </p:cNvPr>
          <p:cNvSpPr txBox="1"/>
          <p:nvPr/>
        </p:nvSpPr>
        <p:spPr>
          <a:xfrm>
            <a:off x="3635896" y="1124744"/>
            <a:ext cx="23494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All-cause-</a:t>
            </a:r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deaths</a:t>
            </a:r>
            <a:endParaRPr lang="fr-FR" sz="1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Weighted</a:t>
            </a:r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survival</a:t>
            </a:r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(IPTW)</a:t>
            </a:r>
            <a:endParaRPr lang="fr-FR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563889" y="2542029"/>
            <a:ext cx="3384376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200" kern="12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HR</a:t>
            </a:r>
            <a:r>
              <a:rPr lang="fr-FR" sz="1200" kern="1200" baseline="-250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IPWfixed</a:t>
            </a:r>
            <a:r>
              <a:rPr lang="fr-FR" sz="1200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for DAA+  0.65 (0.45;0.95), </a:t>
            </a:r>
            <a:r>
              <a:rPr lang="fr-FR" sz="120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p=</a:t>
            </a:r>
            <a:r>
              <a:rPr lang="fr-FR" sz="1200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0.0258</a:t>
            </a:r>
          </a:p>
        </p:txBody>
      </p:sp>
      <p:sp>
        <p:nvSpPr>
          <p:cNvPr id="96" name="ZoneTexte 95">
            <a:extLst>
              <a:ext uri="{FF2B5EF4-FFF2-40B4-BE49-F238E27FC236}">
                <a16:creationId xmlns="" xmlns:a16="http://schemas.microsoft.com/office/drawing/2014/main" id="{0F11AACD-E447-41F7-80AC-E5F77303B4B1}"/>
              </a:ext>
            </a:extLst>
          </p:cNvPr>
          <p:cNvSpPr txBox="1"/>
          <p:nvPr/>
        </p:nvSpPr>
        <p:spPr>
          <a:xfrm>
            <a:off x="1475656" y="3603224"/>
            <a:ext cx="23494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Hepatocellular</a:t>
            </a:r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carcinoma</a:t>
            </a:r>
            <a:endParaRPr lang="fr-FR" sz="1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Weighted</a:t>
            </a:r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survival</a:t>
            </a:r>
            <a:r>
              <a:rPr lang="fr-FR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(IPTW)</a:t>
            </a:r>
            <a:endParaRPr lang="fr-FR" sz="1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55576" y="5013176"/>
            <a:ext cx="33651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200" kern="1200" dirty="0" err="1">
                <a:solidFill>
                  <a:srgbClr val="002060"/>
                </a:solidFill>
                <a:latin typeface="+mj-lt"/>
                <a:ea typeface="+mn-ea"/>
                <a:cs typeface="+mn-cs"/>
              </a:rPr>
              <a:t>HR</a:t>
            </a:r>
            <a:r>
              <a:rPr lang="fr-FR" sz="1200" kern="1200" baseline="-25000" dirty="0" err="1">
                <a:solidFill>
                  <a:srgbClr val="002060"/>
                </a:solidFill>
                <a:latin typeface="+mj-lt"/>
                <a:ea typeface="+mn-ea"/>
                <a:cs typeface="+mn-cs"/>
              </a:rPr>
              <a:t>IPWfixed</a:t>
            </a:r>
            <a:r>
              <a:rPr lang="fr-FR" sz="1200" kern="1200" dirty="0">
                <a:solidFill>
                  <a:srgbClr val="002060"/>
                </a:solidFill>
                <a:latin typeface="+mj-lt"/>
                <a:ea typeface="+mn-ea"/>
                <a:cs typeface="+mn-cs"/>
              </a:rPr>
              <a:t> for DAA+  1.19 (0.85;1.66), </a:t>
            </a:r>
            <a:r>
              <a:rPr lang="fr-FR" sz="1200" dirty="0">
                <a:solidFill>
                  <a:srgbClr val="002060"/>
                </a:solidFill>
                <a:latin typeface="+mj-lt"/>
                <a:cs typeface="+mn-cs"/>
              </a:rPr>
              <a:t>p</a:t>
            </a:r>
            <a:r>
              <a:rPr lang="fr-FR" sz="1200" kern="1200" dirty="0" smtClean="0">
                <a:solidFill>
                  <a:srgbClr val="002060"/>
                </a:solidFill>
                <a:latin typeface="+mj-lt"/>
                <a:ea typeface="+mn-ea"/>
                <a:cs typeface="+mn-cs"/>
              </a:rPr>
              <a:t>=</a:t>
            </a:r>
            <a:r>
              <a:rPr lang="fr-FR" sz="1200" kern="1200" dirty="0">
                <a:solidFill>
                  <a:srgbClr val="002060"/>
                </a:solidFill>
                <a:latin typeface="+mj-lt"/>
                <a:ea typeface="+mn-ea"/>
                <a:cs typeface="+mn-cs"/>
              </a:rPr>
              <a:t>0.3178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16869" y="6093296"/>
            <a:ext cx="2888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HCC = DAA - : 57 vs DAA + : 164</a:t>
            </a:r>
            <a:endParaRPr lang="fr-FR" sz="1400" dirty="0"/>
          </a:p>
        </p:txBody>
      </p:sp>
      <p:sp>
        <p:nvSpPr>
          <p:cNvPr id="106" name="ZoneTexte 105"/>
          <p:cNvSpPr txBox="1"/>
          <p:nvPr/>
        </p:nvSpPr>
        <p:spPr>
          <a:xfrm>
            <a:off x="266221" y="2185700"/>
            <a:ext cx="2145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/>
              <a:t>Deaths</a:t>
            </a:r>
            <a:endParaRPr lang="fr-FR" sz="1400" dirty="0" smtClean="0"/>
          </a:p>
          <a:p>
            <a:r>
              <a:rPr lang="fr-FR" sz="1400" dirty="0" smtClean="0"/>
              <a:t>DAA - : 78 vs DAA + : 90</a:t>
            </a:r>
            <a:endParaRPr lang="fr-FR" sz="1400" dirty="0"/>
          </a:p>
        </p:txBody>
      </p:sp>
      <p:sp>
        <p:nvSpPr>
          <p:cNvPr id="107" name="ZoneTexte 106"/>
          <p:cNvSpPr txBox="1"/>
          <p:nvPr/>
        </p:nvSpPr>
        <p:spPr>
          <a:xfrm>
            <a:off x="4860032" y="6093296"/>
            <a:ext cx="3697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/>
              <a:t>Decompensation</a:t>
            </a:r>
            <a:r>
              <a:rPr lang="fr-FR" sz="1400" dirty="0" smtClean="0"/>
              <a:t> = DAA - : 35 vs DAA + : 77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0788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utoShape 126">
            <a:extLst>
              <a:ext uri="{FF2B5EF4-FFF2-40B4-BE49-F238E27FC236}">
                <a16:creationId xmlns="" xmlns:a16="http://schemas.microsoft.com/office/drawing/2014/main" id="{2C6DA126-DC23-4F92-B549-570299559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769" y="1441720"/>
            <a:ext cx="4437101" cy="3832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GB" sz="2400"/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 err="1"/>
              <a:t>Clinical</a:t>
            </a:r>
            <a:r>
              <a:rPr lang="fr-FR" dirty="0"/>
              <a:t> </a:t>
            </a:r>
            <a:r>
              <a:rPr lang="fr-FR" dirty="0" err="1"/>
              <a:t>outcome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SVR: ANRS CO22 HEPATHER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="" xmlns:a16="http://schemas.microsoft.com/office/drawing/2014/main" id="{415D9D0E-0BA9-4044-BDCD-ED640E142573}"/>
              </a:ext>
            </a:extLst>
          </p:cNvPr>
          <p:cNvGrpSpPr/>
          <p:nvPr/>
        </p:nvGrpSpPr>
        <p:grpSpPr>
          <a:xfrm>
            <a:off x="3504352" y="2196570"/>
            <a:ext cx="3021013" cy="3367087"/>
            <a:chOff x="4940300" y="2290763"/>
            <a:chExt cx="3021013" cy="3367087"/>
          </a:xfrm>
        </p:grpSpPr>
        <p:sp>
          <p:nvSpPr>
            <p:cNvPr id="8" name="Freeform 5">
              <a:extLst>
                <a:ext uri="{FF2B5EF4-FFF2-40B4-BE49-F238E27FC236}">
                  <a16:creationId xmlns="" xmlns:a16="http://schemas.microsoft.com/office/drawing/2014/main" id="{F0645D0A-7779-43D1-8F1D-1CEB52398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0300" y="2290763"/>
              <a:ext cx="3021013" cy="3367087"/>
            </a:xfrm>
            <a:custGeom>
              <a:avLst/>
              <a:gdLst>
                <a:gd name="T0" fmla="*/ 948 w 1903"/>
                <a:gd name="T1" fmla="*/ 2040 h 2121"/>
                <a:gd name="T2" fmla="*/ 948 w 1903"/>
                <a:gd name="T3" fmla="*/ 0 h 2121"/>
                <a:gd name="T4" fmla="*/ 948 w 1903"/>
                <a:gd name="T5" fmla="*/ 2040 h 2121"/>
                <a:gd name="T6" fmla="*/ 0 w 1903"/>
                <a:gd name="T7" fmla="*/ 2040 h 2121"/>
                <a:gd name="T8" fmla="*/ 1903 w 1903"/>
                <a:gd name="T9" fmla="*/ 2040 h 2121"/>
                <a:gd name="T10" fmla="*/ 948 w 1903"/>
                <a:gd name="T11" fmla="*/ 2040 h 2121"/>
                <a:gd name="T12" fmla="*/ 1865 w 1903"/>
                <a:gd name="T13" fmla="*/ 2121 h 2121"/>
                <a:gd name="T14" fmla="*/ 1865 w 1903"/>
                <a:gd name="T15" fmla="*/ 2040 h 2121"/>
                <a:gd name="T16" fmla="*/ 19 w 1903"/>
                <a:gd name="T17" fmla="*/ 2121 h 2121"/>
                <a:gd name="T18" fmla="*/ 19 w 1903"/>
                <a:gd name="T19" fmla="*/ 2040 h 2121"/>
                <a:gd name="T20" fmla="*/ 948 w 1903"/>
                <a:gd name="T21" fmla="*/ 2121 h 2121"/>
                <a:gd name="T22" fmla="*/ 948 w 1903"/>
                <a:gd name="T23" fmla="*/ 2040 h 2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03" h="2121">
                  <a:moveTo>
                    <a:pt x="948" y="2040"/>
                  </a:moveTo>
                  <a:lnTo>
                    <a:pt x="948" y="0"/>
                  </a:lnTo>
                  <a:moveTo>
                    <a:pt x="948" y="2040"/>
                  </a:moveTo>
                  <a:lnTo>
                    <a:pt x="0" y="2040"/>
                  </a:lnTo>
                  <a:moveTo>
                    <a:pt x="1903" y="2040"/>
                  </a:moveTo>
                  <a:lnTo>
                    <a:pt x="948" y="2040"/>
                  </a:lnTo>
                  <a:moveTo>
                    <a:pt x="1865" y="2121"/>
                  </a:moveTo>
                  <a:lnTo>
                    <a:pt x="1865" y="2040"/>
                  </a:lnTo>
                  <a:moveTo>
                    <a:pt x="19" y="2121"/>
                  </a:moveTo>
                  <a:lnTo>
                    <a:pt x="19" y="2040"/>
                  </a:lnTo>
                  <a:moveTo>
                    <a:pt x="948" y="2121"/>
                  </a:moveTo>
                  <a:lnTo>
                    <a:pt x="948" y="2040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6">
              <a:extLst>
                <a:ext uri="{FF2B5EF4-FFF2-40B4-BE49-F238E27FC236}">
                  <a16:creationId xmlns="" xmlns:a16="http://schemas.microsoft.com/office/drawing/2014/main" id="{80D3AAD7-D9A1-41F9-9AA6-14B5CB9E66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91200" y="2932113"/>
              <a:ext cx="819150" cy="2160587"/>
            </a:xfrm>
            <a:custGeom>
              <a:avLst/>
              <a:gdLst>
                <a:gd name="T0" fmla="*/ 390 w 516"/>
                <a:gd name="T1" fmla="*/ 1361 h 1361"/>
                <a:gd name="T2" fmla="*/ 87 w 516"/>
                <a:gd name="T3" fmla="*/ 1361 h 1361"/>
                <a:gd name="T4" fmla="*/ 516 w 516"/>
                <a:gd name="T5" fmla="*/ 675 h 1361"/>
                <a:gd name="T6" fmla="*/ 72 w 516"/>
                <a:gd name="T7" fmla="*/ 675 h 1361"/>
                <a:gd name="T8" fmla="*/ 513 w 516"/>
                <a:gd name="T9" fmla="*/ 0 h 1361"/>
                <a:gd name="T10" fmla="*/ 0 w 516"/>
                <a:gd name="T11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6" h="1361">
                  <a:moveTo>
                    <a:pt x="390" y="1361"/>
                  </a:moveTo>
                  <a:lnTo>
                    <a:pt x="87" y="1361"/>
                  </a:lnTo>
                  <a:moveTo>
                    <a:pt x="516" y="675"/>
                  </a:moveTo>
                  <a:lnTo>
                    <a:pt x="72" y="675"/>
                  </a:lnTo>
                  <a:moveTo>
                    <a:pt x="513" y="0"/>
                  </a:moveTo>
                  <a:lnTo>
                    <a:pt x="0" y="0"/>
                  </a:lnTo>
                </a:path>
              </a:pathLst>
            </a:custGeom>
            <a:noFill/>
            <a:ln w="30163" cap="rnd">
              <a:solidFill>
                <a:srgbClr val="0099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7">
              <a:extLst>
                <a:ext uri="{FF2B5EF4-FFF2-40B4-BE49-F238E27FC236}">
                  <a16:creationId xmlns="" xmlns:a16="http://schemas.microsoft.com/office/drawing/2014/main" id="{90B75362-6076-4A6C-AADD-CEF29EAE10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89675" y="2706688"/>
              <a:ext cx="1081088" cy="2166937"/>
            </a:xfrm>
            <a:custGeom>
              <a:avLst/>
              <a:gdLst>
                <a:gd name="T0" fmla="*/ 368 w 681"/>
                <a:gd name="T1" fmla="*/ 688 h 1365"/>
                <a:gd name="T2" fmla="*/ 0 w 681"/>
                <a:gd name="T3" fmla="*/ 688 h 1365"/>
                <a:gd name="T4" fmla="*/ 681 w 681"/>
                <a:gd name="T5" fmla="*/ 0 h 1365"/>
                <a:gd name="T6" fmla="*/ 218 w 681"/>
                <a:gd name="T7" fmla="*/ 0 h 1365"/>
                <a:gd name="T8" fmla="*/ 397 w 681"/>
                <a:gd name="T9" fmla="*/ 1365 h 1365"/>
                <a:gd name="T10" fmla="*/ 136 w 681"/>
                <a:gd name="T11" fmla="*/ 1365 h 1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1" h="1365">
                  <a:moveTo>
                    <a:pt x="368" y="688"/>
                  </a:moveTo>
                  <a:lnTo>
                    <a:pt x="0" y="688"/>
                  </a:lnTo>
                  <a:moveTo>
                    <a:pt x="681" y="0"/>
                  </a:moveTo>
                  <a:lnTo>
                    <a:pt x="218" y="0"/>
                  </a:lnTo>
                  <a:moveTo>
                    <a:pt x="397" y="1365"/>
                  </a:moveTo>
                  <a:lnTo>
                    <a:pt x="136" y="1365"/>
                  </a:lnTo>
                </a:path>
              </a:pathLst>
            </a:custGeom>
            <a:noFill/>
            <a:ln w="30163" cap="rnd">
              <a:solidFill>
                <a:srgbClr val="99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8">
              <a:extLst>
                <a:ext uri="{FF2B5EF4-FFF2-40B4-BE49-F238E27FC236}">
                  <a16:creationId xmlns="" xmlns:a16="http://schemas.microsoft.com/office/drawing/2014/main" id="{AF51D456-73D4-486E-89BF-BBE382414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6900" y="2652713"/>
              <a:ext cx="112713" cy="109537"/>
            </a:xfrm>
            <a:custGeom>
              <a:avLst/>
              <a:gdLst>
                <a:gd name="T0" fmla="*/ 7 w 45"/>
                <a:gd name="T1" fmla="*/ 38 h 44"/>
                <a:gd name="T2" fmla="*/ 23 w 45"/>
                <a:gd name="T3" fmla="*/ 44 h 44"/>
                <a:gd name="T4" fmla="*/ 38 w 45"/>
                <a:gd name="T5" fmla="*/ 38 h 44"/>
                <a:gd name="T6" fmla="*/ 45 w 45"/>
                <a:gd name="T7" fmla="*/ 22 h 44"/>
                <a:gd name="T8" fmla="*/ 38 w 45"/>
                <a:gd name="T9" fmla="*/ 6 h 44"/>
                <a:gd name="T10" fmla="*/ 23 w 45"/>
                <a:gd name="T11" fmla="*/ 0 h 44"/>
                <a:gd name="T12" fmla="*/ 7 w 45"/>
                <a:gd name="T13" fmla="*/ 6 h 44"/>
                <a:gd name="T14" fmla="*/ 0 w 45"/>
                <a:gd name="T15" fmla="*/ 22 h 44"/>
                <a:gd name="T16" fmla="*/ 7 w 45"/>
                <a:gd name="T17" fmla="*/ 3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44">
                  <a:moveTo>
                    <a:pt x="7" y="38"/>
                  </a:moveTo>
                  <a:cubicBezTo>
                    <a:pt x="11" y="42"/>
                    <a:pt x="16" y="44"/>
                    <a:pt x="23" y="44"/>
                  </a:cubicBezTo>
                  <a:cubicBezTo>
                    <a:pt x="29" y="44"/>
                    <a:pt x="34" y="42"/>
                    <a:pt x="38" y="38"/>
                  </a:cubicBezTo>
                  <a:cubicBezTo>
                    <a:pt x="43" y="33"/>
                    <a:pt x="45" y="28"/>
                    <a:pt x="45" y="22"/>
                  </a:cubicBezTo>
                  <a:cubicBezTo>
                    <a:pt x="45" y="16"/>
                    <a:pt x="43" y="11"/>
                    <a:pt x="38" y="6"/>
                  </a:cubicBezTo>
                  <a:cubicBezTo>
                    <a:pt x="34" y="2"/>
                    <a:pt x="29" y="0"/>
                    <a:pt x="23" y="0"/>
                  </a:cubicBezTo>
                  <a:cubicBezTo>
                    <a:pt x="16" y="0"/>
                    <a:pt x="11" y="2"/>
                    <a:pt x="7" y="6"/>
                  </a:cubicBezTo>
                  <a:cubicBezTo>
                    <a:pt x="2" y="11"/>
                    <a:pt x="0" y="16"/>
                    <a:pt x="0" y="22"/>
                  </a:cubicBezTo>
                  <a:cubicBezTo>
                    <a:pt x="0" y="28"/>
                    <a:pt x="2" y="33"/>
                    <a:pt x="7" y="38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9">
              <a:extLst>
                <a:ext uri="{FF2B5EF4-FFF2-40B4-BE49-F238E27FC236}">
                  <a16:creationId xmlns="" xmlns:a16="http://schemas.microsoft.com/office/drawing/2014/main" id="{7D6726CD-A0A3-4CE4-AB5B-4464F07A1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5575" y="3744913"/>
              <a:ext cx="112713" cy="111125"/>
            </a:xfrm>
            <a:custGeom>
              <a:avLst/>
              <a:gdLst>
                <a:gd name="T0" fmla="*/ 6 w 45"/>
                <a:gd name="T1" fmla="*/ 38 h 45"/>
                <a:gd name="T2" fmla="*/ 22 w 45"/>
                <a:gd name="T3" fmla="*/ 45 h 45"/>
                <a:gd name="T4" fmla="*/ 38 w 45"/>
                <a:gd name="T5" fmla="*/ 38 h 45"/>
                <a:gd name="T6" fmla="*/ 45 w 45"/>
                <a:gd name="T7" fmla="*/ 22 h 45"/>
                <a:gd name="T8" fmla="*/ 38 w 45"/>
                <a:gd name="T9" fmla="*/ 7 h 45"/>
                <a:gd name="T10" fmla="*/ 22 w 45"/>
                <a:gd name="T11" fmla="*/ 0 h 45"/>
                <a:gd name="T12" fmla="*/ 6 w 45"/>
                <a:gd name="T13" fmla="*/ 7 h 45"/>
                <a:gd name="T14" fmla="*/ 0 w 45"/>
                <a:gd name="T15" fmla="*/ 22 h 45"/>
                <a:gd name="T16" fmla="*/ 6 w 45"/>
                <a:gd name="T17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45">
                  <a:moveTo>
                    <a:pt x="6" y="38"/>
                  </a:moveTo>
                  <a:cubicBezTo>
                    <a:pt x="11" y="43"/>
                    <a:pt x="16" y="45"/>
                    <a:pt x="22" y="45"/>
                  </a:cubicBezTo>
                  <a:cubicBezTo>
                    <a:pt x="28" y="45"/>
                    <a:pt x="34" y="43"/>
                    <a:pt x="38" y="38"/>
                  </a:cubicBezTo>
                  <a:cubicBezTo>
                    <a:pt x="42" y="34"/>
                    <a:pt x="45" y="29"/>
                    <a:pt x="45" y="22"/>
                  </a:cubicBezTo>
                  <a:cubicBezTo>
                    <a:pt x="45" y="16"/>
                    <a:pt x="42" y="11"/>
                    <a:pt x="38" y="7"/>
                  </a:cubicBezTo>
                  <a:cubicBezTo>
                    <a:pt x="34" y="2"/>
                    <a:pt x="28" y="0"/>
                    <a:pt x="22" y="0"/>
                  </a:cubicBezTo>
                  <a:cubicBezTo>
                    <a:pt x="16" y="0"/>
                    <a:pt x="11" y="2"/>
                    <a:pt x="6" y="7"/>
                  </a:cubicBezTo>
                  <a:cubicBezTo>
                    <a:pt x="2" y="11"/>
                    <a:pt x="0" y="16"/>
                    <a:pt x="0" y="22"/>
                  </a:cubicBezTo>
                  <a:cubicBezTo>
                    <a:pt x="0" y="29"/>
                    <a:pt x="2" y="34"/>
                    <a:pt x="6" y="38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0">
              <a:extLst>
                <a:ext uri="{FF2B5EF4-FFF2-40B4-BE49-F238E27FC236}">
                  <a16:creationId xmlns="" xmlns:a16="http://schemas.microsoft.com/office/drawing/2014/main" id="{85D2DEF9-2A07-45E3-BA74-0C7D74BD1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8450" y="4816475"/>
              <a:ext cx="109538" cy="111125"/>
            </a:xfrm>
            <a:custGeom>
              <a:avLst/>
              <a:gdLst>
                <a:gd name="T0" fmla="*/ 6 w 44"/>
                <a:gd name="T1" fmla="*/ 39 h 45"/>
                <a:gd name="T2" fmla="*/ 22 w 44"/>
                <a:gd name="T3" fmla="*/ 45 h 45"/>
                <a:gd name="T4" fmla="*/ 38 w 44"/>
                <a:gd name="T5" fmla="*/ 39 h 45"/>
                <a:gd name="T6" fmla="*/ 44 w 44"/>
                <a:gd name="T7" fmla="*/ 23 h 45"/>
                <a:gd name="T8" fmla="*/ 38 w 44"/>
                <a:gd name="T9" fmla="*/ 7 h 45"/>
                <a:gd name="T10" fmla="*/ 22 w 44"/>
                <a:gd name="T11" fmla="*/ 0 h 45"/>
                <a:gd name="T12" fmla="*/ 6 w 44"/>
                <a:gd name="T13" fmla="*/ 7 h 45"/>
                <a:gd name="T14" fmla="*/ 0 w 44"/>
                <a:gd name="T15" fmla="*/ 23 h 45"/>
                <a:gd name="T16" fmla="*/ 6 w 44"/>
                <a:gd name="T17" fmla="*/ 3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45">
                  <a:moveTo>
                    <a:pt x="6" y="39"/>
                  </a:moveTo>
                  <a:cubicBezTo>
                    <a:pt x="11" y="43"/>
                    <a:pt x="16" y="45"/>
                    <a:pt x="22" y="45"/>
                  </a:cubicBezTo>
                  <a:cubicBezTo>
                    <a:pt x="28" y="45"/>
                    <a:pt x="33" y="43"/>
                    <a:pt x="38" y="39"/>
                  </a:cubicBezTo>
                  <a:cubicBezTo>
                    <a:pt x="42" y="34"/>
                    <a:pt x="44" y="29"/>
                    <a:pt x="44" y="23"/>
                  </a:cubicBezTo>
                  <a:cubicBezTo>
                    <a:pt x="44" y="17"/>
                    <a:pt x="42" y="11"/>
                    <a:pt x="38" y="7"/>
                  </a:cubicBezTo>
                  <a:cubicBezTo>
                    <a:pt x="33" y="3"/>
                    <a:pt x="28" y="0"/>
                    <a:pt x="22" y="0"/>
                  </a:cubicBezTo>
                  <a:cubicBezTo>
                    <a:pt x="16" y="0"/>
                    <a:pt x="11" y="3"/>
                    <a:pt x="6" y="7"/>
                  </a:cubicBezTo>
                  <a:cubicBezTo>
                    <a:pt x="2" y="11"/>
                    <a:pt x="0" y="17"/>
                    <a:pt x="0" y="23"/>
                  </a:cubicBezTo>
                  <a:cubicBezTo>
                    <a:pt x="0" y="29"/>
                    <a:pt x="2" y="34"/>
                    <a:pt x="6" y="39"/>
                  </a:cubicBez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1">
              <a:extLst>
                <a:ext uri="{FF2B5EF4-FFF2-40B4-BE49-F238E27FC236}">
                  <a16:creationId xmlns="" xmlns:a16="http://schemas.microsoft.com/office/drawing/2014/main" id="{A47E5A6B-C75F-4EA9-918F-C97675E6C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7275" y="2874963"/>
              <a:ext cx="111125" cy="111125"/>
            </a:xfrm>
            <a:custGeom>
              <a:avLst/>
              <a:gdLst>
                <a:gd name="T0" fmla="*/ 38 w 45"/>
                <a:gd name="T1" fmla="*/ 7 h 45"/>
                <a:gd name="T2" fmla="*/ 23 w 45"/>
                <a:gd name="T3" fmla="*/ 0 h 45"/>
                <a:gd name="T4" fmla="*/ 7 w 45"/>
                <a:gd name="T5" fmla="*/ 7 h 45"/>
                <a:gd name="T6" fmla="*/ 0 w 45"/>
                <a:gd name="T7" fmla="*/ 23 h 45"/>
                <a:gd name="T8" fmla="*/ 7 w 45"/>
                <a:gd name="T9" fmla="*/ 38 h 45"/>
                <a:gd name="T10" fmla="*/ 23 w 45"/>
                <a:gd name="T11" fmla="*/ 45 h 45"/>
                <a:gd name="T12" fmla="*/ 38 w 45"/>
                <a:gd name="T13" fmla="*/ 38 h 45"/>
                <a:gd name="T14" fmla="*/ 45 w 45"/>
                <a:gd name="T15" fmla="*/ 23 h 45"/>
                <a:gd name="T16" fmla="*/ 38 w 45"/>
                <a:gd name="T17" fmla="*/ 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45">
                  <a:moveTo>
                    <a:pt x="38" y="7"/>
                  </a:moveTo>
                  <a:cubicBezTo>
                    <a:pt x="34" y="2"/>
                    <a:pt x="29" y="0"/>
                    <a:pt x="23" y="0"/>
                  </a:cubicBezTo>
                  <a:cubicBezTo>
                    <a:pt x="16" y="0"/>
                    <a:pt x="11" y="2"/>
                    <a:pt x="7" y="7"/>
                  </a:cubicBezTo>
                  <a:cubicBezTo>
                    <a:pt x="2" y="11"/>
                    <a:pt x="0" y="16"/>
                    <a:pt x="0" y="23"/>
                  </a:cubicBezTo>
                  <a:cubicBezTo>
                    <a:pt x="0" y="29"/>
                    <a:pt x="2" y="34"/>
                    <a:pt x="7" y="38"/>
                  </a:cubicBezTo>
                  <a:cubicBezTo>
                    <a:pt x="11" y="43"/>
                    <a:pt x="16" y="45"/>
                    <a:pt x="23" y="45"/>
                  </a:cubicBezTo>
                  <a:cubicBezTo>
                    <a:pt x="29" y="45"/>
                    <a:pt x="34" y="43"/>
                    <a:pt x="38" y="38"/>
                  </a:cubicBezTo>
                  <a:cubicBezTo>
                    <a:pt x="43" y="34"/>
                    <a:pt x="45" y="29"/>
                    <a:pt x="45" y="23"/>
                  </a:cubicBezTo>
                  <a:cubicBezTo>
                    <a:pt x="45" y="16"/>
                    <a:pt x="43" y="11"/>
                    <a:pt x="38" y="7"/>
                  </a:cubicBez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12">
              <a:extLst>
                <a:ext uri="{FF2B5EF4-FFF2-40B4-BE49-F238E27FC236}">
                  <a16:creationId xmlns="" xmlns:a16="http://schemas.microsoft.com/office/drawing/2014/main" id="{E7C105A4-F1D2-47BE-99D3-B588CA18C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250" y="3948113"/>
              <a:ext cx="112713" cy="112712"/>
            </a:xfrm>
            <a:custGeom>
              <a:avLst/>
              <a:gdLst>
                <a:gd name="T0" fmla="*/ 38 w 45"/>
                <a:gd name="T1" fmla="*/ 6 h 45"/>
                <a:gd name="T2" fmla="*/ 23 w 45"/>
                <a:gd name="T3" fmla="*/ 0 h 45"/>
                <a:gd name="T4" fmla="*/ 7 w 45"/>
                <a:gd name="T5" fmla="*/ 6 h 45"/>
                <a:gd name="T6" fmla="*/ 0 w 45"/>
                <a:gd name="T7" fmla="*/ 22 h 45"/>
                <a:gd name="T8" fmla="*/ 7 w 45"/>
                <a:gd name="T9" fmla="*/ 38 h 45"/>
                <a:gd name="T10" fmla="*/ 23 w 45"/>
                <a:gd name="T11" fmla="*/ 45 h 45"/>
                <a:gd name="T12" fmla="*/ 38 w 45"/>
                <a:gd name="T13" fmla="*/ 38 h 45"/>
                <a:gd name="T14" fmla="*/ 45 w 45"/>
                <a:gd name="T15" fmla="*/ 22 h 45"/>
                <a:gd name="T16" fmla="*/ 38 w 45"/>
                <a:gd name="T17" fmla="*/ 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45">
                  <a:moveTo>
                    <a:pt x="38" y="6"/>
                  </a:moveTo>
                  <a:cubicBezTo>
                    <a:pt x="34" y="2"/>
                    <a:pt x="29" y="0"/>
                    <a:pt x="23" y="0"/>
                  </a:cubicBezTo>
                  <a:cubicBezTo>
                    <a:pt x="16" y="0"/>
                    <a:pt x="11" y="2"/>
                    <a:pt x="7" y="6"/>
                  </a:cubicBezTo>
                  <a:cubicBezTo>
                    <a:pt x="2" y="11"/>
                    <a:pt x="0" y="16"/>
                    <a:pt x="0" y="22"/>
                  </a:cubicBezTo>
                  <a:cubicBezTo>
                    <a:pt x="0" y="28"/>
                    <a:pt x="2" y="34"/>
                    <a:pt x="7" y="38"/>
                  </a:cubicBezTo>
                  <a:cubicBezTo>
                    <a:pt x="11" y="42"/>
                    <a:pt x="16" y="45"/>
                    <a:pt x="23" y="45"/>
                  </a:cubicBezTo>
                  <a:cubicBezTo>
                    <a:pt x="29" y="45"/>
                    <a:pt x="34" y="42"/>
                    <a:pt x="38" y="38"/>
                  </a:cubicBezTo>
                  <a:cubicBezTo>
                    <a:pt x="43" y="34"/>
                    <a:pt x="45" y="28"/>
                    <a:pt x="45" y="22"/>
                  </a:cubicBezTo>
                  <a:cubicBezTo>
                    <a:pt x="45" y="16"/>
                    <a:pt x="43" y="11"/>
                    <a:pt x="38" y="6"/>
                  </a:cubicBez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3">
              <a:extLst>
                <a:ext uri="{FF2B5EF4-FFF2-40B4-BE49-F238E27FC236}">
                  <a16:creationId xmlns="" xmlns:a16="http://schemas.microsoft.com/office/drawing/2014/main" id="{97E85B8B-2EEE-4AC8-A19A-38A0190A4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0288" y="5035550"/>
              <a:ext cx="111125" cy="112712"/>
            </a:xfrm>
            <a:custGeom>
              <a:avLst/>
              <a:gdLst>
                <a:gd name="T0" fmla="*/ 38 w 45"/>
                <a:gd name="T1" fmla="*/ 7 h 45"/>
                <a:gd name="T2" fmla="*/ 23 w 45"/>
                <a:gd name="T3" fmla="*/ 0 h 45"/>
                <a:gd name="T4" fmla="*/ 7 w 45"/>
                <a:gd name="T5" fmla="*/ 7 h 45"/>
                <a:gd name="T6" fmla="*/ 0 w 45"/>
                <a:gd name="T7" fmla="*/ 23 h 45"/>
                <a:gd name="T8" fmla="*/ 7 w 45"/>
                <a:gd name="T9" fmla="*/ 38 h 45"/>
                <a:gd name="T10" fmla="*/ 23 w 45"/>
                <a:gd name="T11" fmla="*/ 45 h 45"/>
                <a:gd name="T12" fmla="*/ 38 w 45"/>
                <a:gd name="T13" fmla="*/ 38 h 45"/>
                <a:gd name="T14" fmla="*/ 45 w 45"/>
                <a:gd name="T15" fmla="*/ 23 h 45"/>
                <a:gd name="T16" fmla="*/ 38 w 45"/>
                <a:gd name="T17" fmla="*/ 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45">
                  <a:moveTo>
                    <a:pt x="38" y="7"/>
                  </a:moveTo>
                  <a:cubicBezTo>
                    <a:pt x="34" y="2"/>
                    <a:pt x="29" y="0"/>
                    <a:pt x="23" y="0"/>
                  </a:cubicBezTo>
                  <a:cubicBezTo>
                    <a:pt x="16" y="0"/>
                    <a:pt x="11" y="2"/>
                    <a:pt x="7" y="7"/>
                  </a:cubicBezTo>
                  <a:cubicBezTo>
                    <a:pt x="2" y="11"/>
                    <a:pt x="0" y="16"/>
                    <a:pt x="0" y="23"/>
                  </a:cubicBezTo>
                  <a:cubicBezTo>
                    <a:pt x="0" y="29"/>
                    <a:pt x="2" y="34"/>
                    <a:pt x="7" y="38"/>
                  </a:cubicBezTo>
                  <a:cubicBezTo>
                    <a:pt x="11" y="43"/>
                    <a:pt x="16" y="45"/>
                    <a:pt x="23" y="45"/>
                  </a:cubicBezTo>
                  <a:cubicBezTo>
                    <a:pt x="29" y="45"/>
                    <a:pt x="34" y="43"/>
                    <a:pt x="38" y="38"/>
                  </a:cubicBezTo>
                  <a:cubicBezTo>
                    <a:pt x="43" y="34"/>
                    <a:pt x="45" y="29"/>
                    <a:pt x="45" y="23"/>
                  </a:cubicBezTo>
                  <a:cubicBezTo>
                    <a:pt x="45" y="16"/>
                    <a:pt x="43" y="11"/>
                    <a:pt x="38" y="7"/>
                  </a:cubicBez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7" name="Freeform 14">
            <a:extLst>
              <a:ext uri="{FF2B5EF4-FFF2-40B4-BE49-F238E27FC236}">
                <a16:creationId xmlns="" xmlns:a16="http://schemas.microsoft.com/office/drawing/2014/main" id="{086F2F80-E352-41D8-8CD3-4C7CFD49788E}"/>
              </a:ext>
            </a:extLst>
          </p:cNvPr>
          <p:cNvSpPr>
            <a:spLocks/>
          </p:cNvSpPr>
          <p:nvPr/>
        </p:nvSpPr>
        <p:spPr bwMode="auto">
          <a:xfrm>
            <a:off x="2699792" y="1551975"/>
            <a:ext cx="160338" cy="158750"/>
          </a:xfrm>
          <a:custGeom>
            <a:avLst/>
            <a:gdLst>
              <a:gd name="T0" fmla="*/ 9 w 64"/>
              <a:gd name="T1" fmla="*/ 55 h 64"/>
              <a:gd name="T2" fmla="*/ 32 w 64"/>
              <a:gd name="T3" fmla="*/ 64 h 64"/>
              <a:gd name="T4" fmla="*/ 55 w 64"/>
              <a:gd name="T5" fmla="*/ 55 h 64"/>
              <a:gd name="T6" fmla="*/ 64 w 64"/>
              <a:gd name="T7" fmla="*/ 32 h 64"/>
              <a:gd name="T8" fmla="*/ 55 w 64"/>
              <a:gd name="T9" fmla="*/ 10 h 64"/>
              <a:gd name="T10" fmla="*/ 32 w 64"/>
              <a:gd name="T11" fmla="*/ 0 h 64"/>
              <a:gd name="T12" fmla="*/ 9 w 64"/>
              <a:gd name="T13" fmla="*/ 10 h 64"/>
              <a:gd name="T14" fmla="*/ 0 w 64"/>
              <a:gd name="T15" fmla="*/ 32 h 64"/>
              <a:gd name="T16" fmla="*/ 9 w 64"/>
              <a:gd name="T17" fmla="*/ 55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" h="64">
                <a:moveTo>
                  <a:pt x="9" y="55"/>
                </a:moveTo>
                <a:cubicBezTo>
                  <a:pt x="16" y="61"/>
                  <a:pt x="23" y="64"/>
                  <a:pt x="32" y="64"/>
                </a:cubicBezTo>
                <a:cubicBezTo>
                  <a:pt x="41" y="64"/>
                  <a:pt x="48" y="61"/>
                  <a:pt x="55" y="55"/>
                </a:cubicBezTo>
                <a:cubicBezTo>
                  <a:pt x="61" y="49"/>
                  <a:pt x="64" y="41"/>
                  <a:pt x="64" y="32"/>
                </a:cubicBezTo>
                <a:cubicBezTo>
                  <a:pt x="64" y="24"/>
                  <a:pt x="61" y="16"/>
                  <a:pt x="55" y="10"/>
                </a:cubicBezTo>
                <a:cubicBezTo>
                  <a:pt x="48" y="4"/>
                  <a:pt x="41" y="0"/>
                  <a:pt x="32" y="0"/>
                </a:cubicBezTo>
                <a:cubicBezTo>
                  <a:pt x="23" y="0"/>
                  <a:pt x="16" y="4"/>
                  <a:pt x="9" y="10"/>
                </a:cubicBezTo>
                <a:cubicBezTo>
                  <a:pt x="3" y="16"/>
                  <a:pt x="0" y="24"/>
                  <a:pt x="0" y="32"/>
                </a:cubicBezTo>
                <a:cubicBezTo>
                  <a:pt x="0" y="41"/>
                  <a:pt x="3" y="49"/>
                  <a:pt x="9" y="55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Freeform 15">
            <a:extLst>
              <a:ext uri="{FF2B5EF4-FFF2-40B4-BE49-F238E27FC236}">
                <a16:creationId xmlns="" xmlns:a16="http://schemas.microsoft.com/office/drawing/2014/main" id="{E632FCB4-0EBF-4E99-ABCB-26E4BD4DB3F8}"/>
              </a:ext>
            </a:extLst>
          </p:cNvPr>
          <p:cNvSpPr>
            <a:spLocks/>
          </p:cNvSpPr>
          <p:nvPr/>
        </p:nvSpPr>
        <p:spPr bwMode="auto">
          <a:xfrm>
            <a:off x="4788024" y="1551975"/>
            <a:ext cx="158750" cy="158750"/>
          </a:xfrm>
          <a:custGeom>
            <a:avLst/>
            <a:gdLst>
              <a:gd name="T0" fmla="*/ 54 w 64"/>
              <a:gd name="T1" fmla="*/ 10 h 64"/>
              <a:gd name="T2" fmla="*/ 32 w 64"/>
              <a:gd name="T3" fmla="*/ 0 h 64"/>
              <a:gd name="T4" fmla="*/ 9 w 64"/>
              <a:gd name="T5" fmla="*/ 10 h 64"/>
              <a:gd name="T6" fmla="*/ 0 w 64"/>
              <a:gd name="T7" fmla="*/ 32 h 64"/>
              <a:gd name="T8" fmla="*/ 9 w 64"/>
              <a:gd name="T9" fmla="*/ 55 h 64"/>
              <a:gd name="T10" fmla="*/ 32 w 64"/>
              <a:gd name="T11" fmla="*/ 64 h 64"/>
              <a:gd name="T12" fmla="*/ 54 w 64"/>
              <a:gd name="T13" fmla="*/ 55 h 64"/>
              <a:gd name="T14" fmla="*/ 64 w 64"/>
              <a:gd name="T15" fmla="*/ 32 h 64"/>
              <a:gd name="T16" fmla="*/ 54 w 64"/>
              <a:gd name="T17" fmla="*/ 1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" h="64">
                <a:moveTo>
                  <a:pt x="54" y="10"/>
                </a:moveTo>
                <a:cubicBezTo>
                  <a:pt x="48" y="4"/>
                  <a:pt x="40" y="0"/>
                  <a:pt x="32" y="0"/>
                </a:cubicBezTo>
                <a:cubicBezTo>
                  <a:pt x="23" y="0"/>
                  <a:pt x="15" y="4"/>
                  <a:pt x="9" y="10"/>
                </a:cubicBezTo>
                <a:cubicBezTo>
                  <a:pt x="3" y="16"/>
                  <a:pt x="0" y="24"/>
                  <a:pt x="0" y="32"/>
                </a:cubicBezTo>
                <a:cubicBezTo>
                  <a:pt x="0" y="41"/>
                  <a:pt x="3" y="49"/>
                  <a:pt x="9" y="55"/>
                </a:cubicBezTo>
                <a:cubicBezTo>
                  <a:pt x="15" y="61"/>
                  <a:pt x="23" y="64"/>
                  <a:pt x="32" y="64"/>
                </a:cubicBezTo>
                <a:cubicBezTo>
                  <a:pt x="40" y="64"/>
                  <a:pt x="48" y="61"/>
                  <a:pt x="54" y="55"/>
                </a:cubicBezTo>
                <a:cubicBezTo>
                  <a:pt x="60" y="49"/>
                  <a:pt x="64" y="41"/>
                  <a:pt x="64" y="32"/>
                </a:cubicBezTo>
                <a:cubicBezTo>
                  <a:pt x="64" y="24"/>
                  <a:pt x="60" y="16"/>
                  <a:pt x="54" y="10"/>
                </a:cubicBezTo>
                <a:close/>
              </a:path>
            </a:pathLst>
          </a:cu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2E6BE71C-2DC0-4FF2-AABE-C20D2749677B}"/>
              </a:ext>
            </a:extLst>
          </p:cNvPr>
          <p:cNvSpPr txBox="1"/>
          <p:nvPr/>
        </p:nvSpPr>
        <p:spPr>
          <a:xfrm>
            <a:off x="4946774" y="1484784"/>
            <a:ext cx="2037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</a:t>
            </a:r>
            <a:r>
              <a:rPr lang="fr-FR" sz="1400" b="1" baseline="-25000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IPWfixed</a:t>
            </a:r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(DAA+ vs DAA-)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0CEDC79B-CE3D-4110-8E44-743F84B6B658}"/>
              </a:ext>
            </a:extLst>
          </p:cNvPr>
          <p:cNvSpPr txBox="1"/>
          <p:nvPr/>
        </p:nvSpPr>
        <p:spPr>
          <a:xfrm>
            <a:off x="2860130" y="1484784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</a:t>
            </a:r>
            <a:r>
              <a:rPr lang="fr-FR" sz="1400" b="1" baseline="-25000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crude</a:t>
            </a:r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(DAA+ vs DAA-)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73E9D118-46D5-4C04-80CC-F52212FD35A3}"/>
              </a:ext>
            </a:extLst>
          </p:cNvPr>
          <p:cNvSpPr txBox="1"/>
          <p:nvPr/>
        </p:nvSpPr>
        <p:spPr>
          <a:xfrm>
            <a:off x="827584" y="2559333"/>
            <a:ext cx="22561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Liver related deaths (n = 58)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58490523-4EAC-4010-BDEF-5A34E310B877}"/>
              </a:ext>
            </a:extLst>
          </p:cNvPr>
          <p:cNvSpPr txBox="1"/>
          <p:nvPr/>
        </p:nvSpPr>
        <p:spPr>
          <a:xfrm>
            <a:off x="827584" y="3650720"/>
            <a:ext cx="2576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liver related deaths (n = 81)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501615BC-68AF-41E2-A898-577AE53C94C6}"/>
              </a:ext>
            </a:extLst>
          </p:cNvPr>
          <p:cNvSpPr txBox="1"/>
          <p:nvPr/>
        </p:nvSpPr>
        <p:spPr>
          <a:xfrm>
            <a:off x="827584" y="4722282"/>
            <a:ext cx="2169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cause deaths (n = 168)*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51DB2038-EC2B-4924-8347-BEC280B8F4F4}"/>
              </a:ext>
            </a:extLst>
          </p:cNvPr>
          <p:cNvSpPr txBox="1"/>
          <p:nvPr/>
        </p:nvSpPr>
        <p:spPr>
          <a:xfrm>
            <a:off x="81459" y="6093296"/>
            <a:ext cx="2666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* 29 deaths were not yet adjudicated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2FCB7E06-A009-4832-8AD1-B5E1DE3198BC}"/>
              </a:ext>
            </a:extLst>
          </p:cNvPr>
          <p:cNvSpPr txBox="1"/>
          <p:nvPr/>
        </p:nvSpPr>
        <p:spPr>
          <a:xfrm>
            <a:off x="3337218" y="551723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0,1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8A6C8E94-873D-49D5-8EED-C622418F62B7}"/>
              </a:ext>
            </a:extLst>
          </p:cNvPr>
          <p:cNvSpPr txBox="1"/>
          <p:nvPr/>
        </p:nvSpPr>
        <p:spPr>
          <a:xfrm>
            <a:off x="4869280" y="5517232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3CF999CE-787F-47A5-B527-02EA757FBECD}"/>
              </a:ext>
            </a:extLst>
          </p:cNvPr>
          <p:cNvSpPr txBox="1"/>
          <p:nvPr/>
        </p:nvSpPr>
        <p:spPr>
          <a:xfrm>
            <a:off x="6275345" y="551723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10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25583C0A-2F2E-412E-93B8-5F3E4E8E514A}"/>
              </a:ext>
            </a:extLst>
          </p:cNvPr>
          <p:cNvSpPr txBox="1"/>
          <p:nvPr/>
        </p:nvSpPr>
        <p:spPr>
          <a:xfrm>
            <a:off x="5314674" y="2279546"/>
            <a:ext cx="505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2,43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DFBF1A46-8EBD-4C82-9DE3-62D0F4D1066E}"/>
              </a:ext>
            </a:extLst>
          </p:cNvPr>
          <p:cNvSpPr txBox="1"/>
          <p:nvPr/>
        </p:nvSpPr>
        <p:spPr>
          <a:xfrm>
            <a:off x="4504255" y="2535735"/>
            <a:ext cx="505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0,68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="" xmlns:a16="http://schemas.microsoft.com/office/drawing/2014/main" id="{A7D707E1-D205-43F5-BFF5-1A1BF63568C4}"/>
              </a:ext>
            </a:extLst>
          </p:cNvPr>
          <p:cNvSpPr txBox="1"/>
          <p:nvPr/>
        </p:nvSpPr>
        <p:spPr>
          <a:xfrm>
            <a:off x="4939739" y="3361128"/>
            <a:ext cx="505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1,23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6A3FB7ED-80DB-440E-9242-41E5250F4FFE}"/>
              </a:ext>
            </a:extLst>
          </p:cNvPr>
          <p:cNvSpPr txBox="1"/>
          <p:nvPr/>
        </p:nvSpPr>
        <p:spPr>
          <a:xfrm>
            <a:off x="4408297" y="3606009"/>
            <a:ext cx="505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0,75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156E73E0-63E8-47A8-8454-BDF91A9A20E0}"/>
              </a:ext>
            </a:extLst>
          </p:cNvPr>
          <p:cNvSpPr txBox="1"/>
          <p:nvPr/>
        </p:nvSpPr>
        <p:spPr>
          <a:xfrm>
            <a:off x="5014637" y="4454807"/>
            <a:ext cx="505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1,53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C8162D6A-8D7D-4216-8B51-FCE251693440}"/>
              </a:ext>
            </a:extLst>
          </p:cNvPr>
          <p:cNvSpPr txBox="1"/>
          <p:nvPr/>
        </p:nvSpPr>
        <p:spPr>
          <a:xfrm>
            <a:off x="4473925" y="4699495"/>
            <a:ext cx="505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0,65</a:t>
            </a:r>
          </a:p>
        </p:txBody>
      </p:sp>
      <p:sp>
        <p:nvSpPr>
          <p:cNvPr id="35" name="AutoShape 162">
            <a:extLst>
              <a:ext uri="{FF2B5EF4-FFF2-40B4-BE49-F238E27FC236}">
                <a16:creationId xmlns="" xmlns:a16="http://schemas.microsoft.com/office/drawing/2014/main" id="{2E9D8336-362C-4AD7-9496-FAAF13E12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7636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ANRS CO22 HEPATHER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Carrat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F,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AASLD 2017, Abs. LB-28</a:t>
            </a:r>
          </a:p>
        </p:txBody>
      </p:sp>
    </p:spTree>
    <p:extLst>
      <p:ext uri="{BB962C8B-B14F-4D97-AF65-F5344CB8AC3E}">
        <p14:creationId xmlns:p14="http://schemas.microsoft.com/office/powerpoint/2010/main" val="393785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Conclusions</a:t>
            </a:r>
          </a:p>
          <a:p>
            <a:pPr lvl="1"/>
            <a:r>
              <a:rPr lang="en-US" sz="2000" dirty="0"/>
              <a:t>DAA was associated with </a:t>
            </a:r>
          </a:p>
          <a:p>
            <a:pPr lvl="2"/>
            <a:r>
              <a:rPr lang="en-US" sz="2000" dirty="0"/>
              <a:t>a decreased risk of death</a:t>
            </a:r>
          </a:p>
          <a:p>
            <a:pPr lvl="3"/>
            <a:r>
              <a:rPr lang="en-US" sz="1800" dirty="0"/>
              <a:t>The decrease in deaths was more pronounced for liver-related deaths than for non liver-related deaths </a:t>
            </a:r>
          </a:p>
          <a:p>
            <a:pPr lvl="2"/>
            <a:r>
              <a:rPr lang="en-US" sz="2000" dirty="0"/>
              <a:t>and no increased risk of HCC and </a:t>
            </a:r>
            <a:r>
              <a:rPr lang="en-US" sz="2000" dirty="0" err="1"/>
              <a:t>decompensation</a:t>
            </a:r>
            <a:endParaRPr lang="en-US" sz="2000" dirty="0"/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dirty="0" err="1"/>
              <a:t>Clinical</a:t>
            </a:r>
            <a:r>
              <a:rPr lang="fr-FR" dirty="0"/>
              <a:t> </a:t>
            </a:r>
            <a:r>
              <a:rPr lang="fr-FR" dirty="0" err="1"/>
              <a:t>outcome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SVR: ANRS CO22 HEPATHER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="" xmlns:a16="http://schemas.microsoft.com/office/drawing/2014/main" id="{C79AF9F4-DBAF-4DD5-BA0E-363FD487A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7636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ANRS CO22 HEPATHER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Carrat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F,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AASLD 2017, Abs. LB-28</a:t>
            </a:r>
          </a:p>
        </p:txBody>
      </p:sp>
    </p:spTree>
    <p:extLst>
      <p:ext uri="{BB962C8B-B14F-4D97-AF65-F5344CB8AC3E}">
        <p14:creationId xmlns:p14="http://schemas.microsoft.com/office/powerpoint/2010/main" val="392738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458</Words>
  <Application>Microsoft Office PowerPoint</Application>
  <PresentationFormat>Affichage à l'écran (4:3)</PresentationFormat>
  <Paragraphs>126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2017</vt:lpstr>
      <vt:lpstr>Clinical outcome after SVR: ANRS CO22 HEPATHER</vt:lpstr>
      <vt:lpstr>Clinical outcome after SVR: ANRS CO22 HEPATHER</vt:lpstr>
      <vt:lpstr>Clinical outcome after SVR: ANRS CO22 HEPATHER</vt:lpstr>
      <vt:lpstr>Clinical outcome after SVR: ANRS CO22 HEPATHER</vt:lpstr>
      <vt:lpstr>Clinical outcome after SVR: ANRS CO22 HEPATHER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Utilisateur</cp:lastModifiedBy>
  <cp:revision>219</cp:revision>
  <dcterms:created xsi:type="dcterms:W3CDTF">2010-10-19T10:42:50Z</dcterms:created>
  <dcterms:modified xsi:type="dcterms:W3CDTF">2017-12-08T08:34:46Z</dcterms:modified>
</cp:coreProperties>
</file>