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7" r:id="rId2"/>
    <p:sldId id="307" r:id="rId3"/>
    <p:sldId id="305" r:id="rId4"/>
    <p:sldId id="285" r:id="rId5"/>
    <p:sldId id="306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DDDDDD"/>
    <a:srgbClr val="333399"/>
    <a:srgbClr val="FFFFFF"/>
    <a:srgbClr val="990099"/>
    <a:srgbClr val="800080"/>
    <a:srgbClr val="CC6600"/>
    <a:srgbClr val="000066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440" autoAdjust="0"/>
    <p:restoredTop sz="96357" autoAdjust="0"/>
  </p:normalViewPr>
  <p:slideViewPr>
    <p:cSldViewPr>
      <p:cViewPr>
        <p:scale>
          <a:sx n="90" d="100"/>
          <a:sy n="90" d="100"/>
        </p:scale>
        <p:origin x="-1128" y="-200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in HCC risk after SVR: </a:t>
            </a:r>
            <a:br>
              <a:rPr lang="en-US" dirty="0"/>
            </a:br>
            <a:r>
              <a:rPr lang="en-US" dirty="0"/>
              <a:t>Veterans Affairs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Design</a:t>
            </a:r>
          </a:p>
          <a:p>
            <a:pPr lvl="1"/>
            <a:r>
              <a:rPr lang="en-US" dirty="0"/>
              <a:t>Retrospective cohort (Veterans Affairs, 167 medical centers USA)</a:t>
            </a:r>
          </a:p>
          <a:p>
            <a:pPr lvl="1"/>
            <a:r>
              <a:rPr lang="en-US" dirty="0"/>
              <a:t>Follow-up start : 180 days after initiation of the 1st antiviral treatment, 1999-2015 ; end of follow-up : June 15, 2017 or death or loss to follow-up</a:t>
            </a:r>
          </a:p>
          <a:p>
            <a:pPr lvl="2"/>
            <a:r>
              <a:rPr lang="en-US" dirty="0"/>
              <a:t>IFN ± RBV , n = 35 871 </a:t>
            </a:r>
          </a:p>
          <a:p>
            <a:pPr lvl="2"/>
            <a:r>
              <a:rPr lang="en-US" dirty="0"/>
              <a:t>DAA + IFN-based, n = 4 535</a:t>
            </a:r>
          </a:p>
          <a:p>
            <a:pPr lvl="2"/>
            <a:r>
              <a:rPr lang="en-US" dirty="0"/>
              <a:t>DAA only, n = 21 949</a:t>
            </a:r>
          </a:p>
          <a:p>
            <a:pPr lvl="1"/>
            <a:r>
              <a:rPr lang="en-US" dirty="0"/>
              <a:t>Exclusion of patients with HCC prior to antiviral treatment </a:t>
            </a:r>
            <a:br>
              <a:rPr lang="en-US" dirty="0"/>
            </a:br>
            <a:r>
              <a:rPr lang="en-US" dirty="0"/>
              <a:t>or occurring &lt; 180 days post-initiation of antiviral treatment</a:t>
            </a:r>
          </a:p>
          <a:p>
            <a:pPr lvl="1"/>
            <a:r>
              <a:rPr lang="en-US" dirty="0"/>
              <a:t>After a mean follow-up of 6.1 years, incident HCC = 3271</a:t>
            </a:r>
          </a:p>
          <a:p>
            <a:pPr lvl="1"/>
            <a:r>
              <a:rPr lang="en-US" dirty="0"/>
              <a:t>Cox proportional hazards regression adjusted for potential confounders</a:t>
            </a:r>
          </a:p>
          <a:p>
            <a:pPr lvl="2"/>
            <a:r>
              <a:rPr lang="en-US" dirty="0"/>
              <a:t>SVR</a:t>
            </a:r>
            <a:r>
              <a:rPr lang="en-US" baseline="-25000" dirty="0"/>
              <a:t>12</a:t>
            </a:r>
            <a:r>
              <a:rPr lang="en-US" dirty="0"/>
              <a:t> vs treatment failure</a:t>
            </a:r>
          </a:p>
          <a:p>
            <a:pPr lvl="2"/>
            <a:r>
              <a:rPr lang="en-US" dirty="0"/>
              <a:t>Treatment with DAA vs IFN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Ioannou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GN, AASLD 2017, Abs. 142 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="" xmlns:a16="http://schemas.microsoft.com/office/drawing/2014/main" id="{0B07D986-9E9D-4DA5-889E-FC4577A9C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81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/>
              <a:t>Reduction in HCC risk after SVR: </a:t>
            </a:r>
            <a:br>
              <a:rPr lang="en-US" dirty="0"/>
            </a:br>
            <a:r>
              <a:rPr lang="en-US" dirty="0"/>
              <a:t>Veterans Affairs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Ioannou</a:t>
            </a:r>
            <a:r>
              <a:rPr lang="en-US" sz="1200" i="1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Arial" charset="0"/>
              </a:rPr>
              <a:t> GN, AASLD 2017, Abs. 142 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6997D655-B50D-464A-B61B-EF04627DD3DB}"/>
              </a:ext>
            </a:extLst>
          </p:cNvPr>
          <p:cNvGrpSpPr/>
          <p:nvPr/>
        </p:nvGrpSpPr>
        <p:grpSpPr>
          <a:xfrm>
            <a:off x="1011921" y="2132856"/>
            <a:ext cx="6613570" cy="4401780"/>
            <a:chOff x="1011921" y="2132856"/>
            <a:chExt cx="6613570" cy="440178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xmlns="" id="{76882F08-1EED-4F95-BA7C-2971CF3736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65623" y="2171044"/>
              <a:ext cx="5951538" cy="3746500"/>
            </a:xfrm>
            <a:custGeom>
              <a:avLst/>
              <a:gdLst>
                <a:gd name="T0" fmla="*/ 3749 w 3749"/>
                <a:gd name="T1" fmla="*/ 2288 h 2360"/>
                <a:gd name="T2" fmla="*/ 66 w 3749"/>
                <a:gd name="T3" fmla="*/ 2288 h 2360"/>
                <a:gd name="T4" fmla="*/ 66 w 3749"/>
                <a:gd name="T5" fmla="*/ 0 h 2360"/>
                <a:gd name="T6" fmla="*/ 0 w 3749"/>
                <a:gd name="T7" fmla="*/ 450 h 2360"/>
                <a:gd name="T8" fmla="*/ 66 w 3749"/>
                <a:gd name="T9" fmla="*/ 450 h 2360"/>
                <a:gd name="T10" fmla="*/ 0 w 3749"/>
                <a:gd name="T11" fmla="*/ 839 h 2360"/>
                <a:gd name="T12" fmla="*/ 66 w 3749"/>
                <a:gd name="T13" fmla="*/ 839 h 2360"/>
                <a:gd name="T14" fmla="*/ 0 w 3749"/>
                <a:gd name="T15" fmla="*/ 1228 h 2360"/>
                <a:gd name="T16" fmla="*/ 66 w 3749"/>
                <a:gd name="T17" fmla="*/ 1228 h 2360"/>
                <a:gd name="T18" fmla="*/ 0 w 3749"/>
                <a:gd name="T19" fmla="*/ 1617 h 2360"/>
                <a:gd name="T20" fmla="*/ 66 w 3749"/>
                <a:gd name="T21" fmla="*/ 1617 h 2360"/>
                <a:gd name="T22" fmla="*/ 0 w 3749"/>
                <a:gd name="T23" fmla="*/ 2007 h 2360"/>
                <a:gd name="T24" fmla="*/ 66 w 3749"/>
                <a:gd name="T25" fmla="*/ 2007 h 2360"/>
                <a:gd name="T26" fmla="*/ 0 w 3749"/>
                <a:gd name="T27" fmla="*/ 61 h 2360"/>
                <a:gd name="T28" fmla="*/ 66 w 3749"/>
                <a:gd name="T29" fmla="*/ 61 h 2360"/>
                <a:gd name="T30" fmla="*/ 1910 w 3749"/>
                <a:gd name="T31" fmla="*/ 2360 h 2360"/>
                <a:gd name="T32" fmla="*/ 1910 w 3749"/>
                <a:gd name="T33" fmla="*/ 2288 h 2360"/>
                <a:gd name="T34" fmla="*/ 2264 w 3749"/>
                <a:gd name="T35" fmla="*/ 2360 h 2360"/>
                <a:gd name="T36" fmla="*/ 2264 w 3749"/>
                <a:gd name="T37" fmla="*/ 2288 h 2360"/>
                <a:gd name="T38" fmla="*/ 2618 w 3749"/>
                <a:gd name="T39" fmla="*/ 2360 h 2360"/>
                <a:gd name="T40" fmla="*/ 2618 w 3749"/>
                <a:gd name="T41" fmla="*/ 2288 h 2360"/>
                <a:gd name="T42" fmla="*/ 2972 w 3749"/>
                <a:gd name="T43" fmla="*/ 2360 h 2360"/>
                <a:gd name="T44" fmla="*/ 2972 w 3749"/>
                <a:gd name="T45" fmla="*/ 2288 h 2360"/>
                <a:gd name="T46" fmla="*/ 3325 w 3749"/>
                <a:gd name="T47" fmla="*/ 2360 h 2360"/>
                <a:gd name="T48" fmla="*/ 3325 w 3749"/>
                <a:gd name="T49" fmla="*/ 2288 h 2360"/>
                <a:gd name="T50" fmla="*/ 3682 w 3749"/>
                <a:gd name="T51" fmla="*/ 2360 h 2360"/>
                <a:gd name="T52" fmla="*/ 3682 w 3749"/>
                <a:gd name="T53" fmla="*/ 2288 h 2360"/>
                <a:gd name="T54" fmla="*/ 1201 w 3749"/>
                <a:gd name="T55" fmla="*/ 2360 h 2360"/>
                <a:gd name="T56" fmla="*/ 1201 w 3749"/>
                <a:gd name="T57" fmla="*/ 2288 h 2360"/>
                <a:gd name="T58" fmla="*/ 138 w 3749"/>
                <a:gd name="T59" fmla="*/ 2360 h 2360"/>
                <a:gd name="T60" fmla="*/ 138 w 3749"/>
                <a:gd name="T61" fmla="*/ 2288 h 2360"/>
                <a:gd name="T62" fmla="*/ 492 w 3749"/>
                <a:gd name="T63" fmla="*/ 2360 h 2360"/>
                <a:gd name="T64" fmla="*/ 492 w 3749"/>
                <a:gd name="T65" fmla="*/ 2288 h 2360"/>
                <a:gd name="T66" fmla="*/ 847 w 3749"/>
                <a:gd name="T67" fmla="*/ 2360 h 2360"/>
                <a:gd name="T68" fmla="*/ 847 w 3749"/>
                <a:gd name="T69" fmla="*/ 2288 h 2360"/>
                <a:gd name="T70" fmla="*/ 1555 w 3749"/>
                <a:gd name="T71" fmla="*/ 2360 h 2360"/>
                <a:gd name="T72" fmla="*/ 1555 w 3749"/>
                <a:gd name="T73" fmla="*/ 2288 h 2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49" h="2360">
                  <a:moveTo>
                    <a:pt x="3749" y="2288"/>
                  </a:moveTo>
                  <a:lnTo>
                    <a:pt x="66" y="2288"/>
                  </a:lnTo>
                  <a:lnTo>
                    <a:pt x="66" y="0"/>
                  </a:lnTo>
                  <a:moveTo>
                    <a:pt x="0" y="450"/>
                  </a:moveTo>
                  <a:lnTo>
                    <a:pt x="66" y="450"/>
                  </a:lnTo>
                  <a:moveTo>
                    <a:pt x="0" y="839"/>
                  </a:moveTo>
                  <a:lnTo>
                    <a:pt x="66" y="839"/>
                  </a:lnTo>
                  <a:moveTo>
                    <a:pt x="0" y="1228"/>
                  </a:moveTo>
                  <a:lnTo>
                    <a:pt x="66" y="1228"/>
                  </a:lnTo>
                  <a:moveTo>
                    <a:pt x="0" y="1617"/>
                  </a:moveTo>
                  <a:lnTo>
                    <a:pt x="66" y="1617"/>
                  </a:lnTo>
                  <a:moveTo>
                    <a:pt x="0" y="2007"/>
                  </a:moveTo>
                  <a:lnTo>
                    <a:pt x="66" y="2007"/>
                  </a:lnTo>
                  <a:moveTo>
                    <a:pt x="0" y="61"/>
                  </a:moveTo>
                  <a:lnTo>
                    <a:pt x="66" y="61"/>
                  </a:lnTo>
                  <a:moveTo>
                    <a:pt x="1910" y="2360"/>
                  </a:moveTo>
                  <a:lnTo>
                    <a:pt x="1910" y="2288"/>
                  </a:lnTo>
                  <a:moveTo>
                    <a:pt x="2264" y="2360"/>
                  </a:moveTo>
                  <a:lnTo>
                    <a:pt x="2264" y="2288"/>
                  </a:lnTo>
                  <a:moveTo>
                    <a:pt x="2618" y="2360"/>
                  </a:moveTo>
                  <a:lnTo>
                    <a:pt x="2618" y="2288"/>
                  </a:lnTo>
                  <a:moveTo>
                    <a:pt x="2972" y="2360"/>
                  </a:moveTo>
                  <a:lnTo>
                    <a:pt x="2972" y="2288"/>
                  </a:lnTo>
                  <a:moveTo>
                    <a:pt x="3325" y="2360"/>
                  </a:moveTo>
                  <a:lnTo>
                    <a:pt x="3325" y="2288"/>
                  </a:lnTo>
                  <a:moveTo>
                    <a:pt x="3682" y="2360"/>
                  </a:moveTo>
                  <a:lnTo>
                    <a:pt x="3682" y="2288"/>
                  </a:lnTo>
                  <a:moveTo>
                    <a:pt x="1201" y="2360"/>
                  </a:moveTo>
                  <a:lnTo>
                    <a:pt x="1201" y="2288"/>
                  </a:lnTo>
                  <a:moveTo>
                    <a:pt x="138" y="2360"/>
                  </a:moveTo>
                  <a:lnTo>
                    <a:pt x="138" y="2288"/>
                  </a:lnTo>
                  <a:moveTo>
                    <a:pt x="492" y="2360"/>
                  </a:moveTo>
                  <a:lnTo>
                    <a:pt x="492" y="2288"/>
                  </a:lnTo>
                  <a:moveTo>
                    <a:pt x="847" y="2360"/>
                  </a:moveTo>
                  <a:lnTo>
                    <a:pt x="847" y="2288"/>
                  </a:lnTo>
                  <a:moveTo>
                    <a:pt x="1555" y="2360"/>
                  </a:moveTo>
                  <a:lnTo>
                    <a:pt x="1555" y="2288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xmlns="" id="{A1607C0B-ACA9-4878-91F8-AD565CA65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410" y="2267881"/>
              <a:ext cx="5643563" cy="271463"/>
            </a:xfrm>
            <a:custGeom>
              <a:avLst/>
              <a:gdLst>
                <a:gd name="T0" fmla="*/ 3555 w 3555"/>
                <a:gd name="T1" fmla="*/ 171 h 171"/>
                <a:gd name="T2" fmla="*/ 3291 w 3555"/>
                <a:gd name="T3" fmla="*/ 171 h 171"/>
                <a:gd name="T4" fmla="*/ 3291 w 3555"/>
                <a:gd name="T5" fmla="*/ 163 h 171"/>
                <a:gd name="T6" fmla="*/ 3205 w 3555"/>
                <a:gd name="T7" fmla="*/ 163 h 171"/>
                <a:gd name="T8" fmla="*/ 3205 w 3555"/>
                <a:gd name="T9" fmla="*/ 155 h 171"/>
                <a:gd name="T10" fmla="*/ 3137 w 3555"/>
                <a:gd name="T11" fmla="*/ 155 h 171"/>
                <a:gd name="T12" fmla="*/ 3137 w 3555"/>
                <a:gd name="T13" fmla="*/ 145 h 171"/>
                <a:gd name="T14" fmla="*/ 2945 w 3555"/>
                <a:gd name="T15" fmla="*/ 145 h 171"/>
                <a:gd name="T16" fmla="*/ 2945 w 3555"/>
                <a:gd name="T17" fmla="*/ 138 h 171"/>
                <a:gd name="T18" fmla="*/ 2730 w 3555"/>
                <a:gd name="T19" fmla="*/ 138 h 171"/>
                <a:gd name="T20" fmla="*/ 2730 w 3555"/>
                <a:gd name="T21" fmla="*/ 130 h 171"/>
                <a:gd name="T22" fmla="*/ 2488 w 3555"/>
                <a:gd name="T23" fmla="*/ 130 h 171"/>
                <a:gd name="T24" fmla="*/ 2488 w 3555"/>
                <a:gd name="T25" fmla="*/ 124 h 171"/>
                <a:gd name="T26" fmla="*/ 2282 w 3555"/>
                <a:gd name="T27" fmla="*/ 124 h 171"/>
                <a:gd name="T28" fmla="*/ 2282 w 3555"/>
                <a:gd name="T29" fmla="*/ 113 h 171"/>
                <a:gd name="T30" fmla="*/ 2094 w 3555"/>
                <a:gd name="T31" fmla="*/ 113 h 171"/>
                <a:gd name="T32" fmla="*/ 2094 w 3555"/>
                <a:gd name="T33" fmla="*/ 108 h 171"/>
                <a:gd name="T34" fmla="*/ 2065 w 3555"/>
                <a:gd name="T35" fmla="*/ 108 h 171"/>
                <a:gd name="T36" fmla="*/ 2065 w 3555"/>
                <a:gd name="T37" fmla="*/ 101 h 171"/>
                <a:gd name="T38" fmla="*/ 1943 w 3555"/>
                <a:gd name="T39" fmla="*/ 101 h 171"/>
                <a:gd name="T40" fmla="*/ 1943 w 3555"/>
                <a:gd name="T41" fmla="*/ 94 h 171"/>
                <a:gd name="T42" fmla="*/ 1844 w 3555"/>
                <a:gd name="T43" fmla="*/ 94 h 171"/>
                <a:gd name="T44" fmla="*/ 1844 w 3555"/>
                <a:gd name="T45" fmla="*/ 88 h 171"/>
                <a:gd name="T46" fmla="*/ 1713 w 3555"/>
                <a:gd name="T47" fmla="*/ 88 h 171"/>
                <a:gd name="T48" fmla="*/ 1713 w 3555"/>
                <a:gd name="T49" fmla="*/ 80 h 171"/>
                <a:gd name="T50" fmla="*/ 1597 w 3555"/>
                <a:gd name="T51" fmla="*/ 80 h 171"/>
                <a:gd name="T52" fmla="*/ 1597 w 3555"/>
                <a:gd name="T53" fmla="*/ 75 h 171"/>
                <a:gd name="T54" fmla="*/ 1472 w 3555"/>
                <a:gd name="T55" fmla="*/ 75 h 171"/>
                <a:gd name="T56" fmla="*/ 1472 w 3555"/>
                <a:gd name="T57" fmla="*/ 69 h 171"/>
                <a:gd name="T58" fmla="*/ 1346 w 3555"/>
                <a:gd name="T59" fmla="*/ 69 h 171"/>
                <a:gd name="T60" fmla="*/ 1346 w 3555"/>
                <a:gd name="T61" fmla="*/ 59 h 171"/>
                <a:gd name="T62" fmla="*/ 1260 w 3555"/>
                <a:gd name="T63" fmla="*/ 59 h 171"/>
                <a:gd name="T64" fmla="*/ 1260 w 3555"/>
                <a:gd name="T65" fmla="*/ 54 h 171"/>
                <a:gd name="T66" fmla="*/ 989 w 3555"/>
                <a:gd name="T67" fmla="*/ 54 h 171"/>
                <a:gd name="T68" fmla="*/ 989 w 3555"/>
                <a:gd name="T69" fmla="*/ 46 h 171"/>
                <a:gd name="T70" fmla="*/ 907 w 3555"/>
                <a:gd name="T71" fmla="*/ 46 h 171"/>
                <a:gd name="T72" fmla="*/ 907 w 3555"/>
                <a:gd name="T73" fmla="*/ 40 h 171"/>
                <a:gd name="T74" fmla="*/ 682 w 3555"/>
                <a:gd name="T75" fmla="*/ 40 h 171"/>
                <a:gd name="T76" fmla="*/ 682 w 3555"/>
                <a:gd name="T77" fmla="*/ 29 h 171"/>
                <a:gd name="T78" fmla="*/ 485 w 3555"/>
                <a:gd name="T79" fmla="*/ 29 h 171"/>
                <a:gd name="T80" fmla="*/ 485 w 3555"/>
                <a:gd name="T81" fmla="*/ 19 h 171"/>
                <a:gd name="T82" fmla="*/ 312 w 3555"/>
                <a:gd name="T83" fmla="*/ 19 h 171"/>
                <a:gd name="T84" fmla="*/ 312 w 3555"/>
                <a:gd name="T85" fmla="*/ 10 h 171"/>
                <a:gd name="T86" fmla="*/ 169 w 3555"/>
                <a:gd name="T87" fmla="*/ 10 h 171"/>
                <a:gd name="T88" fmla="*/ 169 w 3555"/>
                <a:gd name="T89" fmla="*/ 0 h 171"/>
                <a:gd name="T90" fmla="*/ 0 w 3555"/>
                <a:gd name="T9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5" h="171">
                  <a:moveTo>
                    <a:pt x="3555" y="171"/>
                  </a:moveTo>
                  <a:lnTo>
                    <a:pt x="3291" y="171"/>
                  </a:lnTo>
                  <a:lnTo>
                    <a:pt x="3291" y="163"/>
                  </a:lnTo>
                  <a:lnTo>
                    <a:pt x="3205" y="163"/>
                  </a:lnTo>
                  <a:lnTo>
                    <a:pt x="3205" y="155"/>
                  </a:lnTo>
                  <a:lnTo>
                    <a:pt x="3137" y="155"/>
                  </a:lnTo>
                  <a:lnTo>
                    <a:pt x="3137" y="145"/>
                  </a:lnTo>
                  <a:lnTo>
                    <a:pt x="2945" y="145"/>
                  </a:lnTo>
                  <a:lnTo>
                    <a:pt x="2945" y="138"/>
                  </a:lnTo>
                  <a:lnTo>
                    <a:pt x="2730" y="138"/>
                  </a:lnTo>
                  <a:lnTo>
                    <a:pt x="2730" y="130"/>
                  </a:lnTo>
                  <a:lnTo>
                    <a:pt x="2488" y="130"/>
                  </a:lnTo>
                  <a:lnTo>
                    <a:pt x="2488" y="124"/>
                  </a:lnTo>
                  <a:lnTo>
                    <a:pt x="2282" y="124"/>
                  </a:lnTo>
                  <a:lnTo>
                    <a:pt x="2282" y="113"/>
                  </a:lnTo>
                  <a:lnTo>
                    <a:pt x="2094" y="113"/>
                  </a:lnTo>
                  <a:lnTo>
                    <a:pt x="2094" y="108"/>
                  </a:lnTo>
                  <a:lnTo>
                    <a:pt x="2065" y="108"/>
                  </a:lnTo>
                  <a:lnTo>
                    <a:pt x="2065" y="101"/>
                  </a:lnTo>
                  <a:lnTo>
                    <a:pt x="1943" y="101"/>
                  </a:lnTo>
                  <a:lnTo>
                    <a:pt x="1943" y="94"/>
                  </a:lnTo>
                  <a:lnTo>
                    <a:pt x="1844" y="94"/>
                  </a:lnTo>
                  <a:lnTo>
                    <a:pt x="1844" y="88"/>
                  </a:lnTo>
                  <a:lnTo>
                    <a:pt x="1713" y="88"/>
                  </a:lnTo>
                  <a:lnTo>
                    <a:pt x="1713" y="80"/>
                  </a:lnTo>
                  <a:lnTo>
                    <a:pt x="1597" y="80"/>
                  </a:lnTo>
                  <a:lnTo>
                    <a:pt x="1597" y="75"/>
                  </a:lnTo>
                  <a:lnTo>
                    <a:pt x="1472" y="75"/>
                  </a:lnTo>
                  <a:lnTo>
                    <a:pt x="1472" y="69"/>
                  </a:lnTo>
                  <a:lnTo>
                    <a:pt x="1346" y="69"/>
                  </a:lnTo>
                  <a:lnTo>
                    <a:pt x="1346" y="59"/>
                  </a:lnTo>
                  <a:lnTo>
                    <a:pt x="1260" y="59"/>
                  </a:lnTo>
                  <a:lnTo>
                    <a:pt x="1260" y="54"/>
                  </a:lnTo>
                  <a:lnTo>
                    <a:pt x="989" y="54"/>
                  </a:lnTo>
                  <a:lnTo>
                    <a:pt x="989" y="46"/>
                  </a:lnTo>
                  <a:lnTo>
                    <a:pt x="907" y="46"/>
                  </a:lnTo>
                  <a:lnTo>
                    <a:pt x="907" y="40"/>
                  </a:lnTo>
                  <a:lnTo>
                    <a:pt x="682" y="40"/>
                  </a:lnTo>
                  <a:lnTo>
                    <a:pt x="682" y="29"/>
                  </a:lnTo>
                  <a:lnTo>
                    <a:pt x="485" y="29"/>
                  </a:lnTo>
                  <a:lnTo>
                    <a:pt x="485" y="19"/>
                  </a:lnTo>
                  <a:lnTo>
                    <a:pt x="312" y="19"/>
                  </a:lnTo>
                  <a:lnTo>
                    <a:pt x="312" y="10"/>
                  </a:lnTo>
                  <a:lnTo>
                    <a:pt x="169" y="10"/>
                  </a:lnTo>
                  <a:lnTo>
                    <a:pt x="169" y="0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xmlns="" id="{4E5EE15E-D900-4493-B192-34553818B6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79935" y="2272644"/>
              <a:ext cx="5635625" cy="1011238"/>
            </a:xfrm>
            <a:custGeom>
              <a:avLst/>
              <a:gdLst>
                <a:gd name="T0" fmla="*/ 3517 w 3550"/>
                <a:gd name="T1" fmla="*/ 619 h 637"/>
                <a:gd name="T2" fmla="*/ 3416 w 3550"/>
                <a:gd name="T3" fmla="*/ 611 h 637"/>
                <a:gd name="T4" fmla="*/ 3364 w 3550"/>
                <a:gd name="T5" fmla="*/ 583 h 637"/>
                <a:gd name="T6" fmla="*/ 3245 w 3550"/>
                <a:gd name="T7" fmla="*/ 568 h 637"/>
                <a:gd name="T8" fmla="*/ 3181 w 3550"/>
                <a:gd name="T9" fmla="*/ 543 h 637"/>
                <a:gd name="T10" fmla="*/ 3102 w 3550"/>
                <a:gd name="T11" fmla="*/ 535 h 637"/>
                <a:gd name="T12" fmla="*/ 3050 w 3550"/>
                <a:gd name="T13" fmla="*/ 513 h 637"/>
                <a:gd name="T14" fmla="*/ 2957 w 3550"/>
                <a:gd name="T15" fmla="*/ 502 h 637"/>
                <a:gd name="T16" fmla="*/ 2927 w 3550"/>
                <a:gd name="T17" fmla="*/ 482 h 637"/>
                <a:gd name="T18" fmla="*/ 2844 w 3550"/>
                <a:gd name="T19" fmla="*/ 473 h 637"/>
                <a:gd name="T20" fmla="*/ 2793 w 3550"/>
                <a:gd name="T21" fmla="*/ 449 h 637"/>
                <a:gd name="T22" fmla="*/ 2740 w 3550"/>
                <a:gd name="T23" fmla="*/ 441 h 637"/>
                <a:gd name="T24" fmla="*/ 2653 w 3550"/>
                <a:gd name="T25" fmla="*/ 429 h 637"/>
                <a:gd name="T26" fmla="*/ 2611 w 3550"/>
                <a:gd name="T27" fmla="*/ 404 h 637"/>
                <a:gd name="T28" fmla="*/ 2537 w 3550"/>
                <a:gd name="T29" fmla="*/ 394 h 637"/>
                <a:gd name="T30" fmla="*/ 2511 w 3550"/>
                <a:gd name="T31" fmla="*/ 376 h 637"/>
                <a:gd name="T32" fmla="*/ 2398 w 3550"/>
                <a:gd name="T33" fmla="*/ 361 h 637"/>
                <a:gd name="T34" fmla="*/ 2337 w 3550"/>
                <a:gd name="T35" fmla="*/ 345 h 637"/>
                <a:gd name="T36" fmla="*/ 2269 w 3550"/>
                <a:gd name="T37" fmla="*/ 336 h 637"/>
                <a:gd name="T38" fmla="*/ 2252 w 3550"/>
                <a:gd name="T39" fmla="*/ 317 h 637"/>
                <a:gd name="T40" fmla="*/ 2167 w 3550"/>
                <a:gd name="T41" fmla="*/ 306 h 637"/>
                <a:gd name="T42" fmla="*/ 2118 w 3550"/>
                <a:gd name="T43" fmla="*/ 284 h 637"/>
                <a:gd name="T44" fmla="*/ 2054 w 3550"/>
                <a:gd name="T45" fmla="*/ 276 h 637"/>
                <a:gd name="T46" fmla="*/ 2019 w 3550"/>
                <a:gd name="T47" fmla="*/ 256 h 637"/>
                <a:gd name="T48" fmla="*/ 1893 w 3550"/>
                <a:gd name="T49" fmla="*/ 248 h 637"/>
                <a:gd name="T50" fmla="*/ 1837 w 3550"/>
                <a:gd name="T51" fmla="*/ 227 h 637"/>
                <a:gd name="T52" fmla="*/ 1742 w 3550"/>
                <a:gd name="T53" fmla="*/ 218 h 637"/>
                <a:gd name="T54" fmla="*/ 1714 w 3550"/>
                <a:gd name="T55" fmla="*/ 201 h 637"/>
                <a:gd name="T56" fmla="*/ 1598 w 3550"/>
                <a:gd name="T57" fmla="*/ 190 h 637"/>
                <a:gd name="T58" fmla="*/ 1554 w 3550"/>
                <a:gd name="T59" fmla="*/ 172 h 637"/>
                <a:gd name="T60" fmla="*/ 1422 w 3550"/>
                <a:gd name="T61" fmla="*/ 164 h 637"/>
                <a:gd name="T62" fmla="*/ 1351 w 3550"/>
                <a:gd name="T63" fmla="*/ 154 h 637"/>
                <a:gd name="T64" fmla="*/ 1285 w 3550"/>
                <a:gd name="T65" fmla="*/ 136 h 637"/>
                <a:gd name="T66" fmla="*/ 1160 w 3550"/>
                <a:gd name="T67" fmla="*/ 128 h 637"/>
                <a:gd name="T68" fmla="*/ 1087 w 3550"/>
                <a:gd name="T69" fmla="*/ 109 h 637"/>
                <a:gd name="T70" fmla="*/ 905 w 3550"/>
                <a:gd name="T71" fmla="*/ 98 h 637"/>
                <a:gd name="T72" fmla="*/ 801 w 3550"/>
                <a:gd name="T73" fmla="*/ 76 h 637"/>
                <a:gd name="T74" fmla="*/ 666 w 3550"/>
                <a:gd name="T75" fmla="*/ 67 h 637"/>
                <a:gd name="T76" fmla="*/ 582 w 3550"/>
                <a:gd name="T77" fmla="*/ 51 h 637"/>
                <a:gd name="T78" fmla="*/ 395 w 3550"/>
                <a:gd name="T79" fmla="*/ 38 h 637"/>
                <a:gd name="T80" fmla="*/ 293 w 3550"/>
                <a:gd name="T81" fmla="*/ 19 h 637"/>
                <a:gd name="T82" fmla="*/ 108 w 3550"/>
                <a:gd name="T83" fmla="*/ 11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50" h="637">
                  <a:moveTo>
                    <a:pt x="3550" y="637"/>
                  </a:moveTo>
                  <a:lnTo>
                    <a:pt x="3517" y="637"/>
                  </a:lnTo>
                  <a:lnTo>
                    <a:pt x="3517" y="619"/>
                  </a:lnTo>
                  <a:lnTo>
                    <a:pt x="3458" y="619"/>
                  </a:lnTo>
                  <a:lnTo>
                    <a:pt x="3458" y="611"/>
                  </a:lnTo>
                  <a:lnTo>
                    <a:pt x="3416" y="611"/>
                  </a:lnTo>
                  <a:lnTo>
                    <a:pt x="3416" y="598"/>
                  </a:lnTo>
                  <a:lnTo>
                    <a:pt x="3364" y="598"/>
                  </a:lnTo>
                  <a:lnTo>
                    <a:pt x="3364" y="583"/>
                  </a:lnTo>
                  <a:lnTo>
                    <a:pt x="3312" y="583"/>
                  </a:lnTo>
                  <a:lnTo>
                    <a:pt x="3312" y="568"/>
                  </a:lnTo>
                  <a:lnTo>
                    <a:pt x="3245" y="568"/>
                  </a:lnTo>
                  <a:lnTo>
                    <a:pt x="3245" y="557"/>
                  </a:lnTo>
                  <a:lnTo>
                    <a:pt x="3181" y="557"/>
                  </a:lnTo>
                  <a:lnTo>
                    <a:pt x="3181" y="543"/>
                  </a:lnTo>
                  <a:lnTo>
                    <a:pt x="3148" y="543"/>
                  </a:lnTo>
                  <a:lnTo>
                    <a:pt x="3148" y="535"/>
                  </a:lnTo>
                  <a:lnTo>
                    <a:pt x="3102" y="535"/>
                  </a:lnTo>
                  <a:lnTo>
                    <a:pt x="3102" y="521"/>
                  </a:lnTo>
                  <a:lnTo>
                    <a:pt x="3050" y="521"/>
                  </a:lnTo>
                  <a:lnTo>
                    <a:pt x="3050" y="513"/>
                  </a:lnTo>
                  <a:lnTo>
                    <a:pt x="3001" y="513"/>
                  </a:lnTo>
                  <a:lnTo>
                    <a:pt x="3001" y="502"/>
                  </a:lnTo>
                  <a:lnTo>
                    <a:pt x="2957" y="502"/>
                  </a:lnTo>
                  <a:lnTo>
                    <a:pt x="2957" y="493"/>
                  </a:lnTo>
                  <a:lnTo>
                    <a:pt x="2927" y="493"/>
                  </a:lnTo>
                  <a:lnTo>
                    <a:pt x="2927" y="482"/>
                  </a:lnTo>
                  <a:lnTo>
                    <a:pt x="2879" y="482"/>
                  </a:lnTo>
                  <a:lnTo>
                    <a:pt x="2879" y="473"/>
                  </a:lnTo>
                  <a:lnTo>
                    <a:pt x="2844" y="473"/>
                  </a:lnTo>
                  <a:lnTo>
                    <a:pt x="2844" y="465"/>
                  </a:lnTo>
                  <a:lnTo>
                    <a:pt x="2793" y="465"/>
                  </a:lnTo>
                  <a:lnTo>
                    <a:pt x="2793" y="449"/>
                  </a:lnTo>
                  <a:lnTo>
                    <a:pt x="2746" y="449"/>
                  </a:lnTo>
                  <a:moveTo>
                    <a:pt x="2740" y="449"/>
                  </a:moveTo>
                  <a:lnTo>
                    <a:pt x="2740" y="441"/>
                  </a:lnTo>
                  <a:lnTo>
                    <a:pt x="2702" y="441"/>
                  </a:lnTo>
                  <a:lnTo>
                    <a:pt x="2702" y="429"/>
                  </a:lnTo>
                  <a:lnTo>
                    <a:pt x="2653" y="429"/>
                  </a:lnTo>
                  <a:lnTo>
                    <a:pt x="2653" y="414"/>
                  </a:lnTo>
                  <a:lnTo>
                    <a:pt x="2611" y="414"/>
                  </a:lnTo>
                  <a:lnTo>
                    <a:pt x="2611" y="404"/>
                  </a:lnTo>
                  <a:lnTo>
                    <a:pt x="2580" y="404"/>
                  </a:lnTo>
                  <a:lnTo>
                    <a:pt x="2580" y="394"/>
                  </a:lnTo>
                  <a:lnTo>
                    <a:pt x="2537" y="394"/>
                  </a:lnTo>
                  <a:lnTo>
                    <a:pt x="2537" y="385"/>
                  </a:lnTo>
                  <a:lnTo>
                    <a:pt x="2511" y="385"/>
                  </a:lnTo>
                  <a:lnTo>
                    <a:pt x="2511" y="376"/>
                  </a:lnTo>
                  <a:lnTo>
                    <a:pt x="2443" y="376"/>
                  </a:lnTo>
                  <a:lnTo>
                    <a:pt x="2443" y="361"/>
                  </a:lnTo>
                  <a:lnTo>
                    <a:pt x="2398" y="361"/>
                  </a:lnTo>
                  <a:lnTo>
                    <a:pt x="2398" y="351"/>
                  </a:lnTo>
                  <a:lnTo>
                    <a:pt x="2337" y="351"/>
                  </a:lnTo>
                  <a:lnTo>
                    <a:pt x="2337" y="345"/>
                  </a:lnTo>
                  <a:lnTo>
                    <a:pt x="2301" y="345"/>
                  </a:lnTo>
                  <a:lnTo>
                    <a:pt x="2301" y="336"/>
                  </a:lnTo>
                  <a:lnTo>
                    <a:pt x="2269" y="336"/>
                  </a:lnTo>
                  <a:lnTo>
                    <a:pt x="2269" y="325"/>
                  </a:lnTo>
                  <a:lnTo>
                    <a:pt x="2252" y="325"/>
                  </a:lnTo>
                  <a:lnTo>
                    <a:pt x="2252" y="317"/>
                  </a:lnTo>
                  <a:lnTo>
                    <a:pt x="2212" y="317"/>
                  </a:lnTo>
                  <a:lnTo>
                    <a:pt x="2212" y="306"/>
                  </a:lnTo>
                  <a:lnTo>
                    <a:pt x="2167" y="306"/>
                  </a:lnTo>
                  <a:lnTo>
                    <a:pt x="2167" y="296"/>
                  </a:lnTo>
                  <a:lnTo>
                    <a:pt x="2118" y="296"/>
                  </a:lnTo>
                  <a:lnTo>
                    <a:pt x="2118" y="284"/>
                  </a:lnTo>
                  <a:lnTo>
                    <a:pt x="2090" y="284"/>
                  </a:lnTo>
                  <a:lnTo>
                    <a:pt x="2090" y="276"/>
                  </a:lnTo>
                  <a:lnTo>
                    <a:pt x="2054" y="276"/>
                  </a:lnTo>
                  <a:lnTo>
                    <a:pt x="2054" y="267"/>
                  </a:lnTo>
                  <a:lnTo>
                    <a:pt x="2019" y="267"/>
                  </a:lnTo>
                  <a:lnTo>
                    <a:pt x="2019" y="256"/>
                  </a:lnTo>
                  <a:lnTo>
                    <a:pt x="1979" y="256"/>
                  </a:lnTo>
                  <a:lnTo>
                    <a:pt x="1979" y="248"/>
                  </a:lnTo>
                  <a:lnTo>
                    <a:pt x="1893" y="248"/>
                  </a:lnTo>
                  <a:lnTo>
                    <a:pt x="1893" y="237"/>
                  </a:lnTo>
                  <a:lnTo>
                    <a:pt x="1837" y="237"/>
                  </a:lnTo>
                  <a:lnTo>
                    <a:pt x="1837" y="227"/>
                  </a:lnTo>
                  <a:lnTo>
                    <a:pt x="1788" y="227"/>
                  </a:lnTo>
                  <a:lnTo>
                    <a:pt x="1788" y="218"/>
                  </a:lnTo>
                  <a:lnTo>
                    <a:pt x="1742" y="218"/>
                  </a:lnTo>
                  <a:lnTo>
                    <a:pt x="1742" y="208"/>
                  </a:lnTo>
                  <a:lnTo>
                    <a:pt x="1714" y="208"/>
                  </a:lnTo>
                  <a:lnTo>
                    <a:pt x="1714" y="201"/>
                  </a:lnTo>
                  <a:lnTo>
                    <a:pt x="1667" y="201"/>
                  </a:lnTo>
                  <a:lnTo>
                    <a:pt x="1667" y="190"/>
                  </a:lnTo>
                  <a:lnTo>
                    <a:pt x="1598" y="190"/>
                  </a:lnTo>
                  <a:lnTo>
                    <a:pt x="1598" y="182"/>
                  </a:lnTo>
                  <a:lnTo>
                    <a:pt x="1554" y="182"/>
                  </a:lnTo>
                  <a:lnTo>
                    <a:pt x="1554" y="172"/>
                  </a:lnTo>
                  <a:lnTo>
                    <a:pt x="1470" y="172"/>
                  </a:lnTo>
                  <a:lnTo>
                    <a:pt x="1470" y="164"/>
                  </a:lnTo>
                  <a:lnTo>
                    <a:pt x="1422" y="164"/>
                  </a:lnTo>
                  <a:moveTo>
                    <a:pt x="1416" y="164"/>
                  </a:moveTo>
                  <a:lnTo>
                    <a:pt x="1416" y="154"/>
                  </a:lnTo>
                  <a:lnTo>
                    <a:pt x="1351" y="154"/>
                  </a:lnTo>
                  <a:lnTo>
                    <a:pt x="1351" y="149"/>
                  </a:lnTo>
                  <a:lnTo>
                    <a:pt x="1285" y="149"/>
                  </a:lnTo>
                  <a:lnTo>
                    <a:pt x="1285" y="136"/>
                  </a:lnTo>
                  <a:lnTo>
                    <a:pt x="1220" y="136"/>
                  </a:lnTo>
                  <a:lnTo>
                    <a:pt x="1220" y="128"/>
                  </a:lnTo>
                  <a:lnTo>
                    <a:pt x="1160" y="128"/>
                  </a:lnTo>
                  <a:lnTo>
                    <a:pt x="1160" y="118"/>
                  </a:lnTo>
                  <a:lnTo>
                    <a:pt x="1087" y="118"/>
                  </a:lnTo>
                  <a:lnTo>
                    <a:pt x="1087" y="109"/>
                  </a:lnTo>
                  <a:lnTo>
                    <a:pt x="1018" y="109"/>
                  </a:lnTo>
                  <a:lnTo>
                    <a:pt x="1018" y="98"/>
                  </a:lnTo>
                  <a:lnTo>
                    <a:pt x="905" y="98"/>
                  </a:lnTo>
                  <a:lnTo>
                    <a:pt x="905" y="87"/>
                  </a:lnTo>
                  <a:lnTo>
                    <a:pt x="801" y="87"/>
                  </a:lnTo>
                  <a:lnTo>
                    <a:pt x="801" y="76"/>
                  </a:lnTo>
                  <a:lnTo>
                    <a:pt x="721" y="76"/>
                  </a:lnTo>
                  <a:lnTo>
                    <a:pt x="721" y="67"/>
                  </a:lnTo>
                  <a:lnTo>
                    <a:pt x="666" y="67"/>
                  </a:lnTo>
                  <a:lnTo>
                    <a:pt x="666" y="59"/>
                  </a:lnTo>
                  <a:lnTo>
                    <a:pt x="582" y="59"/>
                  </a:lnTo>
                  <a:lnTo>
                    <a:pt x="582" y="51"/>
                  </a:lnTo>
                  <a:lnTo>
                    <a:pt x="504" y="51"/>
                  </a:lnTo>
                  <a:lnTo>
                    <a:pt x="504" y="38"/>
                  </a:lnTo>
                  <a:lnTo>
                    <a:pt x="395" y="38"/>
                  </a:lnTo>
                  <a:lnTo>
                    <a:pt x="395" y="30"/>
                  </a:lnTo>
                  <a:lnTo>
                    <a:pt x="293" y="30"/>
                  </a:lnTo>
                  <a:lnTo>
                    <a:pt x="293" y="19"/>
                  </a:lnTo>
                  <a:lnTo>
                    <a:pt x="225" y="19"/>
                  </a:lnTo>
                  <a:lnTo>
                    <a:pt x="225" y="11"/>
                  </a:lnTo>
                  <a:lnTo>
                    <a:pt x="108" y="11"/>
                  </a:lnTo>
                  <a:lnTo>
                    <a:pt x="108" y="0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xmlns="" id="{10280F6C-047E-4287-A65F-BC371DC08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3585" y="2266294"/>
              <a:ext cx="5640388" cy="1727200"/>
            </a:xfrm>
            <a:custGeom>
              <a:avLst/>
              <a:gdLst>
                <a:gd name="T0" fmla="*/ 3481 w 3553"/>
                <a:gd name="T1" fmla="*/ 1067 h 1088"/>
                <a:gd name="T2" fmla="*/ 3154 w 3553"/>
                <a:gd name="T3" fmla="*/ 1046 h 1088"/>
                <a:gd name="T4" fmla="*/ 3096 w 3553"/>
                <a:gd name="T5" fmla="*/ 1009 h 1088"/>
                <a:gd name="T6" fmla="*/ 3003 w 3553"/>
                <a:gd name="T7" fmla="*/ 993 h 1088"/>
                <a:gd name="T8" fmla="*/ 2977 w 3553"/>
                <a:gd name="T9" fmla="*/ 955 h 1088"/>
                <a:gd name="T10" fmla="*/ 2786 w 3553"/>
                <a:gd name="T11" fmla="*/ 943 h 1088"/>
                <a:gd name="T12" fmla="*/ 2720 w 3553"/>
                <a:gd name="T13" fmla="*/ 908 h 1088"/>
                <a:gd name="T14" fmla="*/ 2526 w 3553"/>
                <a:gd name="T15" fmla="*/ 886 h 1088"/>
                <a:gd name="T16" fmla="*/ 2512 w 3553"/>
                <a:gd name="T17" fmla="*/ 860 h 1088"/>
                <a:gd name="T18" fmla="*/ 2460 w 3553"/>
                <a:gd name="T19" fmla="*/ 846 h 1088"/>
                <a:gd name="T20" fmla="*/ 2367 w 3553"/>
                <a:gd name="T21" fmla="*/ 816 h 1088"/>
                <a:gd name="T22" fmla="*/ 2234 w 3553"/>
                <a:gd name="T23" fmla="*/ 804 h 1088"/>
                <a:gd name="T24" fmla="*/ 2196 w 3553"/>
                <a:gd name="T25" fmla="*/ 771 h 1088"/>
                <a:gd name="T26" fmla="*/ 2021 w 3553"/>
                <a:gd name="T27" fmla="*/ 747 h 1088"/>
                <a:gd name="T28" fmla="*/ 1951 w 3553"/>
                <a:gd name="T29" fmla="*/ 715 h 1088"/>
                <a:gd name="T30" fmla="*/ 1874 w 3553"/>
                <a:gd name="T31" fmla="*/ 706 h 1088"/>
                <a:gd name="T32" fmla="*/ 1849 w 3553"/>
                <a:gd name="T33" fmla="*/ 671 h 1088"/>
                <a:gd name="T34" fmla="*/ 1712 w 3553"/>
                <a:gd name="T35" fmla="*/ 660 h 1088"/>
                <a:gd name="T36" fmla="*/ 1675 w 3553"/>
                <a:gd name="T37" fmla="*/ 638 h 1088"/>
                <a:gd name="T38" fmla="*/ 1530 w 3553"/>
                <a:gd name="T39" fmla="*/ 623 h 1088"/>
                <a:gd name="T40" fmla="*/ 1495 w 3553"/>
                <a:gd name="T41" fmla="*/ 593 h 1088"/>
                <a:gd name="T42" fmla="*/ 1405 w 3553"/>
                <a:gd name="T43" fmla="*/ 580 h 1088"/>
                <a:gd name="T44" fmla="*/ 1360 w 3553"/>
                <a:gd name="T45" fmla="*/ 547 h 1088"/>
                <a:gd name="T46" fmla="*/ 1266 w 3553"/>
                <a:gd name="T47" fmla="*/ 537 h 1088"/>
                <a:gd name="T48" fmla="*/ 1194 w 3553"/>
                <a:gd name="T49" fmla="*/ 513 h 1088"/>
                <a:gd name="T50" fmla="*/ 1116 w 3553"/>
                <a:gd name="T51" fmla="*/ 496 h 1088"/>
                <a:gd name="T52" fmla="*/ 1056 w 3553"/>
                <a:gd name="T53" fmla="*/ 464 h 1088"/>
                <a:gd name="T54" fmla="*/ 956 w 3553"/>
                <a:gd name="T55" fmla="*/ 456 h 1088"/>
                <a:gd name="T56" fmla="*/ 918 w 3553"/>
                <a:gd name="T57" fmla="*/ 437 h 1088"/>
                <a:gd name="T58" fmla="*/ 804 w 3553"/>
                <a:gd name="T59" fmla="*/ 420 h 1088"/>
                <a:gd name="T60" fmla="*/ 767 w 3553"/>
                <a:gd name="T61" fmla="*/ 380 h 1088"/>
                <a:gd name="T62" fmla="*/ 719 w 3553"/>
                <a:gd name="T63" fmla="*/ 366 h 1088"/>
                <a:gd name="T64" fmla="*/ 688 w 3553"/>
                <a:gd name="T65" fmla="*/ 335 h 1088"/>
                <a:gd name="T66" fmla="*/ 637 w 3553"/>
                <a:gd name="T67" fmla="*/ 327 h 1088"/>
                <a:gd name="T68" fmla="*/ 604 w 3553"/>
                <a:gd name="T69" fmla="*/ 287 h 1088"/>
                <a:gd name="T70" fmla="*/ 538 w 3553"/>
                <a:gd name="T71" fmla="*/ 274 h 1088"/>
                <a:gd name="T72" fmla="*/ 520 w 3553"/>
                <a:gd name="T73" fmla="*/ 242 h 1088"/>
                <a:gd name="T74" fmla="*/ 443 w 3553"/>
                <a:gd name="T75" fmla="*/ 230 h 1088"/>
                <a:gd name="T76" fmla="*/ 408 w 3553"/>
                <a:gd name="T77" fmla="*/ 200 h 1088"/>
                <a:gd name="T78" fmla="*/ 361 w 3553"/>
                <a:gd name="T79" fmla="*/ 187 h 1088"/>
                <a:gd name="T80" fmla="*/ 320 w 3553"/>
                <a:gd name="T81" fmla="*/ 151 h 1088"/>
                <a:gd name="T82" fmla="*/ 266 w 3553"/>
                <a:gd name="T83" fmla="*/ 136 h 1088"/>
                <a:gd name="T84" fmla="*/ 219 w 3553"/>
                <a:gd name="T85" fmla="*/ 99 h 1088"/>
                <a:gd name="T86" fmla="*/ 156 w 3553"/>
                <a:gd name="T87" fmla="*/ 80 h 1088"/>
                <a:gd name="T88" fmla="*/ 134 w 3553"/>
                <a:gd name="T89" fmla="*/ 41 h 1088"/>
                <a:gd name="T90" fmla="*/ 65 w 3553"/>
                <a:gd name="T91" fmla="*/ 30 h 1088"/>
                <a:gd name="T92" fmla="*/ 35 w 3553"/>
                <a:gd name="T93" fmla="*/ 0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53" h="1088">
                  <a:moveTo>
                    <a:pt x="3553" y="1088"/>
                  </a:moveTo>
                  <a:lnTo>
                    <a:pt x="3481" y="1088"/>
                  </a:lnTo>
                  <a:lnTo>
                    <a:pt x="3481" y="1067"/>
                  </a:lnTo>
                  <a:lnTo>
                    <a:pt x="3186" y="1067"/>
                  </a:lnTo>
                  <a:lnTo>
                    <a:pt x="3186" y="1046"/>
                  </a:lnTo>
                  <a:lnTo>
                    <a:pt x="3154" y="1046"/>
                  </a:lnTo>
                  <a:lnTo>
                    <a:pt x="3154" y="1026"/>
                  </a:lnTo>
                  <a:lnTo>
                    <a:pt x="3096" y="1026"/>
                  </a:lnTo>
                  <a:lnTo>
                    <a:pt x="3096" y="1009"/>
                  </a:lnTo>
                  <a:lnTo>
                    <a:pt x="3066" y="1009"/>
                  </a:lnTo>
                  <a:lnTo>
                    <a:pt x="3066" y="993"/>
                  </a:lnTo>
                  <a:lnTo>
                    <a:pt x="3003" y="993"/>
                  </a:lnTo>
                  <a:lnTo>
                    <a:pt x="3003" y="973"/>
                  </a:lnTo>
                  <a:lnTo>
                    <a:pt x="2977" y="973"/>
                  </a:lnTo>
                  <a:lnTo>
                    <a:pt x="2977" y="955"/>
                  </a:lnTo>
                  <a:lnTo>
                    <a:pt x="2824" y="955"/>
                  </a:lnTo>
                  <a:lnTo>
                    <a:pt x="2824" y="943"/>
                  </a:lnTo>
                  <a:lnTo>
                    <a:pt x="2786" y="943"/>
                  </a:lnTo>
                  <a:lnTo>
                    <a:pt x="2786" y="926"/>
                  </a:lnTo>
                  <a:lnTo>
                    <a:pt x="2720" y="926"/>
                  </a:lnTo>
                  <a:lnTo>
                    <a:pt x="2720" y="908"/>
                  </a:lnTo>
                  <a:lnTo>
                    <a:pt x="2632" y="908"/>
                  </a:lnTo>
                  <a:lnTo>
                    <a:pt x="2632" y="886"/>
                  </a:lnTo>
                  <a:lnTo>
                    <a:pt x="2526" y="886"/>
                  </a:lnTo>
                  <a:lnTo>
                    <a:pt x="2526" y="873"/>
                  </a:lnTo>
                  <a:lnTo>
                    <a:pt x="2512" y="873"/>
                  </a:lnTo>
                  <a:lnTo>
                    <a:pt x="2512" y="860"/>
                  </a:lnTo>
                  <a:lnTo>
                    <a:pt x="2497" y="860"/>
                  </a:lnTo>
                  <a:lnTo>
                    <a:pt x="2497" y="846"/>
                  </a:lnTo>
                  <a:lnTo>
                    <a:pt x="2460" y="846"/>
                  </a:lnTo>
                  <a:lnTo>
                    <a:pt x="2460" y="831"/>
                  </a:lnTo>
                  <a:lnTo>
                    <a:pt x="2367" y="831"/>
                  </a:lnTo>
                  <a:lnTo>
                    <a:pt x="2367" y="816"/>
                  </a:lnTo>
                  <a:lnTo>
                    <a:pt x="2336" y="816"/>
                  </a:lnTo>
                  <a:lnTo>
                    <a:pt x="2336" y="804"/>
                  </a:lnTo>
                  <a:lnTo>
                    <a:pt x="2234" y="804"/>
                  </a:lnTo>
                  <a:lnTo>
                    <a:pt x="2234" y="783"/>
                  </a:lnTo>
                  <a:lnTo>
                    <a:pt x="2196" y="783"/>
                  </a:lnTo>
                  <a:lnTo>
                    <a:pt x="2196" y="771"/>
                  </a:lnTo>
                  <a:lnTo>
                    <a:pt x="2108" y="771"/>
                  </a:lnTo>
                  <a:lnTo>
                    <a:pt x="2108" y="747"/>
                  </a:lnTo>
                  <a:lnTo>
                    <a:pt x="2021" y="747"/>
                  </a:lnTo>
                  <a:lnTo>
                    <a:pt x="2021" y="736"/>
                  </a:lnTo>
                  <a:lnTo>
                    <a:pt x="1951" y="736"/>
                  </a:lnTo>
                  <a:lnTo>
                    <a:pt x="1951" y="715"/>
                  </a:lnTo>
                  <a:lnTo>
                    <a:pt x="1900" y="715"/>
                  </a:lnTo>
                  <a:lnTo>
                    <a:pt x="1900" y="706"/>
                  </a:lnTo>
                  <a:lnTo>
                    <a:pt x="1874" y="706"/>
                  </a:lnTo>
                  <a:lnTo>
                    <a:pt x="1874" y="685"/>
                  </a:lnTo>
                  <a:lnTo>
                    <a:pt x="1849" y="685"/>
                  </a:lnTo>
                  <a:lnTo>
                    <a:pt x="1849" y="671"/>
                  </a:lnTo>
                  <a:lnTo>
                    <a:pt x="1810" y="671"/>
                  </a:lnTo>
                  <a:lnTo>
                    <a:pt x="1810" y="660"/>
                  </a:lnTo>
                  <a:lnTo>
                    <a:pt x="1712" y="660"/>
                  </a:lnTo>
                  <a:lnTo>
                    <a:pt x="1712" y="651"/>
                  </a:lnTo>
                  <a:lnTo>
                    <a:pt x="1675" y="651"/>
                  </a:lnTo>
                  <a:lnTo>
                    <a:pt x="1675" y="638"/>
                  </a:lnTo>
                  <a:lnTo>
                    <a:pt x="1661" y="638"/>
                  </a:lnTo>
                  <a:lnTo>
                    <a:pt x="1661" y="623"/>
                  </a:lnTo>
                  <a:lnTo>
                    <a:pt x="1530" y="623"/>
                  </a:lnTo>
                  <a:lnTo>
                    <a:pt x="1530" y="611"/>
                  </a:lnTo>
                  <a:lnTo>
                    <a:pt x="1495" y="611"/>
                  </a:lnTo>
                  <a:lnTo>
                    <a:pt x="1495" y="593"/>
                  </a:lnTo>
                  <a:lnTo>
                    <a:pt x="1448" y="593"/>
                  </a:lnTo>
                  <a:lnTo>
                    <a:pt x="1448" y="580"/>
                  </a:lnTo>
                  <a:lnTo>
                    <a:pt x="1405" y="580"/>
                  </a:lnTo>
                  <a:lnTo>
                    <a:pt x="1405" y="561"/>
                  </a:lnTo>
                  <a:lnTo>
                    <a:pt x="1360" y="561"/>
                  </a:lnTo>
                  <a:lnTo>
                    <a:pt x="1360" y="547"/>
                  </a:lnTo>
                  <a:lnTo>
                    <a:pt x="1309" y="547"/>
                  </a:lnTo>
                  <a:lnTo>
                    <a:pt x="1309" y="537"/>
                  </a:lnTo>
                  <a:lnTo>
                    <a:pt x="1266" y="537"/>
                  </a:lnTo>
                  <a:lnTo>
                    <a:pt x="1266" y="529"/>
                  </a:lnTo>
                  <a:lnTo>
                    <a:pt x="1194" y="529"/>
                  </a:lnTo>
                  <a:lnTo>
                    <a:pt x="1194" y="513"/>
                  </a:lnTo>
                  <a:lnTo>
                    <a:pt x="1150" y="513"/>
                  </a:lnTo>
                  <a:lnTo>
                    <a:pt x="1150" y="496"/>
                  </a:lnTo>
                  <a:lnTo>
                    <a:pt x="1116" y="496"/>
                  </a:lnTo>
                  <a:lnTo>
                    <a:pt x="1116" y="478"/>
                  </a:lnTo>
                  <a:lnTo>
                    <a:pt x="1056" y="478"/>
                  </a:lnTo>
                  <a:lnTo>
                    <a:pt x="1056" y="464"/>
                  </a:lnTo>
                  <a:lnTo>
                    <a:pt x="982" y="464"/>
                  </a:lnTo>
                  <a:lnTo>
                    <a:pt x="982" y="456"/>
                  </a:lnTo>
                  <a:lnTo>
                    <a:pt x="956" y="456"/>
                  </a:lnTo>
                  <a:lnTo>
                    <a:pt x="956" y="446"/>
                  </a:lnTo>
                  <a:lnTo>
                    <a:pt x="918" y="446"/>
                  </a:lnTo>
                  <a:lnTo>
                    <a:pt x="918" y="437"/>
                  </a:lnTo>
                  <a:lnTo>
                    <a:pt x="877" y="437"/>
                  </a:lnTo>
                  <a:lnTo>
                    <a:pt x="877" y="420"/>
                  </a:lnTo>
                  <a:lnTo>
                    <a:pt x="804" y="420"/>
                  </a:lnTo>
                  <a:lnTo>
                    <a:pt x="804" y="398"/>
                  </a:lnTo>
                  <a:lnTo>
                    <a:pt x="767" y="398"/>
                  </a:lnTo>
                  <a:lnTo>
                    <a:pt x="767" y="380"/>
                  </a:lnTo>
                  <a:lnTo>
                    <a:pt x="734" y="380"/>
                  </a:lnTo>
                  <a:lnTo>
                    <a:pt x="734" y="366"/>
                  </a:lnTo>
                  <a:lnTo>
                    <a:pt x="719" y="366"/>
                  </a:lnTo>
                  <a:lnTo>
                    <a:pt x="719" y="355"/>
                  </a:lnTo>
                  <a:lnTo>
                    <a:pt x="688" y="355"/>
                  </a:lnTo>
                  <a:lnTo>
                    <a:pt x="688" y="335"/>
                  </a:lnTo>
                  <a:lnTo>
                    <a:pt x="673" y="335"/>
                  </a:lnTo>
                  <a:lnTo>
                    <a:pt x="673" y="327"/>
                  </a:lnTo>
                  <a:lnTo>
                    <a:pt x="637" y="327"/>
                  </a:lnTo>
                  <a:lnTo>
                    <a:pt x="637" y="304"/>
                  </a:lnTo>
                  <a:lnTo>
                    <a:pt x="604" y="304"/>
                  </a:lnTo>
                  <a:lnTo>
                    <a:pt x="604" y="287"/>
                  </a:lnTo>
                  <a:lnTo>
                    <a:pt x="574" y="287"/>
                  </a:lnTo>
                  <a:lnTo>
                    <a:pt x="574" y="274"/>
                  </a:lnTo>
                  <a:lnTo>
                    <a:pt x="538" y="274"/>
                  </a:lnTo>
                  <a:lnTo>
                    <a:pt x="538" y="259"/>
                  </a:lnTo>
                  <a:lnTo>
                    <a:pt x="520" y="259"/>
                  </a:lnTo>
                  <a:lnTo>
                    <a:pt x="520" y="242"/>
                  </a:lnTo>
                  <a:lnTo>
                    <a:pt x="458" y="242"/>
                  </a:lnTo>
                  <a:lnTo>
                    <a:pt x="458" y="230"/>
                  </a:lnTo>
                  <a:lnTo>
                    <a:pt x="443" y="230"/>
                  </a:lnTo>
                  <a:lnTo>
                    <a:pt x="443" y="219"/>
                  </a:lnTo>
                  <a:lnTo>
                    <a:pt x="408" y="219"/>
                  </a:lnTo>
                  <a:lnTo>
                    <a:pt x="408" y="200"/>
                  </a:lnTo>
                  <a:lnTo>
                    <a:pt x="386" y="200"/>
                  </a:lnTo>
                  <a:lnTo>
                    <a:pt x="386" y="187"/>
                  </a:lnTo>
                  <a:lnTo>
                    <a:pt x="361" y="187"/>
                  </a:lnTo>
                  <a:lnTo>
                    <a:pt x="361" y="168"/>
                  </a:lnTo>
                  <a:lnTo>
                    <a:pt x="320" y="168"/>
                  </a:lnTo>
                  <a:lnTo>
                    <a:pt x="320" y="151"/>
                  </a:lnTo>
                  <a:lnTo>
                    <a:pt x="283" y="151"/>
                  </a:lnTo>
                  <a:lnTo>
                    <a:pt x="283" y="136"/>
                  </a:lnTo>
                  <a:lnTo>
                    <a:pt x="266" y="136"/>
                  </a:lnTo>
                  <a:lnTo>
                    <a:pt x="266" y="120"/>
                  </a:lnTo>
                  <a:lnTo>
                    <a:pt x="219" y="120"/>
                  </a:lnTo>
                  <a:lnTo>
                    <a:pt x="219" y="99"/>
                  </a:lnTo>
                  <a:lnTo>
                    <a:pt x="184" y="99"/>
                  </a:lnTo>
                  <a:lnTo>
                    <a:pt x="184" y="80"/>
                  </a:lnTo>
                  <a:lnTo>
                    <a:pt x="156" y="80"/>
                  </a:lnTo>
                  <a:lnTo>
                    <a:pt x="156" y="62"/>
                  </a:lnTo>
                  <a:lnTo>
                    <a:pt x="134" y="62"/>
                  </a:lnTo>
                  <a:lnTo>
                    <a:pt x="134" y="41"/>
                  </a:lnTo>
                  <a:lnTo>
                    <a:pt x="101" y="41"/>
                  </a:lnTo>
                  <a:lnTo>
                    <a:pt x="101" y="30"/>
                  </a:lnTo>
                  <a:lnTo>
                    <a:pt x="65" y="30"/>
                  </a:lnTo>
                  <a:lnTo>
                    <a:pt x="65" y="20"/>
                  </a:lnTo>
                  <a:lnTo>
                    <a:pt x="35" y="20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DF4C95CA-402B-44E7-8AE8-7FBF36FCA8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79935" y="2266294"/>
              <a:ext cx="5634038" cy="3449638"/>
            </a:xfrm>
            <a:custGeom>
              <a:avLst/>
              <a:gdLst>
                <a:gd name="T0" fmla="*/ 528 w 3549"/>
                <a:gd name="T1" fmla="*/ 373 h 2173"/>
                <a:gd name="T2" fmla="*/ 421 w 3549"/>
                <a:gd name="T3" fmla="*/ 342 h 2173"/>
                <a:gd name="T4" fmla="*/ 382 w 3549"/>
                <a:gd name="T5" fmla="*/ 288 h 2173"/>
                <a:gd name="T6" fmla="*/ 331 w 3549"/>
                <a:gd name="T7" fmla="*/ 262 h 2173"/>
                <a:gd name="T8" fmla="*/ 287 w 3549"/>
                <a:gd name="T9" fmla="*/ 213 h 2173"/>
                <a:gd name="T10" fmla="*/ 209 w 3549"/>
                <a:gd name="T11" fmla="*/ 168 h 2173"/>
                <a:gd name="T12" fmla="*/ 155 w 3549"/>
                <a:gd name="T13" fmla="*/ 120 h 2173"/>
                <a:gd name="T14" fmla="*/ 91 w 3549"/>
                <a:gd name="T15" fmla="*/ 74 h 2173"/>
                <a:gd name="T16" fmla="*/ 47 w 3549"/>
                <a:gd name="T17" fmla="*/ 25 h 2173"/>
                <a:gd name="T18" fmla="*/ 1808 w 3549"/>
                <a:gd name="T19" fmla="*/ 1181 h 2173"/>
                <a:gd name="T20" fmla="*/ 1725 w 3549"/>
                <a:gd name="T21" fmla="*/ 1150 h 2173"/>
                <a:gd name="T22" fmla="*/ 1673 w 3549"/>
                <a:gd name="T23" fmla="*/ 1106 h 2173"/>
                <a:gd name="T24" fmla="*/ 1579 w 3549"/>
                <a:gd name="T25" fmla="*/ 1059 h 2173"/>
                <a:gd name="T26" fmla="*/ 1528 w 3549"/>
                <a:gd name="T27" fmla="*/ 1008 h 2173"/>
                <a:gd name="T28" fmla="*/ 1448 w 3549"/>
                <a:gd name="T29" fmla="*/ 981 h 2173"/>
                <a:gd name="T30" fmla="*/ 1408 w 3549"/>
                <a:gd name="T31" fmla="*/ 917 h 2173"/>
                <a:gd name="T32" fmla="*/ 1317 w 3549"/>
                <a:gd name="T33" fmla="*/ 892 h 2173"/>
                <a:gd name="T34" fmla="*/ 1256 w 3549"/>
                <a:gd name="T35" fmla="*/ 845 h 2173"/>
                <a:gd name="T36" fmla="*/ 1182 w 3549"/>
                <a:gd name="T37" fmla="*/ 819 h 2173"/>
                <a:gd name="T38" fmla="*/ 1134 w 3549"/>
                <a:gd name="T39" fmla="*/ 765 h 2173"/>
                <a:gd name="T40" fmla="*/ 1054 w 3549"/>
                <a:gd name="T41" fmla="*/ 728 h 2173"/>
                <a:gd name="T42" fmla="*/ 998 w 3549"/>
                <a:gd name="T43" fmla="*/ 682 h 2173"/>
                <a:gd name="T44" fmla="*/ 952 w 3549"/>
                <a:gd name="T45" fmla="*/ 645 h 2173"/>
                <a:gd name="T46" fmla="*/ 3319 w 3549"/>
                <a:gd name="T47" fmla="*/ 2032 h 2173"/>
                <a:gd name="T48" fmla="*/ 3212 w 3549"/>
                <a:gd name="T49" fmla="*/ 2002 h 2173"/>
                <a:gd name="T50" fmla="*/ 3172 w 3549"/>
                <a:gd name="T51" fmla="*/ 1965 h 2173"/>
                <a:gd name="T52" fmla="*/ 3043 w 3549"/>
                <a:gd name="T53" fmla="*/ 1919 h 2173"/>
                <a:gd name="T54" fmla="*/ 2993 w 3549"/>
                <a:gd name="T55" fmla="*/ 1835 h 2173"/>
                <a:gd name="T56" fmla="*/ 2916 w 3549"/>
                <a:gd name="T57" fmla="*/ 1809 h 2173"/>
                <a:gd name="T58" fmla="*/ 2850 w 3549"/>
                <a:gd name="T59" fmla="*/ 1773 h 2173"/>
                <a:gd name="T60" fmla="*/ 2763 w 3549"/>
                <a:gd name="T61" fmla="*/ 1740 h 2173"/>
                <a:gd name="T62" fmla="*/ 2727 w 3549"/>
                <a:gd name="T63" fmla="*/ 1679 h 2173"/>
                <a:gd name="T64" fmla="*/ 2647 w 3549"/>
                <a:gd name="T65" fmla="*/ 1649 h 2173"/>
                <a:gd name="T66" fmla="*/ 2602 w 3549"/>
                <a:gd name="T67" fmla="*/ 1606 h 2173"/>
                <a:gd name="T68" fmla="*/ 2547 w 3549"/>
                <a:gd name="T69" fmla="*/ 1573 h 2173"/>
                <a:gd name="T70" fmla="*/ 2489 w 3549"/>
                <a:gd name="T71" fmla="*/ 1522 h 2173"/>
                <a:gd name="T72" fmla="*/ 2370 w 3549"/>
                <a:gd name="T73" fmla="*/ 1490 h 2173"/>
                <a:gd name="T74" fmla="*/ 2290 w 3549"/>
                <a:gd name="T75" fmla="*/ 1443 h 2173"/>
                <a:gd name="T76" fmla="*/ 2184 w 3549"/>
                <a:gd name="T77" fmla="*/ 1412 h 2173"/>
                <a:gd name="T78" fmla="*/ 2152 w 3549"/>
                <a:gd name="T79" fmla="*/ 1369 h 2173"/>
                <a:gd name="T80" fmla="*/ 2076 w 3549"/>
                <a:gd name="T81" fmla="*/ 1336 h 2173"/>
                <a:gd name="T82" fmla="*/ 2021 w 3549"/>
                <a:gd name="T83" fmla="*/ 1288 h 2173"/>
                <a:gd name="T84" fmla="*/ 1926 w 3549"/>
                <a:gd name="T85" fmla="*/ 1245 h 2173"/>
                <a:gd name="T86" fmla="*/ 1864 w 3549"/>
                <a:gd name="T87" fmla="*/ 1209 h 2173"/>
                <a:gd name="T88" fmla="*/ 3532 w 3549"/>
                <a:gd name="T89" fmla="*/ 2162 h 2173"/>
                <a:gd name="T90" fmla="*/ 3444 w 3549"/>
                <a:gd name="T91" fmla="*/ 2126 h 2173"/>
                <a:gd name="T92" fmla="*/ 3398 w 3549"/>
                <a:gd name="T93" fmla="*/ 2071 h 2173"/>
                <a:gd name="T94" fmla="*/ 884 w 3549"/>
                <a:gd name="T95" fmla="*/ 615 h 2173"/>
                <a:gd name="T96" fmla="*/ 830 w 3549"/>
                <a:gd name="T97" fmla="*/ 586 h 2173"/>
                <a:gd name="T98" fmla="*/ 767 w 3549"/>
                <a:gd name="T99" fmla="*/ 542 h 2173"/>
                <a:gd name="T100" fmla="*/ 684 w 3549"/>
                <a:gd name="T101" fmla="*/ 507 h 2173"/>
                <a:gd name="T102" fmla="*/ 639 w 3549"/>
                <a:gd name="T103" fmla="*/ 456 h 2173"/>
                <a:gd name="T104" fmla="*/ 573 w 3549"/>
                <a:gd name="T105" fmla="*/ 426 h 2173"/>
                <a:gd name="T106" fmla="*/ 823 w 3549"/>
                <a:gd name="T107" fmla="*/ 569 h 2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49" h="2173">
                  <a:moveTo>
                    <a:pt x="27" y="0"/>
                  </a:moveTo>
                  <a:lnTo>
                    <a:pt x="0" y="0"/>
                  </a:lnTo>
                  <a:moveTo>
                    <a:pt x="538" y="384"/>
                  </a:moveTo>
                  <a:lnTo>
                    <a:pt x="528" y="384"/>
                  </a:lnTo>
                  <a:lnTo>
                    <a:pt x="528" y="373"/>
                  </a:lnTo>
                  <a:lnTo>
                    <a:pt x="487" y="373"/>
                  </a:lnTo>
                  <a:lnTo>
                    <a:pt x="487" y="358"/>
                  </a:lnTo>
                  <a:lnTo>
                    <a:pt x="457" y="358"/>
                  </a:lnTo>
                  <a:lnTo>
                    <a:pt x="457" y="342"/>
                  </a:lnTo>
                  <a:lnTo>
                    <a:pt x="421" y="342"/>
                  </a:lnTo>
                  <a:lnTo>
                    <a:pt x="421" y="322"/>
                  </a:lnTo>
                  <a:lnTo>
                    <a:pt x="399" y="322"/>
                  </a:lnTo>
                  <a:lnTo>
                    <a:pt x="399" y="307"/>
                  </a:lnTo>
                  <a:lnTo>
                    <a:pt x="382" y="307"/>
                  </a:lnTo>
                  <a:lnTo>
                    <a:pt x="382" y="288"/>
                  </a:lnTo>
                  <a:lnTo>
                    <a:pt x="364" y="288"/>
                  </a:lnTo>
                  <a:lnTo>
                    <a:pt x="364" y="277"/>
                  </a:lnTo>
                  <a:lnTo>
                    <a:pt x="352" y="277"/>
                  </a:lnTo>
                  <a:lnTo>
                    <a:pt x="352" y="262"/>
                  </a:lnTo>
                  <a:lnTo>
                    <a:pt x="331" y="262"/>
                  </a:lnTo>
                  <a:lnTo>
                    <a:pt x="331" y="245"/>
                  </a:lnTo>
                  <a:lnTo>
                    <a:pt x="306" y="245"/>
                  </a:lnTo>
                  <a:lnTo>
                    <a:pt x="306" y="227"/>
                  </a:lnTo>
                  <a:lnTo>
                    <a:pt x="287" y="227"/>
                  </a:lnTo>
                  <a:lnTo>
                    <a:pt x="287" y="213"/>
                  </a:lnTo>
                  <a:lnTo>
                    <a:pt x="260" y="213"/>
                  </a:lnTo>
                  <a:lnTo>
                    <a:pt x="260" y="187"/>
                  </a:lnTo>
                  <a:lnTo>
                    <a:pt x="231" y="187"/>
                  </a:lnTo>
                  <a:lnTo>
                    <a:pt x="231" y="168"/>
                  </a:lnTo>
                  <a:lnTo>
                    <a:pt x="209" y="168"/>
                  </a:lnTo>
                  <a:lnTo>
                    <a:pt x="209" y="153"/>
                  </a:lnTo>
                  <a:lnTo>
                    <a:pt x="191" y="153"/>
                  </a:lnTo>
                  <a:lnTo>
                    <a:pt x="191" y="140"/>
                  </a:lnTo>
                  <a:lnTo>
                    <a:pt x="155" y="140"/>
                  </a:lnTo>
                  <a:lnTo>
                    <a:pt x="155" y="120"/>
                  </a:lnTo>
                  <a:lnTo>
                    <a:pt x="140" y="120"/>
                  </a:lnTo>
                  <a:lnTo>
                    <a:pt x="140" y="92"/>
                  </a:lnTo>
                  <a:lnTo>
                    <a:pt x="112" y="92"/>
                  </a:lnTo>
                  <a:lnTo>
                    <a:pt x="112" y="74"/>
                  </a:lnTo>
                  <a:lnTo>
                    <a:pt x="91" y="74"/>
                  </a:lnTo>
                  <a:lnTo>
                    <a:pt x="91" y="63"/>
                  </a:lnTo>
                  <a:lnTo>
                    <a:pt x="60" y="63"/>
                  </a:lnTo>
                  <a:lnTo>
                    <a:pt x="60" y="33"/>
                  </a:lnTo>
                  <a:lnTo>
                    <a:pt x="47" y="33"/>
                  </a:lnTo>
                  <a:lnTo>
                    <a:pt x="47" y="25"/>
                  </a:lnTo>
                  <a:lnTo>
                    <a:pt x="27" y="25"/>
                  </a:lnTo>
                  <a:lnTo>
                    <a:pt x="27" y="5"/>
                  </a:lnTo>
                  <a:moveTo>
                    <a:pt x="1839" y="1191"/>
                  </a:moveTo>
                  <a:lnTo>
                    <a:pt x="1808" y="1191"/>
                  </a:lnTo>
                  <a:lnTo>
                    <a:pt x="1808" y="1181"/>
                  </a:lnTo>
                  <a:lnTo>
                    <a:pt x="1775" y="1181"/>
                  </a:lnTo>
                  <a:lnTo>
                    <a:pt x="1775" y="1166"/>
                  </a:lnTo>
                  <a:lnTo>
                    <a:pt x="1743" y="1166"/>
                  </a:lnTo>
                  <a:lnTo>
                    <a:pt x="1743" y="1150"/>
                  </a:lnTo>
                  <a:lnTo>
                    <a:pt x="1725" y="1150"/>
                  </a:lnTo>
                  <a:lnTo>
                    <a:pt x="1725" y="1136"/>
                  </a:lnTo>
                  <a:lnTo>
                    <a:pt x="1689" y="1136"/>
                  </a:lnTo>
                  <a:lnTo>
                    <a:pt x="1689" y="1115"/>
                  </a:lnTo>
                  <a:lnTo>
                    <a:pt x="1673" y="1115"/>
                  </a:lnTo>
                  <a:lnTo>
                    <a:pt x="1673" y="1106"/>
                  </a:lnTo>
                  <a:lnTo>
                    <a:pt x="1627" y="1106"/>
                  </a:lnTo>
                  <a:lnTo>
                    <a:pt x="1627" y="1089"/>
                  </a:lnTo>
                  <a:lnTo>
                    <a:pt x="1601" y="1089"/>
                  </a:lnTo>
                  <a:lnTo>
                    <a:pt x="1601" y="1059"/>
                  </a:lnTo>
                  <a:lnTo>
                    <a:pt x="1579" y="1059"/>
                  </a:lnTo>
                  <a:lnTo>
                    <a:pt x="1579" y="1049"/>
                  </a:lnTo>
                  <a:lnTo>
                    <a:pt x="1553" y="1049"/>
                  </a:lnTo>
                  <a:lnTo>
                    <a:pt x="1553" y="1028"/>
                  </a:lnTo>
                  <a:lnTo>
                    <a:pt x="1528" y="1028"/>
                  </a:lnTo>
                  <a:lnTo>
                    <a:pt x="1528" y="1008"/>
                  </a:lnTo>
                  <a:lnTo>
                    <a:pt x="1507" y="1008"/>
                  </a:lnTo>
                  <a:lnTo>
                    <a:pt x="1507" y="998"/>
                  </a:lnTo>
                  <a:lnTo>
                    <a:pt x="1482" y="998"/>
                  </a:lnTo>
                  <a:lnTo>
                    <a:pt x="1482" y="981"/>
                  </a:lnTo>
                  <a:lnTo>
                    <a:pt x="1448" y="981"/>
                  </a:lnTo>
                  <a:lnTo>
                    <a:pt x="1448" y="961"/>
                  </a:lnTo>
                  <a:lnTo>
                    <a:pt x="1427" y="961"/>
                  </a:lnTo>
                  <a:lnTo>
                    <a:pt x="1427" y="944"/>
                  </a:lnTo>
                  <a:lnTo>
                    <a:pt x="1408" y="944"/>
                  </a:lnTo>
                  <a:lnTo>
                    <a:pt x="1408" y="917"/>
                  </a:lnTo>
                  <a:lnTo>
                    <a:pt x="1384" y="917"/>
                  </a:lnTo>
                  <a:lnTo>
                    <a:pt x="1384" y="900"/>
                  </a:lnTo>
                  <a:lnTo>
                    <a:pt x="1361" y="900"/>
                  </a:lnTo>
                  <a:lnTo>
                    <a:pt x="1361" y="892"/>
                  </a:lnTo>
                  <a:lnTo>
                    <a:pt x="1317" y="892"/>
                  </a:lnTo>
                  <a:lnTo>
                    <a:pt x="1317" y="884"/>
                  </a:lnTo>
                  <a:lnTo>
                    <a:pt x="1282" y="884"/>
                  </a:lnTo>
                  <a:lnTo>
                    <a:pt x="1282" y="871"/>
                  </a:lnTo>
                  <a:lnTo>
                    <a:pt x="1256" y="871"/>
                  </a:lnTo>
                  <a:lnTo>
                    <a:pt x="1256" y="845"/>
                  </a:lnTo>
                  <a:lnTo>
                    <a:pt x="1222" y="845"/>
                  </a:lnTo>
                  <a:lnTo>
                    <a:pt x="1222" y="831"/>
                  </a:lnTo>
                  <a:lnTo>
                    <a:pt x="1204" y="831"/>
                  </a:lnTo>
                  <a:lnTo>
                    <a:pt x="1204" y="819"/>
                  </a:lnTo>
                  <a:lnTo>
                    <a:pt x="1182" y="819"/>
                  </a:lnTo>
                  <a:lnTo>
                    <a:pt x="1182" y="797"/>
                  </a:lnTo>
                  <a:lnTo>
                    <a:pt x="1163" y="797"/>
                  </a:lnTo>
                  <a:lnTo>
                    <a:pt x="1163" y="783"/>
                  </a:lnTo>
                  <a:lnTo>
                    <a:pt x="1134" y="783"/>
                  </a:lnTo>
                  <a:lnTo>
                    <a:pt x="1134" y="765"/>
                  </a:lnTo>
                  <a:lnTo>
                    <a:pt x="1100" y="765"/>
                  </a:lnTo>
                  <a:lnTo>
                    <a:pt x="1100" y="743"/>
                  </a:lnTo>
                  <a:lnTo>
                    <a:pt x="1076" y="743"/>
                  </a:lnTo>
                  <a:lnTo>
                    <a:pt x="1076" y="728"/>
                  </a:lnTo>
                  <a:lnTo>
                    <a:pt x="1054" y="728"/>
                  </a:lnTo>
                  <a:lnTo>
                    <a:pt x="1054" y="714"/>
                  </a:lnTo>
                  <a:lnTo>
                    <a:pt x="1037" y="714"/>
                  </a:lnTo>
                  <a:lnTo>
                    <a:pt x="1037" y="699"/>
                  </a:lnTo>
                  <a:lnTo>
                    <a:pt x="998" y="699"/>
                  </a:lnTo>
                  <a:lnTo>
                    <a:pt x="998" y="682"/>
                  </a:lnTo>
                  <a:lnTo>
                    <a:pt x="983" y="682"/>
                  </a:lnTo>
                  <a:lnTo>
                    <a:pt x="983" y="662"/>
                  </a:lnTo>
                  <a:lnTo>
                    <a:pt x="964" y="662"/>
                  </a:lnTo>
                  <a:lnTo>
                    <a:pt x="964" y="645"/>
                  </a:lnTo>
                  <a:lnTo>
                    <a:pt x="952" y="645"/>
                  </a:lnTo>
                  <a:moveTo>
                    <a:pt x="3398" y="2065"/>
                  </a:moveTo>
                  <a:lnTo>
                    <a:pt x="3353" y="2065"/>
                  </a:lnTo>
                  <a:lnTo>
                    <a:pt x="3353" y="2052"/>
                  </a:lnTo>
                  <a:lnTo>
                    <a:pt x="3319" y="2052"/>
                  </a:lnTo>
                  <a:lnTo>
                    <a:pt x="3319" y="2032"/>
                  </a:lnTo>
                  <a:lnTo>
                    <a:pt x="3265" y="2032"/>
                  </a:lnTo>
                  <a:lnTo>
                    <a:pt x="3265" y="2018"/>
                  </a:lnTo>
                  <a:lnTo>
                    <a:pt x="3228" y="2018"/>
                  </a:lnTo>
                  <a:lnTo>
                    <a:pt x="3228" y="2002"/>
                  </a:lnTo>
                  <a:lnTo>
                    <a:pt x="3212" y="2002"/>
                  </a:lnTo>
                  <a:lnTo>
                    <a:pt x="3212" y="1989"/>
                  </a:lnTo>
                  <a:lnTo>
                    <a:pt x="3199" y="1989"/>
                  </a:lnTo>
                  <a:lnTo>
                    <a:pt x="3199" y="1972"/>
                  </a:lnTo>
                  <a:lnTo>
                    <a:pt x="3172" y="1972"/>
                  </a:lnTo>
                  <a:lnTo>
                    <a:pt x="3172" y="1965"/>
                  </a:lnTo>
                  <a:lnTo>
                    <a:pt x="3119" y="1965"/>
                  </a:lnTo>
                  <a:lnTo>
                    <a:pt x="3119" y="1933"/>
                  </a:lnTo>
                  <a:lnTo>
                    <a:pt x="3090" y="1933"/>
                  </a:lnTo>
                  <a:lnTo>
                    <a:pt x="3090" y="1919"/>
                  </a:lnTo>
                  <a:lnTo>
                    <a:pt x="3043" y="1919"/>
                  </a:lnTo>
                  <a:lnTo>
                    <a:pt x="3043" y="1887"/>
                  </a:lnTo>
                  <a:lnTo>
                    <a:pt x="3006" y="1887"/>
                  </a:lnTo>
                  <a:lnTo>
                    <a:pt x="3006" y="1872"/>
                  </a:lnTo>
                  <a:lnTo>
                    <a:pt x="2993" y="1872"/>
                  </a:lnTo>
                  <a:lnTo>
                    <a:pt x="2993" y="1835"/>
                  </a:lnTo>
                  <a:lnTo>
                    <a:pt x="2956" y="1835"/>
                  </a:lnTo>
                  <a:lnTo>
                    <a:pt x="2956" y="1821"/>
                  </a:lnTo>
                  <a:lnTo>
                    <a:pt x="2942" y="1821"/>
                  </a:lnTo>
                  <a:lnTo>
                    <a:pt x="2942" y="1809"/>
                  </a:lnTo>
                  <a:lnTo>
                    <a:pt x="2916" y="1809"/>
                  </a:lnTo>
                  <a:lnTo>
                    <a:pt x="2916" y="1798"/>
                  </a:lnTo>
                  <a:lnTo>
                    <a:pt x="2897" y="1798"/>
                  </a:lnTo>
                  <a:lnTo>
                    <a:pt x="2897" y="1784"/>
                  </a:lnTo>
                  <a:lnTo>
                    <a:pt x="2850" y="1784"/>
                  </a:lnTo>
                  <a:lnTo>
                    <a:pt x="2850" y="1773"/>
                  </a:lnTo>
                  <a:lnTo>
                    <a:pt x="2833" y="1773"/>
                  </a:lnTo>
                  <a:lnTo>
                    <a:pt x="2833" y="1755"/>
                  </a:lnTo>
                  <a:lnTo>
                    <a:pt x="2782" y="1755"/>
                  </a:lnTo>
                  <a:lnTo>
                    <a:pt x="2782" y="1740"/>
                  </a:lnTo>
                  <a:lnTo>
                    <a:pt x="2763" y="1740"/>
                  </a:lnTo>
                  <a:lnTo>
                    <a:pt x="2763" y="1721"/>
                  </a:lnTo>
                  <a:lnTo>
                    <a:pt x="2749" y="1721"/>
                  </a:lnTo>
                  <a:lnTo>
                    <a:pt x="2749" y="1696"/>
                  </a:lnTo>
                  <a:lnTo>
                    <a:pt x="2727" y="1696"/>
                  </a:lnTo>
                  <a:lnTo>
                    <a:pt x="2727" y="1679"/>
                  </a:lnTo>
                  <a:lnTo>
                    <a:pt x="2716" y="1679"/>
                  </a:lnTo>
                  <a:lnTo>
                    <a:pt x="2716" y="1665"/>
                  </a:lnTo>
                  <a:lnTo>
                    <a:pt x="2690" y="1665"/>
                  </a:lnTo>
                  <a:lnTo>
                    <a:pt x="2690" y="1649"/>
                  </a:lnTo>
                  <a:lnTo>
                    <a:pt x="2647" y="1649"/>
                  </a:lnTo>
                  <a:lnTo>
                    <a:pt x="2647" y="1634"/>
                  </a:lnTo>
                  <a:lnTo>
                    <a:pt x="2628" y="1634"/>
                  </a:lnTo>
                  <a:lnTo>
                    <a:pt x="2628" y="1620"/>
                  </a:lnTo>
                  <a:lnTo>
                    <a:pt x="2602" y="1620"/>
                  </a:lnTo>
                  <a:lnTo>
                    <a:pt x="2602" y="1606"/>
                  </a:lnTo>
                  <a:lnTo>
                    <a:pt x="2587" y="1606"/>
                  </a:lnTo>
                  <a:lnTo>
                    <a:pt x="2587" y="1587"/>
                  </a:lnTo>
                  <a:lnTo>
                    <a:pt x="2570" y="1587"/>
                  </a:lnTo>
                  <a:lnTo>
                    <a:pt x="2570" y="1573"/>
                  </a:lnTo>
                  <a:lnTo>
                    <a:pt x="2547" y="1573"/>
                  </a:lnTo>
                  <a:lnTo>
                    <a:pt x="2547" y="1552"/>
                  </a:lnTo>
                  <a:lnTo>
                    <a:pt x="2518" y="1552"/>
                  </a:lnTo>
                  <a:lnTo>
                    <a:pt x="2518" y="1534"/>
                  </a:lnTo>
                  <a:lnTo>
                    <a:pt x="2489" y="1534"/>
                  </a:lnTo>
                  <a:lnTo>
                    <a:pt x="2489" y="1522"/>
                  </a:lnTo>
                  <a:lnTo>
                    <a:pt x="2439" y="1522"/>
                  </a:lnTo>
                  <a:lnTo>
                    <a:pt x="2439" y="1510"/>
                  </a:lnTo>
                  <a:lnTo>
                    <a:pt x="2406" y="1510"/>
                  </a:lnTo>
                  <a:lnTo>
                    <a:pt x="2406" y="1490"/>
                  </a:lnTo>
                  <a:lnTo>
                    <a:pt x="2370" y="1490"/>
                  </a:lnTo>
                  <a:lnTo>
                    <a:pt x="2370" y="1478"/>
                  </a:lnTo>
                  <a:lnTo>
                    <a:pt x="2304" y="1478"/>
                  </a:lnTo>
                  <a:lnTo>
                    <a:pt x="2304" y="1459"/>
                  </a:lnTo>
                  <a:lnTo>
                    <a:pt x="2290" y="1459"/>
                  </a:lnTo>
                  <a:lnTo>
                    <a:pt x="2290" y="1443"/>
                  </a:lnTo>
                  <a:lnTo>
                    <a:pt x="2258" y="1443"/>
                  </a:lnTo>
                  <a:lnTo>
                    <a:pt x="2258" y="1427"/>
                  </a:lnTo>
                  <a:lnTo>
                    <a:pt x="2225" y="1427"/>
                  </a:lnTo>
                  <a:lnTo>
                    <a:pt x="2225" y="1412"/>
                  </a:lnTo>
                  <a:lnTo>
                    <a:pt x="2184" y="1412"/>
                  </a:lnTo>
                  <a:lnTo>
                    <a:pt x="2184" y="1394"/>
                  </a:lnTo>
                  <a:lnTo>
                    <a:pt x="2169" y="1394"/>
                  </a:lnTo>
                  <a:lnTo>
                    <a:pt x="2169" y="1379"/>
                  </a:lnTo>
                  <a:lnTo>
                    <a:pt x="2152" y="1379"/>
                  </a:lnTo>
                  <a:lnTo>
                    <a:pt x="2152" y="1369"/>
                  </a:lnTo>
                  <a:lnTo>
                    <a:pt x="2129" y="1369"/>
                  </a:lnTo>
                  <a:lnTo>
                    <a:pt x="2129" y="1350"/>
                  </a:lnTo>
                  <a:lnTo>
                    <a:pt x="2111" y="1350"/>
                  </a:lnTo>
                  <a:lnTo>
                    <a:pt x="2111" y="1336"/>
                  </a:lnTo>
                  <a:lnTo>
                    <a:pt x="2076" y="1336"/>
                  </a:lnTo>
                  <a:lnTo>
                    <a:pt x="2076" y="1319"/>
                  </a:lnTo>
                  <a:lnTo>
                    <a:pt x="2046" y="1319"/>
                  </a:lnTo>
                  <a:lnTo>
                    <a:pt x="2046" y="1310"/>
                  </a:lnTo>
                  <a:lnTo>
                    <a:pt x="2021" y="1310"/>
                  </a:lnTo>
                  <a:lnTo>
                    <a:pt x="2021" y="1288"/>
                  </a:lnTo>
                  <a:lnTo>
                    <a:pt x="1990" y="1288"/>
                  </a:lnTo>
                  <a:lnTo>
                    <a:pt x="1990" y="1275"/>
                  </a:lnTo>
                  <a:lnTo>
                    <a:pt x="1937" y="1275"/>
                  </a:lnTo>
                  <a:lnTo>
                    <a:pt x="1937" y="1245"/>
                  </a:lnTo>
                  <a:lnTo>
                    <a:pt x="1926" y="1245"/>
                  </a:lnTo>
                  <a:lnTo>
                    <a:pt x="1926" y="1235"/>
                  </a:lnTo>
                  <a:lnTo>
                    <a:pt x="1883" y="1235"/>
                  </a:lnTo>
                  <a:lnTo>
                    <a:pt x="1883" y="1220"/>
                  </a:lnTo>
                  <a:lnTo>
                    <a:pt x="1864" y="1220"/>
                  </a:lnTo>
                  <a:lnTo>
                    <a:pt x="1864" y="1209"/>
                  </a:lnTo>
                  <a:lnTo>
                    <a:pt x="1839" y="1209"/>
                  </a:lnTo>
                  <a:lnTo>
                    <a:pt x="1839" y="1197"/>
                  </a:lnTo>
                  <a:moveTo>
                    <a:pt x="3549" y="2173"/>
                  </a:moveTo>
                  <a:lnTo>
                    <a:pt x="3532" y="2173"/>
                  </a:lnTo>
                  <a:lnTo>
                    <a:pt x="3532" y="2162"/>
                  </a:lnTo>
                  <a:lnTo>
                    <a:pt x="3521" y="2162"/>
                  </a:lnTo>
                  <a:lnTo>
                    <a:pt x="3521" y="2147"/>
                  </a:lnTo>
                  <a:lnTo>
                    <a:pt x="3481" y="2147"/>
                  </a:lnTo>
                  <a:lnTo>
                    <a:pt x="3481" y="2126"/>
                  </a:lnTo>
                  <a:lnTo>
                    <a:pt x="3444" y="2126"/>
                  </a:lnTo>
                  <a:lnTo>
                    <a:pt x="3444" y="2115"/>
                  </a:lnTo>
                  <a:lnTo>
                    <a:pt x="3421" y="2115"/>
                  </a:lnTo>
                  <a:lnTo>
                    <a:pt x="3421" y="2096"/>
                  </a:lnTo>
                  <a:lnTo>
                    <a:pt x="3398" y="2096"/>
                  </a:lnTo>
                  <a:lnTo>
                    <a:pt x="3398" y="2071"/>
                  </a:lnTo>
                  <a:moveTo>
                    <a:pt x="946" y="644"/>
                  </a:moveTo>
                  <a:lnTo>
                    <a:pt x="946" y="627"/>
                  </a:lnTo>
                  <a:lnTo>
                    <a:pt x="916" y="627"/>
                  </a:lnTo>
                  <a:lnTo>
                    <a:pt x="916" y="615"/>
                  </a:lnTo>
                  <a:lnTo>
                    <a:pt x="884" y="615"/>
                  </a:lnTo>
                  <a:moveTo>
                    <a:pt x="879" y="615"/>
                  </a:moveTo>
                  <a:lnTo>
                    <a:pt x="879" y="595"/>
                  </a:lnTo>
                  <a:lnTo>
                    <a:pt x="852" y="595"/>
                  </a:lnTo>
                  <a:lnTo>
                    <a:pt x="852" y="586"/>
                  </a:lnTo>
                  <a:lnTo>
                    <a:pt x="830" y="586"/>
                  </a:lnTo>
                  <a:moveTo>
                    <a:pt x="823" y="564"/>
                  </a:moveTo>
                  <a:lnTo>
                    <a:pt x="793" y="564"/>
                  </a:lnTo>
                  <a:lnTo>
                    <a:pt x="793" y="553"/>
                  </a:lnTo>
                  <a:lnTo>
                    <a:pt x="767" y="553"/>
                  </a:lnTo>
                  <a:lnTo>
                    <a:pt x="767" y="542"/>
                  </a:lnTo>
                  <a:lnTo>
                    <a:pt x="738" y="542"/>
                  </a:lnTo>
                  <a:lnTo>
                    <a:pt x="738" y="525"/>
                  </a:lnTo>
                  <a:lnTo>
                    <a:pt x="708" y="525"/>
                  </a:lnTo>
                  <a:lnTo>
                    <a:pt x="708" y="507"/>
                  </a:lnTo>
                  <a:lnTo>
                    <a:pt x="684" y="507"/>
                  </a:lnTo>
                  <a:lnTo>
                    <a:pt x="684" y="486"/>
                  </a:lnTo>
                  <a:lnTo>
                    <a:pt x="662" y="486"/>
                  </a:lnTo>
                  <a:lnTo>
                    <a:pt x="662" y="471"/>
                  </a:lnTo>
                  <a:lnTo>
                    <a:pt x="639" y="471"/>
                  </a:lnTo>
                  <a:lnTo>
                    <a:pt x="639" y="456"/>
                  </a:lnTo>
                  <a:lnTo>
                    <a:pt x="621" y="456"/>
                  </a:lnTo>
                  <a:lnTo>
                    <a:pt x="621" y="441"/>
                  </a:lnTo>
                  <a:lnTo>
                    <a:pt x="589" y="441"/>
                  </a:lnTo>
                  <a:lnTo>
                    <a:pt x="589" y="426"/>
                  </a:lnTo>
                  <a:lnTo>
                    <a:pt x="573" y="426"/>
                  </a:lnTo>
                  <a:lnTo>
                    <a:pt x="573" y="411"/>
                  </a:lnTo>
                  <a:lnTo>
                    <a:pt x="541" y="411"/>
                  </a:lnTo>
                  <a:lnTo>
                    <a:pt x="541" y="390"/>
                  </a:lnTo>
                  <a:moveTo>
                    <a:pt x="823" y="586"/>
                  </a:moveTo>
                  <a:lnTo>
                    <a:pt x="823" y="569"/>
                  </a:lnTo>
                </a:path>
              </a:pathLst>
            </a:custGeom>
            <a:noFill/>
            <a:ln w="25400" cap="rnd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xmlns="" id="{293A3CC9-C79D-4E52-B9A5-368A47CB1A4C}"/>
                </a:ext>
              </a:extLst>
            </p:cNvPr>
            <p:cNvSpPr txBox="1"/>
            <p:nvPr/>
          </p:nvSpPr>
          <p:spPr>
            <a:xfrm>
              <a:off x="1642285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xmlns="" id="{B7DA2EFA-ECFF-4B9B-B0E7-5B6FA8BA3F6E}"/>
                </a:ext>
              </a:extLst>
            </p:cNvPr>
            <p:cNvSpPr txBox="1"/>
            <p:nvPr/>
          </p:nvSpPr>
          <p:spPr>
            <a:xfrm>
              <a:off x="2205022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xmlns="" id="{F87F554A-C1EA-4D1E-84C9-1F978D586E8D}"/>
                </a:ext>
              </a:extLst>
            </p:cNvPr>
            <p:cNvSpPr txBox="1"/>
            <p:nvPr/>
          </p:nvSpPr>
          <p:spPr>
            <a:xfrm>
              <a:off x="2767759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xmlns="" id="{E48F498E-A53F-4FCA-9619-6AF080A7F577}"/>
                </a:ext>
              </a:extLst>
            </p:cNvPr>
            <p:cNvSpPr txBox="1"/>
            <p:nvPr/>
          </p:nvSpPr>
          <p:spPr>
            <a:xfrm>
              <a:off x="3330496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xmlns="" id="{E96322B9-0EFB-443B-8576-D278D059FC0A}"/>
                </a:ext>
              </a:extLst>
            </p:cNvPr>
            <p:cNvSpPr txBox="1"/>
            <p:nvPr/>
          </p:nvSpPr>
          <p:spPr>
            <a:xfrm>
              <a:off x="3893233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xmlns="" id="{F14A9A4D-6AEB-47C0-9D9B-FDE52ADEDAB5}"/>
                </a:ext>
              </a:extLst>
            </p:cNvPr>
            <p:cNvSpPr txBox="1"/>
            <p:nvPr/>
          </p:nvSpPr>
          <p:spPr>
            <a:xfrm>
              <a:off x="4455970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xmlns="" id="{4D97A806-14A2-4DF8-8C93-E5AF31309C24}"/>
                </a:ext>
              </a:extLst>
            </p:cNvPr>
            <p:cNvSpPr txBox="1"/>
            <p:nvPr/>
          </p:nvSpPr>
          <p:spPr>
            <a:xfrm>
              <a:off x="5018707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xmlns="" id="{669D3B3E-57ED-4486-975E-43EC5FBC4D3B}"/>
                </a:ext>
              </a:extLst>
            </p:cNvPr>
            <p:cNvSpPr txBox="1"/>
            <p:nvPr/>
          </p:nvSpPr>
          <p:spPr>
            <a:xfrm>
              <a:off x="5581444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xmlns="" id="{EE8C66B9-7D4B-4FF2-84E4-DD91F92A49B9}"/>
                </a:ext>
              </a:extLst>
            </p:cNvPr>
            <p:cNvSpPr txBox="1"/>
            <p:nvPr/>
          </p:nvSpPr>
          <p:spPr>
            <a:xfrm>
              <a:off x="6144181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8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xmlns="" id="{A0F50761-593B-4C5D-AD9B-8A06399D42FE}"/>
                </a:ext>
              </a:extLst>
            </p:cNvPr>
            <p:cNvSpPr txBox="1"/>
            <p:nvPr/>
          </p:nvSpPr>
          <p:spPr>
            <a:xfrm>
              <a:off x="6706918" y="5927994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xmlns="" id="{14419298-5975-4D4B-BB86-539E35D352A5}"/>
                </a:ext>
              </a:extLst>
            </p:cNvPr>
            <p:cNvSpPr txBox="1"/>
            <p:nvPr/>
          </p:nvSpPr>
          <p:spPr>
            <a:xfrm>
              <a:off x="7212598" y="5927994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>
                  <a:solidFill>
                    <a:srgbClr val="000066"/>
                  </a:solidFill>
                  <a:latin typeface="Arial" charset="0"/>
                  <a:cs typeface="Arial" charset="0"/>
                </a:rPr>
                <a:t>10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xmlns="" id="{2484113A-1817-40A8-A958-52139332D357}"/>
                </a:ext>
              </a:extLst>
            </p:cNvPr>
            <p:cNvSpPr txBox="1"/>
            <p:nvPr/>
          </p:nvSpPr>
          <p:spPr>
            <a:xfrm>
              <a:off x="1011921" y="5216920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0.75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xmlns="" id="{B7BE2D56-6169-4766-AF5D-195BA0036515}"/>
                </a:ext>
              </a:extLst>
            </p:cNvPr>
            <p:cNvSpPr txBox="1"/>
            <p:nvPr/>
          </p:nvSpPr>
          <p:spPr>
            <a:xfrm>
              <a:off x="1011921" y="4600108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0.80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xmlns="" id="{E4E9DF51-19BA-44FE-B5EB-6F9602794C74}"/>
                </a:ext>
              </a:extLst>
            </p:cNvPr>
            <p:cNvSpPr txBox="1"/>
            <p:nvPr/>
          </p:nvSpPr>
          <p:spPr>
            <a:xfrm>
              <a:off x="1011921" y="3983295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0.85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xmlns="" id="{6DDA9625-93BA-412D-8095-44A02C0695B7}"/>
                </a:ext>
              </a:extLst>
            </p:cNvPr>
            <p:cNvSpPr txBox="1"/>
            <p:nvPr/>
          </p:nvSpPr>
          <p:spPr>
            <a:xfrm>
              <a:off x="1011921" y="3366482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0.90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xmlns="" id="{4DE611A1-5EF6-4AC0-9EAA-37E43943EDB6}"/>
                </a:ext>
              </a:extLst>
            </p:cNvPr>
            <p:cNvSpPr txBox="1"/>
            <p:nvPr/>
          </p:nvSpPr>
          <p:spPr>
            <a:xfrm>
              <a:off x="1011921" y="2749669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0.95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xmlns="" id="{EF39E0CA-BA60-4C9F-A798-576196E30AE6}"/>
                </a:ext>
              </a:extLst>
            </p:cNvPr>
            <p:cNvSpPr txBox="1"/>
            <p:nvPr/>
          </p:nvSpPr>
          <p:spPr>
            <a:xfrm>
              <a:off x="1011921" y="2132856"/>
              <a:ext cx="58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dirty="0" smtClean="0">
                  <a:solidFill>
                    <a:srgbClr val="000066"/>
                  </a:solidFill>
                  <a:latin typeface="Arial" charset="0"/>
                  <a:cs typeface="Arial" charset="0"/>
                </a:rPr>
                <a:t>1.00</a:t>
              </a:r>
              <a:endParaRPr lang="fr-FR" sz="1600" dirty="0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xmlns="" id="{8A087B13-1EE1-4B87-8920-B0F4C0A5CB2A}"/>
                </a:ext>
              </a:extLst>
            </p:cNvPr>
            <p:cNvSpPr txBox="1"/>
            <p:nvPr/>
          </p:nvSpPr>
          <p:spPr>
            <a:xfrm>
              <a:off x="3144309" y="6165304"/>
              <a:ext cx="34584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 after start of HCV treatment</a:t>
              </a:r>
            </a:p>
          </p:txBody>
        </p:sp>
      </p:grpSp>
      <p:sp>
        <p:nvSpPr>
          <p:cNvPr id="45" name="AutoShape 162">
            <a:extLst>
              <a:ext uri="{FF2B5EF4-FFF2-40B4-BE49-F238E27FC236}">
                <a16:creationId xmlns:a16="http://schemas.microsoft.com/office/drawing/2014/main" xmlns="" id="{C39D7ECB-BC53-46EB-BC0C-3594134E5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4D5564E4-28E7-446A-900A-35C5E06505F9}"/>
              </a:ext>
            </a:extLst>
          </p:cNvPr>
          <p:cNvSpPr txBox="1"/>
          <p:nvPr/>
        </p:nvSpPr>
        <p:spPr>
          <a:xfrm>
            <a:off x="2036746" y="1340768"/>
            <a:ext cx="471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Probability free from HCC diagnosis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0645F682-0E7A-4DD6-B9E7-9A521C3C8458}"/>
              </a:ext>
            </a:extLst>
          </p:cNvPr>
          <p:cNvSpPr txBox="1"/>
          <p:nvPr/>
        </p:nvSpPr>
        <p:spPr>
          <a:xfrm>
            <a:off x="6876256" y="2204864"/>
            <a:ext cx="1776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cirrhosis with SVR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1F142355-1918-4290-A33C-4B41005E72E7}"/>
              </a:ext>
            </a:extLst>
          </p:cNvPr>
          <p:cNvSpPr txBox="1"/>
          <p:nvPr/>
        </p:nvSpPr>
        <p:spPr>
          <a:xfrm>
            <a:off x="6804248" y="3284984"/>
            <a:ext cx="2008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cirrhosis with no SVR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202CCB2D-1017-49C0-84E6-FFB1B85EB78C}"/>
              </a:ext>
            </a:extLst>
          </p:cNvPr>
          <p:cNvSpPr txBox="1"/>
          <p:nvPr/>
        </p:nvSpPr>
        <p:spPr>
          <a:xfrm>
            <a:off x="6732240" y="4005064"/>
            <a:ext cx="1540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Cirrhosis with SVR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9499F924-3793-4189-9245-8D08FC149EFD}"/>
              </a:ext>
            </a:extLst>
          </p:cNvPr>
          <p:cNvSpPr txBox="1"/>
          <p:nvPr/>
        </p:nvSpPr>
        <p:spPr>
          <a:xfrm>
            <a:off x="6804248" y="5137447"/>
            <a:ext cx="1772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Cirrhosis with no SVR</a:t>
            </a:r>
          </a:p>
        </p:txBody>
      </p:sp>
    </p:spTree>
    <p:extLst>
      <p:ext uri="{BB962C8B-B14F-4D97-AF65-F5344CB8AC3E}">
        <p14:creationId xmlns:p14="http://schemas.microsoft.com/office/powerpoint/2010/main" val="116490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/>
              <a:t>Reduction in HCC risk after SVR: </a:t>
            </a:r>
            <a:br>
              <a:rPr lang="en-US" dirty="0"/>
            </a:br>
            <a:r>
              <a:rPr lang="en-US" dirty="0"/>
              <a:t>Veterans Affairs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Ioannou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GN, AASLD 2017, Abs. 142 </a:t>
            </a:r>
          </a:p>
        </p:txBody>
      </p:sp>
      <p:sp>
        <p:nvSpPr>
          <p:cNvPr id="11" name="Freeform 5">
            <a:extLst>
              <a:ext uri="{FF2B5EF4-FFF2-40B4-BE49-F238E27FC236}">
                <a16:creationId xmlns="" xmlns:a16="http://schemas.microsoft.com/office/drawing/2014/main" id="{8E8F2ACD-4F91-4CDC-8E93-A35CA7E90582}"/>
              </a:ext>
            </a:extLst>
          </p:cNvPr>
          <p:cNvSpPr>
            <a:spLocks noEditPoints="1"/>
          </p:cNvSpPr>
          <p:nvPr/>
        </p:nvSpPr>
        <p:spPr bwMode="auto">
          <a:xfrm>
            <a:off x="3529113" y="1642526"/>
            <a:ext cx="3675210" cy="1925057"/>
          </a:xfrm>
          <a:custGeom>
            <a:avLst/>
            <a:gdLst>
              <a:gd name="T0" fmla="*/ 3749 w 3749"/>
              <a:gd name="T1" fmla="*/ 2288 h 2360"/>
              <a:gd name="T2" fmla="*/ 66 w 3749"/>
              <a:gd name="T3" fmla="*/ 2288 h 2360"/>
              <a:gd name="T4" fmla="*/ 66 w 3749"/>
              <a:gd name="T5" fmla="*/ 0 h 2360"/>
              <a:gd name="T6" fmla="*/ 0 w 3749"/>
              <a:gd name="T7" fmla="*/ 450 h 2360"/>
              <a:gd name="T8" fmla="*/ 66 w 3749"/>
              <a:gd name="T9" fmla="*/ 450 h 2360"/>
              <a:gd name="T10" fmla="*/ 0 w 3749"/>
              <a:gd name="T11" fmla="*/ 839 h 2360"/>
              <a:gd name="T12" fmla="*/ 66 w 3749"/>
              <a:gd name="T13" fmla="*/ 839 h 2360"/>
              <a:gd name="T14" fmla="*/ 0 w 3749"/>
              <a:gd name="T15" fmla="*/ 1228 h 2360"/>
              <a:gd name="T16" fmla="*/ 66 w 3749"/>
              <a:gd name="T17" fmla="*/ 1228 h 2360"/>
              <a:gd name="T18" fmla="*/ 0 w 3749"/>
              <a:gd name="T19" fmla="*/ 1617 h 2360"/>
              <a:gd name="T20" fmla="*/ 66 w 3749"/>
              <a:gd name="T21" fmla="*/ 1617 h 2360"/>
              <a:gd name="T22" fmla="*/ 0 w 3749"/>
              <a:gd name="T23" fmla="*/ 2007 h 2360"/>
              <a:gd name="T24" fmla="*/ 66 w 3749"/>
              <a:gd name="T25" fmla="*/ 2007 h 2360"/>
              <a:gd name="T26" fmla="*/ 0 w 3749"/>
              <a:gd name="T27" fmla="*/ 61 h 2360"/>
              <a:gd name="T28" fmla="*/ 66 w 3749"/>
              <a:gd name="T29" fmla="*/ 61 h 2360"/>
              <a:gd name="T30" fmla="*/ 1910 w 3749"/>
              <a:gd name="T31" fmla="*/ 2360 h 2360"/>
              <a:gd name="T32" fmla="*/ 1910 w 3749"/>
              <a:gd name="T33" fmla="*/ 2288 h 2360"/>
              <a:gd name="T34" fmla="*/ 2264 w 3749"/>
              <a:gd name="T35" fmla="*/ 2360 h 2360"/>
              <a:gd name="T36" fmla="*/ 2264 w 3749"/>
              <a:gd name="T37" fmla="*/ 2288 h 2360"/>
              <a:gd name="T38" fmla="*/ 2618 w 3749"/>
              <a:gd name="T39" fmla="*/ 2360 h 2360"/>
              <a:gd name="T40" fmla="*/ 2618 w 3749"/>
              <a:gd name="T41" fmla="*/ 2288 h 2360"/>
              <a:gd name="T42" fmla="*/ 2972 w 3749"/>
              <a:gd name="T43" fmla="*/ 2360 h 2360"/>
              <a:gd name="T44" fmla="*/ 2972 w 3749"/>
              <a:gd name="T45" fmla="*/ 2288 h 2360"/>
              <a:gd name="T46" fmla="*/ 3325 w 3749"/>
              <a:gd name="T47" fmla="*/ 2360 h 2360"/>
              <a:gd name="T48" fmla="*/ 3325 w 3749"/>
              <a:gd name="T49" fmla="*/ 2288 h 2360"/>
              <a:gd name="T50" fmla="*/ 3682 w 3749"/>
              <a:gd name="T51" fmla="*/ 2360 h 2360"/>
              <a:gd name="T52" fmla="*/ 3682 w 3749"/>
              <a:gd name="T53" fmla="*/ 2288 h 2360"/>
              <a:gd name="T54" fmla="*/ 1201 w 3749"/>
              <a:gd name="T55" fmla="*/ 2360 h 2360"/>
              <a:gd name="T56" fmla="*/ 1201 w 3749"/>
              <a:gd name="T57" fmla="*/ 2288 h 2360"/>
              <a:gd name="T58" fmla="*/ 138 w 3749"/>
              <a:gd name="T59" fmla="*/ 2360 h 2360"/>
              <a:gd name="T60" fmla="*/ 138 w 3749"/>
              <a:gd name="T61" fmla="*/ 2288 h 2360"/>
              <a:gd name="T62" fmla="*/ 492 w 3749"/>
              <a:gd name="T63" fmla="*/ 2360 h 2360"/>
              <a:gd name="T64" fmla="*/ 492 w 3749"/>
              <a:gd name="T65" fmla="*/ 2288 h 2360"/>
              <a:gd name="T66" fmla="*/ 847 w 3749"/>
              <a:gd name="T67" fmla="*/ 2360 h 2360"/>
              <a:gd name="T68" fmla="*/ 847 w 3749"/>
              <a:gd name="T69" fmla="*/ 2288 h 2360"/>
              <a:gd name="T70" fmla="*/ 1555 w 3749"/>
              <a:gd name="T71" fmla="*/ 2360 h 2360"/>
              <a:gd name="T72" fmla="*/ 1555 w 3749"/>
              <a:gd name="T73" fmla="*/ 2288 h 2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749" h="2360">
                <a:moveTo>
                  <a:pt x="3749" y="2288"/>
                </a:moveTo>
                <a:lnTo>
                  <a:pt x="66" y="2288"/>
                </a:lnTo>
                <a:lnTo>
                  <a:pt x="66" y="0"/>
                </a:lnTo>
                <a:moveTo>
                  <a:pt x="0" y="450"/>
                </a:moveTo>
                <a:lnTo>
                  <a:pt x="66" y="450"/>
                </a:lnTo>
                <a:moveTo>
                  <a:pt x="0" y="839"/>
                </a:moveTo>
                <a:lnTo>
                  <a:pt x="66" y="839"/>
                </a:lnTo>
                <a:moveTo>
                  <a:pt x="0" y="1228"/>
                </a:moveTo>
                <a:lnTo>
                  <a:pt x="66" y="1228"/>
                </a:lnTo>
                <a:moveTo>
                  <a:pt x="0" y="1617"/>
                </a:moveTo>
                <a:lnTo>
                  <a:pt x="66" y="1617"/>
                </a:lnTo>
                <a:moveTo>
                  <a:pt x="0" y="2007"/>
                </a:moveTo>
                <a:lnTo>
                  <a:pt x="66" y="2007"/>
                </a:lnTo>
                <a:moveTo>
                  <a:pt x="0" y="61"/>
                </a:moveTo>
                <a:lnTo>
                  <a:pt x="66" y="61"/>
                </a:lnTo>
                <a:moveTo>
                  <a:pt x="1910" y="2360"/>
                </a:moveTo>
                <a:lnTo>
                  <a:pt x="1910" y="2288"/>
                </a:lnTo>
                <a:moveTo>
                  <a:pt x="2264" y="2360"/>
                </a:moveTo>
                <a:lnTo>
                  <a:pt x="2264" y="2288"/>
                </a:lnTo>
                <a:moveTo>
                  <a:pt x="2618" y="2360"/>
                </a:moveTo>
                <a:lnTo>
                  <a:pt x="2618" y="2288"/>
                </a:lnTo>
                <a:moveTo>
                  <a:pt x="2972" y="2360"/>
                </a:moveTo>
                <a:lnTo>
                  <a:pt x="2972" y="2288"/>
                </a:lnTo>
                <a:moveTo>
                  <a:pt x="3325" y="2360"/>
                </a:moveTo>
                <a:lnTo>
                  <a:pt x="3325" y="2288"/>
                </a:lnTo>
                <a:moveTo>
                  <a:pt x="3682" y="2360"/>
                </a:moveTo>
                <a:lnTo>
                  <a:pt x="3682" y="2288"/>
                </a:lnTo>
                <a:moveTo>
                  <a:pt x="1201" y="2360"/>
                </a:moveTo>
                <a:lnTo>
                  <a:pt x="1201" y="2288"/>
                </a:lnTo>
                <a:moveTo>
                  <a:pt x="138" y="2360"/>
                </a:moveTo>
                <a:lnTo>
                  <a:pt x="138" y="2288"/>
                </a:lnTo>
                <a:moveTo>
                  <a:pt x="492" y="2360"/>
                </a:moveTo>
                <a:lnTo>
                  <a:pt x="492" y="2288"/>
                </a:lnTo>
                <a:moveTo>
                  <a:pt x="847" y="2360"/>
                </a:moveTo>
                <a:lnTo>
                  <a:pt x="847" y="2288"/>
                </a:lnTo>
                <a:moveTo>
                  <a:pt x="1555" y="2360"/>
                </a:moveTo>
                <a:lnTo>
                  <a:pt x="1555" y="2288"/>
                </a:lnTo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6" name="Freeform 10">
            <a:extLst>
              <a:ext uri="{FF2B5EF4-FFF2-40B4-BE49-F238E27FC236}">
                <a16:creationId xmlns="" xmlns:a16="http://schemas.microsoft.com/office/drawing/2014/main" id="{3104F81B-FB83-44BB-8008-F0043732321A}"/>
              </a:ext>
            </a:extLst>
          </p:cNvPr>
          <p:cNvSpPr>
            <a:spLocks/>
          </p:cNvSpPr>
          <p:nvPr/>
        </p:nvSpPr>
        <p:spPr bwMode="auto">
          <a:xfrm>
            <a:off x="3655574" y="1692284"/>
            <a:ext cx="3485028" cy="139485"/>
          </a:xfrm>
          <a:custGeom>
            <a:avLst/>
            <a:gdLst>
              <a:gd name="T0" fmla="*/ 3555 w 3555"/>
              <a:gd name="T1" fmla="*/ 171 h 171"/>
              <a:gd name="T2" fmla="*/ 3291 w 3555"/>
              <a:gd name="T3" fmla="*/ 171 h 171"/>
              <a:gd name="T4" fmla="*/ 3291 w 3555"/>
              <a:gd name="T5" fmla="*/ 163 h 171"/>
              <a:gd name="T6" fmla="*/ 3205 w 3555"/>
              <a:gd name="T7" fmla="*/ 163 h 171"/>
              <a:gd name="T8" fmla="*/ 3205 w 3555"/>
              <a:gd name="T9" fmla="*/ 155 h 171"/>
              <a:gd name="T10" fmla="*/ 3137 w 3555"/>
              <a:gd name="T11" fmla="*/ 155 h 171"/>
              <a:gd name="T12" fmla="*/ 3137 w 3555"/>
              <a:gd name="T13" fmla="*/ 145 h 171"/>
              <a:gd name="T14" fmla="*/ 2945 w 3555"/>
              <a:gd name="T15" fmla="*/ 145 h 171"/>
              <a:gd name="T16" fmla="*/ 2945 w 3555"/>
              <a:gd name="T17" fmla="*/ 138 h 171"/>
              <a:gd name="T18" fmla="*/ 2730 w 3555"/>
              <a:gd name="T19" fmla="*/ 138 h 171"/>
              <a:gd name="T20" fmla="*/ 2730 w 3555"/>
              <a:gd name="T21" fmla="*/ 130 h 171"/>
              <a:gd name="T22" fmla="*/ 2488 w 3555"/>
              <a:gd name="T23" fmla="*/ 130 h 171"/>
              <a:gd name="T24" fmla="*/ 2488 w 3555"/>
              <a:gd name="T25" fmla="*/ 124 h 171"/>
              <a:gd name="T26" fmla="*/ 2282 w 3555"/>
              <a:gd name="T27" fmla="*/ 124 h 171"/>
              <a:gd name="T28" fmla="*/ 2282 w 3555"/>
              <a:gd name="T29" fmla="*/ 113 h 171"/>
              <a:gd name="T30" fmla="*/ 2094 w 3555"/>
              <a:gd name="T31" fmla="*/ 113 h 171"/>
              <a:gd name="T32" fmla="*/ 2094 w 3555"/>
              <a:gd name="T33" fmla="*/ 108 h 171"/>
              <a:gd name="T34" fmla="*/ 2065 w 3555"/>
              <a:gd name="T35" fmla="*/ 108 h 171"/>
              <a:gd name="T36" fmla="*/ 2065 w 3555"/>
              <a:gd name="T37" fmla="*/ 101 h 171"/>
              <a:gd name="T38" fmla="*/ 1943 w 3555"/>
              <a:gd name="T39" fmla="*/ 101 h 171"/>
              <a:gd name="T40" fmla="*/ 1943 w 3555"/>
              <a:gd name="T41" fmla="*/ 94 h 171"/>
              <a:gd name="T42" fmla="*/ 1844 w 3555"/>
              <a:gd name="T43" fmla="*/ 94 h 171"/>
              <a:gd name="T44" fmla="*/ 1844 w 3555"/>
              <a:gd name="T45" fmla="*/ 88 h 171"/>
              <a:gd name="T46" fmla="*/ 1713 w 3555"/>
              <a:gd name="T47" fmla="*/ 88 h 171"/>
              <a:gd name="T48" fmla="*/ 1713 w 3555"/>
              <a:gd name="T49" fmla="*/ 80 h 171"/>
              <a:gd name="T50" fmla="*/ 1597 w 3555"/>
              <a:gd name="T51" fmla="*/ 80 h 171"/>
              <a:gd name="T52" fmla="*/ 1597 w 3555"/>
              <a:gd name="T53" fmla="*/ 75 h 171"/>
              <a:gd name="T54" fmla="*/ 1472 w 3555"/>
              <a:gd name="T55" fmla="*/ 75 h 171"/>
              <a:gd name="T56" fmla="*/ 1472 w 3555"/>
              <a:gd name="T57" fmla="*/ 69 h 171"/>
              <a:gd name="T58" fmla="*/ 1346 w 3555"/>
              <a:gd name="T59" fmla="*/ 69 h 171"/>
              <a:gd name="T60" fmla="*/ 1346 w 3555"/>
              <a:gd name="T61" fmla="*/ 59 h 171"/>
              <a:gd name="T62" fmla="*/ 1260 w 3555"/>
              <a:gd name="T63" fmla="*/ 59 h 171"/>
              <a:gd name="T64" fmla="*/ 1260 w 3555"/>
              <a:gd name="T65" fmla="*/ 54 h 171"/>
              <a:gd name="T66" fmla="*/ 989 w 3555"/>
              <a:gd name="T67" fmla="*/ 54 h 171"/>
              <a:gd name="T68" fmla="*/ 989 w 3555"/>
              <a:gd name="T69" fmla="*/ 46 h 171"/>
              <a:gd name="T70" fmla="*/ 907 w 3555"/>
              <a:gd name="T71" fmla="*/ 46 h 171"/>
              <a:gd name="T72" fmla="*/ 907 w 3555"/>
              <a:gd name="T73" fmla="*/ 40 h 171"/>
              <a:gd name="T74" fmla="*/ 682 w 3555"/>
              <a:gd name="T75" fmla="*/ 40 h 171"/>
              <a:gd name="T76" fmla="*/ 682 w 3555"/>
              <a:gd name="T77" fmla="*/ 29 h 171"/>
              <a:gd name="T78" fmla="*/ 485 w 3555"/>
              <a:gd name="T79" fmla="*/ 29 h 171"/>
              <a:gd name="T80" fmla="*/ 485 w 3555"/>
              <a:gd name="T81" fmla="*/ 19 h 171"/>
              <a:gd name="T82" fmla="*/ 312 w 3555"/>
              <a:gd name="T83" fmla="*/ 19 h 171"/>
              <a:gd name="T84" fmla="*/ 312 w 3555"/>
              <a:gd name="T85" fmla="*/ 10 h 171"/>
              <a:gd name="T86" fmla="*/ 169 w 3555"/>
              <a:gd name="T87" fmla="*/ 10 h 171"/>
              <a:gd name="T88" fmla="*/ 169 w 3555"/>
              <a:gd name="T89" fmla="*/ 0 h 171"/>
              <a:gd name="T90" fmla="*/ 0 w 3555"/>
              <a:gd name="T91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555" h="171">
                <a:moveTo>
                  <a:pt x="3555" y="171"/>
                </a:moveTo>
                <a:lnTo>
                  <a:pt x="3291" y="171"/>
                </a:lnTo>
                <a:lnTo>
                  <a:pt x="3291" y="163"/>
                </a:lnTo>
                <a:lnTo>
                  <a:pt x="3205" y="163"/>
                </a:lnTo>
                <a:lnTo>
                  <a:pt x="3205" y="155"/>
                </a:lnTo>
                <a:lnTo>
                  <a:pt x="3137" y="155"/>
                </a:lnTo>
                <a:lnTo>
                  <a:pt x="3137" y="145"/>
                </a:lnTo>
                <a:lnTo>
                  <a:pt x="2945" y="145"/>
                </a:lnTo>
                <a:lnTo>
                  <a:pt x="2945" y="138"/>
                </a:lnTo>
                <a:lnTo>
                  <a:pt x="2730" y="138"/>
                </a:lnTo>
                <a:lnTo>
                  <a:pt x="2730" y="130"/>
                </a:lnTo>
                <a:lnTo>
                  <a:pt x="2488" y="130"/>
                </a:lnTo>
                <a:lnTo>
                  <a:pt x="2488" y="124"/>
                </a:lnTo>
                <a:lnTo>
                  <a:pt x="2282" y="124"/>
                </a:lnTo>
                <a:lnTo>
                  <a:pt x="2282" y="113"/>
                </a:lnTo>
                <a:lnTo>
                  <a:pt x="2094" y="113"/>
                </a:lnTo>
                <a:lnTo>
                  <a:pt x="2094" y="108"/>
                </a:lnTo>
                <a:lnTo>
                  <a:pt x="2065" y="108"/>
                </a:lnTo>
                <a:lnTo>
                  <a:pt x="2065" y="101"/>
                </a:lnTo>
                <a:lnTo>
                  <a:pt x="1943" y="101"/>
                </a:lnTo>
                <a:lnTo>
                  <a:pt x="1943" y="94"/>
                </a:lnTo>
                <a:lnTo>
                  <a:pt x="1844" y="94"/>
                </a:lnTo>
                <a:lnTo>
                  <a:pt x="1844" y="88"/>
                </a:lnTo>
                <a:lnTo>
                  <a:pt x="1713" y="88"/>
                </a:lnTo>
                <a:lnTo>
                  <a:pt x="1713" y="80"/>
                </a:lnTo>
                <a:lnTo>
                  <a:pt x="1597" y="80"/>
                </a:lnTo>
                <a:lnTo>
                  <a:pt x="1597" y="75"/>
                </a:lnTo>
                <a:lnTo>
                  <a:pt x="1472" y="75"/>
                </a:lnTo>
                <a:lnTo>
                  <a:pt x="1472" y="69"/>
                </a:lnTo>
                <a:lnTo>
                  <a:pt x="1346" y="69"/>
                </a:lnTo>
                <a:lnTo>
                  <a:pt x="1346" y="59"/>
                </a:lnTo>
                <a:lnTo>
                  <a:pt x="1260" y="59"/>
                </a:lnTo>
                <a:lnTo>
                  <a:pt x="1260" y="54"/>
                </a:lnTo>
                <a:lnTo>
                  <a:pt x="989" y="54"/>
                </a:lnTo>
                <a:lnTo>
                  <a:pt x="989" y="46"/>
                </a:lnTo>
                <a:lnTo>
                  <a:pt x="907" y="46"/>
                </a:lnTo>
                <a:lnTo>
                  <a:pt x="907" y="40"/>
                </a:lnTo>
                <a:lnTo>
                  <a:pt x="682" y="40"/>
                </a:lnTo>
                <a:lnTo>
                  <a:pt x="682" y="29"/>
                </a:lnTo>
                <a:lnTo>
                  <a:pt x="485" y="29"/>
                </a:lnTo>
                <a:lnTo>
                  <a:pt x="485" y="19"/>
                </a:lnTo>
                <a:lnTo>
                  <a:pt x="312" y="19"/>
                </a:lnTo>
                <a:lnTo>
                  <a:pt x="312" y="10"/>
                </a:lnTo>
                <a:lnTo>
                  <a:pt x="169" y="10"/>
                </a:lnTo>
                <a:lnTo>
                  <a:pt x="169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7" name="Freeform 11">
            <a:extLst>
              <a:ext uri="{FF2B5EF4-FFF2-40B4-BE49-F238E27FC236}">
                <a16:creationId xmlns="" xmlns:a16="http://schemas.microsoft.com/office/drawing/2014/main" id="{79FE9EB2-456E-4EDA-9726-2F543AA47E52}"/>
              </a:ext>
            </a:extLst>
          </p:cNvPr>
          <p:cNvSpPr>
            <a:spLocks noEditPoints="1"/>
          </p:cNvSpPr>
          <p:nvPr/>
        </p:nvSpPr>
        <p:spPr bwMode="auto">
          <a:xfrm>
            <a:off x="3661456" y="1694731"/>
            <a:ext cx="3480127" cy="519603"/>
          </a:xfrm>
          <a:custGeom>
            <a:avLst/>
            <a:gdLst>
              <a:gd name="T0" fmla="*/ 3517 w 3550"/>
              <a:gd name="T1" fmla="*/ 619 h 637"/>
              <a:gd name="T2" fmla="*/ 3416 w 3550"/>
              <a:gd name="T3" fmla="*/ 611 h 637"/>
              <a:gd name="T4" fmla="*/ 3364 w 3550"/>
              <a:gd name="T5" fmla="*/ 583 h 637"/>
              <a:gd name="T6" fmla="*/ 3245 w 3550"/>
              <a:gd name="T7" fmla="*/ 568 h 637"/>
              <a:gd name="T8" fmla="*/ 3181 w 3550"/>
              <a:gd name="T9" fmla="*/ 543 h 637"/>
              <a:gd name="T10" fmla="*/ 3102 w 3550"/>
              <a:gd name="T11" fmla="*/ 535 h 637"/>
              <a:gd name="T12" fmla="*/ 3050 w 3550"/>
              <a:gd name="T13" fmla="*/ 513 h 637"/>
              <a:gd name="T14" fmla="*/ 2957 w 3550"/>
              <a:gd name="T15" fmla="*/ 502 h 637"/>
              <a:gd name="T16" fmla="*/ 2927 w 3550"/>
              <a:gd name="T17" fmla="*/ 482 h 637"/>
              <a:gd name="T18" fmla="*/ 2844 w 3550"/>
              <a:gd name="T19" fmla="*/ 473 h 637"/>
              <a:gd name="T20" fmla="*/ 2793 w 3550"/>
              <a:gd name="T21" fmla="*/ 449 h 637"/>
              <a:gd name="T22" fmla="*/ 2740 w 3550"/>
              <a:gd name="T23" fmla="*/ 441 h 637"/>
              <a:gd name="T24" fmla="*/ 2653 w 3550"/>
              <a:gd name="T25" fmla="*/ 429 h 637"/>
              <a:gd name="T26" fmla="*/ 2611 w 3550"/>
              <a:gd name="T27" fmla="*/ 404 h 637"/>
              <a:gd name="T28" fmla="*/ 2537 w 3550"/>
              <a:gd name="T29" fmla="*/ 394 h 637"/>
              <a:gd name="T30" fmla="*/ 2511 w 3550"/>
              <a:gd name="T31" fmla="*/ 376 h 637"/>
              <a:gd name="T32" fmla="*/ 2398 w 3550"/>
              <a:gd name="T33" fmla="*/ 361 h 637"/>
              <a:gd name="T34" fmla="*/ 2337 w 3550"/>
              <a:gd name="T35" fmla="*/ 345 h 637"/>
              <a:gd name="T36" fmla="*/ 2269 w 3550"/>
              <a:gd name="T37" fmla="*/ 336 h 637"/>
              <a:gd name="T38" fmla="*/ 2252 w 3550"/>
              <a:gd name="T39" fmla="*/ 317 h 637"/>
              <a:gd name="T40" fmla="*/ 2167 w 3550"/>
              <a:gd name="T41" fmla="*/ 306 h 637"/>
              <a:gd name="T42" fmla="*/ 2118 w 3550"/>
              <a:gd name="T43" fmla="*/ 284 h 637"/>
              <a:gd name="T44" fmla="*/ 2054 w 3550"/>
              <a:gd name="T45" fmla="*/ 276 h 637"/>
              <a:gd name="T46" fmla="*/ 2019 w 3550"/>
              <a:gd name="T47" fmla="*/ 256 h 637"/>
              <a:gd name="T48" fmla="*/ 1893 w 3550"/>
              <a:gd name="T49" fmla="*/ 248 h 637"/>
              <a:gd name="T50" fmla="*/ 1837 w 3550"/>
              <a:gd name="T51" fmla="*/ 227 h 637"/>
              <a:gd name="T52" fmla="*/ 1742 w 3550"/>
              <a:gd name="T53" fmla="*/ 218 h 637"/>
              <a:gd name="T54" fmla="*/ 1714 w 3550"/>
              <a:gd name="T55" fmla="*/ 201 h 637"/>
              <a:gd name="T56" fmla="*/ 1598 w 3550"/>
              <a:gd name="T57" fmla="*/ 190 h 637"/>
              <a:gd name="T58" fmla="*/ 1554 w 3550"/>
              <a:gd name="T59" fmla="*/ 172 h 637"/>
              <a:gd name="T60" fmla="*/ 1422 w 3550"/>
              <a:gd name="T61" fmla="*/ 164 h 637"/>
              <a:gd name="T62" fmla="*/ 1351 w 3550"/>
              <a:gd name="T63" fmla="*/ 154 h 637"/>
              <a:gd name="T64" fmla="*/ 1285 w 3550"/>
              <a:gd name="T65" fmla="*/ 136 h 637"/>
              <a:gd name="T66" fmla="*/ 1160 w 3550"/>
              <a:gd name="T67" fmla="*/ 128 h 637"/>
              <a:gd name="T68" fmla="*/ 1087 w 3550"/>
              <a:gd name="T69" fmla="*/ 109 h 637"/>
              <a:gd name="T70" fmla="*/ 905 w 3550"/>
              <a:gd name="T71" fmla="*/ 98 h 637"/>
              <a:gd name="T72" fmla="*/ 801 w 3550"/>
              <a:gd name="T73" fmla="*/ 76 h 637"/>
              <a:gd name="T74" fmla="*/ 666 w 3550"/>
              <a:gd name="T75" fmla="*/ 67 h 637"/>
              <a:gd name="T76" fmla="*/ 582 w 3550"/>
              <a:gd name="T77" fmla="*/ 51 h 637"/>
              <a:gd name="T78" fmla="*/ 395 w 3550"/>
              <a:gd name="T79" fmla="*/ 38 h 637"/>
              <a:gd name="T80" fmla="*/ 293 w 3550"/>
              <a:gd name="T81" fmla="*/ 19 h 637"/>
              <a:gd name="T82" fmla="*/ 108 w 3550"/>
              <a:gd name="T83" fmla="*/ 11 h 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50" h="637">
                <a:moveTo>
                  <a:pt x="3550" y="637"/>
                </a:moveTo>
                <a:lnTo>
                  <a:pt x="3517" y="637"/>
                </a:lnTo>
                <a:lnTo>
                  <a:pt x="3517" y="619"/>
                </a:lnTo>
                <a:lnTo>
                  <a:pt x="3458" y="619"/>
                </a:lnTo>
                <a:lnTo>
                  <a:pt x="3458" y="611"/>
                </a:lnTo>
                <a:lnTo>
                  <a:pt x="3416" y="611"/>
                </a:lnTo>
                <a:lnTo>
                  <a:pt x="3416" y="598"/>
                </a:lnTo>
                <a:lnTo>
                  <a:pt x="3364" y="598"/>
                </a:lnTo>
                <a:lnTo>
                  <a:pt x="3364" y="583"/>
                </a:lnTo>
                <a:lnTo>
                  <a:pt x="3312" y="583"/>
                </a:lnTo>
                <a:lnTo>
                  <a:pt x="3312" y="568"/>
                </a:lnTo>
                <a:lnTo>
                  <a:pt x="3245" y="568"/>
                </a:lnTo>
                <a:lnTo>
                  <a:pt x="3245" y="557"/>
                </a:lnTo>
                <a:lnTo>
                  <a:pt x="3181" y="557"/>
                </a:lnTo>
                <a:lnTo>
                  <a:pt x="3181" y="543"/>
                </a:lnTo>
                <a:lnTo>
                  <a:pt x="3148" y="543"/>
                </a:lnTo>
                <a:lnTo>
                  <a:pt x="3148" y="535"/>
                </a:lnTo>
                <a:lnTo>
                  <a:pt x="3102" y="535"/>
                </a:lnTo>
                <a:lnTo>
                  <a:pt x="3102" y="521"/>
                </a:lnTo>
                <a:lnTo>
                  <a:pt x="3050" y="521"/>
                </a:lnTo>
                <a:lnTo>
                  <a:pt x="3050" y="513"/>
                </a:lnTo>
                <a:lnTo>
                  <a:pt x="3001" y="513"/>
                </a:lnTo>
                <a:lnTo>
                  <a:pt x="3001" y="502"/>
                </a:lnTo>
                <a:lnTo>
                  <a:pt x="2957" y="502"/>
                </a:lnTo>
                <a:lnTo>
                  <a:pt x="2957" y="493"/>
                </a:lnTo>
                <a:lnTo>
                  <a:pt x="2927" y="493"/>
                </a:lnTo>
                <a:lnTo>
                  <a:pt x="2927" y="482"/>
                </a:lnTo>
                <a:lnTo>
                  <a:pt x="2879" y="482"/>
                </a:lnTo>
                <a:lnTo>
                  <a:pt x="2879" y="473"/>
                </a:lnTo>
                <a:lnTo>
                  <a:pt x="2844" y="473"/>
                </a:lnTo>
                <a:lnTo>
                  <a:pt x="2844" y="465"/>
                </a:lnTo>
                <a:lnTo>
                  <a:pt x="2793" y="465"/>
                </a:lnTo>
                <a:lnTo>
                  <a:pt x="2793" y="449"/>
                </a:lnTo>
                <a:lnTo>
                  <a:pt x="2746" y="449"/>
                </a:lnTo>
                <a:moveTo>
                  <a:pt x="2740" y="449"/>
                </a:moveTo>
                <a:lnTo>
                  <a:pt x="2740" y="441"/>
                </a:lnTo>
                <a:lnTo>
                  <a:pt x="2702" y="441"/>
                </a:lnTo>
                <a:lnTo>
                  <a:pt x="2702" y="429"/>
                </a:lnTo>
                <a:lnTo>
                  <a:pt x="2653" y="429"/>
                </a:lnTo>
                <a:lnTo>
                  <a:pt x="2653" y="414"/>
                </a:lnTo>
                <a:lnTo>
                  <a:pt x="2611" y="414"/>
                </a:lnTo>
                <a:lnTo>
                  <a:pt x="2611" y="404"/>
                </a:lnTo>
                <a:lnTo>
                  <a:pt x="2580" y="404"/>
                </a:lnTo>
                <a:lnTo>
                  <a:pt x="2580" y="394"/>
                </a:lnTo>
                <a:lnTo>
                  <a:pt x="2537" y="394"/>
                </a:lnTo>
                <a:lnTo>
                  <a:pt x="2537" y="385"/>
                </a:lnTo>
                <a:lnTo>
                  <a:pt x="2511" y="385"/>
                </a:lnTo>
                <a:lnTo>
                  <a:pt x="2511" y="376"/>
                </a:lnTo>
                <a:lnTo>
                  <a:pt x="2443" y="376"/>
                </a:lnTo>
                <a:lnTo>
                  <a:pt x="2443" y="361"/>
                </a:lnTo>
                <a:lnTo>
                  <a:pt x="2398" y="361"/>
                </a:lnTo>
                <a:lnTo>
                  <a:pt x="2398" y="351"/>
                </a:lnTo>
                <a:lnTo>
                  <a:pt x="2337" y="351"/>
                </a:lnTo>
                <a:lnTo>
                  <a:pt x="2337" y="345"/>
                </a:lnTo>
                <a:lnTo>
                  <a:pt x="2301" y="345"/>
                </a:lnTo>
                <a:lnTo>
                  <a:pt x="2301" y="336"/>
                </a:lnTo>
                <a:lnTo>
                  <a:pt x="2269" y="336"/>
                </a:lnTo>
                <a:lnTo>
                  <a:pt x="2269" y="325"/>
                </a:lnTo>
                <a:lnTo>
                  <a:pt x="2252" y="325"/>
                </a:lnTo>
                <a:lnTo>
                  <a:pt x="2252" y="317"/>
                </a:lnTo>
                <a:lnTo>
                  <a:pt x="2212" y="317"/>
                </a:lnTo>
                <a:lnTo>
                  <a:pt x="2212" y="306"/>
                </a:lnTo>
                <a:lnTo>
                  <a:pt x="2167" y="306"/>
                </a:lnTo>
                <a:lnTo>
                  <a:pt x="2167" y="296"/>
                </a:lnTo>
                <a:lnTo>
                  <a:pt x="2118" y="296"/>
                </a:lnTo>
                <a:lnTo>
                  <a:pt x="2118" y="284"/>
                </a:lnTo>
                <a:lnTo>
                  <a:pt x="2090" y="284"/>
                </a:lnTo>
                <a:lnTo>
                  <a:pt x="2090" y="276"/>
                </a:lnTo>
                <a:lnTo>
                  <a:pt x="2054" y="276"/>
                </a:lnTo>
                <a:lnTo>
                  <a:pt x="2054" y="267"/>
                </a:lnTo>
                <a:lnTo>
                  <a:pt x="2019" y="267"/>
                </a:lnTo>
                <a:lnTo>
                  <a:pt x="2019" y="256"/>
                </a:lnTo>
                <a:lnTo>
                  <a:pt x="1979" y="256"/>
                </a:lnTo>
                <a:lnTo>
                  <a:pt x="1979" y="248"/>
                </a:lnTo>
                <a:lnTo>
                  <a:pt x="1893" y="248"/>
                </a:lnTo>
                <a:lnTo>
                  <a:pt x="1893" y="237"/>
                </a:lnTo>
                <a:lnTo>
                  <a:pt x="1837" y="237"/>
                </a:lnTo>
                <a:lnTo>
                  <a:pt x="1837" y="227"/>
                </a:lnTo>
                <a:lnTo>
                  <a:pt x="1788" y="227"/>
                </a:lnTo>
                <a:lnTo>
                  <a:pt x="1788" y="218"/>
                </a:lnTo>
                <a:lnTo>
                  <a:pt x="1742" y="218"/>
                </a:lnTo>
                <a:lnTo>
                  <a:pt x="1742" y="208"/>
                </a:lnTo>
                <a:lnTo>
                  <a:pt x="1714" y="208"/>
                </a:lnTo>
                <a:lnTo>
                  <a:pt x="1714" y="201"/>
                </a:lnTo>
                <a:lnTo>
                  <a:pt x="1667" y="201"/>
                </a:lnTo>
                <a:lnTo>
                  <a:pt x="1667" y="190"/>
                </a:lnTo>
                <a:lnTo>
                  <a:pt x="1598" y="190"/>
                </a:lnTo>
                <a:lnTo>
                  <a:pt x="1598" y="182"/>
                </a:lnTo>
                <a:lnTo>
                  <a:pt x="1554" y="182"/>
                </a:lnTo>
                <a:lnTo>
                  <a:pt x="1554" y="172"/>
                </a:lnTo>
                <a:lnTo>
                  <a:pt x="1470" y="172"/>
                </a:lnTo>
                <a:lnTo>
                  <a:pt x="1470" y="164"/>
                </a:lnTo>
                <a:lnTo>
                  <a:pt x="1422" y="164"/>
                </a:lnTo>
                <a:moveTo>
                  <a:pt x="1416" y="164"/>
                </a:moveTo>
                <a:lnTo>
                  <a:pt x="1416" y="154"/>
                </a:lnTo>
                <a:lnTo>
                  <a:pt x="1351" y="154"/>
                </a:lnTo>
                <a:lnTo>
                  <a:pt x="1351" y="149"/>
                </a:lnTo>
                <a:lnTo>
                  <a:pt x="1285" y="149"/>
                </a:lnTo>
                <a:lnTo>
                  <a:pt x="1285" y="136"/>
                </a:lnTo>
                <a:lnTo>
                  <a:pt x="1220" y="136"/>
                </a:lnTo>
                <a:lnTo>
                  <a:pt x="1220" y="128"/>
                </a:lnTo>
                <a:lnTo>
                  <a:pt x="1160" y="128"/>
                </a:lnTo>
                <a:lnTo>
                  <a:pt x="1160" y="118"/>
                </a:lnTo>
                <a:lnTo>
                  <a:pt x="1087" y="118"/>
                </a:lnTo>
                <a:lnTo>
                  <a:pt x="1087" y="109"/>
                </a:lnTo>
                <a:lnTo>
                  <a:pt x="1018" y="109"/>
                </a:lnTo>
                <a:lnTo>
                  <a:pt x="1018" y="98"/>
                </a:lnTo>
                <a:lnTo>
                  <a:pt x="905" y="98"/>
                </a:lnTo>
                <a:lnTo>
                  <a:pt x="905" y="87"/>
                </a:lnTo>
                <a:lnTo>
                  <a:pt x="801" y="87"/>
                </a:lnTo>
                <a:lnTo>
                  <a:pt x="801" y="76"/>
                </a:lnTo>
                <a:lnTo>
                  <a:pt x="721" y="76"/>
                </a:lnTo>
                <a:lnTo>
                  <a:pt x="721" y="67"/>
                </a:lnTo>
                <a:lnTo>
                  <a:pt x="666" y="67"/>
                </a:lnTo>
                <a:lnTo>
                  <a:pt x="666" y="59"/>
                </a:lnTo>
                <a:lnTo>
                  <a:pt x="582" y="59"/>
                </a:lnTo>
                <a:lnTo>
                  <a:pt x="582" y="51"/>
                </a:lnTo>
                <a:lnTo>
                  <a:pt x="504" y="51"/>
                </a:lnTo>
                <a:lnTo>
                  <a:pt x="504" y="38"/>
                </a:lnTo>
                <a:lnTo>
                  <a:pt x="395" y="38"/>
                </a:lnTo>
                <a:lnTo>
                  <a:pt x="395" y="30"/>
                </a:lnTo>
                <a:lnTo>
                  <a:pt x="293" y="30"/>
                </a:lnTo>
                <a:lnTo>
                  <a:pt x="293" y="19"/>
                </a:lnTo>
                <a:lnTo>
                  <a:pt x="225" y="19"/>
                </a:lnTo>
                <a:lnTo>
                  <a:pt x="225" y="11"/>
                </a:lnTo>
                <a:lnTo>
                  <a:pt x="108" y="11"/>
                </a:lnTo>
                <a:lnTo>
                  <a:pt x="108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8" name="Freeform 12">
            <a:extLst>
              <a:ext uri="{FF2B5EF4-FFF2-40B4-BE49-F238E27FC236}">
                <a16:creationId xmlns="" xmlns:a16="http://schemas.microsoft.com/office/drawing/2014/main" id="{3396B2B9-9BBF-43D6-88F0-D2B1CAD71A69}"/>
              </a:ext>
            </a:extLst>
          </p:cNvPr>
          <p:cNvSpPr>
            <a:spLocks/>
          </p:cNvSpPr>
          <p:nvPr/>
        </p:nvSpPr>
        <p:spPr bwMode="auto">
          <a:xfrm>
            <a:off x="3657534" y="1691468"/>
            <a:ext cx="3483068" cy="887484"/>
          </a:xfrm>
          <a:custGeom>
            <a:avLst/>
            <a:gdLst>
              <a:gd name="T0" fmla="*/ 3481 w 3553"/>
              <a:gd name="T1" fmla="*/ 1067 h 1088"/>
              <a:gd name="T2" fmla="*/ 3154 w 3553"/>
              <a:gd name="T3" fmla="*/ 1046 h 1088"/>
              <a:gd name="T4" fmla="*/ 3096 w 3553"/>
              <a:gd name="T5" fmla="*/ 1009 h 1088"/>
              <a:gd name="T6" fmla="*/ 3003 w 3553"/>
              <a:gd name="T7" fmla="*/ 993 h 1088"/>
              <a:gd name="T8" fmla="*/ 2977 w 3553"/>
              <a:gd name="T9" fmla="*/ 955 h 1088"/>
              <a:gd name="T10" fmla="*/ 2786 w 3553"/>
              <a:gd name="T11" fmla="*/ 943 h 1088"/>
              <a:gd name="T12" fmla="*/ 2720 w 3553"/>
              <a:gd name="T13" fmla="*/ 908 h 1088"/>
              <a:gd name="T14" fmla="*/ 2526 w 3553"/>
              <a:gd name="T15" fmla="*/ 886 h 1088"/>
              <a:gd name="T16" fmla="*/ 2512 w 3553"/>
              <a:gd name="T17" fmla="*/ 860 h 1088"/>
              <a:gd name="T18" fmla="*/ 2460 w 3553"/>
              <a:gd name="T19" fmla="*/ 846 h 1088"/>
              <a:gd name="T20" fmla="*/ 2367 w 3553"/>
              <a:gd name="T21" fmla="*/ 816 h 1088"/>
              <a:gd name="T22" fmla="*/ 2234 w 3553"/>
              <a:gd name="T23" fmla="*/ 804 h 1088"/>
              <a:gd name="T24" fmla="*/ 2196 w 3553"/>
              <a:gd name="T25" fmla="*/ 771 h 1088"/>
              <a:gd name="T26" fmla="*/ 2021 w 3553"/>
              <a:gd name="T27" fmla="*/ 747 h 1088"/>
              <a:gd name="T28" fmla="*/ 1951 w 3553"/>
              <a:gd name="T29" fmla="*/ 715 h 1088"/>
              <a:gd name="T30" fmla="*/ 1874 w 3553"/>
              <a:gd name="T31" fmla="*/ 706 h 1088"/>
              <a:gd name="T32" fmla="*/ 1849 w 3553"/>
              <a:gd name="T33" fmla="*/ 671 h 1088"/>
              <a:gd name="T34" fmla="*/ 1712 w 3553"/>
              <a:gd name="T35" fmla="*/ 660 h 1088"/>
              <a:gd name="T36" fmla="*/ 1675 w 3553"/>
              <a:gd name="T37" fmla="*/ 638 h 1088"/>
              <a:gd name="T38" fmla="*/ 1530 w 3553"/>
              <a:gd name="T39" fmla="*/ 623 h 1088"/>
              <a:gd name="T40" fmla="*/ 1495 w 3553"/>
              <a:gd name="T41" fmla="*/ 593 h 1088"/>
              <a:gd name="T42" fmla="*/ 1405 w 3553"/>
              <a:gd name="T43" fmla="*/ 580 h 1088"/>
              <a:gd name="T44" fmla="*/ 1360 w 3553"/>
              <a:gd name="T45" fmla="*/ 547 h 1088"/>
              <a:gd name="T46" fmla="*/ 1266 w 3553"/>
              <a:gd name="T47" fmla="*/ 537 h 1088"/>
              <a:gd name="T48" fmla="*/ 1194 w 3553"/>
              <a:gd name="T49" fmla="*/ 513 h 1088"/>
              <a:gd name="T50" fmla="*/ 1116 w 3553"/>
              <a:gd name="T51" fmla="*/ 496 h 1088"/>
              <a:gd name="T52" fmla="*/ 1056 w 3553"/>
              <a:gd name="T53" fmla="*/ 464 h 1088"/>
              <a:gd name="T54" fmla="*/ 956 w 3553"/>
              <a:gd name="T55" fmla="*/ 456 h 1088"/>
              <a:gd name="T56" fmla="*/ 918 w 3553"/>
              <a:gd name="T57" fmla="*/ 437 h 1088"/>
              <a:gd name="T58" fmla="*/ 804 w 3553"/>
              <a:gd name="T59" fmla="*/ 420 h 1088"/>
              <a:gd name="T60" fmla="*/ 767 w 3553"/>
              <a:gd name="T61" fmla="*/ 380 h 1088"/>
              <a:gd name="T62" fmla="*/ 719 w 3553"/>
              <a:gd name="T63" fmla="*/ 366 h 1088"/>
              <a:gd name="T64" fmla="*/ 688 w 3553"/>
              <a:gd name="T65" fmla="*/ 335 h 1088"/>
              <a:gd name="T66" fmla="*/ 637 w 3553"/>
              <a:gd name="T67" fmla="*/ 327 h 1088"/>
              <a:gd name="T68" fmla="*/ 604 w 3553"/>
              <a:gd name="T69" fmla="*/ 287 h 1088"/>
              <a:gd name="T70" fmla="*/ 538 w 3553"/>
              <a:gd name="T71" fmla="*/ 274 h 1088"/>
              <a:gd name="T72" fmla="*/ 520 w 3553"/>
              <a:gd name="T73" fmla="*/ 242 h 1088"/>
              <a:gd name="T74" fmla="*/ 443 w 3553"/>
              <a:gd name="T75" fmla="*/ 230 h 1088"/>
              <a:gd name="T76" fmla="*/ 408 w 3553"/>
              <a:gd name="T77" fmla="*/ 200 h 1088"/>
              <a:gd name="T78" fmla="*/ 361 w 3553"/>
              <a:gd name="T79" fmla="*/ 187 h 1088"/>
              <a:gd name="T80" fmla="*/ 320 w 3553"/>
              <a:gd name="T81" fmla="*/ 151 h 1088"/>
              <a:gd name="T82" fmla="*/ 266 w 3553"/>
              <a:gd name="T83" fmla="*/ 136 h 1088"/>
              <a:gd name="T84" fmla="*/ 219 w 3553"/>
              <a:gd name="T85" fmla="*/ 99 h 1088"/>
              <a:gd name="T86" fmla="*/ 156 w 3553"/>
              <a:gd name="T87" fmla="*/ 80 h 1088"/>
              <a:gd name="T88" fmla="*/ 134 w 3553"/>
              <a:gd name="T89" fmla="*/ 41 h 1088"/>
              <a:gd name="T90" fmla="*/ 65 w 3553"/>
              <a:gd name="T91" fmla="*/ 30 h 1088"/>
              <a:gd name="T92" fmla="*/ 35 w 3553"/>
              <a:gd name="T93" fmla="*/ 0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553" h="1088">
                <a:moveTo>
                  <a:pt x="3553" y="1088"/>
                </a:moveTo>
                <a:lnTo>
                  <a:pt x="3481" y="1088"/>
                </a:lnTo>
                <a:lnTo>
                  <a:pt x="3481" y="1067"/>
                </a:lnTo>
                <a:lnTo>
                  <a:pt x="3186" y="1067"/>
                </a:lnTo>
                <a:lnTo>
                  <a:pt x="3186" y="1046"/>
                </a:lnTo>
                <a:lnTo>
                  <a:pt x="3154" y="1046"/>
                </a:lnTo>
                <a:lnTo>
                  <a:pt x="3154" y="1026"/>
                </a:lnTo>
                <a:lnTo>
                  <a:pt x="3096" y="1026"/>
                </a:lnTo>
                <a:lnTo>
                  <a:pt x="3096" y="1009"/>
                </a:lnTo>
                <a:lnTo>
                  <a:pt x="3066" y="1009"/>
                </a:lnTo>
                <a:lnTo>
                  <a:pt x="3066" y="993"/>
                </a:lnTo>
                <a:lnTo>
                  <a:pt x="3003" y="993"/>
                </a:lnTo>
                <a:lnTo>
                  <a:pt x="3003" y="973"/>
                </a:lnTo>
                <a:lnTo>
                  <a:pt x="2977" y="973"/>
                </a:lnTo>
                <a:lnTo>
                  <a:pt x="2977" y="955"/>
                </a:lnTo>
                <a:lnTo>
                  <a:pt x="2824" y="955"/>
                </a:lnTo>
                <a:lnTo>
                  <a:pt x="2824" y="943"/>
                </a:lnTo>
                <a:lnTo>
                  <a:pt x="2786" y="943"/>
                </a:lnTo>
                <a:lnTo>
                  <a:pt x="2786" y="926"/>
                </a:lnTo>
                <a:lnTo>
                  <a:pt x="2720" y="926"/>
                </a:lnTo>
                <a:lnTo>
                  <a:pt x="2720" y="908"/>
                </a:lnTo>
                <a:lnTo>
                  <a:pt x="2632" y="908"/>
                </a:lnTo>
                <a:lnTo>
                  <a:pt x="2632" y="886"/>
                </a:lnTo>
                <a:lnTo>
                  <a:pt x="2526" y="886"/>
                </a:lnTo>
                <a:lnTo>
                  <a:pt x="2526" y="873"/>
                </a:lnTo>
                <a:lnTo>
                  <a:pt x="2512" y="873"/>
                </a:lnTo>
                <a:lnTo>
                  <a:pt x="2512" y="860"/>
                </a:lnTo>
                <a:lnTo>
                  <a:pt x="2497" y="860"/>
                </a:lnTo>
                <a:lnTo>
                  <a:pt x="2497" y="846"/>
                </a:lnTo>
                <a:lnTo>
                  <a:pt x="2460" y="846"/>
                </a:lnTo>
                <a:lnTo>
                  <a:pt x="2460" y="831"/>
                </a:lnTo>
                <a:lnTo>
                  <a:pt x="2367" y="831"/>
                </a:lnTo>
                <a:lnTo>
                  <a:pt x="2367" y="816"/>
                </a:lnTo>
                <a:lnTo>
                  <a:pt x="2336" y="816"/>
                </a:lnTo>
                <a:lnTo>
                  <a:pt x="2336" y="804"/>
                </a:lnTo>
                <a:lnTo>
                  <a:pt x="2234" y="804"/>
                </a:lnTo>
                <a:lnTo>
                  <a:pt x="2234" y="783"/>
                </a:lnTo>
                <a:lnTo>
                  <a:pt x="2196" y="783"/>
                </a:lnTo>
                <a:lnTo>
                  <a:pt x="2196" y="771"/>
                </a:lnTo>
                <a:lnTo>
                  <a:pt x="2108" y="771"/>
                </a:lnTo>
                <a:lnTo>
                  <a:pt x="2108" y="747"/>
                </a:lnTo>
                <a:lnTo>
                  <a:pt x="2021" y="747"/>
                </a:lnTo>
                <a:lnTo>
                  <a:pt x="2021" y="736"/>
                </a:lnTo>
                <a:lnTo>
                  <a:pt x="1951" y="736"/>
                </a:lnTo>
                <a:lnTo>
                  <a:pt x="1951" y="715"/>
                </a:lnTo>
                <a:lnTo>
                  <a:pt x="1900" y="715"/>
                </a:lnTo>
                <a:lnTo>
                  <a:pt x="1900" y="706"/>
                </a:lnTo>
                <a:lnTo>
                  <a:pt x="1874" y="706"/>
                </a:lnTo>
                <a:lnTo>
                  <a:pt x="1874" y="685"/>
                </a:lnTo>
                <a:lnTo>
                  <a:pt x="1849" y="685"/>
                </a:lnTo>
                <a:lnTo>
                  <a:pt x="1849" y="671"/>
                </a:lnTo>
                <a:lnTo>
                  <a:pt x="1810" y="671"/>
                </a:lnTo>
                <a:lnTo>
                  <a:pt x="1810" y="660"/>
                </a:lnTo>
                <a:lnTo>
                  <a:pt x="1712" y="660"/>
                </a:lnTo>
                <a:lnTo>
                  <a:pt x="1712" y="651"/>
                </a:lnTo>
                <a:lnTo>
                  <a:pt x="1675" y="651"/>
                </a:lnTo>
                <a:lnTo>
                  <a:pt x="1675" y="638"/>
                </a:lnTo>
                <a:lnTo>
                  <a:pt x="1661" y="638"/>
                </a:lnTo>
                <a:lnTo>
                  <a:pt x="1661" y="623"/>
                </a:lnTo>
                <a:lnTo>
                  <a:pt x="1530" y="623"/>
                </a:lnTo>
                <a:lnTo>
                  <a:pt x="1530" y="611"/>
                </a:lnTo>
                <a:lnTo>
                  <a:pt x="1495" y="611"/>
                </a:lnTo>
                <a:lnTo>
                  <a:pt x="1495" y="593"/>
                </a:lnTo>
                <a:lnTo>
                  <a:pt x="1448" y="593"/>
                </a:lnTo>
                <a:lnTo>
                  <a:pt x="1448" y="580"/>
                </a:lnTo>
                <a:lnTo>
                  <a:pt x="1405" y="580"/>
                </a:lnTo>
                <a:lnTo>
                  <a:pt x="1405" y="561"/>
                </a:lnTo>
                <a:lnTo>
                  <a:pt x="1360" y="561"/>
                </a:lnTo>
                <a:lnTo>
                  <a:pt x="1360" y="547"/>
                </a:lnTo>
                <a:lnTo>
                  <a:pt x="1309" y="547"/>
                </a:lnTo>
                <a:lnTo>
                  <a:pt x="1309" y="537"/>
                </a:lnTo>
                <a:lnTo>
                  <a:pt x="1266" y="537"/>
                </a:lnTo>
                <a:lnTo>
                  <a:pt x="1266" y="529"/>
                </a:lnTo>
                <a:lnTo>
                  <a:pt x="1194" y="529"/>
                </a:lnTo>
                <a:lnTo>
                  <a:pt x="1194" y="513"/>
                </a:lnTo>
                <a:lnTo>
                  <a:pt x="1150" y="513"/>
                </a:lnTo>
                <a:lnTo>
                  <a:pt x="1150" y="496"/>
                </a:lnTo>
                <a:lnTo>
                  <a:pt x="1116" y="496"/>
                </a:lnTo>
                <a:lnTo>
                  <a:pt x="1116" y="478"/>
                </a:lnTo>
                <a:lnTo>
                  <a:pt x="1056" y="478"/>
                </a:lnTo>
                <a:lnTo>
                  <a:pt x="1056" y="464"/>
                </a:lnTo>
                <a:lnTo>
                  <a:pt x="982" y="464"/>
                </a:lnTo>
                <a:lnTo>
                  <a:pt x="982" y="456"/>
                </a:lnTo>
                <a:lnTo>
                  <a:pt x="956" y="456"/>
                </a:lnTo>
                <a:lnTo>
                  <a:pt x="956" y="446"/>
                </a:lnTo>
                <a:lnTo>
                  <a:pt x="918" y="446"/>
                </a:lnTo>
                <a:lnTo>
                  <a:pt x="918" y="437"/>
                </a:lnTo>
                <a:lnTo>
                  <a:pt x="877" y="437"/>
                </a:lnTo>
                <a:lnTo>
                  <a:pt x="877" y="420"/>
                </a:lnTo>
                <a:lnTo>
                  <a:pt x="804" y="420"/>
                </a:lnTo>
                <a:lnTo>
                  <a:pt x="804" y="398"/>
                </a:lnTo>
                <a:lnTo>
                  <a:pt x="767" y="398"/>
                </a:lnTo>
                <a:lnTo>
                  <a:pt x="767" y="380"/>
                </a:lnTo>
                <a:lnTo>
                  <a:pt x="734" y="380"/>
                </a:lnTo>
                <a:lnTo>
                  <a:pt x="734" y="366"/>
                </a:lnTo>
                <a:lnTo>
                  <a:pt x="719" y="366"/>
                </a:lnTo>
                <a:lnTo>
                  <a:pt x="719" y="355"/>
                </a:lnTo>
                <a:lnTo>
                  <a:pt x="688" y="355"/>
                </a:lnTo>
                <a:lnTo>
                  <a:pt x="688" y="335"/>
                </a:lnTo>
                <a:lnTo>
                  <a:pt x="673" y="335"/>
                </a:lnTo>
                <a:lnTo>
                  <a:pt x="673" y="327"/>
                </a:lnTo>
                <a:lnTo>
                  <a:pt x="637" y="327"/>
                </a:lnTo>
                <a:lnTo>
                  <a:pt x="637" y="304"/>
                </a:lnTo>
                <a:lnTo>
                  <a:pt x="604" y="304"/>
                </a:lnTo>
                <a:lnTo>
                  <a:pt x="604" y="287"/>
                </a:lnTo>
                <a:lnTo>
                  <a:pt x="574" y="287"/>
                </a:lnTo>
                <a:lnTo>
                  <a:pt x="574" y="274"/>
                </a:lnTo>
                <a:lnTo>
                  <a:pt x="538" y="274"/>
                </a:lnTo>
                <a:lnTo>
                  <a:pt x="538" y="259"/>
                </a:lnTo>
                <a:lnTo>
                  <a:pt x="520" y="259"/>
                </a:lnTo>
                <a:lnTo>
                  <a:pt x="520" y="242"/>
                </a:lnTo>
                <a:lnTo>
                  <a:pt x="458" y="242"/>
                </a:lnTo>
                <a:lnTo>
                  <a:pt x="458" y="230"/>
                </a:lnTo>
                <a:lnTo>
                  <a:pt x="443" y="230"/>
                </a:lnTo>
                <a:lnTo>
                  <a:pt x="443" y="219"/>
                </a:lnTo>
                <a:lnTo>
                  <a:pt x="408" y="219"/>
                </a:lnTo>
                <a:lnTo>
                  <a:pt x="408" y="200"/>
                </a:lnTo>
                <a:lnTo>
                  <a:pt x="386" y="200"/>
                </a:lnTo>
                <a:lnTo>
                  <a:pt x="386" y="187"/>
                </a:lnTo>
                <a:lnTo>
                  <a:pt x="361" y="187"/>
                </a:lnTo>
                <a:lnTo>
                  <a:pt x="361" y="168"/>
                </a:lnTo>
                <a:lnTo>
                  <a:pt x="320" y="168"/>
                </a:lnTo>
                <a:lnTo>
                  <a:pt x="320" y="151"/>
                </a:lnTo>
                <a:lnTo>
                  <a:pt x="283" y="151"/>
                </a:lnTo>
                <a:lnTo>
                  <a:pt x="283" y="136"/>
                </a:lnTo>
                <a:lnTo>
                  <a:pt x="266" y="136"/>
                </a:lnTo>
                <a:lnTo>
                  <a:pt x="266" y="120"/>
                </a:lnTo>
                <a:lnTo>
                  <a:pt x="219" y="120"/>
                </a:lnTo>
                <a:lnTo>
                  <a:pt x="219" y="99"/>
                </a:lnTo>
                <a:lnTo>
                  <a:pt x="184" y="99"/>
                </a:lnTo>
                <a:lnTo>
                  <a:pt x="184" y="80"/>
                </a:lnTo>
                <a:lnTo>
                  <a:pt x="156" y="80"/>
                </a:lnTo>
                <a:lnTo>
                  <a:pt x="156" y="62"/>
                </a:lnTo>
                <a:lnTo>
                  <a:pt x="134" y="62"/>
                </a:lnTo>
                <a:lnTo>
                  <a:pt x="134" y="41"/>
                </a:lnTo>
                <a:lnTo>
                  <a:pt x="101" y="41"/>
                </a:lnTo>
                <a:lnTo>
                  <a:pt x="101" y="30"/>
                </a:lnTo>
                <a:lnTo>
                  <a:pt x="65" y="30"/>
                </a:lnTo>
                <a:lnTo>
                  <a:pt x="65" y="20"/>
                </a:lnTo>
                <a:lnTo>
                  <a:pt x="35" y="2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9" name="Freeform 13">
            <a:extLst>
              <a:ext uri="{FF2B5EF4-FFF2-40B4-BE49-F238E27FC236}">
                <a16:creationId xmlns="" xmlns:a16="http://schemas.microsoft.com/office/drawing/2014/main" id="{D6F870C7-80B8-47DA-8943-FEA85A560B3F}"/>
              </a:ext>
            </a:extLst>
          </p:cNvPr>
          <p:cNvSpPr>
            <a:spLocks noEditPoints="1"/>
          </p:cNvSpPr>
          <p:nvPr/>
        </p:nvSpPr>
        <p:spPr bwMode="auto">
          <a:xfrm>
            <a:off x="3661456" y="1691468"/>
            <a:ext cx="3479147" cy="1772521"/>
          </a:xfrm>
          <a:custGeom>
            <a:avLst/>
            <a:gdLst>
              <a:gd name="T0" fmla="*/ 528 w 3549"/>
              <a:gd name="T1" fmla="*/ 373 h 2173"/>
              <a:gd name="T2" fmla="*/ 421 w 3549"/>
              <a:gd name="T3" fmla="*/ 342 h 2173"/>
              <a:gd name="T4" fmla="*/ 382 w 3549"/>
              <a:gd name="T5" fmla="*/ 288 h 2173"/>
              <a:gd name="T6" fmla="*/ 331 w 3549"/>
              <a:gd name="T7" fmla="*/ 262 h 2173"/>
              <a:gd name="T8" fmla="*/ 287 w 3549"/>
              <a:gd name="T9" fmla="*/ 213 h 2173"/>
              <a:gd name="T10" fmla="*/ 209 w 3549"/>
              <a:gd name="T11" fmla="*/ 168 h 2173"/>
              <a:gd name="T12" fmla="*/ 155 w 3549"/>
              <a:gd name="T13" fmla="*/ 120 h 2173"/>
              <a:gd name="T14" fmla="*/ 91 w 3549"/>
              <a:gd name="T15" fmla="*/ 74 h 2173"/>
              <a:gd name="T16" fmla="*/ 47 w 3549"/>
              <a:gd name="T17" fmla="*/ 25 h 2173"/>
              <a:gd name="T18" fmla="*/ 1808 w 3549"/>
              <a:gd name="T19" fmla="*/ 1181 h 2173"/>
              <a:gd name="T20" fmla="*/ 1725 w 3549"/>
              <a:gd name="T21" fmla="*/ 1150 h 2173"/>
              <a:gd name="T22" fmla="*/ 1673 w 3549"/>
              <a:gd name="T23" fmla="*/ 1106 h 2173"/>
              <a:gd name="T24" fmla="*/ 1579 w 3549"/>
              <a:gd name="T25" fmla="*/ 1059 h 2173"/>
              <a:gd name="T26" fmla="*/ 1528 w 3549"/>
              <a:gd name="T27" fmla="*/ 1008 h 2173"/>
              <a:gd name="T28" fmla="*/ 1448 w 3549"/>
              <a:gd name="T29" fmla="*/ 981 h 2173"/>
              <a:gd name="T30" fmla="*/ 1408 w 3549"/>
              <a:gd name="T31" fmla="*/ 917 h 2173"/>
              <a:gd name="T32" fmla="*/ 1317 w 3549"/>
              <a:gd name="T33" fmla="*/ 892 h 2173"/>
              <a:gd name="T34" fmla="*/ 1256 w 3549"/>
              <a:gd name="T35" fmla="*/ 845 h 2173"/>
              <a:gd name="T36" fmla="*/ 1182 w 3549"/>
              <a:gd name="T37" fmla="*/ 819 h 2173"/>
              <a:gd name="T38" fmla="*/ 1134 w 3549"/>
              <a:gd name="T39" fmla="*/ 765 h 2173"/>
              <a:gd name="T40" fmla="*/ 1054 w 3549"/>
              <a:gd name="T41" fmla="*/ 728 h 2173"/>
              <a:gd name="T42" fmla="*/ 998 w 3549"/>
              <a:gd name="T43" fmla="*/ 682 h 2173"/>
              <a:gd name="T44" fmla="*/ 952 w 3549"/>
              <a:gd name="T45" fmla="*/ 645 h 2173"/>
              <a:gd name="T46" fmla="*/ 3319 w 3549"/>
              <a:gd name="T47" fmla="*/ 2032 h 2173"/>
              <a:gd name="T48" fmla="*/ 3212 w 3549"/>
              <a:gd name="T49" fmla="*/ 2002 h 2173"/>
              <a:gd name="T50" fmla="*/ 3172 w 3549"/>
              <a:gd name="T51" fmla="*/ 1965 h 2173"/>
              <a:gd name="T52" fmla="*/ 3043 w 3549"/>
              <a:gd name="T53" fmla="*/ 1919 h 2173"/>
              <a:gd name="T54" fmla="*/ 2993 w 3549"/>
              <a:gd name="T55" fmla="*/ 1835 h 2173"/>
              <a:gd name="T56" fmla="*/ 2916 w 3549"/>
              <a:gd name="T57" fmla="*/ 1809 h 2173"/>
              <a:gd name="T58" fmla="*/ 2850 w 3549"/>
              <a:gd name="T59" fmla="*/ 1773 h 2173"/>
              <a:gd name="T60" fmla="*/ 2763 w 3549"/>
              <a:gd name="T61" fmla="*/ 1740 h 2173"/>
              <a:gd name="T62" fmla="*/ 2727 w 3549"/>
              <a:gd name="T63" fmla="*/ 1679 h 2173"/>
              <a:gd name="T64" fmla="*/ 2647 w 3549"/>
              <a:gd name="T65" fmla="*/ 1649 h 2173"/>
              <a:gd name="T66" fmla="*/ 2602 w 3549"/>
              <a:gd name="T67" fmla="*/ 1606 h 2173"/>
              <a:gd name="T68" fmla="*/ 2547 w 3549"/>
              <a:gd name="T69" fmla="*/ 1573 h 2173"/>
              <a:gd name="T70" fmla="*/ 2489 w 3549"/>
              <a:gd name="T71" fmla="*/ 1522 h 2173"/>
              <a:gd name="T72" fmla="*/ 2370 w 3549"/>
              <a:gd name="T73" fmla="*/ 1490 h 2173"/>
              <a:gd name="T74" fmla="*/ 2290 w 3549"/>
              <a:gd name="T75" fmla="*/ 1443 h 2173"/>
              <a:gd name="T76" fmla="*/ 2184 w 3549"/>
              <a:gd name="T77" fmla="*/ 1412 h 2173"/>
              <a:gd name="T78" fmla="*/ 2152 w 3549"/>
              <a:gd name="T79" fmla="*/ 1369 h 2173"/>
              <a:gd name="T80" fmla="*/ 2076 w 3549"/>
              <a:gd name="T81" fmla="*/ 1336 h 2173"/>
              <a:gd name="T82" fmla="*/ 2021 w 3549"/>
              <a:gd name="T83" fmla="*/ 1288 h 2173"/>
              <a:gd name="T84" fmla="*/ 1926 w 3549"/>
              <a:gd name="T85" fmla="*/ 1245 h 2173"/>
              <a:gd name="T86" fmla="*/ 1864 w 3549"/>
              <a:gd name="T87" fmla="*/ 1209 h 2173"/>
              <a:gd name="T88" fmla="*/ 3532 w 3549"/>
              <a:gd name="T89" fmla="*/ 2162 h 2173"/>
              <a:gd name="T90" fmla="*/ 3444 w 3549"/>
              <a:gd name="T91" fmla="*/ 2126 h 2173"/>
              <a:gd name="T92" fmla="*/ 3398 w 3549"/>
              <a:gd name="T93" fmla="*/ 2071 h 2173"/>
              <a:gd name="T94" fmla="*/ 884 w 3549"/>
              <a:gd name="T95" fmla="*/ 615 h 2173"/>
              <a:gd name="T96" fmla="*/ 830 w 3549"/>
              <a:gd name="T97" fmla="*/ 586 h 2173"/>
              <a:gd name="T98" fmla="*/ 767 w 3549"/>
              <a:gd name="T99" fmla="*/ 542 h 2173"/>
              <a:gd name="T100" fmla="*/ 684 w 3549"/>
              <a:gd name="T101" fmla="*/ 507 h 2173"/>
              <a:gd name="T102" fmla="*/ 639 w 3549"/>
              <a:gd name="T103" fmla="*/ 456 h 2173"/>
              <a:gd name="T104" fmla="*/ 573 w 3549"/>
              <a:gd name="T105" fmla="*/ 426 h 2173"/>
              <a:gd name="T106" fmla="*/ 823 w 3549"/>
              <a:gd name="T107" fmla="*/ 569 h 2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549" h="2173">
                <a:moveTo>
                  <a:pt x="27" y="0"/>
                </a:moveTo>
                <a:lnTo>
                  <a:pt x="0" y="0"/>
                </a:lnTo>
                <a:moveTo>
                  <a:pt x="538" y="384"/>
                </a:moveTo>
                <a:lnTo>
                  <a:pt x="528" y="384"/>
                </a:lnTo>
                <a:lnTo>
                  <a:pt x="528" y="373"/>
                </a:lnTo>
                <a:lnTo>
                  <a:pt x="487" y="373"/>
                </a:lnTo>
                <a:lnTo>
                  <a:pt x="487" y="358"/>
                </a:lnTo>
                <a:lnTo>
                  <a:pt x="457" y="358"/>
                </a:lnTo>
                <a:lnTo>
                  <a:pt x="457" y="342"/>
                </a:lnTo>
                <a:lnTo>
                  <a:pt x="421" y="342"/>
                </a:lnTo>
                <a:lnTo>
                  <a:pt x="421" y="322"/>
                </a:lnTo>
                <a:lnTo>
                  <a:pt x="399" y="322"/>
                </a:lnTo>
                <a:lnTo>
                  <a:pt x="399" y="307"/>
                </a:lnTo>
                <a:lnTo>
                  <a:pt x="382" y="307"/>
                </a:lnTo>
                <a:lnTo>
                  <a:pt x="382" y="288"/>
                </a:lnTo>
                <a:lnTo>
                  <a:pt x="364" y="288"/>
                </a:lnTo>
                <a:lnTo>
                  <a:pt x="364" y="277"/>
                </a:lnTo>
                <a:lnTo>
                  <a:pt x="352" y="277"/>
                </a:lnTo>
                <a:lnTo>
                  <a:pt x="352" y="262"/>
                </a:lnTo>
                <a:lnTo>
                  <a:pt x="331" y="262"/>
                </a:lnTo>
                <a:lnTo>
                  <a:pt x="331" y="245"/>
                </a:lnTo>
                <a:lnTo>
                  <a:pt x="306" y="245"/>
                </a:lnTo>
                <a:lnTo>
                  <a:pt x="306" y="227"/>
                </a:lnTo>
                <a:lnTo>
                  <a:pt x="287" y="227"/>
                </a:lnTo>
                <a:lnTo>
                  <a:pt x="287" y="213"/>
                </a:lnTo>
                <a:lnTo>
                  <a:pt x="260" y="213"/>
                </a:lnTo>
                <a:lnTo>
                  <a:pt x="260" y="187"/>
                </a:lnTo>
                <a:lnTo>
                  <a:pt x="231" y="187"/>
                </a:lnTo>
                <a:lnTo>
                  <a:pt x="231" y="168"/>
                </a:lnTo>
                <a:lnTo>
                  <a:pt x="209" y="168"/>
                </a:lnTo>
                <a:lnTo>
                  <a:pt x="209" y="153"/>
                </a:lnTo>
                <a:lnTo>
                  <a:pt x="191" y="153"/>
                </a:lnTo>
                <a:lnTo>
                  <a:pt x="191" y="140"/>
                </a:lnTo>
                <a:lnTo>
                  <a:pt x="155" y="140"/>
                </a:lnTo>
                <a:lnTo>
                  <a:pt x="155" y="120"/>
                </a:lnTo>
                <a:lnTo>
                  <a:pt x="140" y="120"/>
                </a:lnTo>
                <a:lnTo>
                  <a:pt x="140" y="92"/>
                </a:lnTo>
                <a:lnTo>
                  <a:pt x="112" y="92"/>
                </a:lnTo>
                <a:lnTo>
                  <a:pt x="112" y="74"/>
                </a:lnTo>
                <a:lnTo>
                  <a:pt x="91" y="74"/>
                </a:lnTo>
                <a:lnTo>
                  <a:pt x="91" y="63"/>
                </a:lnTo>
                <a:lnTo>
                  <a:pt x="60" y="63"/>
                </a:lnTo>
                <a:lnTo>
                  <a:pt x="60" y="33"/>
                </a:lnTo>
                <a:lnTo>
                  <a:pt x="47" y="33"/>
                </a:lnTo>
                <a:lnTo>
                  <a:pt x="47" y="25"/>
                </a:lnTo>
                <a:lnTo>
                  <a:pt x="27" y="25"/>
                </a:lnTo>
                <a:lnTo>
                  <a:pt x="27" y="5"/>
                </a:lnTo>
                <a:moveTo>
                  <a:pt x="1839" y="1191"/>
                </a:moveTo>
                <a:lnTo>
                  <a:pt x="1808" y="1191"/>
                </a:lnTo>
                <a:lnTo>
                  <a:pt x="1808" y="1181"/>
                </a:lnTo>
                <a:lnTo>
                  <a:pt x="1775" y="1181"/>
                </a:lnTo>
                <a:lnTo>
                  <a:pt x="1775" y="1166"/>
                </a:lnTo>
                <a:lnTo>
                  <a:pt x="1743" y="1166"/>
                </a:lnTo>
                <a:lnTo>
                  <a:pt x="1743" y="1150"/>
                </a:lnTo>
                <a:lnTo>
                  <a:pt x="1725" y="1150"/>
                </a:lnTo>
                <a:lnTo>
                  <a:pt x="1725" y="1136"/>
                </a:lnTo>
                <a:lnTo>
                  <a:pt x="1689" y="1136"/>
                </a:lnTo>
                <a:lnTo>
                  <a:pt x="1689" y="1115"/>
                </a:lnTo>
                <a:lnTo>
                  <a:pt x="1673" y="1115"/>
                </a:lnTo>
                <a:lnTo>
                  <a:pt x="1673" y="1106"/>
                </a:lnTo>
                <a:lnTo>
                  <a:pt x="1627" y="1106"/>
                </a:lnTo>
                <a:lnTo>
                  <a:pt x="1627" y="1089"/>
                </a:lnTo>
                <a:lnTo>
                  <a:pt x="1601" y="1089"/>
                </a:lnTo>
                <a:lnTo>
                  <a:pt x="1601" y="1059"/>
                </a:lnTo>
                <a:lnTo>
                  <a:pt x="1579" y="1059"/>
                </a:lnTo>
                <a:lnTo>
                  <a:pt x="1579" y="1049"/>
                </a:lnTo>
                <a:lnTo>
                  <a:pt x="1553" y="1049"/>
                </a:lnTo>
                <a:lnTo>
                  <a:pt x="1553" y="1028"/>
                </a:lnTo>
                <a:lnTo>
                  <a:pt x="1528" y="1028"/>
                </a:lnTo>
                <a:lnTo>
                  <a:pt x="1528" y="1008"/>
                </a:lnTo>
                <a:lnTo>
                  <a:pt x="1507" y="1008"/>
                </a:lnTo>
                <a:lnTo>
                  <a:pt x="1507" y="998"/>
                </a:lnTo>
                <a:lnTo>
                  <a:pt x="1482" y="998"/>
                </a:lnTo>
                <a:lnTo>
                  <a:pt x="1482" y="981"/>
                </a:lnTo>
                <a:lnTo>
                  <a:pt x="1448" y="981"/>
                </a:lnTo>
                <a:lnTo>
                  <a:pt x="1448" y="961"/>
                </a:lnTo>
                <a:lnTo>
                  <a:pt x="1427" y="961"/>
                </a:lnTo>
                <a:lnTo>
                  <a:pt x="1427" y="944"/>
                </a:lnTo>
                <a:lnTo>
                  <a:pt x="1408" y="944"/>
                </a:lnTo>
                <a:lnTo>
                  <a:pt x="1408" y="917"/>
                </a:lnTo>
                <a:lnTo>
                  <a:pt x="1384" y="917"/>
                </a:lnTo>
                <a:lnTo>
                  <a:pt x="1384" y="900"/>
                </a:lnTo>
                <a:lnTo>
                  <a:pt x="1361" y="900"/>
                </a:lnTo>
                <a:lnTo>
                  <a:pt x="1361" y="892"/>
                </a:lnTo>
                <a:lnTo>
                  <a:pt x="1317" y="892"/>
                </a:lnTo>
                <a:lnTo>
                  <a:pt x="1317" y="884"/>
                </a:lnTo>
                <a:lnTo>
                  <a:pt x="1282" y="884"/>
                </a:lnTo>
                <a:lnTo>
                  <a:pt x="1282" y="871"/>
                </a:lnTo>
                <a:lnTo>
                  <a:pt x="1256" y="871"/>
                </a:lnTo>
                <a:lnTo>
                  <a:pt x="1256" y="845"/>
                </a:lnTo>
                <a:lnTo>
                  <a:pt x="1222" y="845"/>
                </a:lnTo>
                <a:lnTo>
                  <a:pt x="1222" y="831"/>
                </a:lnTo>
                <a:lnTo>
                  <a:pt x="1204" y="831"/>
                </a:lnTo>
                <a:lnTo>
                  <a:pt x="1204" y="819"/>
                </a:lnTo>
                <a:lnTo>
                  <a:pt x="1182" y="819"/>
                </a:lnTo>
                <a:lnTo>
                  <a:pt x="1182" y="797"/>
                </a:lnTo>
                <a:lnTo>
                  <a:pt x="1163" y="797"/>
                </a:lnTo>
                <a:lnTo>
                  <a:pt x="1163" y="783"/>
                </a:lnTo>
                <a:lnTo>
                  <a:pt x="1134" y="783"/>
                </a:lnTo>
                <a:lnTo>
                  <a:pt x="1134" y="765"/>
                </a:lnTo>
                <a:lnTo>
                  <a:pt x="1100" y="765"/>
                </a:lnTo>
                <a:lnTo>
                  <a:pt x="1100" y="743"/>
                </a:lnTo>
                <a:lnTo>
                  <a:pt x="1076" y="743"/>
                </a:lnTo>
                <a:lnTo>
                  <a:pt x="1076" y="728"/>
                </a:lnTo>
                <a:lnTo>
                  <a:pt x="1054" y="728"/>
                </a:lnTo>
                <a:lnTo>
                  <a:pt x="1054" y="714"/>
                </a:lnTo>
                <a:lnTo>
                  <a:pt x="1037" y="714"/>
                </a:lnTo>
                <a:lnTo>
                  <a:pt x="1037" y="699"/>
                </a:lnTo>
                <a:lnTo>
                  <a:pt x="998" y="699"/>
                </a:lnTo>
                <a:lnTo>
                  <a:pt x="998" y="682"/>
                </a:lnTo>
                <a:lnTo>
                  <a:pt x="983" y="682"/>
                </a:lnTo>
                <a:lnTo>
                  <a:pt x="983" y="662"/>
                </a:lnTo>
                <a:lnTo>
                  <a:pt x="964" y="662"/>
                </a:lnTo>
                <a:lnTo>
                  <a:pt x="964" y="645"/>
                </a:lnTo>
                <a:lnTo>
                  <a:pt x="952" y="645"/>
                </a:lnTo>
                <a:moveTo>
                  <a:pt x="3398" y="2065"/>
                </a:moveTo>
                <a:lnTo>
                  <a:pt x="3353" y="2065"/>
                </a:lnTo>
                <a:lnTo>
                  <a:pt x="3353" y="2052"/>
                </a:lnTo>
                <a:lnTo>
                  <a:pt x="3319" y="2052"/>
                </a:lnTo>
                <a:lnTo>
                  <a:pt x="3319" y="2032"/>
                </a:lnTo>
                <a:lnTo>
                  <a:pt x="3265" y="2032"/>
                </a:lnTo>
                <a:lnTo>
                  <a:pt x="3265" y="2018"/>
                </a:lnTo>
                <a:lnTo>
                  <a:pt x="3228" y="2018"/>
                </a:lnTo>
                <a:lnTo>
                  <a:pt x="3228" y="2002"/>
                </a:lnTo>
                <a:lnTo>
                  <a:pt x="3212" y="2002"/>
                </a:lnTo>
                <a:lnTo>
                  <a:pt x="3212" y="1989"/>
                </a:lnTo>
                <a:lnTo>
                  <a:pt x="3199" y="1989"/>
                </a:lnTo>
                <a:lnTo>
                  <a:pt x="3199" y="1972"/>
                </a:lnTo>
                <a:lnTo>
                  <a:pt x="3172" y="1972"/>
                </a:lnTo>
                <a:lnTo>
                  <a:pt x="3172" y="1965"/>
                </a:lnTo>
                <a:lnTo>
                  <a:pt x="3119" y="1965"/>
                </a:lnTo>
                <a:lnTo>
                  <a:pt x="3119" y="1933"/>
                </a:lnTo>
                <a:lnTo>
                  <a:pt x="3090" y="1933"/>
                </a:lnTo>
                <a:lnTo>
                  <a:pt x="3090" y="1919"/>
                </a:lnTo>
                <a:lnTo>
                  <a:pt x="3043" y="1919"/>
                </a:lnTo>
                <a:lnTo>
                  <a:pt x="3043" y="1887"/>
                </a:lnTo>
                <a:lnTo>
                  <a:pt x="3006" y="1887"/>
                </a:lnTo>
                <a:lnTo>
                  <a:pt x="3006" y="1872"/>
                </a:lnTo>
                <a:lnTo>
                  <a:pt x="2993" y="1872"/>
                </a:lnTo>
                <a:lnTo>
                  <a:pt x="2993" y="1835"/>
                </a:lnTo>
                <a:lnTo>
                  <a:pt x="2956" y="1835"/>
                </a:lnTo>
                <a:lnTo>
                  <a:pt x="2956" y="1821"/>
                </a:lnTo>
                <a:lnTo>
                  <a:pt x="2942" y="1821"/>
                </a:lnTo>
                <a:lnTo>
                  <a:pt x="2942" y="1809"/>
                </a:lnTo>
                <a:lnTo>
                  <a:pt x="2916" y="1809"/>
                </a:lnTo>
                <a:lnTo>
                  <a:pt x="2916" y="1798"/>
                </a:lnTo>
                <a:lnTo>
                  <a:pt x="2897" y="1798"/>
                </a:lnTo>
                <a:lnTo>
                  <a:pt x="2897" y="1784"/>
                </a:lnTo>
                <a:lnTo>
                  <a:pt x="2850" y="1784"/>
                </a:lnTo>
                <a:lnTo>
                  <a:pt x="2850" y="1773"/>
                </a:lnTo>
                <a:lnTo>
                  <a:pt x="2833" y="1773"/>
                </a:lnTo>
                <a:lnTo>
                  <a:pt x="2833" y="1755"/>
                </a:lnTo>
                <a:lnTo>
                  <a:pt x="2782" y="1755"/>
                </a:lnTo>
                <a:lnTo>
                  <a:pt x="2782" y="1740"/>
                </a:lnTo>
                <a:lnTo>
                  <a:pt x="2763" y="1740"/>
                </a:lnTo>
                <a:lnTo>
                  <a:pt x="2763" y="1721"/>
                </a:lnTo>
                <a:lnTo>
                  <a:pt x="2749" y="1721"/>
                </a:lnTo>
                <a:lnTo>
                  <a:pt x="2749" y="1696"/>
                </a:lnTo>
                <a:lnTo>
                  <a:pt x="2727" y="1696"/>
                </a:lnTo>
                <a:lnTo>
                  <a:pt x="2727" y="1679"/>
                </a:lnTo>
                <a:lnTo>
                  <a:pt x="2716" y="1679"/>
                </a:lnTo>
                <a:lnTo>
                  <a:pt x="2716" y="1665"/>
                </a:lnTo>
                <a:lnTo>
                  <a:pt x="2690" y="1665"/>
                </a:lnTo>
                <a:lnTo>
                  <a:pt x="2690" y="1649"/>
                </a:lnTo>
                <a:lnTo>
                  <a:pt x="2647" y="1649"/>
                </a:lnTo>
                <a:lnTo>
                  <a:pt x="2647" y="1634"/>
                </a:lnTo>
                <a:lnTo>
                  <a:pt x="2628" y="1634"/>
                </a:lnTo>
                <a:lnTo>
                  <a:pt x="2628" y="1620"/>
                </a:lnTo>
                <a:lnTo>
                  <a:pt x="2602" y="1620"/>
                </a:lnTo>
                <a:lnTo>
                  <a:pt x="2602" y="1606"/>
                </a:lnTo>
                <a:lnTo>
                  <a:pt x="2587" y="1606"/>
                </a:lnTo>
                <a:lnTo>
                  <a:pt x="2587" y="1587"/>
                </a:lnTo>
                <a:lnTo>
                  <a:pt x="2570" y="1587"/>
                </a:lnTo>
                <a:lnTo>
                  <a:pt x="2570" y="1573"/>
                </a:lnTo>
                <a:lnTo>
                  <a:pt x="2547" y="1573"/>
                </a:lnTo>
                <a:lnTo>
                  <a:pt x="2547" y="1552"/>
                </a:lnTo>
                <a:lnTo>
                  <a:pt x="2518" y="1552"/>
                </a:lnTo>
                <a:lnTo>
                  <a:pt x="2518" y="1534"/>
                </a:lnTo>
                <a:lnTo>
                  <a:pt x="2489" y="1534"/>
                </a:lnTo>
                <a:lnTo>
                  <a:pt x="2489" y="1522"/>
                </a:lnTo>
                <a:lnTo>
                  <a:pt x="2439" y="1522"/>
                </a:lnTo>
                <a:lnTo>
                  <a:pt x="2439" y="1510"/>
                </a:lnTo>
                <a:lnTo>
                  <a:pt x="2406" y="1510"/>
                </a:lnTo>
                <a:lnTo>
                  <a:pt x="2406" y="1490"/>
                </a:lnTo>
                <a:lnTo>
                  <a:pt x="2370" y="1490"/>
                </a:lnTo>
                <a:lnTo>
                  <a:pt x="2370" y="1478"/>
                </a:lnTo>
                <a:lnTo>
                  <a:pt x="2304" y="1478"/>
                </a:lnTo>
                <a:lnTo>
                  <a:pt x="2304" y="1459"/>
                </a:lnTo>
                <a:lnTo>
                  <a:pt x="2290" y="1459"/>
                </a:lnTo>
                <a:lnTo>
                  <a:pt x="2290" y="1443"/>
                </a:lnTo>
                <a:lnTo>
                  <a:pt x="2258" y="1443"/>
                </a:lnTo>
                <a:lnTo>
                  <a:pt x="2258" y="1427"/>
                </a:lnTo>
                <a:lnTo>
                  <a:pt x="2225" y="1427"/>
                </a:lnTo>
                <a:lnTo>
                  <a:pt x="2225" y="1412"/>
                </a:lnTo>
                <a:lnTo>
                  <a:pt x="2184" y="1412"/>
                </a:lnTo>
                <a:lnTo>
                  <a:pt x="2184" y="1394"/>
                </a:lnTo>
                <a:lnTo>
                  <a:pt x="2169" y="1394"/>
                </a:lnTo>
                <a:lnTo>
                  <a:pt x="2169" y="1379"/>
                </a:lnTo>
                <a:lnTo>
                  <a:pt x="2152" y="1379"/>
                </a:lnTo>
                <a:lnTo>
                  <a:pt x="2152" y="1369"/>
                </a:lnTo>
                <a:lnTo>
                  <a:pt x="2129" y="1369"/>
                </a:lnTo>
                <a:lnTo>
                  <a:pt x="2129" y="1350"/>
                </a:lnTo>
                <a:lnTo>
                  <a:pt x="2111" y="1350"/>
                </a:lnTo>
                <a:lnTo>
                  <a:pt x="2111" y="1336"/>
                </a:lnTo>
                <a:lnTo>
                  <a:pt x="2076" y="1336"/>
                </a:lnTo>
                <a:lnTo>
                  <a:pt x="2076" y="1319"/>
                </a:lnTo>
                <a:lnTo>
                  <a:pt x="2046" y="1319"/>
                </a:lnTo>
                <a:lnTo>
                  <a:pt x="2046" y="1310"/>
                </a:lnTo>
                <a:lnTo>
                  <a:pt x="2021" y="1310"/>
                </a:lnTo>
                <a:lnTo>
                  <a:pt x="2021" y="1288"/>
                </a:lnTo>
                <a:lnTo>
                  <a:pt x="1990" y="1288"/>
                </a:lnTo>
                <a:lnTo>
                  <a:pt x="1990" y="1275"/>
                </a:lnTo>
                <a:lnTo>
                  <a:pt x="1937" y="1275"/>
                </a:lnTo>
                <a:lnTo>
                  <a:pt x="1937" y="1245"/>
                </a:lnTo>
                <a:lnTo>
                  <a:pt x="1926" y="1245"/>
                </a:lnTo>
                <a:lnTo>
                  <a:pt x="1926" y="1235"/>
                </a:lnTo>
                <a:lnTo>
                  <a:pt x="1883" y="1235"/>
                </a:lnTo>
                <a:lnTo>
                  <a:pt x="1883" y="1220"/>
                </a:lnTo>
                <a:lnTo>
                  <a:pt x="1864" y="1220"/>
                </a:lnTo>
                <a:lnTo>
                  <a:pt x="1864" y="1209"/>
                </a:lnTo>
                <a:lnTo>
                  <a:pt x="1839" y="1209"/>
                </a:lnTo>
                <a:lnTo>
                  <a:pt x="1839" y="1197"/>
                </a:lnTo>
                <a:moveTo>
                  <a:pt x="3549" y="2173"/>
                </a:moveTo>
                <a:lnTo>
                  <a:pt x="3532" y="2173"/>
                </a:lnTo>
                <a:lnTo>
                  <a:pt x="3532" y="2162"/>
                </a:lnTo>
                <a:lnTo>
                  <a:pt x="3521" y="2162"/>
                </a:lnTo>
                <a:lnTo>
                  <a:pt x="3521" y="2147"/>
                </a:lnTo>
                <a:lnTo>
                  <a:pt x="3481" y="2147"/>
                </a:lnTo>
                <a:lnTo>
                  <a:pt x="3481" y="2126"/>
                </a:lnTo>
                <a:lnTo>
                  <a:pt x="3444" y="2126"/>
                </a:lnTo>
                <a:lnTo>
                  <a:pt x="3444" y="2115"/>
                </a:lnTo>
                <a:lnTo>
                  <a:pt x="3421" y="2115"/>
                </a:lnTo>
                <a:lnTo>
                  <a:pt x="3421" y="2096"/>
                </a:lnTo>
                <a:lnTo>
                  <a:pt x="3398" y="2096"/>
                </a:lnTo>
                <a:lnTo>
                  <a:pt x="3398" y="2071"/>
                </a:lnTo>
                <a:moveTo>
                  <a:pt x="946" y="644"/>
                </a:moveTo>
                <a:lnTo>
                  <a:pt x="946" y="627"/>
                </a:lnTo>
                <a:lnTo>
                  <a:pt x="916" y="627"/>
                </a:lnTo>
                <a:lnTo>
                  <a:pt x="916" y="615"/>
                </a:lnTo>
                <a:lnTo>
                  <a:pt x="884" y="615"/>
                </a:lnTo>
                <a:moveTo>
                  <a:pt x="879" y="615"/>
                </a:moveTo>
                <a:lnTo>
                  <a:pt x="879" y="595"/>
                </a:lnTo>
                <a:lnTo>
                  <a:pt x="852" y="595"/>
                </a:lnTo>
                <a:lnTo>
                  <a:pt x="852" y="586"/>
                </a:lnTo>
                <a:lnTo>
                  <a:pt x="830" y="586"/>
                </a:lnTo>
                <a:moveTo>
                  <a:pt x="823" y="564"/>
                </a:moveTo>
                <a:lnTo>
                  <a:pt x="793" y="564"/>
                </a:lnTo>
                <a:lnTo>
                  <a:pt x="793" y="553"/>
                </a:lnTo>
                <a:lnTo>
                  <a:pt x="767" y="553"/>
                </a:lnTo>
                <a:lnTo>
                  <a:pt x="767" y="542"/>
                </a:lnTo>
                <a:lnTo>
                  <a:pt x="738" y="542"/>
                </a:lnTo>
                <a:lnTo>
                  <a:pt x="738" y="525"/>
                </a:lnTo>
                <a:lnTo>
                  <a:pt x="708" y="525"/>
                </a:lnTo>
                <a:lnTo>
                  <a:pt x="708" y="507"/>
                </a:lnTo>
                <a:lnTo>
                  <a:pt x="684" y="507"/>
                </a:lnTo>
                <a:lnTo>
                  <a:pt x="684" y="486"/>
                </a:lnTo>
                <a:lnTo>
                  <a:pt x="662" y="486"/>
                </a:lnTo>
                <a:lnTo>
                  <a:pt x="662" y="471"/>
                </a:lnTo>
                <a:lnTo>
                  <a:pt x="639" y="471"/>
                </a:lnTo>
                <a:lnTo>
                  <a:pt x="639" y="456"/>
                </a:lnTo>
                <a:lnTo>
                  <a:pt x="621" y="456"/>
                </a:lnTo>
                <a:lnTo>
                  <a:pt x="621" y="441"/>
                </a:lnTo>
                <a:lnTo>
                  <a:pt x="589" y="441"/>
                </a:lnTo>
                <a:lnTo>
                  <a:pt x="589" y="426"/>
                </a:lnTo>
                <a:lnTo>
                  <a:pt x="573" y="426"/>
                </a:lnTo>
                <a:lnTo>
                  <a:pt x="573" y="411"/>
                </a:lnTo>
                <a:lnTo>
                  <a:pt x="541" y="411"/>
                </a:lnTo>
                <a:lnTo>
                  <a:pt x="541" y="390"/>
                </a:lnTo>
                <a:moveTo>
                  <a:pt x="823" y="586"/>
                </a:moveTo>
                <a:lnTo>
                  <a:pt x="823" y="569"/>
                </a:lnTo>
              </a:path>
            </a:pathLst>
          </a:custGeom>
          <a:noFill/>
          <a:ln w="25400" cap="rnd">
            <a:solidFill>
              <a:srgbClr val="00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D38480E4-35CF-4F9F-8162-61F9C7A66EE6}"/>
              </a:ext>
            </a:extLst>
          </p:cNvPr>
          <p:cNvSpPr txBox="1"/>
          <p:nvPr/>
        </p:nvSpPr>
        <p:spPr>
          <a:xfrm>
            <a:off x="352800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A276DFAD-2B28-41D9-89B2-47B3DE7A5B59}"/>
              </a:ext>
            </a:extLst>
          </p:cNvPr>
          <p:cNvSpPr txBox="1"/>
          <p:nvPr/>
        </p:nvSpPr>
        <p:spPr>
          <a:xfrm>
            <a:off x="387503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8E2CBA94-89CF-49E5-B34E-C20F638A681C}"/>
              </a:ext>
            </a:extLst>
          </p:cNvPr>
          <p:cNvSpPr txBox="1"/>
          <p:nvPr/>
        </p:nvSpPr>
        <p:spPr>
          <a:xfrm>
            <a:off x="422206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2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4C05F66C-E22C-48BD-A630-48F80F6E2EB1}"/>
              </a:ext>
            </a:extLst>
          </p:cNvPr>
          <p:cNvSpPr txBox="1"/>
          <p:nvPr/>
        </p:nvSpPr>
        <p:spPr>
          <a:xfrm>
            <a:off x="456909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3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9E583E07-7321-4316-8E48-9E3CA14C1C69}"/>
              </a:ext>
            </a:extLst>
          </p:cNvPr>
          <p:cNvSpPr txBox="1"/>
          <p:nvPr/>
        </p:nvSpPr>
        <p:spPr>
          <a:xfrm>
            <a:off x="491612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7556B1D4-A0A6-4043-90DC-2C1E2D5A3408}"/>
              </a:ext>
            </a:extLst>
          </p:cNvPr>
          <p:cNvSpPr txBox="1"/>
          <p:nvPr/>
        </p:nvSpPr>
        <p:spPr>
          <a:xfrm>
            <a:off x="526315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5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BDB508ED-8407-41D7-9D9F-22E909E758D2}"/>
              </a:ext>
            </a:extLst>
          </p:cNvPr>
          <p:cNvSpPr txBox="1"/>
          <p:nvPr/>
        </p:nvSpPr>
        <p:spPr>
          <a:xfrm>
            <a:off x="561018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6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02ADFEA-9AEF-4C71-A574-990D3069364F}"/>
              </a:ext>
            </a:extLst>
          </p:cNvPr>
          <p:cNvSpPr txBox="1"/>
          <p:nvPr/>
        </p:nvSpPr>
        <p:spPr>
          <a:xfrm>
            <a:off x="595721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7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08125325-99B2-4B1B-BAA7-C29271D5E2ED}"/>
              </a:ext>
            </a:extLst>
          </p:cNvPr>
          <p:cNvSpPr txBox="1"/>
          <p:nvPr/>
        </p:nvSpPr>
        <p:spPr>
          <a:xfrm>
            <a:off x="6304247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8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DDA6974B-1EDF-4A66-9613-9036C3CCCCB9}"/>
              </a:ext>
            </a:extLst>
          </p:cNvPr>
          <p:cNvSpPr txBox="1"/>
          <p:nvPr/>
        </p:nvSpPr>
        <p:spPr>
          <a:xfrm>
            <a:off x="6651276" y="355187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9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305D6D5F-7C4C-4C69-81DF-5D68CB76B409}"/>
              </a:ext>
            </a:extLst>
          </p:cNvPr>
          <p:cNvSpPr txBox="1"/>
          <p:nvPr/>
        </p:nvSpPr>
        <p:spPr>
          <a:xfrm>
            <a:off x="6953257" y="3551870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10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52D5A873-A24D-4CED-AD9E-6172B8DBD1EC}"/>
              </a:ext>
            </a:extLst>
          </p:cNvPr>
          <p:cNvSpPr txBox="1"/>
          <p:nvPr/>
        </p:nvSpPr>
        <p:spPr>
          <a:xfrm>
            <a:off x="3025329" y="3183525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0.75</a:t>
            </a:r>
            <a:endParaRPr lang="en-US" sz="1400" dirty="0"/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FF7EF931-A133-4964-8419-46E823257360}"/>
              </a:ext>
            </a:extLst>
          </p:cNvPr>
          <p:cNvSpPr txBox="1"/>
          <p:nvPr/>
        </p:nvSpPr>
        <p:spPr>
          <a:xfrm>
            <a:off x="3025329" y="2865432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0.80</a:t>
            </a:r>
            <a:endParaRPr lang="en-US" sz="1400" dirty="0"/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34A67781-3EF5-4B4A-AD72-85D640FC452F}"/>
              </a:ext>
            </a:extLst>
          </p:cNvPr>
          <p:cNvSpPr txBox="1"/>
          <p:nvPr/>
        </p:nvSpPr>
        <p:spPr>
          <a:xfrm>
            <a:off x="3025329" y="2547338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0.85</a:t>
            </a:r>
            <a:endParaRPr lang="en-US" sz="1400" dirty="0"/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A6943C5A-5354-440A-9ECB-27D7B87E5672}"/>
              </a:ext>
            </a:extLst>
          </p:cNvPr>
          <p:cNvSpPr txBox="1"/>
          <p:nvPr/>
        </p:nvSpPr>
        <p:spPr>
          <a:xfrm>
            <a:off x="3025329" y="2229244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0.90</a:t>
            </a:r>
            <a:endParaRPr lang="en-US" sz="1400" dirty="0"/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4EDB94D9-304B-4637-A1AE-B54635D3E384}"/>
              </a:ext>
            </a:extLst>
          </p:cNvPr>
          <p:cNvSpPr txBox="1"/>
          <p:nvPr/>
        </p:nvSpPr>
        <p:spPr>
          <a:xfrm>
            <a:off x="3025329" y="1911150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0.95</a:t>
            </a:r>
            <a:endParaRPr lang="en-US" sz="1400" dirty="0"/>
          </a:p>
        </p:txBody>
      </p:sp>
      <p:sp>
        <p:nvSpPr>
          <p:cNvPr id="36" name="ZoneTexte 35">
            <a:extLst>
              <a:ext uri="{FF2B5EF4-FFF2-40B4-BE49-F238E27FC236}">
                <a16:creationId xmlns="" xmlns:a16="http://schemas.microsoft.com/office/drawing/2014/main" id="{122A1B10-39D3-45C3-AC5E-1DCD430D43DF}"/>
              </a:ext>
            </a:extLst>
          </p:cNvPr>
          <p:cNvSpPr txBox="1"/>
          <p:nvPr/>
        </p:nvSpPr>
        <p:spPr>
          <a:xfrm>
            <a:off x="3025329" y="1593056"/>
            <a:ext cx="53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1.00</a:t>
            </a:r>
            <a:endParaRPr lang="en-US" sz="1400" dirty="0"/>
          </a:p>
        </p:txBody>
      </p:sp>
      <p:sp>
        <p:nvSpPr>
          <p:cNvPr id="38" name="ZoneTexte 37">
            <a:extLst>
              <a:ext uri="{FF2B5EF4-FFF2-40B4-BE49-F238E27FC236}">
                <a16:creationId xmlns="" xmlns:a16="http://schemas.microsoft.com/office/drawing/2014/main" id="{45D35601-799E-4AB3-8A17-AE99AFE283B1}"/>
              </a:ext>
            </a:extLst>
          </p:cNvPr>
          <p:cNvSpPr txBox="1"/>
          <p:nvPr/>
        </p:nvSpPr>
        <p:spPr>
          <a:xfrm>
            <a:off x="3995593" y="3769295"/>
            <a:ext cx="2736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 after start of HCV treatment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91D5EA03-E6E9-45C1-953C-2B8F7BC5B939}"/>
              </a:ext>
            </a:extLst>
          </p:cNvPr>
          <p:cNvGrpSpPr/>
          <p:nvPr/>
        </p:nvGrpSpPr>
        <p:grpSpPr>
          <a:xfrm>
            <a:off x="323528" y="4153957"/>
            <a:ext cx="4266758" cy="2299380"/>
            <a:chOff x="4871064" y="1145050"/>
            <a:chExt cx="4266758" cy="3151309"/>
          </a:xfrm>
        </p:grpSpPr>
        <p:pic>
          <p:nvPicPr>
            <p:cNvPr id="2" name="Image 1">
              <a:extLst>
                <a:ext uri="{FF2B5EF4-FFF2-40B4-BE49-F238E27FC236}">
                  <a16:creationId xmlns="" xmlns:a16="http://schemas.microsoft.com/office/drawing/2014/main" id="{587FE493-D46B-4DA7-ADAA-490AD5383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43821" y="1207883"/>
              <a:ext cx="3672235" cy="2374658"/>
            </a:xfrm>
            <a:prstGeom prst="rect">
              <a:avLst/>
            </a:prstGeom>
          </p:spPr>
        </p:pic>
        <p:sp>
          <p:nvSpPr>
            <p:cNvPr id="47" name="ZoneTexte 46">
              <a:extLst>
                <a:ext uri="{FF2B5EF4-FFF2-40B4-BE49-F238E27FC236}">
                  <a16:creationId xmlns="" xmlns:a16="http://schemas.microsoft.com/office/drawing/2014/main" id="{10216B52-98F6-47CE-984F-E55331747A81}"/>
                </a:ext>
              </a:extLst>
            </p:cNvPr>
            <p:cNvSpPr txBox="1"/>
            <p:nvPr/>
          </p:nvSpPr>
          <p:spPr>
            <a:xfrm>
              <a:off x="532820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="" xmlns:a16="http://schemas.microsoft.com/office/drawing/2014/main" id="{DE873527-8593-4F1A-A0D3-7394A049B8C4}"/>
                </a:ext>
              </a:extLst>
            </p:cNvPr>
            <p:cNvSpPr txBox="1"/>
            <p:nvPr/>
          </p:nvSpPr>
          <p:spPr>
            <a:xfrm>
              <a:off x="567523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="" xmlns:a16="http://schemas.microsoft.com/office/drawing/2014/main" id="{854E06A0-6F8F-40CD-B4A7-AC7C0B09A030}"/>
                </a:ext>
              </a:extLst>
            </p:cNvPr>
            <p:cNvSpPr txBox="1"/>
            <p:nvPr/>
          </p:nvSpPr>
          <p:spPr>
            <a:xfrm>
              <a:off x="602226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="" xmlns:a16="http://schemas.microsoft.com/office/drawing/2014/main" id="{9144CEEC-FCF9-416C-8516-05AF74255D4A}"/>
                </a:ext>
              </a:extLst>
            </p:cNvPr>
            <p:cNvSpPr txBox="1"/>
            <p:nvPr/>
          </p:nvSpPr>
          <p:spPr>
            <a:xfrm>
              <a:off x="636929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3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="" xmlns:a16="http://schemas.microsoft.com/office/drawing/2014/main" id="{7E25B454-1AE8-4FC4-9FFC-F9AB3B47197B}"/>
                </a:ext>
              </a:extLst>
            </p:cNvPr>
            <p:cNvSpPr txBox="1"/>
            <p:nvPr/>
          </p:nvSpPr>
          <p:spPr>
            <a:xfrm>
              <a:off x="671632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4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="" xmlns:a16="http://schemas.microsoft.com/office/drawing/2014/main" id="{DC06C4DB-F040-43BE-AC35-8A5BF47F9094}"/>
                </a:ext>
              </a:extLst>
            </p:cNvPr>
            <p:cNvSpPr txBox="1"/>
            <p:nvPr/>
          </p:nvSpPr>
          <p:spPr>
            <a:xfrm>
              <a:off x="706335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5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="" xmlns:a16="http://schemas.microsoft.com/office/drawing/2014/main" id="{96CBD71B-DCC7-4088-B0E3-C9CAAD3B6E15}"/>
                </a:ext>
              </a:extLst>
            </p:cNvPr>
            <p:cNvSpPr txBox="1"/>
            <p:nvPr/>
          </p:nvSpPr>
          <p:spPr>
            <a:xfrm>
              <a:off x="741038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6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="" xmlns:a16="http://schemas.microsoft.com/office/drawing/2014/main" id="{BC2533E1-D47A-4371-AD84-1ADDD5A28AEA}"/>
                </a:ext>
              </a:extLst>
            </p:cNvPr>
            <p:cNvSpPr txBox="1"/>
            <p:nvPr/>
          </p:nvSpPr>
          <p:spPr>
            <a:xfrm>
              <a:off x="775741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7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="" xmlns:a16="http://schemas.microsoft.com/office/drawing/2014/main" id="{8DBCB7C9-42F9-4526-A555-52EC8A235A0A}"/>
                </a:ext>
              </a:extLst>
            </p:cNvPr>
            <p:cNvSpPr txBox="1"/>
            <p:nvPr/>
          </p:nvSpPr>
          <p:spPr>
            <a:xfrm>
              <a:off x="8104447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8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="" xmlns:a16="http://schemas.microsoft.com/office/drawing/2014/main" id="{088BA6C1-C0E9-4EEF-8A35-7695560FBF93}"/>
                </a:ext>
              </a:extLst>
            </p:cNvPr>
            <p:cNvSpPr txBox="1"/>
            <p:nvPr/>
          </p:nvSpPr>
          <p:spPr>
            <a:xfrm>
              <a:off x="8451476" y="3542185"/>
              <a:ext cx="28451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9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="" xmlns:a16="http://schemas.microsoft.com/office/drawing/2014/main" id="{EC47E443-4B28-4AAE-9984-59C9C931358C}"/>
                </a:ext>
              </a:extLst>
            </p:cNvPr>
            <p:cNvSpPr txBox="1"/>
            <p:nvPr/>
          </p:nvSpPr>
          <p:spPr>
            <a:xfrm>
              <a:off x="8753457" y="3542185"/>
              <a:ext cx="384365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10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="" xmlns:a16="http://schemas.microsoft.com/office/drawing/2014/main" id="{074DDDB0-D8A1-458F-BD93-B6E03D6130E0}"/>
                </a:ext>
              </a:extLst>
            </p:cNvPr>
            <p:cNvSpPr txBox="1"/>
            <p:nvPr/>
          </p:nvSpPr>
          <p:spPr>
            <a:xfrm>
              <a:off x="4871064" y="3282425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0.75</a:t>
              </a:r>
              <a:endParaRPr lang="en-US" sz="1400" dirty="0"/>
            </a:p>
          </p:txBody>
        </p:sp>
        <p:sp>
          <p:nvSpPr>
            <p:cNvPr id="59" name="ZoneTexte 58">
              <a:extLst>
                <a:ext uri="{FF2B5EF4-FFF2-40B4-BE49-F238E27FC236}">
                  <a16:creationId xmlns="" xmlns:a16="http://schemas.microsoft.com/office/drawing/2014/main" id="{510AF1DB-5259-4D36-938A-0F99DF830BB7}"/>
                </a:ext>
              </a:extLst>
            </p:cNvPr>
            <p:cNvSpPr txBox="1"/>
            <p:nvPr/>
          </p:nvSpPr>
          <p:spPr>
            <a:xfrm>
              <a:off x="4871064" y="2854949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0.80</a:t>
              </a:r>
              <a:endParaRPr lang="en-US" sz="1400" dirty="0"/>
            </a:p>
          </p:txBody>
        </p:sp>
        <p:sp>
          <p:nvSpPr>
            <p:cNvPr id="60" name="ZoneTexte 59">
              <a:extLst>
                <a:ext uri="{FF2B5EF4-FFF2-40B4-BE49-F238E27FC236}">
                  <a16:creationId xmlns="" xmlns:a16="http://schemas.microsoft.com/office/drawing/2014/main" id="{DBAF83F0-025B-4C9E-B96B-9B33DC6BE8C4}"/>
                </a:ext>
              </a:extLst>
            </p:cNvPr>
            <p:cNvSpPr txBox="1"/>
            <p:nvPr/>
          </p:nvSpPr>
          <p:spPr>
            <a:xfrm>
              <a:off x="4871064" y="2427476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0.85</a:t>
              </a:r>
              <a:endParaRPr lang="en-US" sz="1400" dirty="0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="" xmlns:a16="http://schemas.microsoft.com/office/drawing/2014/main" id="{F6145E7A-8610-49DB-9EEF-6E92BABF28DA}"/>
                </a:ext>
              </a:extLst>
            </p:cNvPr>
            <p:cNvSpPr txBox="1"/>
            <p:nvPr/>
          </p:nvSpPr>
          <p:spPr>
            <a:xfrm>
              <a:off x="4871064" y="1999999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0.90</a:t>
              </a:r>
              <a:endParaRPr lang="en-US" sz="1400" dirty="0"/>
            </a:p>
          </p:txBody>
        </p:sp>
        <p:sp>
          <p:nvSpPr>
            <p:cNvPr id="62" name="ZoneTexte 61">
              <a:extLst>
                <a:ext uri="{FF2B5EF4-FFF2-40B4-BE49-F238E27FC236}">
                  <a16:creationId xmlns="" xmlns:a16="http://schemas.microsoft.com/office/drawing/2014/main" id="{C5EFDBDB-51CF-4037-AA0D-269A4298FFA2}"/>
                </a:ext>
              </a:extLst>
            </p:cNvPr>
            <p:cNvSpPr txBox="1"/>
            <p:nvPr/>
          </p:nvSpPr>
          <p:spPr>
            <a:xfrm>
              <a:off x="4871064" y="1572525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0.95</a:t>
              </a:r>
              <a:endParaRPr lang="en-US" sz="1400" dirty="0"/>
            </a:p>
          </p:txBody>
        </p:sp>
        <p:sp>
          <p:nvSpPr>
            <p:cNvPr id="63" name="ZoneTexte 62">
              <a:extLst>
                <a:ext uri="{FF2B5EF4-FFF2-40B4-BE49-F238E27FC236}">
                  <a16:creationId xmlns="" xmlns:a16="http://schemas.microsoft.com/office/drawing/2014/main" id="{DFF10FF9-2C11-4ABB-9386-E41BF55B5FB5}"/>
                </a:ext>
              </a:extLst>
            </p:cNvPr>
            <p:cNvSpPr txBox="1"/>
            <p:nvPr/>
          </p:nvSpPr>
          <p:spPr>
            <a:xfrm>
              <a:off x="4871064" y="1145050"/>
              <a:ext cx="534096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1.00</a:t>
              </a:r>
              <a:endParaRPr lang="en-US" sz="1400" dirty="0"/>
            </a:p>
          </p:txBody>
        </p:sp>
        <p:sp>
          <p:nvSpPr>
            <p:cNvPr id="65" name="ZoneTexte 64">
              <a:extLst>
                <a:ext uri="{FF2B5EF4-FFF2-40B4-BE49-F238E27FC236}">
                  <a16:creationId xmlns="" xmlns:a16="http://schemas.microsoft.com/office/drawing/2014/main" id="{FBCB7F13-7011-4602-9F73-13FE3E990F05}"/>
                </a:ext>
              </a:extLst>
            </p:cNvPr>
            <p:cNvSpPr txBox="1"/>
            <p:nvPr/>
          </p:nvSpPr>
          <p:spPr>
            <a:xfrm>
              <a:off x="5769786" y="3874549"/>
              <a:ext cx="2736647" cy="4218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 after start of HCV treatment</a:t>
              </a:r>
            </a:p>
          </p:txBody>
        </p:sp>
      </p:grpSp>
      <p:sp>
        <p:nvSpPr>
          <p:cNvPr id="109" name="AutoShape 162">
            <a:extLst>
              <a:ext uri="{FF2B5EF4-FFF2-40B4-BE49-F238E27FC236}">
                <a16:creationId xmlns="" xmlns:a16="http://schemas.microsoft.com/office/drawing/2014/main" id="{4BF7C64F-5DF4-43F0-8885-DCFB117D8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="" xmlns:a16="http://schemas.microsoft.com/office/drawing/2014/main" id="{23AFED2D-9A52-4607-9072-46FAADFFAAEE}"/>
              </a:ext>
            </a:extLst>
          </p:cNvPr>
          <p:cNvGrpSpPr/>
          <p:nvPr/>
        </p:nvGrpSpPr>
        <p:grpSpPr>
          <a:xfrm>
            <a:off x="251520" y="1916832"/>
            <a:ext cx="2704926" cy="1050392"/>
            <a:chOff x="6258547" y="4553949"/>
            <a:chExt cx="2704926" cy="1050392"/>
          </a:xfrm>
        </p:grpSpPr>
        <p:sp>
          <p:nvSpPr>
            <p:cNvPr id="111" name="AutoShape 126">
              <a:extLst>
                <a:ext uri="{FF2B5EF4-FFF2-40B4-BE49-F238E27FC236}">
                  <a16:creationId xmlns="" xmlns:a16="http://schemas.microsoft.com/office/drawing/2014/main" id="{C63CD71B-297D-4C88-BB6E-A1930A584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8547" y="4553949"/>
              <a:ext cx="2704926" cy="10503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112" name="Line 6">
              <a:extLst>
                <a:ext uri="{FF2B5EF4-FFF2-40B4-BE49-F238E27FC236}">
                  <a16:creationId xmlns="" xmlns:a16="http://schemas.microsoft.com/office/drawing/2014/main" id="{E99BDBD9-6A7C-40ED-AACD-F8C9EA1F2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14912" y="4734512"/>
              <a:ext cx="393700" cy="0"/>
            </a:xfrm>
            <a:prstGeom prst="line">
              <a:avLst/>
            </a:prstGeom>
            <a:noFill/>
            <a:ln w="25400" cap="rnd">
              <a:solidFill>
                <a:srgbClr val="00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Line 9">
              <a:extLst>
                <a:ext uri="{FF2B5EF4-FFF2-40B4-BE49-F238E27FC236}">
                  <a16:creationId xmlns="" xmlns:a16="http://schemas.microsoft.com/office/drawing/2014/main" id="{20BD5A71-F567-4DFC-890C-465C93F7DF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14912" y="4957182"/>
              <a:ext cx="393700" cy="0"/>
            </a:xfrm>
            <a:prstGeom prst="line">
              <a:avLst/>
            </a:prstGeom>
            <a:noFill/>
            <a:ln w="25400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="" xmlns:a16="http://schemas.microsoft.com/office/drawing/2014/main" id="{700EF74F-9DD0-4133-9186-819DFF9C2B22}"/>
                </a:ext>
              </a:extLst>
            </p:cNvPr>
            <p:cNvSpPr txBox="1"/>
            <p:nvPr/>
          </p:nvSpPr>
          <p:spPr>
            <a:xfrm>
              <a:off x="6819223" y="4574429"/>
              <a:ext cx="17729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Cirrhosis with no SVR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="" xmlns:a16="http://schemas.microsoft.com/office/drawing/2014/main" id="{0401BAFC-1205-4A26-BC33-76CB66B0410B}"/>
                </a:ext>
              </a:extLst>
            </p:cNvPr>
            <p:cNvSpPr txBox="1"/>
            <p:nvPr/>
          </p:nvSpPr>
          <p:spPr>
            <a:xfrm>
              <a:off x="6819223" y="4805519"/>
              <a:ext cx="15405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Cirrhosis with SVR</a:t>
              </a:r>
            </a:p>
          </p:txBody>
        </p:sp>
        <p:sp>
          <p:nvSpPr>
            <p:cNvPr id="116" name="Line 7">
              <a:extLst>
                <a:ext uri="{FF2B5EF4-FFF2-40B4-BE49-F238E27FC236}">
                  <a16:creationId xmlns="" xmlns:a16="http://schemas.microsoft.com/office/drawing/2014/main" id="{4E5731E2-A3D3-43F2-8AD3-E9C75AC0D1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14912" y="5179852"/>
              <a:ext cx="393700" cy="0"/>
            </a:xfrm>
            <a:prstGeom prst="line">
              <a:avLst/>
            </a:prstGeom>
            <a:noFill/>
            <a:ln w="25400" cap="rnd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Line 8">
              <a:extLst>
                <a:ext uri="{FF2B5EF4-FFF2-40B4-BE49-F238E27FC236}">
                  <a16:creationId xmlns="" xmlns:a16="http://schemas.microsoft.com/office/drawing/2014/main" id="{7C779C8C-4CFC-4A44-ACDA-2EF02BC3A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14912" y="5402521"/>
              <a:ext cx="393700" cy="0"/>
            </a:xfrm>
            <a:prstGeom prst="line">
              <a:avLst/>
            </a:prstGeom>
            <a:noFill/>
            <a:ln w="25400" cap="rnd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="" xmlns:a16="http://schemas.microsoft.com/office/drawing/2014/main" id="{4F5C4D29-C18D-43CB-80CD-D1B9AD281942}"/>
                </a:ext>
              </a:extLst>
            </p:cNvPr>
            <p:cNvSpPr txBox="1"/>
            <p:nvPr/>
          </p:nvSpPr>
          <p:spPr>
            <a:xfrm>
              <a:off x="6819223" y="5023737"/>
              <a:ext cx="2008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cirrhosis with no SVR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="" xmlns:a16="http://schemas.microsoft.com/office/drawing/2014/main" id="{B4AEFA25-3D91-4957-A577-6F8E76F02171}"/>
                </a:ext>
              </a:extLst>
            </p:cNvPr>
            <p:cNvSpPr txBox="1"/>
            <p:nvPr/>
          </p:nvSpPr>
          <p:spPr>
            <a:xfrm>
              <a:off x="6819223" y="5254827"/>
              <a:ext cx="17761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cirrhosis with SVR</a:t>
              </a:r>
            </a:p>
          </p:txBody>
        </p:sp>
      </p:grpSp>
      <p:sp>
        <p:nvSpPr>
          <p:cNvPr id="79" name="ZoneTexte 78">
            <a:extLst>
              <a:ext uri="{FF2B5EF4-FFF2-40B4-BE49-F238E27FC236}">
                <a16:creationId xmlns:a16="http://schemas.microsoft.com/office/drawing/2014/main" xmlns="" id="{4D5564E4-28E7-446A-900A-35C5E06505F9}"/>
              </a:ext>
            </a:extLst>
          </p:cNvPr>
          <p:cNvSpPr txBox="1"/>
          <p:nvPr/>
        </p:nvSpPr>
        <p:spPr>
          <a:xfrm>
            <a:off x="2411760" y="1124744"/>
            <a:ext cx="471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Probability free from HCC diagnosis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96336" y="1916832"/>
            <a:ext cx="1078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alibri"/>
                <a:cs typeface="Calibri"/>
              </a:rPr>
              <a:t>IFN-</a:t>
            </a:r>
            <a:r>
              <a:rPr lang="fr-FR" sz="2000" b="1" dirty="0" err="1" smtClean="0">
                <a:latin typeface="Calibri"/>
                <a:cs typeface="Calibri"/>
              </a:rPr>
              <a:t>only</a:t>
            </a:r>
            <a:endParaRPr lang="fr-FR" sz="2000" b="1" dirty="0">
              <a:latin typeface="Calibri"/>
              <a:cs typeface="Calibri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547664" y="3748970"/>
            <a:ext cx="1255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alibri"/>
                <a:cs typeface="Calibri"/>
              </a:rPr>
              <a:t>DAA + IFN</a:t>
            </a:r>
            <a:endParaRPr lang="fr-FR" sz="2000" b="1" dirty="0">
              <a:latin typeface="Calibri"/>
              <a:cs typeface="Calibri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6372200" y="4005064"/>
            <a:ext cx="1195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alibri"/>
                <a:cs typeface="Calibri"/>
              </a:rPr>
              <a:t>DAA-</a:t>
            </a:r>
            <a:r>
              <a:rPr lang="fr-FR" sz="2000" b="1" dirty="0" err="1" smtClean="0">
                <a:latin typeface="Calibri"/>
                <a:cs typeface="Calibri"/>
              </a:rPr>
              <a:t>only</a:t>
            </a:r>
            <a:endParaRPr lang="fr-FR" sz="2000" b="1" dirty="0">
              <a:latin typeface="Calibri"/>
              <a:cs typeface="Calibri"/>
            </a:endParaRPr>
          </a:p>
        </p:txBody>
      </p:sp>
      <p:grpSp>
        <p:nvGrpSpPr>
          <p:cNvPr id="83" name="Groupe 3">
            <a:extLst>
              <a:ext uri="{FF2B5EF4-FFF2-40B4-BE49-F238E27FC236}">
                <a16:creationId xmlns="" xmlns:a16="http://schemas.microsoft.com/office/drawing/2014/main" id="{7448851E-8E9C-4582-94A7-F89F244578D9}"/>
              </a:ext>
            </a:extLst>
          </p:cNvPr>
          <p:cNvGrpSpPr/>
          <p:nvPr/>
        </p:nvGrpSpPr>
        <p:grpSpPr>
          <a:xfrm>
            <a:off x="4759793" y="4365104"/>
            <a:ext cx="4276703" cy="2160000"/>
            <a:chOff x="1678108" y="4014987"/>
            <a:chExt cx="4276703" cy="2853910"/>
          </a:xfrm>
        </p:grpSpPr>
        <p:grpSp>
          <p:nvGrpSpPr>
            <p:cNvPr id="84" name="Groupe 90">
              <a:extLst>
                <a:ext uri="{FF2B5EF4-FFF2-40B4-BE49-F238E27FC236}">
                  <a16:creationId xmlns="" xmlns:a16="http://schemas.microsoft.com/office/drawing/2014/main" id="{FD6F9373-8644-4085-B327-42CD230D1A13}"/>
                </a:ext>
              </a:extLst>
            </p:cNvPr>
            <p:cNvGrpSpPr/>
            <p:nvPr/>
          </p:nvGrpSpPr>
          <p:grpSpPr>
            <a:xfrm>
              <a:off x="2192660" y="4038816"/>
              <a:ext cx="3687372" cy="2363778"/>
              <a:chOff x="1047751" y="4608513"/>
              <a:chExt cx="4438650" cy="2794000"/>
            </a:xfrm>
          </p:grpSpPr>
          <p:sp>
            <p:nvSpPr>
              <p:cNvPr id="108" name="Freeform 5">
                <a:extLst>
                  <a:ext uri="{FF2B5EF4-FFF2-40B4-BE49-F238E27FC236}">
                    <a16:creationId xmlns="" xmlns:a16="http://schemas.microsoft.com/office/drawing/2014/main" id="{3664B677-CC23-4379-8CEB-D119399F4F4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7751" y="4608513"/>
                <a:ext cx="4438650" cy="2794000"/>
              </a:xfrm>
              <a:custGeom>
                <a:avLst/>
                <a:gdLst>
                  <a:gd name="T0" fmla="*/ 2796 w 2796"/>
                  <a:gd name="T1" fmla="*/ 1707 h 1760"/>
                  <a:gd name="T2" fmla="*/ 49 w 2796"/>
                  <a:gd name="T3" fmla="*/ 1707 h 1760"/>
                  <a:gd name="T4" fmla="*/ 49 w 2796"/>
                  <a:gd name="T5" fmla="*/ 0 h 1760"/>
                  <a:gd name="T6" fmla="*/ 0 w 2796"/>
                  <a:gd name="T7" fmla="*/ 576 h 1760"/>
                  <a:gd name="T8" fmla="*/ 49 w 2796"/>
                  <a:gd name="T9" fmla="*/ 576 h 1760"/>
                  <a:gd name="T10" fmla="*/ 0 w 2796"/>
                  <a:gd name="T11" fmla="*/ 1077 h 1760"/>
                  <a:gd name="T12" fmla="*/ 49 w 2796"/>
                  <a:gd name="T13" fmla="*/ 1077 h 1760"/>
                  <a:gd name="T14" fmla="*/ 0 w 2796"/>
                  <a:gd name="T15" fmla="*/ 1579 h 1760"/>
                  <a:gd name="T16" fmla="*/ 49 w 2796"/>
                  <a:gd name="T17" fmla="*/ 1579 h 1760"/>
                  <a:gd name="T18" fmla="*/ 0 w 2796"/>
                  <a:gd name="T19" fmla="*/ 74 h 1760"/>
                  <a:gd name="T20" fmla="*/ 49 w 2796"/>
                  <a:gd name="T21" fmla="*/ 74 h 1760"/>
                  <a:gd name="T22" fmla="*/ 2747 w 2796"/>
                  <a:gd name="T23" fmla="*/ 1760 h 1760"/>
                  <a:gd name="T24" fmla="*/ 2747 w 2796"/>
                  <a:gd name="T25" fmla="*/ 1707 h 1760"/>
                  <a:gd name="T26" fmla="*/ 103 w 2796"/>
                  <a:gd name="T27" fmla="*/ 1760 h 1760"/>
                  <a:gd name="T28" fmla="*/ 103 w 2796"/>
                  <a:gd name="T29" fmla="*/ 1707 h 1760"/>
                  <a:gd name="T30" fmla="*/ 1423 w 2796"/>
                  <a:gd name="T31" fmla="*/ 1760 h 1760"/>
                  <a:gd name="T32" fmla="*/ 1423 w 2796"/>
                  <a:gd name="T33" fmla="*/ 1707 h 1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96" h="1760">
                    <a:moveTo>
                      <a:pt x="2796" y="1707"/>
                    </a:moveTo>
                    <a:lnTo>
                      <a:pt x="49" y="1707"/>
                    </a:lnTo>
                    <a:lnTo>
                      <a:pt x="49" y="0"/>
                    </a:lnTo>
                    <a:moveTo>
                      <a:pt x="0" y="576"/>
                    </a:moveTo>
                    <a:lnTo>
                      <a:pt x="49" y="576"/>
                    </a:lnTo>
                    <a:moveTo>
                      <a:pt x="0" y="1077"/>
                    </a:moveTo>
                    <a:lnTo>
                      <a:pt x="49" y="1077"/>
                    </a:lnTo>
                    <a:moveTo>
                      <a:pt x="0" y="1579"/>
                    </a:moveTo>
                    <a:lnTo>
                      <a:pt x="49" y="1579"/>
                    </a:lnTo>
                    <a:moveTo>
                      <a:pt x="0" y="74"/>
                    </a:moveTo>
                    <a:lnTo>
                      <a:pt x="49" y="74"/>
                    </a:lnTo>
                    <a:moveTo>
                      <a:pt x="2747" y="1760"/>
                    </a:moveTo>
                    <a:lnTo>
                      <a:pt x="2747" y="1707"/>
                    </a:lnTo>
                    <a:moveTo>
                      <a:pt x="103" y="1760"/>
                    </a:moveTo>
                    <a:lnTo>
                      <a:pt x="103" y="1707"/>
                    </a:lnTo>
                    <a:moveTo>
                      <a:pt x="1423" y="1760"/>
                    </a:moveTo>
                    <a:lnTo>
                      <a:pt x="1423" y="1707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10" name="Freeform 6">
                <a:extLst>
                  <a:ext uri="{FF2B5EF4-FFF2-40B4-BE49-F238E27FC236}">
                    <a16:creationId xmlns="" xmlns:a16="http://schemas.microsoft.com/office/drawing/2014/main" id="{AED154BA-8641-41CC-B1C8-DC42BE237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263" y="4730750"/>
                <a:ext cx="4194175" cy="2519363"/>
              </a:xfrm>
              <a:custGeom>
                <a:avLst/>
                <a:gdLst>
                  <a:gd name="T0" fmla="*/ 2493 w 2642"/>
                  <a:gd name="T1" fmla="*/ 1553 h 1587"/>
                  <a:gd name="T2" fmla="*/ 2356 w 2642"/>
                  <a:gd name="T3" fmla="*/ 1525 h 1587"/>
                  <a:gd name="T4" fmla="*/ 2334 w 2642"/>
                  <a:gd name="T5" fmla="*/ 1477 h 1587"/>
                  <a:gd name="T6" fmla="*/ 2210 w 2642"/>
                  <a:gd name="T7" fmla="*/ 1431 h 1587"/>
                  <a:gd name="T8" fmla="*/ 2171 w 2642"/>
                  <a:gd name="T9" fmla="*/ 1384 h 1587"/>
                  <a:gd name="T10" fmla="*/ 2108 w 2642"/>
                  <a:gd name="T11" fmla="*/ 1356 h 1587"/>
                  <a:gd name="T12" fmla="*/ 2062 w 2642"/>
                  <a:gd name="T13" fmla="*/ 1318 h 1587"/>
                  <a:gd name="T14" fmla="*/ 2016 w 2642"/>
                  <a:gd name="T15" fmla="*/ 1297 h 1587"/>
                  <a:gd name="T16" fmla="*/ 2010 w 2642"/>
                  <a:gd name="T17" fmla="*/ 1241 h 1587"/>
                  <a:gd name="T18" fmla="*/ 1993 w 2642"/>
                  <a:gd name="T19" fmla="*/ 1221 h 1587"/>
                  <a:gd name="T20" fmla="*/ 1842 w 2642"/>
                  <a:gd name="T21" fmla="*/ 1177 h 1587"/>
                  <a:gd name="T22" fmla="*/ 1795 w 2642"/>
                  <a:gd name="T23" fmla="*/ 1160 h 1587"/>
                  <a:gd name="T24" fmla="*/ 1781 w 2642"/>
                  <a:gd name="T25" fmla="*/ 1122 h 1587"/>
                  <a:gd name="T26" fmla="*/ 1720 w 2642"/>
                  <a:gd name="T27" fmla="*/ 1105 h 1587"/>
                  <a:gd name="T28" fmla="*/ 1710 w 2642"/>
                  <a:gd name="T29" fmla="*/ 1074 h 1587"/>
                  <a:gd name="T30" fmla="*/ 1687 w 2642"/>
                  <a:gd name="T31" fmla="*/ 1056 h 1587"/>
                  <a:gd name="T32" fmla="*/ 1571 w 2642"/>
                  <a:gd name="T33" fmla="*/ 1031 h 1587"/>
                  <a:gd name="T34" fmla="*/ 1553 w 2642"/>
                  <a:gd name="T35" fmla="*/ 1011 h 1587"/>
                  <a:gd name="T36" fmla="*/ 1485 w 2642"/>
                  <a:gd name="T37" fmla="*/ 983 h 1587"/>
                  <a:gd name="T38" fmla="*/ 1450 w 2642"/>
                  <a:gd name="T39" fmla="*/ 966 h 1587"/>
                  <a:gd name="T40" fmla="*/ 1403 w 2642"/>
                  <a:gd name="T41" fmla="*/ 921 h 1587"/>
                  <a:gd name="T42" fmla="*/ 1371 w 2642"/>
                  <a:gd name="T43" fmla="*/ 909 h 1587"/>
                  <a:gd name="T44" fmla="*/ 1348 w 2642"/>
                  <a:gd name="T45" fmla="*/ 879 h 1587"/>
                  <a:gd name="T46" fmla="*/ 1321 w 2642"/>
                  <a:gd name="T47" fmla="*/ 861 h 1587"/>
                  <a:gd name="T48" fmla="*/ 1282 w 2642"/>
                  <a:gd name="T49" fmla="*/ 821 h 1587"/>
                  <a:gd name="T50" fmla="*/ 1243 w 2642"/>
                  <a:gd name="T51" fmla="*/ 807 h 1587"/>
                  <a:gd name="T52" fmla="*/ 1222 w 2642"/>
                  <a:gd name="T53" fmla="*/ 775 h 1587"/>
                  <a:gd name="T54" fmla="*/ 1123 w 2642"/>
                  <a:gd name="T55" fmla="*/ 759 h 1587"/>
                  <a:gd name="T56" fmla="*/ 1096 w 2642"/>
                  <a:gd name="T57" fmla="*/ 729 h 1587"/>
                  <a:gd name="T58" fmla="*/ 1000 w 2642"/>
                  <a:gd name="T59" fmla="*/ 717 h 1587"/>
                  <a:gd name="T60" fmla="*/ 988 w 2642"/>
                  <a:gd name="T61" fmla="*/ 688 h 1587"/>
                  <a:gd name="T62" fmla="*/ 949 w 2642"/>
                  <a:gd name="T63" fmla="*/ 677 h 1587"/>
                  <a:gd name="T64" fmla="*/ 921 w 2642"/>
                  <a:gd name="T65" fmla="*/ 643 h 1587"/>
                  <a:gd name="T66" fmla="*/ 877 w 2642"/>
                  <a:gd name="T67" fmla="*/ 632 h 1587"/>
                  <a:gd name="T68" fmla="*/ 826 w 2642"/>
                  <a:gd name="T69" fmla="*/ 607 h 1587"/>
                  <a:gd name="T70" fmla="*/ 790 w 2642"/>
                  <a:gd name="T71" fmla="*/ 595 h 1587"/>
                  <a:gd name="T72" fmla="*/ 763 w 2642"/>
                  <a:gd name="T73" fmla="*/ 536 h 1587"/>
                  <a:gd name="T74" fmla="*/ 708 w 2642"/>
                  <a:gd name="T75" fmla="*/ 522 h 1587"/>
                  <a:gd name="T76" fmla="*/ 681 w 2642"/>
                  <a:gd name="T77" fmla="*/ 494 h 1587"/>
                  <a:gd name="T78" fmla="*/ 618 w 2642"/>
                  <a:gd name="T79" fmla="*/ 478 h 1587"/>
                  <a:gd name="T80" fmla="*/ 608 w 2642"/>
                  <a:gd name="T81" fmla="*/ 451 h 1587"/>
                  <a:gd name="T82" fmla="*/ 587 w 2642"/>
                  <a:gd name="T83" fmla="*/ 434 h 1587"/>
                  <a:gd name="T84" fmla="*/ 580 w 2642"/>
                  <a:gd name="T85" fmla="*/ 395 h 1587"/>
                  <a:gd name="T86" fmla="*/ 537 w 2642"/>
                  <a:gd name="T87" fmla="*/ 380 h 1587"/>
                  <a:gd name="T88" fmla="*/ 515 w 2642"/>
                  <a:gd name="T89" fmla="*/ 356 h 1587"/>
                  <a:gd name="T90" fmla="*/ 445 w 2642"/>
                  <a:gd name="T91" fmla="*/ 328 h 1587"/>
                  <a:gd name="T92" fmla="*/ 402 w 2642"/>
                  <a:gd name="T93" fmla="*/ 298 h 1587"/>
                  <a:gd name="T94" fmla="*/ 348 w 2642"/>
                  <a:gd name="T95" fmla="*/ 286 h 1587"/>
                  <a:gd name="T96" fmla="*/ 329 w 2642"/>
                  <a:gd name="T97" fmla="*/ 255 h 1587"/>
                  <a:gd name="T98" fmla="*/ 254 w 2642"/>
                  <a:gd name="T99" fmla="*/ 245 h 1587"/>
                  <a:gd name="T100" fmla="*/ 234 w 2642"/>
                  <a:gd name="T101" fmla="*/ 227 h 1587"/>
                  <a:gd name="T102" fmla="*/ 209 w 2642"/>
                  <a:gd name="T103" fmla="*/ 190 h 1587"/>
                  <a:gd name="T104" fmla="*/ 196 w 2642"/>
                  <a:gd name="T105" fmla="*/ 163 h 1587"/>
                  <a:gd name="T106" fmla="*/ 174 w 2642"/>
                  <a:gd name="T107" fmla="*/ 146 h 1587"/>
                  <a:gd name="T108" fmla="*/ 146 w 2642"/>
                  <a:gd name="T109" fmla="*/ 96 h 1587"/>
                  <a:gd name="T110" fmla="*/ 111 w 2642"/>
                  <a:gd name="T111" fmla="*/ 81 h 1587"/>
                  <a:gd name="T112" fmla="*/ 88 w 2642"/>
                  <a:gd name="T113" fmla="*/ 30 h 1587"/>
                  <a:gd name="T114" fmla="*/ 31 w 2642"/>
                  <a:gd name="T115" fmla="*/ 13 h 1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642" h="1587">
                    <a:moveTo>
                      <a:pt x="2642" y="1587"/>
                    </a:moveTo>
                    <a:lnTo>
                      <a:pt x="2493" y="1587"/>
                    </a:lnTo>
                    <a:lnTo>
                      <a:pt x="2493" y="1553"/>
                    </a:lnTo>
                    <a:lnTo>
                      <a:pt x="2364" y="1553"/>
                    </a:lnTo>
                    <a:lnTo>
                      <a:pt x="2364" y="1525"/>
                    </a:lnTo>
                    <a:lnTo>
                      <a:pt x="2356" y="1525"/>
                    </a:lnTo>
                    <a:lnTo>
                      <a:pt x="2356" y="1505"/>
                    </a:lnTo>
                    <a:lnTo>
                      <a:pt x="2334" y="1505"/>
                    </a:lnTo>
                    <a:lnTo>
                      <a:pt x="2334" y="1477"/>
                    </a:lnTo>
                    <a:lnTo>
                      <a:pt x="2233" y="1477"/>
                    </a:lnTo>
                    <a:lnTo>
                      <a:pt x="2233" y="1431"/>
                    </a:lnTo>
                    <a:lnTo>
                      <a:pt x="2210" y="1431"/>
                    </a:lnTo>
                    <a:lnTo>
                      <a:pt x="2210" y="1403"/>
                    </a:lnTo>
                    <a:lnTo>
                      <a:pt x="2171" y="1403"/>
                    </a:lnTo>
                    <a:lnTo>
                      <a:pt x="2171" y="1384"/>
                    </a:lnTo>
                    <a:lnTo>
                      <a:pt x="2126" y="1384"/>
                    </a:lnTo>
                    <a:lnTo>
                      <a:pt x="2126" y="1356"/>
                    </a:lnTo>
                    <a:lnTo>
                      <a:pt x="2108" y="1356"/>
                    </a:lnTo>
                    <a:lnTo>
                      <a:pt x="2108" y="1337"/>
                    </a:lnTo>
                    <a:lnTo>
                      <a:pt x="2062" y="1337"/>
                    </a:lnTo>
                    <a:lnTo>
                      <a:pt x="2062" y="1318"/>
                    </a:lnTo>
                    <a:lnTo>
                      <a:pt x="2036" y="1318"/>
                    </a:lnTo>
                    <a:lnTo>
                      <a:pt x="2036" y="1297"/>
                    </a:lnTo>
                    <a:lnTo>
                      <a:pt x="2016" y="1297"/>
                    </a:lnTo>
                    <a:lnTo>
                      <a:pt x="2016" y="1259"/>
                    </a:lnTo>
                    <a:lnTo>
                      <a:pt x="2010" y="1259"/>
                    </a:lnTo>
                    <a:lnTo>
                      <a:pt x="2010" y="1241"/>
                    </a:lnTo>
                    <a:lnTo>
                      <a:pt x="2002" y="1241"/>
                    </a:lnTo>
                    <a:lnTo>
                      <a:pt x="2002" y="1221"/>
                    </a:lnTo>
                    <a:lnTo>
                      <a:pt x="1993" y="1221"/>
                    </a:lnTo>
                    <a:lnTo>
                      <a:pt x="1993" y="1192"/>
                    </a:lnTo>
                    <a:lnTo>
                      <a:pt x="1842" y="1192"/>
                    </a:lnTo>
                    <a:lnTo>
                      <a:pt x="1842" y="1177"/>
                    </a:lnTo>
                    <a:lnTo>
                      <a:pt x="1821" y="1177"/>
                    </a:lnTo>
                    <a:lnTo>
                      <a:pt x="1821" y="1160"/>
                    </a:lnTo>
                    <a:lnTo>
                      <a:pt x="1795" y="1160"/>
                    </a:lnTo>
                    <a:lnTo>
                      <a:pt x="1795" y="1140"/>
                    </a:lnTo>
                    <a:lnTo>
                      <a:pt x="1781" y="1140"/>
                    </a:lnTo>
                    <a:lnTo>
                      <a:pt x="1781" y="1122"/>
                    </a:lnTo>
                    <a:lnTo>
                      <a:pt x="1728" y="1122"/>
                    </a:lnTo>
                    <a:lnTo>
                      <a:pt x="1728" y="1105"/>
                    </a:lnTo>
                    <a:lnTo>
                      <a:pt x="1720" y="1105"/>
                    </a:lnTo>
                    <a:lnTo>
                      <a:pt x="1720" y="1088"/>
                    </a:lnTo>
                    <a:lnTo>
                      <a:pt x="1710" y="1088"/>
                    </a:lnTo>
                    <a:lnTo>
                      <a:pt x="1710" y="1074"/>
                    </a:lnTo>
                    <a:lnTo>
                      <a:pt x="1694" y="1074"/>
                    </a:lnTo>
                    <a:lnTo>
                      <a:pt x="1694" y="1056"/>
                    </a:lnTo>
                    <a:lnTo>
                      <a:pt x="1687" y="1056"/>
                    </a:lnTo>
                    <a:lnTo>
                      <a:pt x="1687" y="1041"/>
                    </a:lnTo>
                    <a:lnTo>
                      <a:pt x="1571" y="1041"/>
                    </a:lnTo>
                    <a:lnTo>
                      <a:pt x="1571" y="1031"/>
                    </a:lnTo>
                    <a:lnTo>
                      <a:pt x="1561" y="1031"/>
                    </a:lnTo>
                    <a:lnTo>
                      <a:pt x="1561" y="1011"/>
                    </a:lnTo>
                    <a:lnTo>
                      <a:pt x="1553" y="1011"/>
                    </a:lnTo>
                    <a:lnTo>
                      <a:pt x="1553" y="998"/>
                    </a:lnTo>
                    <a:lnTo>
                      <a:pt x="1485" y="998"/>
                    </a:lnTo>
                    <a:lnTo>
                      <a:pt x="1485" y="983"/>
                    </a:lnTo>
                    <a:lnTo>
                      <a:pt x="1474" y="983"/>
                    </a:lnTo>
                    <a:lnTo>
                      <a:pt x="1474" y="966"/>
                    </a:lnTo>
                    <a:lnTo>
                      <a:pt x="1450" y="966"/>
                    </a:lnTo>
                    <a:lnTo>
                      <a:pt x="1450" y="939"/>
                    </a:lnTo>
                    <a:lnTo>
                      <a:pt x="1403" y="939"/>
                    </a:lnTo>
                    <a:lnTo>
                      <a:pt x="1403" y="921"/>
                    </a:lnTo>
                    <a:lnTo>
                      <a:pt x="1390" y="921"/>
                    </a:lnTo>
                    <a:lnTo>
                      <a:pt x="1390" y="909"/>
                    </a:lnTo>
                    <a:lnTo>
                      <a:pt x="1371" y="909"/>
                    </a:lnTo>
                    <a:lnTo>
                      <a:pt x="1371" y="891"/>
                    </a:lnTo>
                    <a:lnTo>
                      <a:pt x="1348" y="891"/>
                    </a:lnTo>
                    <a:lnTo>
                      <a:pt x="1348" y="879"/>
                    </a:lnTo>
                    <a:lnTo>
                      <a:pt x="1331" y="879"/>
                    </a:lnTo>
                    <a:lnTo>
                      <a:pt x="1331" y="861"/>
                    </a:lnTo>
                    <a:lnTo>
                      <a:pt x="1321" y="861"/>
                    </a:lnTo>
                    <a:lnTo>
                      <a:pt x="1321" y="848"/>
                    </a:lnTo>
                    <a:lnTo>
                      <a:pt x="1282" y="848"/>
                    </a:lnTo>
                    <a:lnTo>
                      <a:pt x="1282" y="821"/>
                    </a:lnTo>
                    <a:lnTo>
                      <a:pt x="1268" y="821"/>
                    </a:lnTo>
                    <a:lnTo>
                      <a:pt x="1268" y="807"/>
                    </a:lnTo>
                    <a:lnTo>
                      <a:pt x="1243" y="807"/>
                    </a:lnTo>
                    <a:lnTo>
                      <a:pt x="1243" y="788"/>
                    </a:lnTo>
                    <a:lnTo>
                      <a:pt x="1222" y="788"/>
                    </a:lnTo>
                    <a:lnTo>
                      <a:pt x="1222" y="775"/>
                    </a:lnTo>
                    <a:lnTo>
                      <a:pt x="1188" y="775"/>
                    </a:lnTo>
                    <a:lnTo>
                      <a:pt x="1188" y="759"/>
                    </a:lnTo>
                    <a:lnTo>
                      <a:pt x="1123" y="759"/>
                    </a:lnTo>
                    <a:lnTo>
                      <a:pt x="1123" y="748"/>
                    </a:lnTo>
                    <a:lnTo>
                      <a:pt x="1096" y="748"/>
                    </a:lnTo>
                    <a:lnTo>
                      <a:pt x="1096" y="729"/>
                    </a:lnTo>
                    <a:lnTo>
                      <a:pt x="1016" y="729"/>
                    </a:lnTo>
                    <a:lnTo>
                      <a:pt x="1016" y="717"/>
                    </a:lnTo>
                    <a:lnTo>
                      <a:pt x="1000" y="717"/>
                    </a:lnTo>
                    <a:lnTo>
                      <a:pt x="1000" y="707"/>
                    </a:lnTo>
                    <a:lnTo>
                      <a:pt x="988" y="707"/>
                    </a:lnTo>
                    <a:lnTo>
                      <a:pt x="988" y="688"/>
                    </a:lnTo>
                    <a:lnTo>
                      <a:pt x="978" y="688"/>
                    </a:lnTo>
                    <a:lnTo>
                      <a:pt x="978" y="677"/>
                    </a:lnTo>
                    <a:lnTo>
                      <a:pt x="949" y="677"/>
                    </a:lnTo>
                    <a:lnTo>
                      <a:pt x="949" y="663"/>
                    </a:lnTo>
                    <a:lnTo>
                      <a:pt x="921" y="663"/>
                    </a:lnTo>
                    <a:lnTo>
                      <a:pt x="921" y="643"/>
                    </a:lnTo>
                    <a:lnTo>
                      <a:pt x="901" y="643"/>
                    </a:lnTo>
                    <a:lnTo>
                      <a:pt x="901" y="632"/>
                    </a:lnTo>
                    <a:lnTo>
                      <a:pt x="877" y="632"/>
                    </a:lnTo>
                    <a:lnTo>
                      <a:pt x="877" y="620"/>
                    </a:lnTo>
                    <a:lnTo>
                      <a:pt x="826" y="620"/>
                    </a:lnTo>
                    <a:lnTo>
                      <a:pt x="826" y="607"/>
                    </a:lnTo>
                    <a:lnTo>
                      <a:pt x="818" y="607"/>
                    </a:lnTo>
                    <a:lnTo>
                      <a:pt x="818" y="595"/>
                    </a:lnTo>
                    <a:lnTo>
                      <a:pt x="790" y="595"/>
                    </a:lnTo>
                    <a:lnTo>
                      <a:pt x="790" y="579"/>
                    </a:lnTo>
                    <a:lnTo>
                      <a:pt x="763" y="579"/>
                    </a:lnTo>
                    <a:lnTo>
                      <a:pt x="763" y="536"/>
                    </a:lnTo>
                    <a:lnTo>
                      <a:pt x="723" y="536"/>
                    </a:lnTo>
                    <a:lnTo>
                      <a:pt x="723" y="522"/>
                    </a:lnTo>
                    <a:lnTo>
                      <a:pt x="708" y="522"/>
                    </a:lnTo>
                    <a:lnTo>
                      <a:pt x="708" y="507"/>
                    </a:lnTo>
                    <a:lnTo>
                      <a:pt x="681" y="507"/>
                    </a:lnTo>
                    <a:lnTo>
                      <a:pt x="681" y="494"/>
                    </a:lnTo>
                    <a:lnTo>
                      <a:pt x="665" y="494"/>
                    </a:lnTo>
                    <a:lnTo>
                      <a:pt x="665" y="478"/>
                    </a:lnTo>
                    <a:lnTo>
                      <a:pt x="618" y="478"/>
                    </a:lnTo>
                    <a:lnTo>
                      <a:pt x="618" y="464"/>
                    </a:lnTo>
                    <a:lnTo>
                      <a:pt x="608" y="464"/>
                    </a:lnTo>
                    <a:lnTo>
                      <a:pt x="608" y="451"/>
                    </a:lnTo>
                    <a:lnTo>
                      <a:pt x="595" y="451"/>
                    </a:lnTo>
                    <a:lnTo>
                      <a:pt x="595" y="434"/>
                    </a:lnTo>
                    <a:lnTo>
                      <a:pt x="587" y="434"/>
                    </a:lnTo>
                    <a:lnTo>
                      <a:pt x="587" y="409"/>
                    </a:lnTo>
                    <a:lnTo>
                      <a:pt x="580" y="409"/>
                    </a:lnTo>
                    <a:lnTo>
                      <a:pt x="580" y="395"/>
                    </a:lnTo>
                    <a:lnTo>
                      <a:pt x="571" y="395"/>
                    </a:lnTo>
                    <a:lnTo>
                      <a:pt x="571" y="380"/>
                    </a:lnTo>
                    <a:lnTo>
                      <a:pt x="537" y="380"/>
                    </a:lnTo>
                    <a:lnTo>
                      <a:pt x="537" y="370"/>
                    </a:lnTo>
                    <a:lnTo>
                      <a:pt x="515" y="370"/>
                    </a:lnTo>
                    <a:lnTo>
                      <a:pt x="515" y="356"/>
                    </a:lnTo>
                    <a:lnTo>
                      <a:pt x="487" y="356"/>
                    </a:lnTo>
                    <a:lnTo>
                      <a:pt x="487" y="328"/>
                    </a:lnTo>
                    <a:lnTo>
                      <a:pt x="445" y="328"/>
                    </a:lnTo>
                    <a:lnTo>
                      <a:pt x="445" y="316"/>
                    </a:lnTo>
                    <a:lnTo>
                      <a:pt x="402" y="316"/>
                    </a:lnTo>
                    <a:lnTo>
                      <a:pt x="402" y="298"/>
                    </a:lnTo>
                    <a:lnTo>
                      <a:pt x="381" y="298"/>
                    </a:lnTo>
                    <a:lnTo>
                      <a:pt x="381" y="286"/>
                    </a:lnTo>
                    <a:lnTo>
                      <a:pt x="348" y="286"/>
                    </a:lnTo>
                    <a:lnTo>
                      <a:pt x="348" y="272"/>
                    </a:lnTo>
                    <a:lnTo>
                      <a:pt x="329" y="272"/>
                    </a:lnTo>
                    <a:lnTo>
                      <a:pt x="329" y="255"/>
                    </a:lnTo>
                    <a:lnTo>
                      <a:pt x="286" y="255"/>
                    </a:lnTo>
                    <a:lnTo>
                      <a:pt x="286" y="245"/>
                    </a:lnTo>
                    <a:lnTo>
                      <a:pt x="254" y="245"/>
                    </a:lnTo>
                    <a:lnTo>
                      <a:pt x="254" y="236"/>
                    </a:lnTo>
                    <a:lnTo>
                      <a:pt x="234" y="236"/>
                    </a:lnTo>
                    <a:lnTo>
                      <a:pt x="234" y="227"/>
                    </a:lnTo>
                    <a:lnTo>
                      <a:pt x="224" y="227"/>
                    </a:lnTo>
                    <a:lnTo>
                      <a:pt x="224" y="190"/>
                    </a:lnTo>
                    <a:lnTo>
                      <a:pt x="209" y="190"/>
                    </a:lnTo>
                    <a:lnTo>
                      <a:pt x="209" y="177"/>
                    </a:lnTo>
                    <a:lnTo>
                      <a:pt x="196" y="177"/>
                    </a:lnTo>
                    <a:lnTo>
                      <a:pt x="196" y="163"/>
                    </a:lnTo>
                    <a:lnTo>
                      <a:pt x="185" y="163"/>
                    </a:lnTo>
                    <a:lnTo>
                      <a:pt x="185" y="146"/>
                    </a:lnTo>
                    <a:lnTo>
                      <a:pt x="174" y="146"/>
                    </a:lnTo>
                    <a:lnTo>
                      <a:pt x="174" y="135"/>
                    </a:lnTo>
                    <a:lnTo>
                      <a:pt x="146" y="135"/>
                    </a:lnTo>
                    <a:lnTo>
                      <a:pt x="146" y="96"/>
                    </a:lnTo>
                    <a:lnTo>
                      <a:pt x="126" y="96"/>
                    </a:lnTo>
                    <a:lnTo>
                      <a:pt x="126" y="81"/>
                    </a:lnTo>
                    <a:lnTo>
                      <a:pt x="111" y="81"/>
                    </a:lnTo>
                    <a:lnTo>
                      <a:pt x="111" y="54"/>
                    </a:lnTo>
                    <a:lnTo>
                      <a:pt x="88" y="54"/>
                    </a:lnTo>
                    <a:lnTo>
                      <a:pt x="88" y="30"/>
                    </a:lnTo>
                    <a:lnTo>
                      <a:pt x="52" y="30"/>
                    </a:lnTo>
                    <a:lnTo>
                      <a:pt x="52" y="13"/>
                    </a:lnTo>
                    <a:lnTo>
                      <a:pt x="31" y="13"/>
                    </a:lnTo>
                    <a:lnTo>
                      <a:pt x="31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99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20" name="Freeform 7">
                <a:extLst>
                  <a:ext uri="{FF2B5EF4-FFF2-40B4-BE49-F238E27FC236}">
                    <a16:creationId xmlns="" xmlns:a16="http://schemas.microsoft.com/office/drawing/2014/main" id="{CDA2A618-4714-4655-9C21-C53769ED4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026" y="4725988"/>
                <a:ext cx="4192588" cy="106363"/>
              </a:xfrm>
              <a:custGeom>
                <a:avLst/>
                <a:gdLst>
                  <a:gd name="T0" fmla="*/ 2641 w 2641"/>
                  <a:gd name="T1" fmla="*/ 67 h 67"/>
                  <a:gd name="T2" fmla="*/ 2534 w 2641"/>
                  <a:gd name="T3" fmla="*/ 67 h 67"/>
                  <a:gd name="T4" fmla="*/ 2534 w 2641"/>
                  <a:gd name="T5" fmla="*/ 60 h 67"/>
                  <a:gd name="T6" fmla="*/ 2446 w 2641"/>
                  <a:gd name="T7" fmla="*/ 60 h 67"/>
                  <a:gd name="T8" fmla="*/ 2446 w 2641"/>
                  <a:gd name="T9" fmla="*/ 56 h 67"/>
                  <a:gd name="T10" fmla="*/ 2074 w 2641"/>
                  <a:gd name="T11" fmla="*/ 56 h 67"/>
                  <a:gd name="T12" fmla="*/ 2074 w 2641"/>
                  <a:gd name="T13" fmla="*/ 50 h 67"/>
                  <a:gd name="T14" fmla="*/ 1800 w 2641"/>
                  <a:gd name="T15" fmla="*/ 50 h 67"/>
                  <a:gd name="T16" fmla="*/ 1800 w 2641"/>
                  <a:gd name="T17" fmla="*/ 42 h 67"/>
                  <a:gd name="T18" fmla="*/ 1682 w 2641"/>
                  <a:gd name="T19" fmla="*/ 42 h 67"/>
                  <a:gd name="T20" fmla="*/ 1682 w 2641"/>
                  <a:gd name="T21" fmla="*/ 38 h 67"/>
                  <a:gd name="T22" fmla="*/ 1232 w 2641"/>
                  <a:gd name="T23" fmla="*/ 38 h 67"/>
                  <a:gd name="T24" fmla="*/ 1232 w 2641"/>
                  <a:gd name="T25" fmla="*/ 31 h 67"/>
                  <a:gd name="T26" fmla="*/ 948 w 2641"/>
                  <a:gd name="T27" fmla="*/ 31 h 67"/>
                  <a:gd name="T28" fmla="*/ 948 w 2641"/>
                  <a:gd name="T29" fmla="*/ 26 h 67"/>
                  <a:gd name="T30" fmla="*/ 766 w 2641"/>
                  <a:gd name="T31" fmla="*/ 26 h 67"/>
                  <a:gd name="T32" fmla="*/ 766 w 2641"/>
                  <a:gd name="T33" fmla="*/ 20 h 67"/>
                  <a:gd name="T34" fmla="*/ 455 w 2641"/>
                  <a:gd name="T35" fmla="*/ 20 h 67"/>
                  <a:gd name="T36" fmla="*/ 455 w 2641"/>
                  <a:gd name="T37" fmla="*/ 13 h 67"/>
                  <a:gd name="T38" fmla="*/ 281 w 2641"/>
                  <a:gd name="T39" fmla="*/ 13 h 67"/>
                  <a:gd name="T40" fmla="*/ 281 w 2641"/>
                  <a:gd name="T41" fmla="*/ 5 h 67"/>
                  <a:gd name="T42" fmla="*/ 82 w 2641"/>
                  <a:gd name="T43" fmla="*/ 5 h 67"/>
                  <a:gd name="T44" fmla="*/ 82 w 2641"/>
                  <a:gd name="T45" fmla="*/ 0 h 67"/>
                  <a:gd name="T46" fmla="*/ 0 w 2641"/>
                  <a:gd name="T47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641" h="67">
                    <a:moveTo>
                      <a:pt x="2641" y="67"/>
                    </a:moveTo>
                    <a:lnTo>
                      <a:pt x="2534" y="67"/>
                    </a:lnTo>
                    <a:lnTo>
                      <a:pt x="2534" y="60"/>
                    </a:lnTo>
                    <a:lnTo>
                      <a:pt x="2446" y="60"/>
                    </a:lnTo>
                    <a:lnTo>
                      <a:pt x="2446" y="56"/>
                    </a:lnTo>
                    <a:lnTo>
                      <a:pt x="2074" y="56"/>
                    </a:lnTo>
                    <a:lnTo>
                      <a:pt x="2074" y="50"/>
                    </a:lnTo>
                    <a:lnTo>
                      <a:pt x="1800" y="50"/>
                    </a:lnTo>
                    <a:lnTo>
                      <a:pt x="1800" y="42"/>
                    </a:lnTo>
                    <a:lnTo>
                      <a:pt x="1682" y="42"/>
                    </a:lnTo>
                    <a:lnTo>
                      <a:pt x="1682" y="38"/>
                    </a:lnTo>
                    <a:lnTo>
                      <a:pt x="1232" y="38"/>
                    </a:lnTo>
                    <a:lnTo>
                      <a:pt x="1232" y="31"/>
                    </a:lnTo>
                    <a:lnTo>
                      <a:pt x="948" y="31"/>
                    </a:lnTo>
                    <a:lnTo>
                      <a:pt x="948" y="26"/>
                    </a:lnTo>
                    <a:lnTo>
                      <a:pt x="766" y="26"/>
                    </a:lnTo>
                    <a:lnTo>
                      <a:pt x="766" y="20"/>
                    </a:lnTo>
                    <a:lnTo>
                      <a:pt x="455" y="20"/>
                    </a:lnTo>
                    <a:lnTo>
                      <a:pt x="455" y="13"/>
                    </a:lnTo>
                    <a:lnTo>
                      <a:pt x="281" y="13"/>
                    </a:lnTo>
                    <a:lnTo>
                      <a:pt x="281" y="5"/>
                    </a:lnTo>
                    <a:lnTo>
                      <a:pt x="82" y="5"/>
                    </a:lnTo>
                    <a:lnTo>
                      <a:pt x="82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FF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21" name="Freeform 8">
                <a:extLst>
                  <a:ext uri="{FF2B5EF4-FFF2-40B4-BE49-F238E27FC236}">
                    <a16:creationId xmlns="" xmlns:a16="http://schemas.microsoft.com/office/drawing/2014/main" id="{19FB6640-6F56-4A4E-9459-39E8B43F00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14438" y="4732338"/>
                <a:ext cx="4194175" cy="903288"/>
              </a:xfrm>
              <a:custGeom>
                <a:avLst/>
                <a:gdLst>
                  <a:gd name="T0" fmla="*/ 2469 w 2642"/>
                  <a:gd name="T1" fmla="*/ 516 h 569"/>
                  <a:gd name="T2" fmla="*/ 2447 w 2642"/>
                  <a:gd name="T3" fmla="*/ 497 h 569"/>
                  <a:gd name="T4" fmla="*/ 2356 w 2642"/>
                  <a:gd name="T5" fmla="*/ 484 h 569"/>
                  <a:gd name="T6" fmla="*/ 2334 w 2642"/>
                  <a:gd name="T7" fmla="*/ 458 h 569"/>
                  <a:gd name="T8" fmla="*/ 2287 w 2642"/>
                  <a:gd name="T9" fmla="*/ 454 h 569"/>
                  <a:gd name="T10" fmla="*/ 2260 w 2642"/>
                  <a:gd name="T11" fmla="*/ 441 h 569"/>
                  <a:gd name="T12" fmla="*/ 2179 w 2642"/>
                  <a:gd name="T13" fmla="*/ 435 h 569"/>
                  <a:gd name="T14" fmla="*/ 2167 w 2642"/>
                  <a:gd name="T15" fmla="*/ 421 h 569"/>
                  <a:gd name="T16" fmla="*/ 2060 w 2642"/>
                  <a:gd name="T17" fmla="*/ 408 h 569"/>
                  <a:gd name="T18" fmla="*/ 2003 w 2642"/>
                  <a:gd name="T19" fmla="*/ 386 h 569"/>
                  <a:gd name="T20" fmla="*/ 1959 w 2642"/>
                  <a:gd name="T21" fmla="*/ 379 h 569"/>
                  <a:gd name="T22" fmla="*/ 1926 w 2642"/>
                  <a:gd name="T23" fmla="*/ 361 h 569"/>
                  <a:gd name="T24" fmla="*/ 1821 w 2642"/>
                  <a:gd name="T25" fmla="*/ 356 h 569"/>
                  <a:gd name="T26" fmla="*/ 1801 w 2642"/>
                  <a:gd name="T27" fmla="*/ 344 h 569"/>
                  <a:gd name="T28" fmla="*/ 1637 w 2642"/>
                  <a:gd name="T29" fmla="*/ 336 h 569"/>
                  <a:gd name="T30" fmla="*/ 1607 w 2642"/>
                  <a:gd name="T31" fmla="*/ 321 h 569"/>
                  <a:gd name="T32" fmla="*/ 1518 w 2642"/>
                  <a:gd name="T33" fmla="*/ 310 h 569"/>
                  <a:gd name="T34" fmla="*/ 1497 w 2642"/>
                  <a:gd name="T35" fmla="*/ 297 h 569"/>
                  <a:gd name="T36" fmla="*/ 1414 w 2642"/>
                  <a:gd name="T37" fmla="*/ 284 h 569"/>
                  <a:gd name="T38" fmla="*/ 1374 w 2642"/>
                  <a:gd name="T39" fmla="*/ 271 h 569"/>
                  <a:gd name="T40" fmla="*/ 1291 w 2642"/>
                  <a:gd name="T41" fmla="*/ 261 h 569"/>
                  <a:gd name="T42" fmla="*/ 1268 w 2642"/>
                  <a:gd name="T43" fmla="*/ 246 h 569"/>
                  <a:gd name="T44" fmla="*/ 1144 w 2642"/>
                  <a:gd name="T45" fmla="*/ 236 h 569"/>
                  <a:gd name="T46" fmla="*/ 1038 w 2642"/>
                  <a:gd name="T47" fmla="*/ 208 h 569"/>
                  <a:gd name="T48" fmla="*/ 962 w 2642"/>
                  <a:gd name="T49" fmla="*/ 199 h 569"/>
                  <a:gd name="T50" fmla="*/ 895 w 2642"/>
                  <a:gd name="T51" fmla="*/ 177 h 569"/>
                  <a:gd name="T52" fmla="*/ 764 w 2642"/>
                  <a:gd name="T53" fmla="*/ 161 h 569"/>
                  <a:gd name="T54" fmla="*/ 682 w 2642"/>
                  <a:gd name="T55" fmla="*/ 137 h 569"/>
                  <a:gd name="T56" fmla="*/ 2578 w 2642"/>
                  <a:gd name="T57" fmla="*/ 569 h 569"/>
                  <a:gd name="T58" fmla="*/ 2556 w 2642"/>
                  <a:gd name="T59" fmla="*/ 542 h 569"/>
                  <a:gd name="T60" fmla="*/ 2508 w 2642"/>
                  <a:gd name="T61" fmla="*/ 527 h 569"/>
                  <a:gd name="T62" fmla="*/ 616 w 2642"/>
                  <a:gd name="T63" fmla="*/ 128 h 569"/>
                  <a:gd name="T64" fmla="*/ 591 w 2642"/>
                  <a:gd name="T65" fmla="*/ 113 h 569"/>
                  <a:gd name="T66" fmla="*/ 543 w 2642"/>
                  <a:gd name="T67" fmla="*/ 102 h 569"/>
                  <a:gd name="T68" fmla="*/ 509 w 2642"/>
                  <a:gd name="T69" fmla="*/ 82 h 569"/>
                  <a:gd name="T70" fmla="*/ 458 w 2642"/>
                  <a:gd name="T71" fmla="*/ 69 h 569"/>
                  <a:gd name="T72" fmla="*/ 428 w 2642"/>
                  <a:gd name="T73" fmla="*/ 58 h 569"/>
                  <a:gd name="T74" fmla="*/ 330 w 2642"/>
                  <a:gd name="T75" fmla="*/ 52 h 569"/>
                  <a:gd name="T76" fmla="*/ 277 w 2642"/>
                  <a:gd name="T77" fmla="*/ 38 h 569"/>
                  <a:gd name="T78" fmla="*/ 189 w 2642"/>
                  <a:gd name="T79" fmla="*/ 33 h 569"/>
                  <a:gd name="T80" fmla="*/ 154 w 2642"/>
                  <a:gd name="T81" fmla="*/ 18 h 569"/>
                  <a:gd name="T82" fmla="*/ 86 w 2642"/>
                  <a:gd name="T83" fmla="*/ 11 h 569"/>
                  <a:gd name="T84" fmla="*/ 23 w 2642"/>
                  <a:gd name="T85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642" h="569">
                    <a:moveTo>
                      <a:pt x="2503" y="527"/>
                    </a:moveTo>
                    <a:lnTo>
                      <a:pt x="2503" y="516"/>
                    </a:lnTo>
                    <a:lnTo>
                      <a:pt x="2469" y="516"/>
                    </a:lnTo>
                    <a:lnTo>
                      <a:pt x="2469" y="507"/>
                    </a:lnTo>
                    <a:lnTo>
                      <a:pt x="2447" y="507"/>
                    </a:lnTo>
                    <a:lnTo>
                      <a:pt x="2447" y="497"/>
                    </a:lnTo>
                    <a:lnTo>
                      <a:pt x="2367" y="497"/>
                    </a:lnTo>
                    <a:lnTo>
                      <a:pt x="2367" y="484"/>
                    </a:lnTo>
                    <a:lnTo>
                      <a:pt x="2356" y="484"/>
                    </a:lnTo>
                    <a:lnTo>
                      <a:pt x="2356" y="468"/>
                    </a:lnTo>
                    <a:lnTo>
                      <a:pt x="2334" y="468"/>
                    </a:lnTo>
                    <a:lnTo>
                      <a:pt x="2334" y="458"/>
                    </a:lnTo>
                    <a:lnTo>
                      <a:pt x="2316" y="458"/>
                    </a:lnTo>
                    <a:lnTo>
                      <a:pt x="2316" y="454"/>
                    </a:lnTo>
                    <a:lnTo>
                      <a:pt x="2287" y="454"/>
                    </a:lnTo>
                    <a:lnTo>
                      <a:pt x="2287" y="446"/>
                    </a:lnTo>
                    <a:lnTo>
                      <a:pt x="2260" y="446"/>
                    </a:lnTo>
                    <a:lnTo>
                      <a:pt x="2260" y="441"/>
                    </a:lnTo>
                    <a:lnTo>
                      <a:pt x="2236" y="441"/>
                    </a:lnTo>
                    <a:lnTo>
                      <a:pt x="2236" y="435"/>
                    </a:lnTo>
                    <a:lnTo>
                      <a:pt x="2179" y="435"/>
                    </a:lnTo>
                    <a:lnTo>
                      <a:pt x="2179" y="427"/>
                    </a:lnTo>
                    <a:lnTo>
                      <a:pt x="2167" y="427"/>
                    </a:lnTo>
                    <a:lnTo>
                      <a:pt x="2167" y="421"/>
                    </a:lnTo>
                    <a:lnTo>
                      <a:pt x="2110" y="421"/>
                    </a:lnTo>
                    <a:lnTo>
                      <a:pt x="2110" y="408"/>
                    </a:lnTo>
                    <a:lnTo>
                      <a:pt x="2060" y="408"/>
                    </a:lnTo>
                    <a:lnTo>
                      <a:pt x="2060" y="397"/>
                    </a:lnTo>
                    <a:lnTo>
                      <a:pt x="2003" y="397"/>
                    </a:lnTo>
                    <a:lnTo>
                      <a:pt x="2003" y="386"/>
                    </a:lnTo>
                    <a:lnTo>
                      <a:pt x="1975" y="386"/>
                    </a:lnTo>
                    <a:lnTo>
                      <a:pt x="1975" y="379"/>
                    </a:lnTo>
                    <a:lnTo>
                      <a:pt x="1959" y="379"/>
                    </a:lnTo>
                    <a:lnTo>
                      <a:pt x="1959" y="369"/>
                    </a:lnTo>
                    <a:lnTo>
                      <a:pt x="1926" y="369"/>
                    </a:lnTo>
                    <a:lnTo>
                      <a:pt x="1926" y="361"/>
                    </a:lnTo>
                    <a:lnTo>
                      <a:pt x="1884" y="361"/>
                    </a:lnTo>
                    <a:lnTo>
                      <a:pt x="1884" y="356"/>
                    </a:lnTo>
                    <a:lnTo>
                      <a:pt x="1821" y="356"/>
                    </a:lnTo>
                    <a:lnTo>
                      <a:pt x="1821" y="350"/>
                    </a:lnTo>
                    <a:lnTo>
                      <a:pt x="1801" y="350"/>
                    </a:lnTo>
                    <a:lnTo>
                      <a:pt x="1801" y="344"/>
                    </a:lnTo>
                    <a:lnTo>
                      <a:pt x="1656" y="344"/>
                    </a:lnTo>
                    <a:lnTo>
                      <a:pt x="1656" y="336"/>
                    </a:lnTo>
                    <a:lnTo>
                      <a:pt x="1637" y="336"/>
                    </a:lnTo>
                    <a:lnTo>
                      <a:pt x="1637" y="326"/>
                    </a:lnTo>
                    <a:lnTo>
                      <a:pt x="1607" y="326"/>
                    </a:lnTo>
                    <a:lnTo>
                      <a:pt x="1607" y="321"/>
                    </a:lnTo>
                    <a:lnTo>
                      <a:pt x="1528" y="321"/>
                    </a:lnTo>
                    <a:lnTo>
                      <a:pt x="1528" y="310"/>
                    </a:lnTo>
                    <a:lnTo>
                      <a:pt x="1518" y="310"/>
                    </a:lnTo>
                    <a:lnTo>
                      <a:pt x="1518" y="303"/>
                    </a:lnTo>
                    <a:lnTo>
                      <a:pt x="1497" y="303"/>
                    </a:lnTo>
                    <a:lnTo>
                      <a:pt x="1497" y="297"/>
                    </a:lnTo>
                    <a:lnTo>
                      <a:pt x="1444" y="297"/>
                    </a:lnTo>
                    <a:lnTo>
                      <a:pt x="1444" y="284"/>
                    </a:lnTo>
                    <a:lnTo>
                      <a:pt x="1414" y="284"/>
                    </a:lnTo>
                    <a:lnTo>
                      <a:pt x="1414" y="277"/>
                    </a:lnTo>
                    <a:lnTo>
                      <a:pt x="1374" y="277"/>
                    </a:lnTo>
                    <a:lnTo>
                      <a:pt x="1374" y="271"/>
                    </a:lnTo>
                    <a:lnTo>
                      <a:pt x="1313" y="271"/>
                    </a:lnTo>
                    <a:lnTo>
                      <a:pt x="1313" y="261"/>
                    </a:lnTo>
                    <a:lnTo>
                      <a:pt x="1291" y="261"/>
                    </a:lnTo>
                    <a:lnTo>
                      <a:pt x="1291" y="254"/>
                    </a:lnTo>
                    <a:lnTo>
                      <a:pt x="1268" y="254"/>
                    </a:lnTo>
                    <a:lnTo>
                      <a:pt x="1268" y="246"/>
                    </a:lnTo>
                    <a:lnTo>
                      <a:pt x="1165" y="246"/>
                    </a:lnTo>
                    <a:lnTo>
                      <a:pt x="1165" y="236"/>
                    </a:lnTo>
                    <a:lnTo>
                      <a:pt x="1144" y="236"/>
                    </a:lnTo>
                    <a:lnTo>
                      <a:pt x="1144" y="221"/>
                    </a:lnTo>
                    <a:lnTo>
                      <a:pt x="1038" y="221"/>
                    </a:lnTo>
                    <a:lnTo>
                      <a:pt x="1038" y="208"/>
                    </a:lnTo>
                    <a:lnTo>
                      <a:pt x="1027" y="208"/>
                    </a:lnTo>
                    <a:lnTo>
                      <a:pt x="1027" y="199"/>
                    </a:lnTo>
                    <a:lnTo>
                      <a:pt x="962" y="199"/>
                    </a:lnTo>
                    <a:lnTo>
                      <a:pt x="962" y="188"/>
                    </a:lnTo>
                    <a:lnTo>
                      <a:pt x="895" y="188"/>
                    </a:lnTo>
                    <a:lnTo>
                      <a:pt x="895" y="177"/>
                    </a:lnTo>
                    <a:lnTo>
                      <a:pt x="804" y="177"/>
                    </a:lnTo>
                    <a:lnTo>
                      <a:pt x="804" y="161"/>
                    </a:lnTo>
                    <a:lnTo>
                      <a:pt x="764" y="161"/>
                    </a:lnTo>
                    <a:lnTo>
                      <a:pt x="764" y="145"/>
                    </a:lnTo>
                    <a:lnTo>
                      <a:pt x="682" y="145"/>
                    </a:lnTo>
                    <a:lnTo>
                      <a:pt x="682" y="137"/>
                    </a:lnTo>
                    <a:lnTo>
                      <a:pt x="671" y="137"/>
                    </a:lnTo>
                    <a:moveTo>
                      <a:pt x="2642" y="569"/>
                    </a:moveTo>
                    <a:lnTo>
                      <a:pt x="2578" y="569"/>
                    </a:lnTo>
                    <a:lnTo>
                      <a:pt x="2578" y="560"/>
                    </a:lnTo>
                    <a:lnTo>
                      <a:pt x="2556" y="560"/>
                    </a:lnTo>
                    <a:lnTo>
                      <a:pt x="2556" y="542"/>
                    </a:lnTo>
                    <a:lnTo>
                      <a:pt x="2520" y="542"/>
                    </a:lnTo>
                    <a:lnTo>
                      <a:pt x="2520" y="527"/>
                    </a:lnTo>
                    <a:lnTo>
                      <a:pt x="2508" y="527"/>
                    </a:lnTo>
                    <a:moveTo>
                      <a:pt x="665" y="137"/>
                    </a:moveTo>
                    <a:lnTo>
                      <a:pt x="665" y="128"/>
                    </a:lnTo>
                    <a:lnTo>
                      <a:pt x="616" y="128"/>
                    </a:lnTo>
                    <a:lnTo>
                      <a:pt x="616" y="121"/>
                    </a:lnTo>
                    <a:lnTo>
                      <a:pt x="591" y="121"/>
                    </a:lnTo>
                    <a:lnTo>
                      <a:pt x="591" y="113"/>
                    </a:lnTo>
                    <a:lnTo>
                      <a:pt x="567" y="113"/>
                    </a:lnTo>
                    <a:lnTo>
                      <a:pt x="567" y="102"/>
                    </a:lnTo>
                    <a:lnTo>
                      <a:pt x="543" y="102"/>
                    </a:lnTo>
                    <a:lnTo>
                      <a:pt x="543" y="93"/>
                    </a:lnTo>
                    <a:lnTo>
                      <a:pt x="509" y="93"/>
                    </a:lnTo>
                    <a:lnTo>
                      <a:pt x="509" y="82"/>
                    </a:lnTo>
                    <a:lnTo>
                      <a:pt x="477" y="82"/>
                    </a:lnTo>
                    <a:lnTo>
                      <a:pt x="477" y="69"/>
                    </a:lnTo>
                    <a:lnTo>
                      <a:pt x="458" y="69"/>
                    </a:lnTo>
                    <a:lnTo>
                      <a:pt x="458" y="62"/>
                    </a:lnTo>
                    <a:lnTo>
                      <a:pt x="428" y="62"/>
                    </a:lnTo>
                    <a:lnTo>
                      <a:pt x="428" y="58"/>
                    </a:lnTo>
                    <a:lnTo>
                      <a:pt x="388" y="58"/>
                    </a:lnTo>
                    <a:lnTo>
                      <a:pt x="388" y="52"/>
                    </a:lnTo>
                    <a:lnTo>
                      <a:pt x="330" y="52"/>
                    </a:lnTo>
                    <a:lnTo>
                      <a:pt x="330" y="45"/>
                    </a:lnTo>
                    <a:lnTo>
                      <a:pt x="277" y="45"/>
                    </a:lnTo>
                    <a:lnTo>
                      <a:pt x="277" y="38"/>
                    </a:lnTo>
                    <a:lnTo>
                      <a:pt x="228" y="38"/>
                    </a:lnTo>
                    <a:lnTo>
                      <a:pt x="228" y="33"/>
                    </a:lnTo>
                    <a:lnTo>
                      <a:pt x="189" y="33"/>
                    </a:lnTo>
                    <a:lnTo>
                      <a:pt x="189" y="28"/>
                    </a:lnTo>
                    <a:lnTo>
                      <a:pt x="154" y="28"/>
                    </a:lnTo>
                    <a:lnTo>
                      <a:pt x="154" y="18"/>
                    </a:lnTo>
                    <a:lnTo>
                      <a:pt x="135" y="18"/>
                    </a:lnTo>
                    <a:lnTo>
                      <a:pt x="135" y="11"/>
                    </a:lnTo>
                    <a:lnTo>
                      <a:pt x="86" y="11"/>
                    </a:lnTo>
                    <a:lnTo>
                      <a:pt x="86" y="4"/>
                    </a:lnTo>
                    <a:lnTo>
                      <a:pt x="23" y="4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22" name="Freeform 9">
                <a:extLst>
                  <a:ext uri="{FF2B5EF4-FFF2-40B4-BE49-F238E27FC236}">
                    <a16:creationId xmlns="" xmlns:a16="http://schemas.microsoft.com/office/drawing/2014/main" id="{D8D5F3DA-ED39-4356-AA1E-933FCA82F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2851" y="4730750"/>
                <a:ext cx="4191000" cy="1058863"/>
              </a:xfrm>
              <a:custGeom>
                <a:avLst/>
                <a:gdLst>
                  <a:gd name="T0" fmla="*/ 2512 w 2640"/>
                  <a:gd name="T1" fmla="*/ 667 h 667"/>
                  <a:gd name="T2" fmla="*/ 2495 w 2640"/>
                  <a:gd name="T3" fmla="*/ 624 h 667"/>
                  <a:gd name="T4" fmla="*/ 2454 w 2640"/>
                  <a:gd name="T5" fmla="*/ 585 h 667"/>
                  <a:gd name="T6" fmla="*/ 2331 w 2640"/>
                  <a:gd name="T7" fmla="*/ 550 h 667"/>
                  <a:gd name="T8" fmla="*/ 2274 w 2640"/>
                  <a:gd name="T9" fmla="*/ 526 h 667"/>
                  <a:gd name="T10" fmla="*/ 2208 w 2640"/>
                  <a:gd name="T11" fmla="*/ 502 h 667"/>
                  <a:gd name="T12" fmla="*/ 2110 w 2640"/>
                  <a:gd name="T13" fmla="*/ 480 h 667"/>
                  <a:gd name="T14" fmla="*/ 2033 w 2640"/>
                  <a:gd name="T15" fmla="*/ 465 h 667"/>
                  <a:gd name="T16" fmla="*/ 1972 w 2640"/>
                  <a:gd name="T17" fmla="*/ 445 h 667"/>
                  <a:gd name="T18" fmla="*/ 1921 w 2640"/>
                  <a:gd name="T19" fmla="*/ 433 h 667"/>
                  <a:gd name="T20" fmla="*/ 1783 w 2640"/>
                  <a:gd name="T21" fmla="*/ 423 h 667"/>
                  <a:gd name="T22" fmla="*/ 1761 w 2640"/>
                  <a:gd name="T23" fmla="*/ 411 h 667"/>
                  <a:gd name="T24" fmla="*/ 1747 w 2640"/>
                  <a:gd name="T25" fmla="*/ 398 h 667"/>
                  <a:gd name="T26" fmla="*/ 1721 w 2640"/>
                  <a:gd name="T27" fmla="*/ 386 h 667"/>
                  <a:gd name="T28" fmla="*/ 1649 w 2640"/>
                  <a:gd name="T29" fmla="*/ 377 h 667"/>
                  <a:gd name="T30" fmla="*/ 1640 w 2640"/>
                  <a:gd name="T31" fmla="*/ 365 h 667"/>
                  <a:gd name="T32" fmla="*/ 1614 w 2640"/>
                  <a:gd name="T33" fmla="*/ 354 h 667"/>
                  <a:gd name="T34" fmla="*/ 1567 w 2640"/>
                  <a:gd name="T35" fmla="*/ 346 h 667"/>
                  <a:gd name="T36" fmla="*/ 1522 w 2640"/>
                  <a:gd name="T37" fmla="*/ 334 h 667"/>
                  <a:gd name="T38" fmla="*/ 1494 w 2640"/>
                  <a:gd name="T39" fmla="*/ 327 h 667"/>
                  <a:gd name="T40" fmla="*/ 1427 w 2640"/>
                  <a:gd name="T41" fmla="*/ 310 h 667"/>
                  <a:gd name="T42" fmla="*/ 1360 w 2640"/>
                  <a:gd name="T43" fmla="*/ 299 h 667"/>
                  <a:gd name="T44" fmla="*/ 1292 w 2640"/>
                  <a:gd name="T45" fmla="*/ 292 h 667"/>
                  <a:gd name="T46" fmla="*/ 1283 w 2640"/>
                  <a:gd name="T47" fmla="*/ 277 h 667"/>
                  <a:gd name="T48" fmla="*/ 1254 w 2640"/>
                  <a:gd name="T49" fmla="*/ 267 h 667"/>
                  <a:gd name="T50" fmla="*/ 1208 w 2640"/>
                  <a:gd name="T51" fmla="*/ 255 h 667"/>
                  <a:gd name="T52" fmla="*/ 1146 w 2640"/>
                  <a:gd name="T53" fmla="*/ 250 h 667"/>
                  <a:gd name="T54" fmla="*/ 1120 w 2640"/>
                  <a:gd name="T55" fmla="*/ 233 h 667"/>
                  <a:gd name="T56" fmla="*/ 1095 w 2640"/>
                  <a:gd name="T57" fmla="*/ 217 h 667"/>
                  <a:gd name="T58" fmla="*/ 1085 w 2640"/>
                  <a:gd name="T59" fmla="*/ 208 h 667"/>
                  <a:gd name="T60" fmla="*/ 1051 w 2640"/>
                  <a:gd name="T61" fmla="*/ 201 h 667"/>
                  <a:gd name="T62" fmla="*/ 975 w 2640"/>
                  <a:gd name="T63" fmla="*/ 195 h 667"/>
                  <a:gd name="T64" fmla="*/ 910 w 2640"/>
                  <a:gd name="T65" fmla="*/ 177 h 667"/>
                  <a:gd name="T66" fmla="*/ 788 w 2640"/>
                  <a:gd name="T67" fmla="*/ 171 h 667"/>
                  <a:gd name="T68" fmla="*/ 769 w 2640"/>
                  <a:gd name="T69" fmla="*/ 162 h 667"/>
                  <a:gd name="T70" fmla="*/ 618 w 2640"/>
                  <a:gd name="T71" fmla="*/ 157 h 667"/>
                  <a:gd name="T72" fmla="*/ 552 w 2640"/>
                  <a:gd name="T73" fmla="*/ 148 h 667"/>
                  <a:gd name="T74" fmla="*/ 541 w 2640"/>
                  <a:gd name="T75" fmla="*/ 130 h 667"/>
                  <a:gd name="T76" fmla="*/ 509 w 2640"/>
                  <a:gd name="T77" fmla="*/ 123 h 667"/>
                  <a:gd name="T78" fmla="*/ 487 w 2640"/>
                  <a:gd name="T79" fmla="*/ 108 h 667"/>
                  <a:gd name="T80" fmla="*/ 333 w 2640"/>
                  <a:gd name="T81" fmla="*/ 101 h 667"/>
                  <a:gd name="T82" fmla="*/ 322 w 2640"/>
                  <a:gd name="T83" fmla="*/ 92 h 667"/>
                  <a:gd name="T84" fmla="*/ 272 w 2640"/>
                  <a:gd name="T85" fmla="*/ 85 h 667"/>
                  <a:gd name="T86" fmla="*/ 252 w 2640"/>
                  <a:gd name="T87" fmla="*/ 77 h 667"/>
                  <a:gd name="T88" fmla="*/ 210 w 2640"/>
                  <a:gd name="T89" fmla="*/ 69 h 667"/>
                  <a:gd name="T90" fmla="*/ 167 w 2640"/>
                  <a:gd name="T91" fmla="*/ 58 h 667"/>
                  <a:gd name="T92" fmla="*/ 147 w 2640"/>
                  <a:gd name="T93" fmla="*/ 51 h 667"/>
                  <a:gd name="T94" fmla="*/ 135 w 2640"/>
                  <a:gd name="T95" fmla="*/ 42 h 667"/>
                  <a:gd name="T96" fmla="*/ 78 w 2640"/>
                  <a:gd name="T97" fmla="*/ 28 h 667"/>
                  <a:gd name="T98" fmla="*/ 53 w 2640"/>
                  <a:gd name="T99" fmla="*/ 6 h 667"/>
                  <a:gd name="T100" fmla="*/ 0 w 2640"/>
                  <a:gd name="T101" fmla="*/ 0 h 6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40" h="667">
                    <a:moveTo>
                      <a:pt x="2640" y="667"/>
                    </a:moveTo>
                    <a:lnTo>
                      <a:pt x="2512" y="667"/>
                    </a:lnTo>
                    <a:lnTo>
                      <a:pt x="2512" y="624"/>
                    </a:lnTo>
                    <a:lnTo>
                      <a:pt x="2495" y="624"/>
                    </a:lnTo>
                    <a:lnTo>
                      <a:pt x="2495" y="585"/>
                    </a:lnTo>
                    <a:lnTo>
                      <a:pt x="2454" y="585"/>
                    </a:lnTo>
                    <a:lnTo>
                      <a:pt x="2454" y="550"/>
                    </a:lnTo>
                    <a:lnTo>
                      <a:pt x="2331" y="550"/>
                    </a:lnTo>
                    <a:lnTo>
                      <a:pt x="2331" y="526"/>
                    </a:lnTo>
                    <a:lnTo>
                      <a:pt x="2274" y="526"/>
                    </a:lnTo>
                    <a:lnTo>
                      <a:pt x="2274" y="502"/>
                    </a:lnTo>
                    <a:lnTo>
                      <a:pt x="2208" y="502"/>
                    </a:lnTo>
                    <a:lnTo>
                      <a:pt x="2208" y="480"/>
                    </a:lnTo>
                    <a:lnTo>
                      <a:pt x="2110" y="480"/>
                    </a:lnTo>
                    <a:lnTo>
                      <a:pt x="2110" y="465"/>
                    </a:lnTo>
                    <a:lnTo>
                      <a:pt x="2033" y="465"/>
                    </a:lnTo>
                    <a:lnTo>
                      <a:pt x="2033" y="445"/>
                    </a:lnTo>
                    <a:lnTo>
                      <a:pt x="1972" y="445"/>
                    </a:lnTo>
                    <a:lnTo>
                      <a:pt x="1972" y="433"/>
                    </a:lnTo>
                    <a:lnTo>
                      <a:pt x="1921" y="433"/>
                    </a:lnTo>
                    <a:lnTo>
                      <a:pt x="1921" y="423"/>
                    </a:lnTo>
                    <a:lnTo>
                      <a:pt x="1783" y="423"/>
                    </a:lnTo>
                    <a:lnTo>
                      <a:pt x="1783" y="411"/>
                    </a:lnTo>
                    <a:lnTo>
                      <a:pt x="1761" y="411"/>
                    </a:lnTo>
                    <a:lnTo>
                      <a:pt x="1761" y="398"/>
                    </a:lnTo>
                    <a:lnTo>
                      <a:pt x="1747" y="398"/>
                    </a:lnTo>
                    <a:lnTo>
                      <a:pt x="1747" y="386"/>
                    </a:lnTo>
                    <a:lnTo>
                      <a:pt x="1721" y="386"/>
                    </a:lnTo>
                    <a:lnTo>
                      <a:pt x="1721" y="377"/>
                    </a:lnTo>
                    <a:lnTo>
                      <a:pt x="1649" y="377"/>
                    </a:lnTo>
                    <a:lnTo>
                      <a:pt x="1649" y="365"/>
                    </a:lnTo>
                    <a:lnTo>
                      <a:pt x="1640" y="365"/>
                    </a:lnTo>
                    <a:lnTo>
                      <a:pt x="1640" y="354"/>
                    </a:lnTo>
                    <a:lnTo>
                      <a:pt x="1614" y="354"/>
                    </a:lnTo>
                    <a:lnTo>
                      <a:pt x="1614" y="346"/>
                    </a:lnTo>
                    <a:lnTo>
                      <a:pt x="1567" y="346"/>
                    </a:lnTo>
                    <a:lnTo>
                      <a:pt x="1567" y="334"/>
                    </a:lnTo>
                    <a:lnTo>
                      <a:pt x="1522" y="334"/>
                    </a:lnTo>
                    <a:lnTo>
                      <a:pt x="1522" y="327"/>
                    </a:lnTo>
                    <a:lnTo>
                      <a:pt x="1494" y="327"/>
                    </a:lnTo>
                    <a:lnTo>
                      <a:pt x="1494" y="310"/>
                    </a:lnTo>
                    <a:lnTo>
                      <a:pt x="1427" y="310"/>
                    </a:lnTo>
                    <a:lnTo>
                      <a:pt x="1427" y="299"/>
                    </a:lnTo>
                    <a:lnTo>
                      <a:pt x="1360" y="299"/>
                    </a:lnTo>
                    <a:lnTo>
                      <a:pt x="1360" y="292"/>
                    </a:lnTo>
                    <a:lnTo>
                      <a:pt x="1292" y="292"/>
                    </a:lnTo>
                    <a:lnTo>
                      <a:pt x="1292" y="277"/>
                    </a:lnTo>
                    <a:lnTo>
                      <a:pt x="1283" y="277"/>
                    </a:lnTo>
                    <a:lnTo>
                      <a:pt x="1283" y="267"/>
                    </a:lnTo>
                    <a:lnTo>
                      <a:pt x="1254" y="267"/>
                    </a:lnTo>
                    <a:lnTo>
                      <a:pt x="1254" y="255"/>
                    </a:lnTo>
                    <a:lnTo>
                      <a:pt x="1208" y="255"/>
                    </a:lnTo>
                    <a:lnTo>
                      <a:pt x="1208" y="250"/>
                    </a:lnTo>
                    <a:lnTo>
                      <a:pt x="1146" y="250"/>
                    </a:lnTo>
                    <a:lnTo>
                      <a:pt x="1146" y="233"/>
                    </a:lnTo>
                    <a:lnTo>
                      <a:pt x="1120" y="233"/>
                    </a:lnTo>
                    <a:lnTo>
                      <a:pt x="1120" y="217"/>
                    </a:lnTo>
                    <a:lnTo>
                      <a:pt x="1095" y="217"/>
                    </a:lnTo>
                    <a:lnTo>
                      <a:pt x="1095" y="208"/>
                    </a:lnTo>
                    <a:lnTo>
                      <a:pt x="1085" y="208"/>
                    </a:lnTo>
                    <a:lnTo>
                      <a:pt x="1085" y="201"/>
                    </a:lnTo>
                    <a:lnTo>
                      <a:pt x="1051" y="201"/>
                    </a:lnTo>
                    <a:lnTo>
                      <a:pt x="1051" y="195"/>
                    </a:lnTo>
                    <a:lnTo>
                      <a:pt x="975" y="195"/>
                    </a:lnTo>
                    <a:lnTo>
                      <a:pt x="975" y="177"/>
                    </a:lnTo>
                    <a:lnTo>
                      <a:pt x="910" y="177"/>
                    </a:lnTo>
                    <a:lnTo>
                      <a:pt x="910" y="171"/>
                    </a:lnTo>
                    <a:lnTo>
                      <a:pt x="788" y="171"/>
                    </a:lnTo>
                    <a:lnTo>
                      <a:pt x="788" y="162"/>
                    </a:lnTo>
                    <a:lnTo>
                      <a:pt x="769" y="162"/>
                    </a:lnTo>
                    <a:lnTo>
                      <a:pt x="769" y="157"/>
                    </a:lnTo>
                    <a:lnTo>
                      <a:pt x="618" y="157"/>
                    </a:lnTo>
                    <a:lnTo>
                      <a:pt x="618" y="148"/>
                    </a:lnTo>
                    <a:lnTo>
                      <a:pt x="552" y="148"/>
                    </a:lnTo>
                    <a:lnTo>
                      <a:pt x="552" y="130"/>
                    </a:lnTo>
                    <a:lnTo>
                      <a:pt x="541" y="130"/>
                    </a:lnTo>
                    <a:lnTo>
                      <a:pt x="541" y="123"/>
                    </a:lnTo>
                    <a:lnTo>
                      <a:pt x="509" y="123"/>
                    </a:lnTo>
                    <a:lnTo>
                      <a:pt x="509" y="108"/>
                    </a:lnTo>
                    <a:lnTo>
                      <a:pt x="487" y="108"/>
                    </a:lnTo>
                    <a:lnTo>
                      <a:pt x="487" y="101"/>
                    </a:lnTo>
                    <a:lnTo>
                      <a:pt x="333" y="101"/>
                    </a:lnTo>
                    <a:lnTo>
                      <a:pt x="333" y="92"/>
                    </a:lnTo>
                    <a:lnTo>
                      <a:pt x="322" y="92"/>
                    </a:lnTo>
                    <a:lnTo>
                      <a:pt x="322" y="85"/>
                    </a:lnTo>
                    <a:lnTo>
                      <a:pt x="272" y="85"/>
                    </a:lnTo>
                    <a:lnTo>
                      <a:pt x="272" y="77"/>
                    </a:lnTo>
                    <a:lnTo>
                      <a:pt x="252" y="77"/>
                    </a:lnTo>
                    <a:lnTo>
                      <a:pt x="252" y="69"/>
                    </a:lnTo>
                    <a:lnTo>
                      <a:pt x="210" y="69"/>
                    </a:lnTo>
                    <a:lnTo>
                      <a:pt x="210" y="58"/>
                    </a:lnTo>
                    <a:lnTo>
                      <a:pt x="167" y="58"/>
                    </a:lnTo>
                    <a:lnTo>
                      <a:pt x="167" y="51"/>
                    </a:lnTo>
                    <a:lnTo>
                      <a:pt x="147" y="51"/>
                    </a:lnTo>
                    <a:lnTo>
                      <a:pt x="147" y="42"/>
                    </a:lnTo>
                    <a:lnTo>
                      <a:pt x="135" y="42"/>
                    </a:lnTo>
                    <a:lnTo>
                      <a:pt x="135" y="28"/>
                    </a:lnTo>
                    <a:lnTo>
                      <a:pt x="78" y="28"/>
                    </a:lnTo>
                    <a:lnTo>
                      <a:pt x="78" y="6"/>
                    </a:lnTo>
                    <a:lnTo>
                      <a:pt x="53" y="6"/>
                    </a:lnTo>
                    <a:lnTo>
                      <a:pt x="53" y="0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0099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  <p:sp>
          <p:nvSpPr>
            <p:cNvPr id="85" name="ZoneTexte 84">
              <a:extLst>
                <a:ext uri="{FF2B5EF4-FFF2-40B4-BE49-F238E27FC236}">
                  <a16:creationId xmlns="" xmlns:a16="http://schemas.microsoft.com/office/drawing/2014/main" id="{98E7D010-4A0D-4DE4-8D96-970174E5CE98}"/>
                </a:ext>
              </a:extLst>
            </p:cNvPr>
            <p:cNvSpPr txBox="1"/>
            <p:nvPr/>
          </p:nvSpPr>
          <p:spPr>
            <a:xfrm>
              <a:off x="2197546" y="6357351"/>
              <a:ext cx="284515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="" xmlns:a16="http://schemas.microsoft.com/office/drawing/2014/main" id="{45426C7C-2309-48A4-87C4-90BE73995A43}"/>
                </a:ext>
              </a:extLst>
            </p:cNvPr>
            <p:cNvSpPr txBox="1"/>
            <p:nvPr/>
          </p:nvSpPr>
          <p:spPr>
            <a:xfrm>
              <a:off x="2724631" y="6528127"/>
              <a:ext cx="2736647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 after start of HCV treatment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="" xmlns:a16="http://schemas.microsoft.com/office/drawing/2014/main" id="{6BAA4866-D75F-443B-8D53-E1F2E955C9A9}"/>
                </a:ext>
              </a:extLst>
            </p:cNvPr>
            <p:cNvSpPr txBox="1"/>
            <p:nvPr/>
          </p:nvSpPr>
          <p:spPr>
            <a:xfrm>
              <a:off x="5670296" y="6357351"/>
              <a:ext cx="284515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2</a:t>
              </a:r>
              <a:endParaRPr lang="en-US" sz="1400" dirty="0"/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="" xmlns:a16="http://schemas.microsoft.com/office/drawing/2014/main" id="{5014DDE4-B019-48A4-8AFA-2CF692766CFB}"/>
                </a:ext>
              </a:extLst>
            </p:cNvPr>
            <p:cNvSpPr txBox="1"/>
            <p:nvPr/>
          </p:nvSpPr>
          <p:spPr>
            <a:xfrm>
              <a:off x="3915355" y="6357351"/>
              <a:ext cx="284515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1</a:t>
              </a:r>
              <a:endParaRPr lang="en-US" sz="1400" dirty="0"/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="" xmlns:a16="http://schemas.microsoft.com/office/drawing/2014/main" id="{77765B3C-4F4B-4655-A35D-131013F5A615}"/>
                </a:ext>
              </a:extLst>
            </p:cNvPr>
            <p:cNvSpPr txBox="1"/>
            <p:nvPr/>
          </p:nvSpPr>
          <p:spPr>
            <a:xfrm>
              <a:off x="1678108" y="6033793"/>
              <a:ext cx="534096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0.85</a:t>
              </a:r>
              <a:endParaRPr lang="en-US" sz="1400" dirty="0"/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="" xmlns:a16="http://schemas.microsoft.com/office/drawing/2014/main" id="{F38BCAAD-0352-4424-B81F-960828305E0F}"/>
                </a:ext>
              </a:extLst>
            </p:cNvPr>
            <p:cNvSpPr txBox="1"/>
            <p:nvPr/>
          </p:nvSpPr>
          <p:spPr>
            <a:xfrm>
              <a:off x="1678108" y="5360857"/>
              <a:ext cx="534096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0.90</a:t>
              </a:r>
              <a:endParaRPr lang="en-US" sz="1400" dirty="0"/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="" xmlns:a16="http://schemas.microsoft.com/office/drawing/2014/main" id="{3CBD2078-15AF-4AD7-9B1D-4ED301EF6B19}"/>
                </a:ext>
              </a:extLst>
            </p:cNvPr>
            <p:cNvSpPr txBox="1"/>
            <p:nvPr/>
          </p:nvSpPr>
          <p:spPr>
            <a:xfrm>
              <a:off x="1678108" y="4687922"/>
              <a:ext cx="534096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0.95</a:t>
              </a:r>
              <a:endParaRPr lang="en-US" sz="1400" dirty="0"/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="" xmlns:a16="http://schemas.microsoft.com/office/drawing/2014/main" id="{A2E59814-F39B-4C89-835F-1ADB8CA4E79E}"/>
                </a:ext>
              </a:extLst>
            </p:cNvPr>
            <p:cNvSpPr txBox="1"/>
            <p:nvPr/>
          </p:nvSpPr>
          <p:spPr>
            <a:xfrm>
              <a:off x="1678108" y="4014987"/>
              <a:ext cx="534096" cy="340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/>
                <a:t>1.00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336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35504314"/>
              </p:ext>
            </p:extLst>
          </p:nvPr>
        </p:nvGraphicFramePr>
        <p:xfrm>
          <a:off x="323279" y="1628801"/>
          <a:ext cx="8425185" cy="2934763"/>
        </p:xfrm>
        <a:graphic>
          <a:graphicData uri="http://schemas.openxmlformats.org/drawingml/2006/table">
            <a:tbl>
              <a:tblPr/>
              <a:tblGrid>
                <a:gridCol w="23045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473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171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HCC/100 patient-years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aHR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9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0.50 (0.43-0.59)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9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0.32 (0.28-0.37)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9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IFN-only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0.32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9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DAA + IFN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0.48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8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DAA-only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0.29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 and HCC risk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458112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Adjusted on decompensated cirrhosis, age, sex, race/ethnicity, BMI, HCV genotype, HCV Viral load, HIV co-infection, HBV co-infection, type 2 diabetes, alcohol use, substance use, platelet count, bilirubin, creatinine, albumin, AST/ALT, INR and hemoglobin</a:t>
            </a:r>
          </a:p>
          <a:p>
            <a:r>
              <a:rPr lang="en-US" sz="1200" dirty="0"/>
              <a:t>** Adjusted on same 21 confounders + cirrhosis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2204" y="5562600"/>
            <a:ext cx="858068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Incidence of HCC was not different with the different antiviral regimens (DAA vs IFN),</a:t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in cirrhotic and non-cirrhotic patients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/>
              <a:t>Reduction in HCC risk after SVR: </a:t>
            </a:r>
            <a:br>
              <a:rPr lang="en-US" dirty="0"/>
            </a:br>
            <a:r>
              <a:rPr lang="en-US" dirty="0"/>
              <a:t>Veterans Affairs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Ioannou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GN, AASLD 2017, Abs. 142 </a:t>
            </a:r>
          </a:p>
        </p:txBody>
      </p:sp>
      <p:sp>
        <p:nvSpPr>
          <p:cNvPr id="12" name="AutoShape 162">
            <a:extLst>
              <a:ext uri="{FF2B5EF4-FFF2-40B4-BE49-F238E27FC236}">
                <a16:creationId xmlns="" xmlns:a16="http://schemas.microsoft.com/office/drawing/2014/main" id="{02E7A96F-377D-4530-9720-228D5438E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39750" y="1557338"/>
            <a:ext cx="8351838" cy="4824412"/>
          </a:xfrm>
        </p:spPr>
        <p:txBody>
          <a:bodyPr/>
          <a:lstStyle/>
          <a:p>
            <a:r>
              <a:rPr lang="en-US" sz="2800" dirty="0"/>
              <a:t>Conclusions</a:t>
            </a:r>
          </a:p>
          <a:p>
            <a:pPr lvl="1"/>
            <a:r>
              <a:rPr lang="en-US" sz="2000" dirty="0"/>
              <a:t>SVR is associated with a reduction in HCC risk</a:t>
            </a:r>
          </a:p>
          <a:p>
            <a:pPr lvl="2"/>
            <a:r>
              <a:rPr lang="en-US" sz="1800" dirty="0"/>
              <a:t>Reduction of risk is independent of regimen</a:t>
            </a:r>
          </a:p>
          <a:p>
            <a:pPr lvl="3"/>
            <a:r>
              <a:rPr lang="en-US" sz="1800" dirty="0"/>
              <a:t>68% with IFN-only regimens</a:t>
            </a:r>
          </a:p>
          <a:p>
            <a:pPr lvl="3"/>
            <a:r>
              <a:rPr lang="en-US" sz="1800" dirty="0"/>
              <a:t>52% with DAA (boceprevir, telaprevir or sofosbuvir) + IFN</a:t>
            </a:r>
          </a:p>
          <a:p>
            <a:pPr lvl="3"/>
            <a:r>
              <a:rPr lang="en-US" sz="1800" dirty="0"/>
              <a:t>71% with DAA-only regimens</a:t>
            </a:r>
          </a:p>
          <a:p>
            <a:pPr lvl="2"/>
            <a:r>
              <a:rPr lang="en-US" sz="1800" dirty="0"/>
              <a:t>Reduction of risk is similar in cirrhotic and non-cirrhotic patients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DAA is not associated with increased HCC risk compared </a:t>
            </a:r>
            <a:br>
              <a:rPr lang="en-US" sz="2000" dirty="0"/>
            </a:br>
            <a:r>
              <a:rPr lang="en-US" sz="2000" dirty="0"/>
              <a:t>with IFN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/>
              <a:t>Reduction in HCC risk after SVR: </a:t>
            </a:r>
            <a:br>
              <a:rPr lang="en-US" dirty="0"/>
            </a:br>
            <a:r>
              <a:rPr lang="en-US" dirty="0"/>
              <a:t>Veterans Affairs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Ioannou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GN, AASLD 2017, Abs. 142 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="" xmlns:a16="http://schemas.microsoft.com/office/drawing/2014/main" id="{0985F3FF-A5C2-47DE-8C67-BA7BA31FD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04884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519</Words>
  <Application>Microsoft Macintosh PowerPoint</Application>
  <PresentationFormat>Présentation à l'écran (4:3)</PresentationFormat>
  <Paragraphs>144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2017</vt:lpstr>
      <vt:lpstr>Reduction in HCC risk after SVR:  Veterans Affairs</vt:lpstr>
      <vt:lpstr>Reduction in HCC risk after SVR:  Veterans Affairs</vt:lpstr>
      <vt:lpstr>Reduction in HCC risk after SVR:  Veterans Affairs</vt:lpstr>
      <vt:lpstr>Reduction in HCC risk after SVR:  Veterans Affairs</vt:lpstr>
      <vt:lpstr>Reduction in HCC risk after SVR:  Veterans Affairs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 de Microsoft Office</cp:lastModifiedBy>
  <cp:revision>217</cp:revision>
  <dcterms:created xsi:type="dcterms:W3CDTF">2010-10-19T10:42:50Z</dcterms:created>
  <dcterms:modified xsi:type="dcterms:W3CDTF">2017-11-28T16:38:45Z</dcterms:modified>
</cp:coreProperties>
</file>