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9" r:id="rId2"/>
    <p:sldId id="310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65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333399"/>
    <a:srgbClr val="000066"/>
    <a:srgbClr val="DDDDDD"/>
    <a:srgbClr val="FFFFFF"/>
    <a:srgbClr val="990099"/>
    <a:srgbClr val="800080"/>
    <a:srgbClr val="CC6600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357" autoAdjust="0"/>
  </p:normalViewPr>
  <p:slideViewPr>
    <p:cSldViewPr>
      <p:cViewPr varScale="1">
        <p:scale>
          <a:sx n="104" d="100"/>
          <a:sy n="104" d="100"/>
        </p:scale>
        <p:origin x="-320" y="-104"/>
      </p:cViewPr>
      <p:guideLst>
        <p:guide orient="horz" pos="4065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29/11/17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059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53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Survival benefit of DAA-induced SVR </a:t>
            </a:r>
            <a:br>
              <a:rPr lang="en-US" dirty="0"/>
            </a:br>
            <a:r>
              <a:rPr lang="en-US" dirty="0"/>
              <a:t>in patients with decompensated cirrhosis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cs typeface="Calibri" panose="020F0502020204030204" pitchFamily="34" charset="0"/>
              </a:rPr>
              <a:t>Comparison (standardized mortality ratio) of </a:t>
            </a:r>
          </a:p>
          <a:p>
            <a:pPr lvl="1"/>
            <a:r>
              <a:rPr lang="en-US" dirty="0"/>
              <a:t>Observed incidence of deaths from start of DAA therapy in patients </a:t>
            </a:r>
            <a:br>
              <a:rPr lang="en-US" dirty="0"/>
            </a:br>
            <a:r>
              <a:rPr lang="en-US" dirty="0"/>
              <a:t>with hepatic decompensation (Child-Pugh B or C) in SOLAR-1 </a:t>
            </a:r>
            <a:br>
              <a:rPr lang="en-US" dirty="0"/>
            </a:br>
            <a:r>
              <a:rPr lang="en-US" dirty="0"/>
              <a:t>and SOLAR-2 studies </a:t>
            </a:r>
          </a:p>
          <a:p>
            <a:pPr lvl="2"/>
            <a:r>
              <a:rPr lang="en-US" sz="1800" dirty="0"/>
              <a:t>LDV/SOF + RBV for 12 or 24 weeks</a:t>
            </a:r>
            <a:r>
              <a:rPr lang="en-US" sz="1800"/>
              <a:t>, </a:t>
            </a:r>
            <a:r>
              <a:rPr lang="en-US" sz="1800" smtClean="0"/>
              <a:t>n </a:t>
            </a:r>
            <a:r>
              <a:rPr lang="en-US" sz="1800" dirty="0"/>
              <a:t>= 212 </a:t>
            </a:r>
            <a:br>
              <a:rPr lang="en-US" sz="1800" dirty="0"/>
            </a:br>
            <a:r>
              <a:rPr lang="en-US" sz="1800" dirty="0"/>
              <a:t>(123 Child B and 89 Child C)</a:t>
            </a:r>
          </a:p>
          <a:p>
            <a:pPr lvl="1"/>
            <a:r>
              <a:rPr lang="en-US" dirty="0"/>
              <a:t>With mortality predicted by survival models derived from HCV patients </a:t>
            </a:r>
            <a:br>
              <a:rPr lang="en-US" dirty="0"/>
            </a:br>
            <a:r>
              <a:rPr lang="en-US" dirty="0"/>
              <a:t>with hepatic decompensation in the pre-DAA era</a:t>
            </a:r>
            <a:br>
              <a:rPr lang="en-US" dirty="0"/>
            </a:br>
            <a:endParaRPr lang="en-US" dirty="0"/>
          </a:p>
          <a:p>
            <a:r>
              <a:rPr lang="en-US" sz="2000" dirty="0">
                <a:cs typeface="Calibri" panose="020F0502020204030204" pitchFamily="34" charset="0"/>
              </a:rPr>
              <a:t>Survival model derived from liver transplant candidates with hepatic decompensation (Organ Procurement and Transplantation Network)</a:t>
            </a:r>
          </a:p>
          <a:p>
            <a:pPr lvl="1"/>
            <a:r>
              <a:rPr lang="en-US" dirty="0"/>
              <a:t>Model development: HCV patients on the waiting list as of Jan 1, 2007</a:t>
            </a:r>
          </a:p>
          <a:p>
            <a:pPr lvl="1"/>
            <a:r>
              <a:rPr lang="en-US" dirty="0"/>
              <a:t>Model validation: HCV patients on the waiting list as of Jan 1, 2008</a:t>
            </a:r>
          </a:p>
          <a:p>
            <a:pPr lvl="1"/>
            <a:r>
              <a:rPr lang="en-US" dirty="0"/>
              <a:t>Selected patients meeting the SOLAR studies eligibility criteria</a:t>
            </a:r>
          </a:p>
        </p:txBody>
      </p:sp>
      <p:sp>
        <p:nvSpPr>
          <p:cNvPr id="4" name="AutoShape 162">
            <a:extLst>
              <a:ext uri="{FF2B5EF4-FFF2-40B4-BE49-F238E27FC236}">
                <a16:creationId xmlns:a16="http://schemas.microsoft.com/office/drawing/2014/main" xmlns="" id="{7ECD3BE9-3F78-4896-AE7A-87ABC2E06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" y="6570663"/>
            <a:ext cx="125968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SOLAR-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AASLD 2017, Abs. LB-27</a:t>
            </a:r>
          </a:p>
        </p:txBody>
      </p:sp>
    </p:spTree>
    <p:extLst>
      <p:ext uri="{BB962C8B-B14F-4D97-AF65-F5344CB8AC3E}">
        <p14:creationId xmlns:p14="http://schemas.microsoft.com/office/powerpoint/2010/main" val="54549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65">
            <a:extLst>
              <a:ext uri="{FF2B5EF4-FFF2-40B4-BE49-F238E27FC236}">
                <a16:creationId xmlns:a16="http://schemas.microsoft.com/office/drawing/2014/main" xmlns="" id="{A62E17A6-0BE5-4249-B9E2-8EC3BC802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177" y="2411136"/>
            <a:ext cx="1440071" cy="5602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6645" y="5902692"/>
            <a:ext cx="9055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SOLAR studies: 15 deaths within 1 year of therapy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Standardized mortality ratio: not different for the first 100 days, significantly reduced thereafter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100771" y="5310415"/>
            <a:ext cx="3165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r>
              <a:rPr lang="fr-FR" sz="20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fr-FR" sz="20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DAA initiation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xmlns="" id="{7ECD3BE9-3F78-4896-AE7A-87ABC2E06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" y="6570663"/>
            <a:ext cx="125968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SOLAR-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Survival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Kim WR, AASLD 2017, Abs. LB-27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xmlns="" id="{CA1F04A9-2FDA-445D-B0D0-E0CA2DD4B481}"/>
              </a:ext>
            </a:extLst>
          </p:cNvPr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 dirty="0"/>
              <a:t>Survival benefit of DAA-induced SVR </a:t>
            </a:r>
            <a:br>
              <a:rPr lang="en-US" kern="0" dirty="0"/>
            </a:br>
            <a:r>
              <a:rPr lang="en-US" kern="0" dirty="0"/>
              <a:t>in patients with decompensated cirrhosis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159508D-EAC5-47B4-AF86-C7A41F3A3D68}"/>
              </a:ext>
            </a:extLst>
          </p:cNvPr>
          <p:cNvSpPr txBox="1"/>
          <p:nvPr/>
        </p:nvSpPr>
        <p:spPr>
          <a:xfrm>
            <a:off x="2555776" y="1145237"/>
            <a:ext cx="4030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Observed</a:t>
            </a: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versus </a:t>
            </a:r>
            <a:r>
              <a:rPr lang="fr-FR" sz="2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</a:t>
            </a: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mortality</a:t>
            </a:r>
            <a:endParaRPr lang="fr-FR" sz="20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(cumulative </a:t>
            </a:r>
            <a:r>
              <a:rPr lang="fr-FR" sz="2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fr-FR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deaths</a:t>
            </a:r>
            <a:r>
              <a:rPr lang="fr-FR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xmlns="" id="{F5FCDEE2-BAC0-4F84-A1D1-41848E9E38B6}"/>
              </a:ext>
            </a:extLst>
          </p:cNvPr>
          <p:cNvGrpSpPr/>
          <p:nvPr/>
        </p:nvGrpSpPr>
        <p:grpSpPr>
          <a:xfrm>
            <a:off x="1949128" y="1772816"/>
            <a:ext cx="5071144" cy="3281328"/>
            <a:chOff x="1589088" y="1736725"/>
            <a:chExt cx="5451475" cy="3527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188303BB-2456-446E-B8A1-523EB3A7DB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89088" y="1736725"/>
              <a:ext cx="5451475" cy="3527425"/>
            </a:xfrm>
            <a:custGeom>
              <a:avLst/>
              <a:gdLst>
                <a:gd name="T0" fmla="*/ 3434 w 3434"/>
                <a:gd name="T1" fmla="*/ 2150 h 2222"/>
                <a:gd name="T2" fmla="*/ 62 w 3434"/>
                <a:gd name="T3" fmla="*/ 2150 h 2222"/>
                <a:gd name="T4" fmla="*/ 62 w 3434"/>
                <a:gd name="T5" fmla="*/ 0 h 2222"/>
                <a:gd name="T6" fmla="*/ 1735 w 3434"/>
                <a:gd name="T7" fmla="*/ 2222 h 2222"/>
                <a:gd name="T8" fmla="*/ 1735 w 3434"/>
                <a:gd name="T9" fmla="*/ 2150 h 2222"/>
                <a:gd name="T10" fmla="*/ 1178 w 3434"/>
                <a:gd name="T11" fmla="*/ 2222 h 2222"/>
                <a:gd name="T12" fmla="*/ 1178 w 3434"/>
                <a:gd name="T13" fmla="*/ 2150 h 2222"/>
                <a:gd name="T14" fmla="*/ 620 w 3434"/>
                <a:gd name="T15" fmla="*/ 2222 h 2222"/>
                <a:gd name="T16" fmla="*/ 620 w 3434"/>
                <a:gd name="T17" fmla="*/ 2150 h 2222"/>
                <a:gd name="T18" fmla="*/ 2851 w 3434"/>
                <a:gd name="T19" fmla="*/ 2222 h 2222"/>
                <a:gd name="T20" fmla="*/ 2851 w 3434"/>
                <a:gd name="T21" fmla="*/ 2150 h 2222"/>
                <a:gd name="T22" fmla="*/ 2293 w 3434"/>
                <a:gd name="T23" fmla="*/ 2222 h 2222"/>
                <a:gd name="T24" fmla="*/ 2293 w 3434"/>
                <a:gd name="T25" fmla="*/ 2150 h 2222"/>
                <a:gd name="T26" fmla="*/ 62 w 3434"/>
                <a:gd name="T27" fmla="*/ 2222 h 2222"/>
                <a:gd name="T28" fmla="*/ 62 w 3434"/>
                <a:gd name="T29" fmla="*/ 2150 h 2222"/>
                <a:gd name="T30" fmla="*/ 3410 w 3434"/>
                <a:gd name="T31" fmla="*/ 2222 h 2222"/>
                <a:gd name="T32" fmla="*/ 3410 w 3434"/>
                <a:gd name="T33" fmla="*/ 2150 h 2222"/>
                <a:gd name="T34" fmla="*/ 0 w 3434"/>
                <a:gd name="T35" fmla="*/ 15 h 2222"/>
                <a:gd name="T36" fmla="*/ 62 w 3434"/>
                <a:gd name="T37" fmla="*/ 15 h 2222"/>
                <a:gd name="T38" fmla="*/ 0 w 3434"/>
                <a:gd name="T39" fmla="*/ 253 h 2222"/>
                <a:gd name="T40" fmla="*/ 62 w 3434"/>
                <a:gd name="T41" fmla="*/ 253 h 2222"/>
                <a:gd name="T42" fmla="*/ 0 w 3434"/>
                <a:gd name="T43" fmla="*/ 489 h 2222"/>
                <a:gd name="T44" fmla="*/ 62 w 3434"/>
                <a:gd name="T45" fmla="*/ 489 h 2222"/>
                <a:gd name="T46" fmla="*/ 0 w 3434"/>
                <a:gd name="T47" fmla="*/ 727 h 2222"/>
                <a:gd name="T48" fmla="*/ 62 w 3434"/>
                <a:gd name="T49" fmla="*/ 727 h 2222"/>
                <a:gd name="T50" fmla="*/ 0 w 3434"/>
                <a:gd name="T51" fmla="*/ 963 h 2222"/>
                <a:gd name="T52" fmla="*/ 62 w 3434"/>
                <a:gd name="T53" fmla="*/ 963 h 2222"/>
                <a:gd name="T54" fmla="*/ 0 w 3434"/>
                <a:gd name="T55" fmla="*/ 1201 h 2222"/>
                <a:gd name="T56" fmla="*/ 62 w 3434"/>
                <a:gd name="T57" fmla="*/ 1201 h 2222"/>
                <a:gd name="T58" fmla="*/ 0 w 3434"/>
                <a:gd name="T59" fmla="*/ 1438 h 2222"/>
                <a:gd name="T60" fmla="*/ 62 w 3434"/>
                <a:gd name="T61" fmla="*/ 1438 h 2222"/>
                <a:gd name="T62" fmla="*/ 0 w 3434"/>
                <a:gd name="T63" fmla="*/ 1676 h 2222"/>
                <a:gd name="T64" fmla="*/ 62 w 3434"/>
                <a:gd name="T65" fmla="*/ 1676 h 2222"/>
                <a:gd name="T66" fmla="*/ 0 w 3434"/>
                <a:gd name="T67" fmla="*/ 1912 h 2222"/>
                <a:gd name="T68" fmla="*/ 62 w 3434"/>
                <a:gd name="T69" fmla="*/ 1912 h 2222"/>
                <a:gd name="T70" fmla="*/ 0 w 3434"/>
                <a:gd name="T71" fmla="*/ 2150 h 2222"/>
                <a:gd name="T72" fmla="*/ 62 w 3434"/>
                <a:gd name="T73" fmla="*/ 2150 h 2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34" h="2222">
                  <a:moveTo>
                    <a:pt x="3434" y="2150"/>
                  </a:moveTo>
                  <a:lnTo>
                    <a:pt x="62" y="2150"/>
                  </a:lnTo>
                  <a:lnTo>
                    <a:pt x="62" y="0"/>
                  </a:lnTo>
                  <a:moveTo>
                    <a:pt x="1735" y="2222"/>
                  </a:moveTo>
                  <a:lnTo>
                    <a:pt x="1735" y="2150"/>
                  </a:lnTo>
                  <a:moveTo>
                    <a:pt x="1178" y="2222"/>
                  </a:moveTo>
                  <a:lnTo>
                    <a:pt x="1178" y="2150"/>
                  </a:lnTo>
                  <a:moveTo>
                    <a:pt x="620" y="2222"/>
                  </a:moveTo>
                  <a:lnTo>
                    <a:pt x="620" y="2150"/>
                  </a:lnTo>
                  <a:moveTo>
                    <a:pt x="2851" y="2222"/>
                  </a:moveTo>
                  <a:lnTo>
                    <a:pt x="2851" y="2150"/>
                  </a:lnTo>
                  <a:moveTo>
                    <a:pt x="2293" y="2222"/>
                  </a:moveTo>
                  <a:lnTo>
                    <a:pt x="2293" y="2150"/>
                  </a:lnTo>
                  <a:moveTo>
                    <a:pt x="62" y="2222"/>
                  </a:moveTo>
                  <a:lnTo>
                    <a:pt x="62" y="2150"/>
                  </a:lnTo>
                  <a:moveTo>
                    <a:pt x="3410" y="2222"/>
                  </a:moveTo>
                  <a:lnTo>
                    <a:pt x="3410" y="2150"/>
                  </a:lnTo>
                  <a:moveTo>
                    <a:pt x="0" y="15"/>
                  </a:moveTo>
                  <a:lnTo>
                    <a:pt x="62" y="15"/>
                  </a:lnTo>
                  <a:moveTo>
                    <a:pt x="0" y="253"/>
                  </a:moveTo>
                  <a:lnTo>
                    <a:pt x="62" y="253"/>
                  </a:lnTo>
                  <a:moveTo>
                    <a:pt x="0" y="489"/>
                  </a:moveTo>
                  <a:lnTo>
                    <a:pt x="62" y="489"/>
                  </a:lnTo>
                  <a:moveTo>
                    <a:pt x="0" y="727"/>
                  </a:moveTo>
                  <a:lnTo>
                    <a:pt x="62" y="727"/>
                  </a:lnTo>
                  <a:moveTo>
                    <a:pt x="0" y="963"/>
                  </a:moveTo>
                  <a:lnTo>
                    <a:pt x="62" y="963"/>
                  </a:lnTo>
                  <a:moveTo>
                    <a:pt x="0" y="1201"/>
                  </a:moveTo>
                  <a:lnTo>
                    <a:pt x="62" y="1201"/>
                  </a:lnTo>
                  <a:moveTo>
                    <a:pt x="0" y="1438"/>
                  </a:moveTo>
                  <a:lnTo>
                    <a:pt x="62" y="1438"/>
                  </a:lnTo>
                  <a:moveTo>
                    <a:pt x="0" y="1676"/>
                  </a:moveTo>
                  <a:lnTo>
                    <a:pt x="62" y="1676"/>
                  </a:lnTo>
                  <a:moveTo>
                    <a:pt x="0" y="1912"/>
                  </a:moveTo>
                  <a:lnTo>
                    <a:pt x="62" y="1912"/>
                  </a:lnTo>
                  <a:moveTo>
                    <a:pt x="0" y="2150"/>
                  </a:moveTo>
                  <a:lnTo>
                    <a:pt x="62" y="215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BA44DB2E-D9B7-4FFC-9575-10551E6F81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52638" y="2268538"/>
              <a:ext cx="4957763" cy="2570163"/>
            </a:xfrm>
            <a:custGeom>
              <a:avLst/>
              <a:gdLst>
                <a:gd name="T0" fmla="*/ 496 w 3123"/>
                <a:gd name="T1" fmla="*/ 392 h 1619"/>
                <a:gd name="T2" fmla="*/ 191 w 3123"/>
                <a:gd name="T3" fmla="*/ 392 h 1619"/>
                <a:gd name="T4" fmla="*/ 3123 w 3123"/>
                <a:gd name="T5" fmla="*/ 0 h 1619"/>
                <a:gd name="T6" fmla="*/ 2129 w 3123"/>
                <a:gd name="T7" fmla="*/ 239 h 1619"/>
                <a:gd name="T8" fmla="*/ 1761 w 3123"/>
                <a:gd name="T9" fmla="*/ 464 h 1619"/>
                <a:gd name="T10" fmla="*/ 1436 w 3123"/>
                <a:gd name="T11" fmla="*/ 631 h 1619"/>
                <a:gd name="T12" fmla="*/ 1074 w 3123"/>
                <a:gd name="T13" fmla="*/ 845 h 1619"/>
                <a:gd name="T14" fmla="*/ 754 w 3123"/>
                <a:gd name="T15" fmla="*/ 1103 h 1619"/>
                <a:gd name="T16" fmla="*/ 401 w 3123"/>
                <a:gd name="T17" fmla="*/ 1313 h 1619"/>
                <a:gd name="T18" fmla="*/ 0 w 3123"/>
                <a:gd name="T19" fmla="*/ 1619 h 1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23" h="1619">
                  <a:moveTo>
                    <a:pt x="496" y="392"/>
                  </a:moveTo>
                  <a:lnTo>
                    <a:pt x="191" y="392"/>
                  </a:lnTo>
                  <a:moveTo>
                    <a:pt x="3123" y="0"/>
                  </a:moveTo>
                  <a:lnTo>
                    <a:pt x="2129" y="239"/>
                  </a:lnTo>
                  <a:lnTo>
                    <a:pt x="1761" y="464"/>
                  </a:lnTo>
                  <a:lnTo>
                    <a:pt x="1436" y="631"/>
                  </a:lnTo>
                  <a:lnTo>
                    <a:pt x="1074" y="845"/>
                  </a:lnTo>
                  <a:lnTo>
                    <a:pt x="754" y="1103"/>
                  </a:lnTo>
                  <a:lnTo>
                    <a:pt x="401" y="1313"/>
                  </a:lnTo>
                  <a:lnTo>
                    <a:pt x="0" y="1619"/>
                  </a:lnTo>
                </a:path>
              </a:pathLst>
            </a:custGeom>
            <a:noFill/>
            <a:ln w="22225" cap="rnd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8D0B0444-D182-4FA5-BEEB-E1DA9AD73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475" y="2511425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8F61D819-67AD-4AC6-AFC6-14215FDDE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4375" y="4922838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D4E8CC16-722B-4116-B3CD-9734418BF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500" y="5005388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5FB96E68-D74D-40CF-8255-8DB826B53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00" y="4854575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C2E4AD0A-D54D-472C-B204-C6EA149CE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763" y="4772025"/>
              <a:ext cx="136525" cy="136525"/>
            </a:xfrm>
            <a:custGeom>
              <a:avLst/>
              <a:gdLst>
                <a:gd name="T0" fmla="*/ 61 w 72"/>
                <a:gd name="T1" fmla="*/ 62 h 72"/>
                <a:gd name="T2" fmla="*/ 72 w 72"/>
                <a:gd name="T3" fmla="*/ 36 h 72"/>
                <a:gd name="T4" fmla="*/ 61 w 72"/>
                <a:gd name="T5" fmla="*/ 11 h 72"/>
                <a:gd name="T6" fmla="*/ 36 w 72"/>
                <a:gd name="T7" fmla="*/ 0 h 72"/>
                <a:gd name="T8" fmla="*/ 10 w 72"/>
                <a:gd name="T9" fmla="*/ 11 h 72"/>
                <a:gd name="T10" fmla="*/ 0 w 72"/>
                <a:gd name="T11" fmla="*/ 36 h 72"/>
                <a:gd name="T12" fmla="*/ 10 w 72"/>
                <a:gd name="T13" fmla="*/ 62 h 72"/>
                <a:gd name="T14" fmla="*/ 36 w 72"/>
                <a:gd name="T15" fmla="*/ 72 h 72"/>
                <a:gd name="T16" fmla="*/ 61 w 72"/>
                <a:gd name="T17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2"/>
                  </a:moveTo>
                  <a:cubicBezTo>
                    <a:pt x="68" y="55"/>
                    <a:pt x="72" y="46"/>
                    <a:pt x="72" y="36"/>
                  </a:cubicBezTo>
                  <a:cubicBezTo>
                    <a:pt x="72" y="26"/>
                    <a:pt x="68" y="18"/>
                    <a:pt x="61" y="11"/>
                  </a:cubicBezTo>
                  <a:cubicBezTo>
                    <a:pt x="54" y="4"/>
                    <a:pt x="46" y="0"/>
                    <a:pt x="36" y="0"/>
                  </a:cubicBezTo>
                  <a:cubicBezTo>
                    <a:pt x="26" y="0"/>
                    <a:pt x="17" y="4"/>
                    <a:pt x="10" y="11"/>
                  </a:cubicBezTo>
                  <a:cubicBezTo>
                    <a:pt x="3" y="18"/>
                    <a:pt x="0" y="26"/>
                    <a:pt x="0" y="36"/>
                  </a:cubicBezTo>
                  <a:cubicBezTo>
                    <a:pt x="0" y="46"/>
                    <a:pt x="3" y="55"/>
                    <a:pt x="10" y="62"/>
                  </a:cubicBezTo>
                  <a:cubicBezTo>
                    <a:pt x="17" y="69"/>
                    <a:pt x="26" y="72"/>
                    <a:pt x="36" y="72"/>
                  </a:cubicBezTo>
                  <a:cubicBezTo>
                    <a:pt x="46" y="72"/>
                    <a:pt x="54" y="69"/>
                    <a:pt x="61" y="62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5F5C3C1D-E501-455E-8795-206F46667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0463" y="4705350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37BE48D1-22F6-4D15-962E-4B785C30B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725" y="4622800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8A57D561-87DD-4654-BC72-DA6E9359E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4556125"/>
              <a:ext cx="136525" cy="136525"/>
            </a:xfrm>
            <a:custGeom>
              <a:avLst/>
              <a:gdLst>
                <a:gd name="T0" fmla="*/ 61 w 72"/>
                <a:gd name="T1" fmla="*/ 62 h 72"/>
                <a:gd name="T2" fmla="*/ 72 w 72"/>
                <a:gd name="T3" fmla="*/ 36 h 72"/>
                <a:gd name="T4" fmla="*/ 61 w 72"/>
                <a:gd name="T5" fmla="*/ 11 h 72"/>
                <a:gd name="T6" fmla="*/ 36 w 72"/>
                <a:gd name="T7" fmla="*/ 0 h 72"/>
                <a:gd name="T8" fmla="*/ 10 w 72"/>
                <a:gd name="T9" fmla="*/ 11 h 72"/>
                <a:gd name="T10" fmla="*/ 0 w 72"/>
                <a:gd name="T11" fmla="*/ 36 h 72"/>
                <a:gd name="T12" fmla="*/ 10 w 72"/>
                <a:gd name="T13" fmla="*/ 62 h 72"/>
                <a:gd name="T14" fmla="*/ 36 w 72"/>
                <a:gd name="T15" fmla="*/ 72 h 72"/>
                <a:gd name="T16" fmla="*/ 61 w 72"/>
                <a:gd name="T17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2"/>
                  </a:moveTo>
                  <a:cubicBezTo>
                    <a:pt x="68" y="55"/>
                    <a:pt x="72" y="46"/>
                    <a:pt x="72" y="36"/>
                  </a:cubicBezTo>
                  <a:cubicBezTo>
                    <a:pt x="72" y="26"/>
                    <a:pt x="68" y="18"/>
                    <a:pt x="61" y="11"/>
                  </a:cubicBezTo>
                  <a:cubicBezTo>
                    <a:pt x="54" y="4"/>
                    <a:pt x="46" y="0"/>
                    <a:pt x="36" y="0"/>
                  </a:cubicBezTo>
                  <a:cubicBezTo>
                    <a:pt x="26" y="0"/>
                    <a:pt x="17" y="4"/>
                    <a:pt x="10" y="11"/>
                  </a:cubicBezTo>
                  <a:cubicBezTo>
                    <a:pt x="3" y="18"/>
                    <a:pt x="0" y="26"/>
                    <a:pt x="0" y="36"/>
                  </a:cubicBezTo>
                  <a:cubicBezTo>
                    <a:pt x="0" y="46"/>
                    <a:pt x="3" y="55"/>
                    <a:pt x="10" y="62"/>
                  </a:cubicBezTo>
                  <a:cubicBezTo>
                    <a:pt x="17" y="69"/>
                    <a:pt x="26" y="72"/>
                    <a:pt x="36" y="72"/>
                  </a:cubicBezTo>
                  <a:cubicBezTo>
                    <a:pt x="46" y="72"/>
                    <a:pt x="54" y="69"/>
                    <a:pt x="61" y="62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99E47ADF-4492-46AE-B0BF-A765C28DF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288" y="4465638"/>
              <a:ext cx="134938" cy="136525"/>
            </a:xfrm>
            <a:custGeom>
              <a:avLst/>
              <a:gdLst>
                <a:gd name="T0" fmla="*/ 61 w 71"/>
                <a:gd name="T1" fmla="*/ 61 h 72"/>
                <a:gd name="T2" fmla="*/ 71 w 71"/>
                <a:gd name="T3" fmla="*/ 36 h 72"/>
                <a:gd name="T4" fmla="*/ 61 w 71"/>
                <a:gd name="T5" fmla="*/ 10 h 72"/>
                <a:gd name="T6" fmla="*/ 36 w 71"/>
                <a:gd name="T7" fmla="*/ 0 h 72"/>
                <a:gd name="T8" fmla="*/ 10 w 71"/>
                <a:gd name="T9" fmla="*/ 10 h 72"/>
                <a:gd name="T10" fmla="*/ 0 w 71"/>
                <a:gd name="T11" fmla="*/ 36 h 72"/>
                <a:gd name="T12" fmla="*/ 10 w 71"/>
                <a:gd name="T13" fmla="*/ 61 h 72"/>
                <a:gd name="T14" fmla="*/ 36 w 71"/>
                <a:gd name="T15" fmla="*/ 72 h 72"/>
                <a:gd name="T16" fmla="*/ 61 w 71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72">
                  <a:moveTo>
                    <a:pt x="61" y="61"/>
                  </a:moveTo>
                  <a:cubicBezTo>
                    <a:pt x="68" y="54"/>
                    <a:pt x="71" y="46"/>
                    <a:pt x="71" y="36"/>
                  </a:cubicBezTo>
                  <a:cubicBezTo>
                    <a:pt x="71" y="26"/>
                    <a:pt x="68" y="17"/>
                    <a:pt x="61" y="10"/>
                  </a:cubicBezTo>
                  <a:cubicBezTo>
                    <a:pt x="54" y="3"/>
                    <a:pt x="45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5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05A1EEB9-AF59-44A1-BCC0-E738366C3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538" y="4397375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5FE9C19B-DE4C-47F3-A76E-1865A4EB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900" y="4329113"/>
              <a:ext cx="136525" cy="136525"/>
            </a:xfrm>
            <a:custGeom>
              <a:avLst/>
              <a:gdLst>
                <a:gd name="T0" fmla="*/ 62 w 72"/>
                <a:gd name="T1" fmla="*/ 61 h 72"/>
                <a:gd name="T2" fmla="*/ 72 w 72"/>
                <a:gd name="T3" fmla="*/ 36 h 72"/>
                <a:gd name="T4" fmla="*/ 62 w 72"/>
                <a:gd name="T5" fmla="*/ 11 h 72"/>
                <a:gd name="T6" fmla="*/ 36 w 72"/>
                <a:gd name="T7" fmla="*/ 0 h 72"/>
                <a:gd name="T8" fmla="*/ 11 w 72"/>
                <a:gd name="T9" fmla="*/ 11 h 72"/>
                <a:gd name="T10" fmla="*/ 0 w 72"/>
                <a:gd name="T11" fmla="*/ 36 h 72"/>
                <a:gd name="T12" fmla="*/ 11 w 72"/>
                <a:gd name="T13" fmla="*/ 61 h 72"/>
                <a:gd name="T14" fmla="*/ 36 w 72"/>
                <a:gd name="T15" fmla="*/ 72 h 72"/>
                <a:gd name="T16" fmla="*/ 62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2" y="61"/>
                  </a:moveTo>
                  <a:cubicBezTo>
                    <a:pt x="69" y="54"/>
                    <a:pt x="72" y="46"/>
                    <a:pt x="72" y="36"/>
                  </a:cubicBezTo>
                  <a:cubicBezTo>
                    <a:pt x="72" y="26"/>
                    <a:pt x="69" y="18"/>
                    <a:pt x="62" y="11"/>
                  </a:cubicBezTo>
                  <a:cubicBezTo>
                    <a:pt x="55" y="4"/>
                    <a:pt x="46" y="0"/>
                    <a:pt x="36" y="0"/>
                  </a:cubicBezTo>
                  <a:cubicBezTo>
                    <a:pt x="26" y="0"/>
                    <a:pt x="18" y="4"/>
                    <a:pt x="11" y="11"/>
                  </a:cubicBezTo>
                  <a:cubicBezTo>
                    <a:pt x="4" y="18"/>
                    <a:pt x="0" y="26"/>
                    <a:pt x="0" y="36"/>
                  </a:cubicBezTo>
                  <a:cubicBezTo>
                    <a:pt x="0" y="46"/>
                    <a:pt x="4" y="54"/>
                    <a:pt x="11" y="61"/>
                  </a:cubicBezTo>
                  <a:cubicBezTo>
                    <a:pt x="18" y="68"/>
                    <a:pt x="26" y="72"/>
                    <a:pt x="36" y="72"/>
                  </a:cubicBezTo>
                  <a:cubicBezTo>
                    <a:pt x="46" y="72"/>
                    <a:pt x="55" y="68"/>
                    <a:pt x="62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73511D8F-019B-499E-B5AA-1E14C6425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0" y="4260850"/>
              <a:ext cx="136525" cy="136525"/>
            </a:xfrm>
            <a:custGeom>
              <a:avLst/>
              <a:gdLst>
                <a:gd name="T0" fmla="*/ 62 w 72"/>
                <a:gd name="T1" fmla="*/ 61 h 72"/>
                <a:gd name="T2" fmla="*/ 72 w 72"/>
                <a:gd name="T3" fmla="*/ 36 h 72"/>
                <a:gd name="T4" fmla="*/ 62 w 72"/>
                <a:gd name="T5" fmla="*/ 10 h 72"/>
                <a:gd name="T6" fmla="*/ 36 w 72"/>
                <a:gd name="T7" fmla="*/ 0 h 72"/>
                <a:gd name="T8" fmla="*/ 11 w 72"/>
                <a:gd name="T9" fmla="*/ 10 h 72"/>
                <a:gd name="T10" fmla="*/ 0 w 72"/>
                <a:gd name="T11" fmla="*/ 36 h 72"/>
                <a:gd name="T12" fmla="*/ 11 w 72"/>
                <a:gd name="T13" fmla="*/ 61 h 72"/>
                <a:gd name="T14" fmla="*/ 36 w 72"/>
                <a:gd name="T15" fmla="*/ 72 h 72"/>
                <a:gd name="T16" fmla="*/ 62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2" y="61"/>
                  </a:moveTo>
                  <a:cubicBezTo>
                    <a:pt x="69" y="54"/>
                    <a:pt x="72" y="46"/>
                    <a:pt x="72" y="36"/>
                  </a:cubicBezTo>
                  <a:cubicBezTo>
                    <a:pt x="72" y="26"/>
                    <a:pt x="69" y="17"/>
                    <a:pt x="62" y="10"/>
                  </a:cubicBezTo>
                  <a:cubicBezTo>
                    <a:pt x="55" y="3"/>
                    <a:pt x="46" y="0"/>
                    <a:pt x="36" y="0"/>
                  </a:cubicBezTo>
                  <a:cubicBezTo>
                    <a:pt x="26" y="0"/>
                    <a:pt x="18" y="3"/>
                    <a:pt x="11" y="10"/>
                  </a:cubicBezTo>
                  <a:cubicBezTo>
                    <a:pt x="4" y="17"/>
                    <a:pt x="0" y="26"/>
                    <a:pt x="0" y="36"/>
                  </a:cubicBezTo>
                  <a:cubicBezTo>
                    <a:pt x="0" y="46"/>
                    <a:pt x="4" y="54"/>
                    <a:pt x="11" y="61"/>
                  </a:cubicBezTo>
                  <a:cubicBezTo>
                    <a:pt x="18" y="68"/>
                    <a:pt x="26" y="72"/>
                    <a:pt x="36" y="72"/>
                  </a:cubicBezTo>
                  <a:cubicBezTo>
                    <a:pt x="46" y="72"/>
                    <a:pt x="55" y="68"/>
                    <a:pt x="62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C81E14B9-128E-4559-A2BC-5A656CD60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0" y="4165600"/>
              <a:ext cx="136525" cy="136525"/>
            </a:xfrm>
            <a:custGeom>
              <a:avLst/>
              <a:gdLst>
                <a:gd name="T0" fmla="*/ 62 w 72"/>
                <a:gd name="T1" fmla="*/ 62 h 72"/>
                <a:gd name="T2" fmla="*/ 72 w 72"/>
                <a:gd name="T3" fmla="*/ 36 h 72"/>
                <a:gd name="T4" fmla="*/ 62 w 72"/>
                <a:gd name="T5" fmla="*/ 11 h 72"/>
                <a:gd name="T6" fmla="*/ 36 w 72"/>
                <a:gd name="T7" fmla="*/ 0 h 72"/>
                <a:gd name="T8" fmla="*/ 11 w 72"/>
                <a:gd name="T9" fmla="*/ 11 h 72"/>
                <a:gd name="T10" fmla="*/ 0 w 72"/>
                <a:gd name="T11" fmla="*/ 36 h 72"/>
                <a:gd name="T12" fmla="*/ 11 w 72"/>
                <a:gd name="T13" fmla="*/ 62 h 72"/>
                <a:gd name="T14" fmla="*/ 36 w 72"/>
                <a:gd name="T15" fmla="*/ 72 h 72"/>
                <a:gd name="T16" fmla="*/ 62 w 72"/>
                <a:gd name="T17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2" y="62"/>
                  </a:moveTo>
                  <a:cubicBezTo>
                    <a:pt x="69" y="55"/>
                    <a:pt x="72" y="46"/>
                    <a:pt x="72" y="36"/>
                  </a:cubicBezTo>
                  <a:cubicBezTo>
                    <a:pt x="72" y="26"/>
                    <a:pt x="69" y="18"/>
                    <a:pt x="62" y="11"/>
                  </a:cubicBezTo>
                  <a:cubicBezTo>
                    <a:pt x="55" y="4"/>
                    <a:pt x="46" y="0"/>
                    <a:pt x="36" y="0"/>
                  </a:cubicBezTo>
                  <a:cubicBezTo>
                    <a:pt x="26" y="0"/>
                    <a:pt x="18" y="4"/>
                    <a:pt x="11" y="11"/>
                  </a:cubicBezTo>
                  <a:cubicBezTo>
                    <a:pt x="4" y="18"/>
                    <a:pt x="0" y="26"/>
                    <a:pt x="0" y="36"/>
                  </a:cubicBezTo>
                  <a:cubicBezTo>
                    <a:pt x="0" y="46"/>
                    <a:pt x="4" y="55"/>
                    <a:pt x="11" y="62"/>
                  </a:cubicBezTo>
                  <a:cubicBezTo>
                    <a:pt x="18" y="69"/>
                    <a:pt x="26" y="72"/>
                    <a:pt x="36" y="72"/>
                  </a:cubicBezTo>
                  <a:cubicBezTo>
                    <a:pt x="46" y="72"/>
                    <a:pt x="55" y="69"/>
                    <a:pt x="62" y="62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38B1F145-D6E6-442A-9D73-4EC6DC014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2700" y="4092575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49ACEB6D-DE37-4710-AF19-518C01E58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338" y="4029075"/>
              <a:ext cx="136525" cy="136525"/>
            </a:xfrm>
            <a:custGeom>
              <a:avLst/>
              <a:gdLst>
                <a:gd name="T0" fmla="*/ 61 w 72"/>
                <a:gd name="T1" fmla="*/ 62 h 72"/>
                <a:gd name="T2" fmla="*/ 72 w 72"/>
                <a:gd name="T3" fmla="*/ 36 h 72"/>
                <a:gd name="T4" fmla="*/ 61 w 72"/>
                <a:gd name="T5" fmla="*/ 11 h 72"/>
                <a:gd name="T6" fmla="*/ 36 w 72"/>
                <a:gd name="T7" fmla="*/ 0 h 72"/>
                <a:gd name="T8" fmla="*/ 10 w 72"/>
                <a:gd name="T9" fmla="*/ 11 h 72"/>
                <a:gd name="T10" fmla="*/ 0 w 72"/>
                <a:gd name="T11" fmla="*/ 36 h 72"/>
                <a:gd name="T12" fmla="*/ 10 w 72"/>
                <a:gd name="T13" fmla="*/ 62 h 72"/>
                <a:gd name="T14" fmla="*/ 36 w 72"/>
                <a:gd name="T15" fmla="*/ 72 h 72"/>
                <a:gd name="T16" fmla="*/ 61 w 72"/>
                <a:gd name="T17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2"/>
                  </a:moveTo>
                  <a:cubicBezTo>
                    <a:pt x="68" y="55"/>
                    <a:pt x="72" y="46"/>
                    <a:pt x="72" y="36"/>
                  </a:cubicBezTo>
                  <a:cubicBezTo>
                    <a:pt x="72" y="26"/>
                    <a:pt x="68" y="18"/>
                    <a:pt x="61" y="11"/>
                  </a:cubicBezTo>
                  <a:cubicBezTo>
                    <a:pt x="54" y="4"/>
                    <a:pt x="46" y="0"/>
                    <a:pt x="36" y="0"/>
                  </a:cubicBezTo>
                  <a:cubicBezTo>
                    <a:pt x="26" y="0"/>
                    <a:pt x="17" y="4"/>
                    <a:pt x="10" y="11"/>
                  </a:cubicBezTo>
                  <a:cubicBezTo>
                    <a:pt x="3" y="18"/>
                    <a:pt x="0" y="26"/>
                    <a:pt x="0" y="36"/>
                  </a:cubicBezTo>
                  <a:cubicBezTo>
                    <a:pt x="0" y="46"/>
                    <a:pt x="3" y="55"/>
                    <a:pt x="10" y="62"/>
                  </a:cubicBezTo>
                  <a:cubicBezTo>
                    <a:pt x="17" y="69"/>
                    <a:pt x="26" y="72"/>
                    <a:pt x="36" y="72"/>
                  </a:cubicBezTo>
                  <a:cubicBezTo>
                    <a:pt x="46" y="72"/>
                    <a:pt x="54" y="69"/>
                    <a:pt x="61" y="62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EC0C26F7-8854-40D3-BE37-C770D187E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2438" y="3956050"/>
              <a:ext cx="136525" cy="136525"/>
            </a:xfrm>
            <a:custGeom>
              <a:avLst/>
              <a:gdLst>
                <a:gd name="T0" fmla="*/ 61 w 72"/>
                <a:gd name="T1" fmla="*/ 61 h 72"/>
                <a:gd name="T2" fmla="*/ 72 w 72"/>
                <a:gd name="T3" fmla="*/ 36 h 72"/>
                <a:gd name="T4" fmla="*/ 61 w 72"/>
                <a:gd name="T5" fmla="*/ 10 h 72"/>
                <a:gd name="T6" fmla="*/ 36 w 72"/>
                <a:gd name="T7" fmla="*/ 0 h 72"/>
                <a:gd name="T8" fmla="*/ 10 w 72"/>
                <a:gd name="T9" fmla="*/ 10 h 72"/>
                <a:gd name="T10" fmla="*/ 0 w 72"/>
                <a:gd name="T11" fmla="*/ 36 h 72"/>
                <a:gd name="T12" fmla="*/ 10 w 72"/>
                <a:gd name="T13" fmla="*/ 61 h 72"/>
                <a:gd name="T14" fmla="*/ 36 w 72"/>
                <a:gd name="T15" fmla="*/ 72 h 72"/>
                <a:gd name="T16" fmla="*/ 61 w 72"/>
                <a:gd name="T17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2">
                  <a:moveTo>
                    <a:pt x="61" y="61"/>
                  </a:moveTo>
                  <a:cubicBezTo>
                    <a:pt x="68" y="54"/>
                    <a:pt x="72" y="46"/>
                    <a:pt x="72" y="36"/>
                  </a:cubicBezTo>
                  <a:cubicBezTo>
                    <a:pt x="72" y="26"/>
                    <a:pt x="68" y="17"/>
                    <a:pt x="61" y="10"/>
                  </a:cubicBezTo>
                  <a:cubicBezTo>
                    <a:pt x="54" y="3"/>
                    <a:pt x="46" y="0"/>
                    <a:pt x="36" y="0"/>
                  </a:cubicBezTo>
                  <a:cubicBezTo>
                    <a:pt x="26" y="0"/>
                    <a:pt x="17" y="3"/>
                    <a:pt x="10" y="10"/>
                  </a:cubicBezTo>
                  <a:cubicBezTo>
                    <a:pt x="3" y="17"/>
                    <a:pt x="0" y="26"/>
                    <a:pt x="0" y="36"/>
                  </a:cubicBezTo>
                  <a:cubicBezTo>
                    <a:pt x="0" y="46"/>
                    <a:pt x="3" y="54"/>
                    <a:pt x="10" y="61"/>
                  </a:cubicBezTo>
                  <a:cubicBezTo>
                    <a:pt x="17" y="68"/>
                    <a:pt x="26" y="72"/>
                    <a:pt x="36" y="72"/>
                  </a:cubicBezTo>
                  <a:cubicBezTo>
                    <a:pt x="46" y="72"/>
                    <a:pt x="54" y="68"/>
                    <a:pt x="61" y="6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E96903A6-51D5-4B5E-8E36-F6CF09648332}"/>
              </a:ext>
            </a:extLst>
          </p:cNvPr>
          <p:cNvSpPr txBox="1"/>
          <p:nvPr/>
        </p:nvSpPr>
        <p:spPr>
          <a:xfrm>
            <a:off x="1719346" y="4808046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0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72AB225D-A27B-4F6A-B46E-0A0954D67483}"/>
              </a:ext>
            </a:extLst>
          </p:cNvPr>
          <p:cNvSpPr txBox="1"/>
          <p:nvPr/>
        </p:nvSpPr>
        <p:spPr>
          <a:xfrm>
            <a:off x="1905036" y="501673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0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B69B4DF5-EAB6-42B8-B2F7-86DEE587095F}"/>
              </a:ext>
            </a:extLst>
          </p:cNvPr>
          <p:cNvSpPr txBox="1"/>
          <p:nvPr/>
        </p:nvSpPr>
        <p:spPr>
          <a:xfrm>
            <a:off x="2728406" y="501673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4893DF31-9D50-4A10-B0F6-958233843BA5}"/>
              </a:ext>
            </a:extLst>
          </p:cNvPr>
          <p:cNvSpPr txBox="1"/>
          <p:nvPr/>
        </p:nvSpPr>
        <p:spPr>
          <a:xfrm>
            <a:off x="3551776" y="501673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4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A601DCD4-4EA3-4C2F-82B7-5846E19486A8}"/>
              </a:ext>
            </a:extLst>
          </p:cNvPr>
          <p:cNvSpPr txBox="1"/>
          <p:nvPr/>
        </p:nvSpPr>
        <p:spPr>
          <a:xfrm>
            <a:off x="4375146" y="501673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6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0721320A-4CD7-46CC-8677-59013B976948}"/>
              </a:ext>
            </a:extLst>
          </p:cNvPr>
          <p:cNvSpPr txBox="1"/>
          <p:nvPr/>
        </p:nvSpPr>
        <p:spPr>
          <a:xfrm>
            <a:off x="5198516" y="501673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8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46B80B6F-289D-44E0-B7E1-09F7987756A4}"/>
              </a:ext>
            </a:extLst>
          </p:cNvPr>
          <p:cNvSpPr txBox="1"/>
          <p:nvPr/>
        </p:nvSpPr>
        <p:spPr>
          <a:xfrm>
            <a:off x="5971961" y="501673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10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4A79B24D-695F-4B40-9A4B-D7D43A3373F2}"/>
              </a:ext>
            </a:extLst>
          </p:cNvPr>
          <p:cNvSpPr txBox="1"/>
          <p:nvPr/>
        </p:nvSpPr>
        <p:spPr>
          <a:xfrm>
            <a:off x="6795332" y="501673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12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5E33FB5A-9DEF-4498-B791-99F3F0DB1ABB}"/>
              </a:ext>
            </a:extLst>
          </p:cNvPr>
          <p:cNvSpPr txBox="1"/>
          <p:nvPr/>
        </p:nvSpPr>
        <p:spPr>
          <a:xfrm>
            <a:off x="1719346" y="445860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5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FD63791C-66DD-4ACE-BE44-2738B479C88D}"/>
              </a:ext>
            </a:extLst>
          </p:cNvPr>
          <p:cNvSpPr txBox="1"/>
          <p:nvPr/>
        </p:nvSpPr>
        <p:spPr>
          <a:xfrm>
            <a:off x="1619496" y="410915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10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3223D7F4-79B8-41E8-A5B6-CDA9F850E1CD}"/>
              </a:ext>
            </a:extLst>
          </p:cNvPr>
          <p:cNvSpPr txBox="1"/>
          <p:nvPr/>
        </p:nvSpPr>
        <p:spPr>
          <a:xfrm>
            <a:off x="1619496" y="375971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15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60FD767-93B0-40B0-B4C6-A2965AADDECE}"/>
              </a:ext>
            </a:extLst>
          </p:cNvPr>
          <p:cNvSpPr txBox="1"/>
          <p:nvPr/>
        </p:nvSpPr>
        <p:spPr>
          <a:xfrm>
            <a:off x="1619496" y="3410264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20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C0A27E7F-3EC1-4BD5-B183-46A07EE68F95}"/>
              </a:ext>
            </a:extLst>
          </p:cNvPr>
          <p:cNvSpPr txBox="1"/>
          <p:nvPr/>
        </p:nvSpPr>
        <p:spPr>
          <a:xfrm>
            <a:off x="1619496" y="306081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25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EEF35117-3334-4240-A850-BFF51A0477D1}"/>
              </a:ext>
            </a:extLst>
          </p:cNvPr>
          <p:cNvSpPr txBox="1"/>
          <p:nvPr/>
        </p:nvSpPr>
        <p:spPr>
          <a:xfrm>
            <a:off x="1619496" y="271137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30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1AEE61C4-4F0F-4E3A-ADAA-A51CC8E3C9BF}"/>
              </a:ext>
            </a:extLst>
          </p:cNvPr>
          <p:cNvSpPr txBox="1"/>
          <p:nvPr/>
        </p:nvSpPr>
        <p:spPr>
          <a:xfrm>
            <a:off x="1619496" y="236192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35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D144E906-0825-463A-90D7-7C7DEAE60BA6}"/>
              </a:ext>
            </a:extLst>
          </p:cNvPr>
          <p:cNvSpPr txBox="1"/>
          <p:nvPr/>
        </p:nvSpPr>
        <p:spPr>
          <a:xfrm>
            <a:off x="1619496" y="201248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40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99AF0E65-A2EF-4F87-9B02-623897D80045}"/>
              </a:ext>
            </a:extLst>
          </p:cNvPr>
          <p:cNvSpPr txBox="1"/>
          <p:nvPr/>
        </p:nvSpPr>
        <p:spPr>
          <a:xfrm>
            <a:off x="1619496" y="1663034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45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4E82B3EE-A596-43AA-ACCB-805F5DB84D59}"/>
              </a:ext>
            </a:extLst>
          </p:cNvPr>
          <p:cNvSpPr txBox="1"/>
          <p:nvPr/>
        </p:nvSpPr>
        <p:spPr>
          <a:xfrm>
            <a:off x="3076604" y="2384392"/>
            <a:ext cx="898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Observed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7612F9AF-520A-4D62-A1CA-E574479EA97D}"/>
              </a:ext>
            </a:extLst>
          </p:cNvPr>
          <p:cNvSpPr txBox="1"/>
          <p:nvPr/>
        </p:nvSpPr>
        <p:spPr>
          <a:xfrm>
            <a:off x="3076604" y="2670166"/>
            <a:ext cx="862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xmlns="" id="{D8A44A85-B0EF-4A11-93F3-0F88C8CF602B}"/>
              </a:ext>
            </a:extLst>
          </p:cNvPr>
          <p:cNvSpPr txBox="1"/>
          <p:nvPr/>
        </p:nvSpPr>
        <p:spPr>
          <a:xfrm>
            <a:off x="5148064" y="4149080"/>
            <a:ext cx="4007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Standardized</a:t>
            </a:r>
            <a:r>
              <a:rPr lang="fr-FR" sz="1400" dirty="0" smtClean="0"/>
              <a:t> </a:t>
            </a:r>
            <a:r>
              <a:rPr lang="fr-FR" sz="1400" dirty="0" err="1" smtClean="0"/>
              <a:t>mortality</a:t>
            </a:r>
            <a:r>
              <a:rPr lang="fr-FR" sz="1400" dirty="0" smtClean="0"/>
              <a:t> ratio </a:t>
            </a:r>
          </a:p>
          <a:p>
            <a:r>
              <a:rPr lang="fr-FR" sz="1400" dirty="0" err="1" smtClean="0"/>
              <a:t>at</a:t>
            </a:r>
            <a:r>
              <a:rPr lang="fr-FR" sz="1400" dirty="0" smtClean="0"/>
              <a:t> 1 </a:t>
            </a:r>
            <a:r>
              <a:rPr lang="fr-FR" sz="1400" dirty="0" err="1" smtClean="0"/>
              <a:t>year</a:t>
            </a:r>
            <a:r>
              <a:rPr lang="fr-FR" sz="1400" dirty="0" smtClean="0"/>
              <a:t> </a:t>
            </a:r>
            <a:r>
              <a:rPr lang="fr-FR" sz="1400" dirty="0"/>
              <a:t>= </a:t>
            </a:r>
            <a:r>
              <a:rPr lang="fr-FR" sz="1400" dirty="0" smtClean="0"/>
              <a:t>0.39 (95% CI : 0.24-0.65) ; p &lt; 0.001</a:t>
            </a:r>
            <a:endParaRPr lang="fr-FR" sz="1400" dirty="0"/>
          </a:p>
        </p:txBody>
      </p:sp>
      <p:sp>
        <p:nvSpPr>
          <p:cNvPr id="2" name="ZoneTexte 1"/>
          <p:cNvSpPr txBox="1"/>
          <p:nvPr/>
        </p:nvSpPr>
        <p:spPr>
          <a:xfrm>
            <a:off x="6804248" y="3743454"/>
            <a:ext cx="2915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>
                <a:solidFill>
                  <a:srgbClr val="990000"/>
                </a:solidFill>
              </a:rPr>
              <a:t>X</a:t>
            </a:r>
            <a:endParaRPr lang="fr-FR" sz="11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30846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140</Words>
  <Application>Microsoft Macintosh PowerPoint</Application>
  <PresentationFormat>Présentation à l'écran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HCV-trials.com 2017</vt:lpstr>
      <vt:lpstr>Survival benefit of DAA-induced SVR  in patients with decompensated cirrhosis </vt:lpstr>
      <vt:lpstr>Présentation PowerPoint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 de Microsoft Office</cp:lastModifiedBy>
  <cp:revision>232</cp:revision>
  <dcterms:created xsi:type="dcterms:W3CDTF">2010-10-19T10:42:50Z</dcterms:created>
  <dcterms:modified xsi:type="dcterms:W3CDTF">2017-11-30T07:53:05Z</dcterms:modified>
</cp:coreProperties>
</file>