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7" r:id="rId2"/>
    <p:sldId id="306" r:id="rId3"/>
    <p:sldId id="307" r:id="rId4"/>
    <p:sldId id="304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pos="57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FF6600"/>
    <a:srgbClr val="DDDDDD"/>
    <a:srgbClr val="CC6600"/>
    <a:srgbClr val="990099"/>
    <a:srgbClr val="FFFFFF"/>
    <a:srgbClr val="800080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05" autoAdjust="0"/>
    <p:restoredTop sz="96374" autoAdjust="0"/>
  </p:normalViewPr>
  <p:slideViewPr>
    <p:cSldViewPr>
      <p:cViewPr varScale="1">
        <p:scale>
          <a:sx n="88" d="100"/>
          <a:sy n="88" d="100"/>
        </p:scale>
        <p:origin x="1536" y="90"/>
      </p:cViewPr>
      <p:guideLst>
        <p:guide orient="horz" pos="935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886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311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58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87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925270-9DF1-3C4A-812B-A0DFB3EA604F}" type="datetimeFigureOut">
              <a:rPr lang="fr-FR" smtClean="0"/>
              <a:t>17/05/2018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C0BF32-2DFA-5149-A3F4-877BB8B1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805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  <p:sldLayoutId id="2147483653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Survival benefits of DAA in patients </a:t>
            </a:r>
            <a:br>
              <a:rPr lang="en-US" dirty="0"/>
            </a:br>
            <a:r>
              <a:rPr lang="en-US" dirty="0"/>
              <a:t>with decompensated cirrhosis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Objective</a:t>
            </a:r>
          </a:p>
          <a:p>
            <a:pPr lvl="1"/>
            <a:r>
              <a:rPr lang="en-US" sz="2000" dirty="0"/>
              <a:t>Incidence of deaths in DAA-treated patients with decompensated cirrhosis (Child-Pugh B or C) from LDV/SOF and SOF/VEL studies (SOLAR-1, SOLAR-2, ASTRAL-4, N = 463)</a:t>
            </a:r>
          </a:p>
          <a:p>
            <a:pPr lvl="1"/>
            <a:r>
              <a:rPr lang="en-US" sz="2000" dirty="0"/>
              <a:t>Comparison with the expected incidence in un-treated patients (survival model from liver transplant waitlist in the pre-DAA era: </a:t>
            </a:r>
            <a:br>
              <a:rPr lang="en-US" sz="2000" dirty="0"/>
            </a:br>
            <a:r>
              <a:rPr lang="en-US" sz="2000" dirty="0"/>
              <a:t>2 cohorts, one for model development, one for model validation)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Kim WR, EASL 2018, Abs. PS-151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B2359139-1265-476A-9653-74D73BC0B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352"/>
            <a:ext cx="25557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Survival Decompensated Cirrhosis</a:t>
            </a:r>
          </a:p>
        </p:txBody>
      </p:sp>
    </p:spTree>
    <p:extLst>
      <p:ext uri="{BB962C8B-B14F-4D97-AF65-F5344CB8AC3E}">
        <p14:creationId xmlns:p14="http://schemas.microsoft.com/office/powerpoint/2010/main" val="187181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Kim WR, EASL 2018, Abs. PS-151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0B2B5E87-315D-431B-9732-5A71BFAF6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352"/>
            <a:ext cx="25557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Survival Decompensated Cirrhosis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8D0DB44-F97F-4A66-B207-9B144218340D}"/>
              </a:ext>
            </a:extLst>
          </p:cNvPr>
          <p:cNvSpPr txBox="1">
            <a:spLocks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 dirty="0"/>
              <a:t>Survival benefits of DAA in patients </a:t>
            </a:r>
            <a:br>
              <a:rPr lang="en-US" kern="0" dirty="0"/>
            </a:br>
            <a:r>
              <a:rPr lang="en-US" kern="0" dirty="0"/>
              <a:t>with decompensated cirrhosis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71226EF-BEAA-4000-A1FA-980FAA826F1F}"/>
              </a:ext>
            </a:extLst>
          </p:cNvPr>
          <p:cNvSpPr txBox="1"/>
          <p:nvPr/>
        </p:nvSpPr>
        <p:spPr>
          <a:xfrm>
            <a:off x="934163" y="1153619"/>
            <a:ext cx="7552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Observed versus expected deaths in DAA-treated patients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ABBC52C1-24D6-4D86-896F-3EC3B2B0A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5517232"/>
            <a:ext cx="8351838" cy="461665"/>
          </a:xfrm>
        </p:spPr>
        <p:txBody>
          <a:bodyPr/>
          <a:lstStyle/>
          <a:p>
            <a:r>
              <a:rPr lang="en-US" sz="1800" b="0" dirty="0">
                <a:solidFill>
                  <a:srgbClr val="000066"/>
                </a:solidFill>
                <a:latin typeface="+mn-lt"/>
              </a:rPr>
              <a:t>54 deaths expected from survival mode</a:t>
            </a:r>
          </a:p>
          <a:p>
            <a:r>
              <a:rPr lang="en-US" sz="1800" b="0" dirty="0">
                <a:solidFill>
                  <a:srgbClr val="000066"/>
                </a:solidFill>
                <a:latin typeface="+mn-lt"/>
              </a:rPr>
              <a:t>25 deaths observed over 1 year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53CB99E1-E4B6-4E30-A0D3-5BF4B01D64BA}"/>
              </a:ext>
            </a:extLst>
          </p:cNvPr>
          <p:cNvSpPr txBox="1"/>
          <p:nvPr/>
        </p:nvSpPr>
        <p:spPr>
          <a:xfrm>
            <a:off x="115959" y="6218312"/>
            <a:ext cx="2109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/>
              <a:t>Standardized mortality ratio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C19660CC-619B-4645-AE1A-4AC405FAF633}"/>
              </a:ext>
            </a:extLst>
          </p:cNvPr>
          <p:cNvGrpSpPr/>
          <p:nvPr/>
        </p:nvGrpSpPr>
        <p:grpSpPr>
          <a:xfrm>
            <a:off x="1120233" y="1772816"/>
            <a:ext cx="7545523" cy="3777569"/>
            <a:chOff x="1462466" y="2215819"/>
            <a:chExt cx="7545523" cy="3777569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685378C-1E97-49CE-8638-7C451E136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492" y="3110374"/>
              <a:ext cx="3975100" cy="2144713"/>
            </a:xfrm>
            <a:custGeom>
              <a:avLst/>
              <a:gdLst>
                <a:gd name="T0" fmla="*/ 2504 w 2504"/>
                <a:gd name="T1" fmla="*/ 1351 h 1351"/>
                <a:gd name="T2" fmla="*/ 2504 w 2504"/>
                <a:gd name="T3" fmla="*/ 0 h 1351"/>
                <a:gd name="T4" fmla="*/ 0 w 2504"/>
                <a:gd name="T5" fmla="*/ 0 h 1351"/>
                <a:gd name="T6" fmla="*/ 0 w 2504"/>
                <a:gd name="T7" fmla="*/ 1351 h 1351"/>
                <a:gd name="T8" fmla="*/ 2504 w 2504"/>
                <a:gd name="T9" fmla="*/ 1351 h 1351"/>
                <a:gd name="T10" fmla="*/ 2504 w 2504"/>
                <a:gd name="T11" fmla="*/ 1351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4" h="1351">
                  <a:moveTo>
                    <a:pt x="2504" y="1351"/>
                  </a:moveTo>
                  <a:lnTo>
                    <a:pt x="2504" y="0"/>
                  </a:lnTo>
                  <a:lnTo>
                    <a:pt x="0" y="0"/>
                  </a:lnTo>
                  <a:lnTo>
                    <a:pt x="0" y="1351"/>
                  </a:lnTo>
                  <a:lnTo>
                    <a:pt x="2504" y="1351"/>
                  </a:lnTo>
                  <a:lnTo>
                    <a:pt x="2504" y="13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 dirty="0"/>
            </a:p>
          </p:txBody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B159831D-54AB-4FB1-A09C-36D4327E0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830" y="3332624"/>
              <a:ext cx="5710238" cy="1922463"/>
            </a:xfrm>
            <a:custGeom>
              <a:avLst/>
              <a:gdLst>
                <a:gd name="T0" fmla="*/ 3597 w 3597"/>
                <a:gd name="T1" fmla="*/ 0 h 1211"/>
                <a:gd name="T2" fmla="*/ 3303 w 3597"/>
                <a:gd name="T3" fmla="*/ 0 h 1211"/>
                <a:gd name="T4" fmla="*/ 2523 w 3597"/>
                <a:gd name="T5" fmla="*/ 141 h 1211"/>
                <a:gd name="T6" fmla="*/ 2388 w 3597"/>
                <a:gd name="T7" fmla="*/ 181 h 1211"/>
                <a:gd name="T8" fmla="*/ 2200 w 3597"/>
                <a:gd name="T9" fmla="*/ 264 h 1211"/>
                <a:gd name="T10" fmla="*/ 1914 w 3597"/>
                <a:gd name="T11" fmla="*/ 355 h 1211"/>
                <a:gd name="T12" fmla="*/ 1488 w 3597"/>
                <a:gd name="T13" fmla="*/ 501 h 1211"/>
                <a:gd name="T14" fmla="*/ 1045 w 3597"/>
                <a:gd name="T15" fmla="*/ 716 h 1211"/>
                <a:gd name="T16" fmla="*/ 702 w 3597"/>
                <a:gd name="T17" fmla="*/ 856 h 1211"/>
                <a:gd name="T18" fmla="*/ 384 w 3597"/>
                <a:gd name="T19" fmla="*/ 976 h 1211"/>
                <a:gd name="T20" fmla="*/ 131 w 3597"/>
                <a:gd name="T21" fmla="*/ 1097 h 1211"/>
                <a:gd name="T22" fmla="*/ 0 w 3597"/>
                <a:gd name="T23" fmla="*/ 1211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97" h="1211">
                  <a:moveTo>
                    <a:pt x="3597" y="0"/>
                  </a:moveTo>
                  <a:lnTo>
                    <a:pt x="3303" y="0"/>
                  </a:lnTo>
                  <a:lnTo>
                    <a:pt x="2523" y="141"/>
                  </a:lnTo>
                  <a:lnTo>
                    <a:pt x="2388" y="181"/>
                  </a:lnTo>
                  <a:lnTo>
                    <a:pt x="2200" y="264"/>
                  </a:lnTo>
                  <a:lnTo>
                    <a:pt x="1914" y="355"/>
                  </a:lnTo>
                  <a:lnTo>
                    <a:pt x="1488" y="501"/>
                  </a:lnTo>
                  <a:lnTo>
                    <a:pt x="1045" y="716"/>
                  </a:lnTo>
                  <a:lnTo>
                    <a:pt x="702" y="856"/>
                  </a:lnTo>
                  <a:lnTo>
                    <a:pt x="384" y="976"/>
                  </a:lnTo>
                  <a:lnTo>
                    <a:pt x="131" y="1097"/>
                  </a:lnTo>
                  <a:lnTo>
                    <a:pt x="0" y="1211"/>
                  </a:lnTo>
                </a:path>
              </a:pathLst>
            </a:custGeom>
            <a:noFill/>
            <a:ln w="26988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F9A72ED-EB5D-4D88-8E52-DD650A51A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5055" y="2773824"/>
              <a:ext cx="5815013" cy="2481263"/>
            </a:xfrm>
            <a:custGeom>
              <a:avLst/>
              <a:gdLst>
                <a:gd name="T0" fmla="*/ 3663 w 3663"/>
                <a:gd name="T1" fmla="*/ 1563 h 1563"/>
                <a:gd name="T2" fmla="*/ 0 w 3663"/>
                <a:gd name="T3" fmla="*/ 1563 h 1563"/>
                <a:gd name="T4" fmla="*/ 0 w 3663"/>
                <a:gd name="T5" fmla="*/ 0 h 1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3" h="1563">
                  <a:moveTo>
                    <a:pt x="3663" y="1563"/>
                  </a:moveTo>
                  <a:lnTo>
                    <a:pt x="0" y="1563"/>
                  </a:lnTo>
                  <a:lnTo>
                    <a:pt x="0" y="0"/>
                  </a:lnTo>
                </a:path>
              </a:pathLst>
            </a:cu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3" name="Line 7">
              <a:extLst>
                <a:ext uri="{FF2B5EF4-FFF2-40B4-BE49-F238E27FC236}">
                  <a16:creationId xmlns:a16="http://schemas.microsoft.com/office/drawing/2014/main" id="{B810F8EE-E5B7-4F7E-9A17-9679BF2A41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5042" y="3129424"/>
              <a:ext cx="100013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" name="Line 8">
              <a:extLst>
                <a:ext uri="{FF2B5EF4-FFF2-40B4-BE49-F238E27FC236}">
                  <a16:creationId xmlns:a16="http://schemas.microsoft.com/office/drawing/2014/main" id="{D3D861E2-95D0-4CDF-8677-4BF58FDC67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5042" y="3835862"/>
              <a:ext cx="100013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30F76BD5-9E23-4988-80AA-7FCD93BE52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5042" y="3483437"/>
              <a:ext cx="100013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id="{C7D10ACB-E9C0-4959-9767-D3AFA9BCCB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5042" y="4189874"/>
              <a:ext cx="100013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7" name="Line 11">
              <a:extLst>
                <a:ext uri="{FF2B5EF4-FFF2-40B4-BE49-F238E27FC236}">
                  <a16:creationId xmlns:a16="http://schemas.microsoft.com/office/drawing/2014/main" id="{59490005-209B-406C-A085-73D2F8B820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5042" y="4543887"/>
              <a:ext cx="100013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8" name="Line 12">
              <a:extLst>
                <a:ext uri="{FF2B5EF4-FFF2-40B4-BE49-F238E27FC236}">
                  <a16:creationId xmlns:a16="http://schemas.microsoft.com/office/drawing/2014/main" id="{86D324B6-6523-4402-B383-E6AE500881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5042" y="5255087"/>
              <a:ext cx="100013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9" name="Line 13">
              <a:extLst>
                <a:ext uri="{FF2B5EF4-FFF2-40B4-BE49-F238E27FC236}">
                  <a16:creationId xmlns:a16="http://schemas.microsoft.com/office/drawing/2014/main" id="{C24FE2E2-E84A-4B5C-BB09-45C38E50BE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5042" y="4897899"/>
              <a:ext cx="100013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20" name="Line 14">
              <a:extLst>
                <a:ext uri="{FF2B5EF4-FFF2-40B4-BE49-F238E27FC236}">
                  <a16:creationId xmlns:a16="http://schemas.microsoft.com/office/drawing/2014/main" id="{FA3A8994-2E4E-4C68-87C5-BCE9EBB99B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5042" y="2773824"/>
              <a:ext cx="100013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21" name="Line 15">
              <a:extLst>
                <a:ext uri="{FF2B5EF4-FFF2-40B4-BE49-F238E27FC236}">
                  <a16:creationId xmlns:a16="http://schemas.microsoft.com/office/drawing/2014/main" id="{72836C18-7C3D-461C-8B10-7278BF57E7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95167" y="5255087"/>
              <a:ext cx="0" cy="10953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B666DDC9-2995-4F04-8269-96B1EFF899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82567" y="5255087"/>
              <a:ext cx="0" cy="10953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23" name="Line 17">
              <a:extLst>
                <a:ext uri="{FF2B5EF4-FFF2-40B4-BE49-F238E27FC236}">
                  <a16:creationId xmlns:a16="http://schemas.microsoft.com/office/drawing/2014/main" id="{0251346C-339E-4365-8963-4D8993A7B3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70867" y="5255087"/>
              <a:ext cx="0" cy="10953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24" name="Line 18">
              <a:extLst>
                <a:ext uri="{FF2B5EF4-FFF2-40B4-BE49-F238E27FC236}">
                  <a16:creationId xmlns:a16="http://schemas.microsoft.com/office/drawing/2014/main" id="{A70C6DE5-3B19-487E-90AB-6E7CEA1DF8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5092" y="5255087"/>
              <a:ext cx="0" cy="10953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25" name="Line 19">
              <a:extLst>
                <a:ext uri="{FF2B5EF4-FFF2-40B4-BE49-F238E27FC236}">
                  <a16:creationId xmlns:a16="http://schemas.microsoft.com/office/drawing/2014/main" id="{15BDC746-B64B-4ED9-BE48-FE810969B5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0905" y="5255087"/>
              <a:ext cx="0" cy="10953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26" name="Line 20">
              <a:extLst>
                <a:ext uri="{FF2B5EF4-FFF2-40B4-BE49-F238E27FC236}">
                  <a16:creationId xmlns:a16="http://schemas.microsoft.com/office/drawing/2014/main" id="{93564715-757F-4BF0-BC5B-831C8F9D9B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5130" y="5255087"/>
              <a:ext cx="0" cy="10953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27" name="Line 21">
              <a:extLst>
                <a:ext uri="{FF2B5EF4-FFF2-40B4-BE49-F238E27FC236}">
                  <a16:creationId xmlns:a16="http://schemas.microsoft.com/office/drawing/2014/main" id="{033CE286-047E-4239-BA1F-E799F818FE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85055" y="5255087"/>
              <a:ext cx="0" cy="10953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28" name="Line 22">
              <a:extLst>
                <a:ext uri="{FF2B5EF4-FFF2-40B4-BE49-F238E27FC236}">
                  <a16:creationId xmlns:a16="http://schemas.microsoft.com/office/drawing/2014/main" id="{88C36204-6B3F-4602-814B-26F734FB0F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0942" y="5255087"/>
              <a:ext cx="0" cy="10953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A62CE6B4-1FCC-47EF-A5D5-2EA04E91F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6555" y="4274012"/>
              <a:ext cx="176213" cy="174625"/>
            </a:xfrm>
            <a:custGeom>
              <a:avLst/>
              <a:gdLst>
                <a:gd name="T0" fmla="*/ 56 w 111"/>
                <a:gd name="T1" fmla="*/ 0 h 110"/>
                <a:gd name="T2" fmla="*/ 0 w 111"/>
                <a:gd name="T3" fmla="*/ 56 h 110"/>
                <a:gd name="T4" fmla="*/ 56 w 111"/>
                <a:gd name="T5" fmla="*/ 110 h 110"/>
                <a:gd name="T6" fmla="*/ 111 w 111"/>
                <a:gd name="T7" fmla="*/ 56 h 110"/>
                <a:gd name="T8" fmla="*/ 56 w 111"/>
                <a:gd name="T9" fmla="*/ 0 h 110"/>
                <a:gd name="T10" fmla="*/ 56 w 111"/>
                <a:gd name="T1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110">
                  <a:moveTo>
                    <a:pt x="56" y="0"/>
                  </a:moveTo>
                  <a:lnTo>
                    <a:pt x="0" y="56"/>
                  </a:lnTo>
                  <a:lnTo>
                    <a:pt x="56" y="110"/>
                  </a:lnTo>
                  <a:lnTo>
                    <a:pt x="111" y="56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82340374-6057-4D9E-8ACF-B41069723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2055" y="5153487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200DCF74-87A6-4E91-B541-FE3AF3D6F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2080" y="5129674"/>
              <a:ext cx="138113" cy="139700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6E194E21-A0AE-4F08-9F44-370D1FD97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4305" y="5080462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B06D3687-D7A7-44B5-A257-970848CD1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817" y="5043949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C42B9612-5C95-4B4F-85F6-E2DC2F507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9117" y="5007437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6B0A6525-CADD-45AE-8E66-048B2A342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805" y="4975687"/>
              <a:ext cx="139700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33028F7D-490A-4F22-AA78-5F9981BA4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4842" y="4943937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39" name="Freeform 33">
              <a:extLst>
                <a:ext uri="{FF2B5EF4-FFF2-40B4-BE49-F238E27FC236}">
                  <a16:creationId xmlns:a16="http://schemas.microsoft.com/office/drawing/2014/main" id="{3816BAD5-33C0-4586-A2F7-4491B3DE9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630" y="4897899"/>
              <a:ext cx="138113" cy="139700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E1383C52-1D75-4718-9868-AC6281489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355" y="4826462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82E573D8-7D47-4496-AC89-8754ABE41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7605" y="4839162"/>
              <a:ext cx="138113" cy="139700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0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0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54924CB5-CEB8-4063-BEE9-D9B1B3B21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6355" y="4789949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0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0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12C95D03-BE9D-431A-ABB7-231601DCC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4642" y="4766137"/>
              <a:ext cx="138113" cy="139700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0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0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9698384D-401D-484F-AF85-E696B83E7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2905" y="4739149"/>
              <a:ext cx="138113" cy="139700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0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0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2E799DC7-E5DA-4D40-95B4-704BF3086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1642" y="4685174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0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0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3525EB74-BDA8-45A7-B355-A6769EE45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3117" y="4626437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0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0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9D1FC2F1-6BC0-4C91-9B0A-3A769BFD8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905" y="4589924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0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0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F7D471AF-E61A-440D-B523-A640F0564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8117" y="4548649"/>
              <a:ext cx="139700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0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0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E86D645C-5087-4C4C-825B-B49069D94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5317" y="4512137"/>
              <a:ext cx="139700" cy="138113"/>
            </a:xfrm>
            <a:custGeom>
              <a:avLst/>
              <a:gdLst>
                <a:gd name="T0" fmla="*/ 53 w 62"/>
                <a:gd name="T1" fmla="*/ 52 h 61"/>
                <a:gd name="T2" fmla="*/ 62 w 62"/>
                <a:gd name="T3" fmla="*/ 31 h 61"/>
                <a:gd name="T4" fmla="*/ 53 w 62"/>
                <a:gd name="T5" fmla="*/ 9 h 61"/>
                <a:gd name="T6" fmla="*/ 31 w 62"/>
                <a:gd name="T7" fmla="*/ 0 h 61"/>
                <a:gd name="T8" fmla="*/ 9 w 62"/>
                <a:gd name="T9" fmla="*/ 9 h 61"/>
                <a:gd name="T10" fmla="*/ 0 w 62"/>
                <a:gd name="T11" fmla="*/ 31 h 61"/>
                <a:gd name="T12" fmla="*/ 9 w 62"/>
                <a:gd name="T13" fmla="*/ 52 h 61"/>
                <a:gd name="T14" fmla="*/ 31 w 62"/>
                <a:gd name="T15" fmla="*/ 61 h 61"/>
                <a:gd name="T16" fmla="*/ 53 w 62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61">
                  <a:moveTo>
                    <a:pt x="53" y="52"/>
                  </a:moveTo>
                  <a:cubicBezTo>
                    <a:pt x="59" y="46"/>
                    <a:pt x="62" y="39"/>
                    <a:pt x="62" y="31"/>
                  </a:cubicBezTo>
                  <a:cubicBezTo>
                    <a:pt x="62" y="22"/>
                    <a:pt x="59" y="15"/>
                    <a:pt x="53" y="9"/>
                  </a:cubicBezTo>
                  <a:cubicBezTo>
                    <a:pt x="47" y="3"/>
                    <a:pt x="39" y="0"/>
                    <a:pt x="31" y="0"/>
                  </a:cubicBezTo>
                  <a:cubicBezTo>
                    <a:pt x="23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3" y="61"/>
                    <a:pt x="31" y="61"/>
                  </a:cubicBezTo>
                  <a:cubicBezTo>
                    <a:pt x="39" y="61"/>
                    <a:pt x="47" y="58"/>
                    <a:pt x="53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BD2C9CEB-5408-4563-841D-A823521A2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8042" y="4467687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3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3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1" name="Freeform 45">
              <a:extLst>
                <a:ext uri="{FF2B5EF4-FFF2-40B4-BE49-F238E27FC236}">
                  <a16:creationId xmlns:a16="http://schemas.microsoft.com/office/drawing/2014/main" id="{E3D795C7-EC1A-48AD-9BFC-94031887E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0755" y="4431174"/>
              <a:ext cx="139700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D7D39FCC-9478-4569-A484-C6210DB4F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6030" y="4402599"/>
              <a:ext cx="138113" cy="139700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21AD0CA8-33E3-4FAE-9E5A-BFB3B6BFA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1292" y="4335924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836C68E1-9444-4F23-A7BC-8DD59D814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2855" y="4294649"/>
              <a:ext cx="138113" cy="138113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41FBDB6D-3352-4725-A6D0-BF8B7BDB0FFE}"/>
                </a:ext>
              </a:extLst>
            </p:cNvPr>
            <p:cNvSpPr txBox="1"/>
            <p:nvPr/>
          </p:nvSpPr>
          <p:spPr>
            <a:xfrm>
              <a:off x="1741211" y="5360932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0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BB5D026A-0668-4053-A476-647366FD3D28}"/>
                </a:ext>
              </a:extLst>
            </p:cNvPr>
            <p:cNvSpPr txBox="1"/>
            <p:nvPr/>
          </p:nvSpPr>
          <p:spPr>
            <a:xfrm>
              <a:off x="2476418" y="5360932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50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F0B05D5A-4254-4623-B041-9CEDC8AEDDB4}"/>
                </a:ext>
              </a:extLst>
            </p:cNvPr>
            <p:cNvSpPr txBox="1"/>
            <p:nvPr/>
          </p:nvSpPr>
          <p:spPr>
            <a:xfrm>
              <a:off x="3211625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100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2000503D-9080-4FB3-870B-887EE1C0FD3A}"/>
                </a:ext>
              </a:extLst>
            </p:cNvPr>
            <p:cNvSpPr txBox="1"/>
            <p:nvPr/>
          </p:nvSpPr>
          <p:spPr>
            <a:xfrm>
              <a:off x="3996757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150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04715AAF-F80A-4CBA-8157-BAE34E461824}"/>
                </a:ext>
              </a:extLst>
            </p:cNvPr>
            <p:cNvSpPr txBox="1"/>
            <p:nvPr/>
          </p:nvSpPr>
          <p:spPr>
            <a:xfrm>
              <a:off x="4781889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200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85D5BFA8-8D8D-4996-BA14-9DD998D37BFF}"/>
                </a:ext>
              </a:extLst>
            </p:cNvPr>
            <p:cNvSpPr txBox="1"/>
            <p:nvPr/>
          </p:nvSpPr>
          <p:spPr>
            <a:xfrm>
              <a:off x="5567021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250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F5F47CD4-FB87-452E-A009-2BEFD821F7AD}"/>
                </a:ext>
              </a:extLst>
            </p:cNvPr>
            <p:cNvSpPr txBox="1"/>
            <p:nvPr/>
          </p:nvSpPr>
          <p:spPr>
            <a:xfrm>
              <a:off x="6352153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300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37BCE4DA-0C6F-4E61-8A78-D565B80AD0D5}"/>
                </a:ext>
              </a:extLst>
            </p:cNvPr>
            <p:cNvSpPr txBox="1"/>
            <p:nvPr/>
          </p:nvSpPr>
          <p:spPr>
            <a:xfrm>
              <a:off x="7137285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350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973936AF-2021-49EA-AA14-8668B2554841}"/>
                </a:ext>
              </a:extLst>
            </p:cNvPr>
            <p:cNvSpPr txBox="1"/>
            <p:nvPr/>
          </p:nvSpPr>
          <p:spPr>
            <a:xfrm>
              <a:off x="1562316" y="5113411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FCB06FA3-7189-4BCF-9C0A-B6D92FC8BB90}"/>
                </a:ext>
              </a:extLst>
            </p:cNvPr>
            <p:cNvSpPr txBox="1"/>
            <p:nvPr/>
          </p:nvSpPr>
          <p:spPr>
            <a:xfrm>
              <a:off x="1462466" y="475962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E5B158DB-7CB1-4187-9AA5-9D9DE46B6430}"/>
                </a:ext>
              </a:extLst>
            </p:cNvPr>
            <p:cNvSpPr txBox="1"/>
            <p:nvPr/>
          </p:nvSpPr>
          <p:spPr>
            <a:xfrm>
              <a:off x="1462466" y="4405842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54D5B556-45CC-4417-BBC3-D56637233499}"/>
                </a:ext>
              </a:extLst>
            </p:cNvPr>
            <p:cNvSpPr txBox="1"/>
            <p:nvPr/>
          </p:nvSpPr>
          <p:spPr>
            <a:xfrm>
              <a:off x="1462466" y="4052056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30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FC655879-0937-4818-B429-3958E45528A7}"/>
                </a:ext>
              </a:extLst>
            </p:cNvPr>
            <p:cNvSpPr txBox="1"/>
            <p:nvPr/>
          </p:nvSpPr>
          <p:spPr>
            <a:xfrm>
              <a:off x="1462466" y="369827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2FAF2397-0DFF-4894-AAFA-743DF5CC0702}"/>
                </a:ext>
              </a:extLst>
            </p:cNvPr>
            <p:cNvSpPr txBox="1"/>
            <p:nvPr/>
          </p:nvSpPr>
          <p:spPr>
            <a:xfrm>
              <a:off x="1462466" y="3344484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50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2D1164B4-EDC5-4717-9382-F9338F5BB4D7}"/>
                </a:ext>
              </a:extLst>
            </p:cNvPr>
            <p:cNvSpPr txBox="1"/>
            <p:nvPr/>
          </p:nvSpPr>
          <p:spPr>
            <a:xfrm>
              <a:off x="1462466" y="299069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B2372941-AE9E-4263-BFA4-EC0C89E6137D}"/>
                </a:ext>
              </a:extLst>
            </p:cNvPr>
            <p:cNvSpPr txBox="1"/>
            <p:nvPr/>
          </p:nvSpPr>
          <p:spPr>
            <a:xfrm>
              <a:off x="1462466" y="2636912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70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34C87276-0864-4F11-86CA-6A45DB3E45A7}"/>
                </a:ext>
              </a:extLst>
            </p:cNvPr>
            <p:cNvSpPr txBox="1"/>
            <p:nvPr/>
          </p:nvSpPr>
          <p:spPr>
            <a:xfrm>
              <a:off x="6858449" y="3583971"/>
              <a:ext cx="8385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p &lt; 0.05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4BD85090-989E-4E41-BD9C-DDDC59D8D428}"/>
                </a:ext>
              </a:extLst>
            </p:cNvPr>
            <p:cNvSpPr txBox="1"/>
            <p:nvPr/>
          </p:nvSpPr>
          <p:spPr>
            <a:xfrm>
              <a:off x="7746105" y="4679969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SMR = 0.46</a:t>
              </a:r>
            </a:p>
          </p:txBody>
        </p:sp>
        <p:cxnSp>
          <p:nvCxnSpPr>
            <p:cNvPr id="79" name="Connecteur droit avec flèche 78">
              <a:extLst>
                <a:ext uri="{FF2B5EF4-FFF2-40B4-BE49-F238E27FC236}">
                  <a16:creationId xmlns:a16="http://schemas.microsoft.com/office/drawing/2014/main" id="{E66547A5-91A3-4EA0-9B4A-BD1D0CD698C4}"/>
                </a:ext>
              </a:extLst>
            </p:cNvPr>
            <p:cNvCxnSpPr/>
            <p:nvPr/>
          </p:nvCxnSpPr>
          <p:spPr>
            <a:xfrm flipH="1" flipV="1">
              <a:off x="7738292" y="4500230"/>
              <a:ext cx="204662" cy="238919"/>
            </a:xfrm>
            <a:prstGeom prst="straightConnector1">
              <a:avLst/>
            </a:prstGeom>
            <a:ln w="28575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ADA8E484-B4C8-4ACE-990B-80A8339959C6}"/>
                </a:ext>
              </a:extLst>
            </p:cNvPr>
            <p:cNvSpPr txBox="1"/>
            <p:nvPr/>
          </p:nvSpPr>
          <p:spPr>
            <a:xfrm>
              <a:off x="3605994" y="5654834"/>
              <a:ext cx="30919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/>
                <a:t>Days from treatment initiation</a:t>
              </a:r>
            </a:p>
          </p:txBody>
        </p:sp>
        <p:sp>
          <p:nvSpPr>
            <p:cNvPr id="78" name="AutoShape 126">
              <a:extLst>
                <a:ext uri="{FF2B5EF4-FFF2-40B4-BE49-F238E27FC236}">
                  <a16:creationId xmlns:a16="http://schemas.microsoft.com/office/drawing/2014/main" id="{F8D5017B-EEB6-4A13-81C6-E8390A29A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355" y="2215819"/>
              <a:ext cx="2615805" cy="432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29" name="Line 23">
              <a:extLst>
                <a:ext uri="{FF2B5EF4-FFF2-40B4-BE49-F238E27FC236}">
                  <a16:creationId xmlns:a16="http://schemas.microsoft.com/office/drawing/2014/main" id="{518250D5-D0B5-4166-822E-85CD322746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20259" y="2431843"/>
              <a:ext cx="368300" cy="0"/>
            </a:xfrm>
            <a:prstGeom prst="line">
              <a:avLst/>
            </a:prstGeom>
            <a:noFill/>
            <a:ln w="26988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9B7EE6D-E0A6-4ECC-892A-E39645CDB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1366" y="2359835"/>
              <a:ext cx="138113" cy="139700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D042C0B2-5B31-4A75-AF41-1B00DBE46ABC}"/>
                </a:ext>
              </a:extLst>
            </p:cNvPr>
            <p:cNvSpPr txBox="1"/>
            <p:nvPr/>
          </p:nvSpPr>
          <p:spPr>
            <a:xfrm>
              <a:off x="3925865" y="2286537"/>
              <a:ext cx="9628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Expected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3704C875-CFF5-45D8-BC4F-9130DB1028E5}"/>
                </a:ext>
              </a:extLst>
            </p:cNvPr>
            <p:cNvSpPr txBox="1"/>
            <p:nvPr/>
          </p:nvSpPr>
          <p:spPr>
            <a:xfrm>
              <a:off x="5056303" y="2286537"/>
              <a:ext cx="10020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Observed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6660232" y="3524869"/>
            <a:ext cx="384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/>
              <a:t>25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355987" y="2732781"/>
            <a:ext cx="384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/>
              <a:t>54</a:t>
            </a:r>
          </a:p>
        </p:txBody>
      </p:sp>
    </p:spTree>
    <p:extLst>
      <p:ext uri="{BB962C8B-B14F-4D97-AF65-F5344CB8AC3E}">
        <p14:creationId xmlns:p14="http://schemas.microsoft.com/office/powerpoint/2010/main" val="107510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Kim WR, EASL 2018, Abs. PS-151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22C26DC6-9F6C-4C03-B54D-5F8B95BFC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352"/>
            <a:ext cx="25557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Survival Decompensated Cirrhosis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188DF329-19B7-47AC-B337-AB88169C6989}"/>
              </a:ext>
            </a:extLst>
          </p:cNvPr>
          <p:cNvSpPr txBox="1">
            <a:spLocks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 dirty="0"/>
              <a:t>Survival benefits of DAA in patients </a:t>
            </a:r>
            <a:br>
              <a:rPr lang="en-US" kern="0" dirty="0"/>
            </a:br>
            <a:r>
              <a:rPr lang="en-US" kern="0" dirty="0"/>
              <a:t>with decompensated cirrhosis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C81DEA3-EE37-45FC-BD5C-09D353FD0874}"/>
              </a:ext>
            </a:extLst>
          </p:cNvPr>
          <p:cNvSpPr txBox="1"/>
          <p:nvPr/>
        </p:nvSpPr>
        <p:spPr>
          <a:xfrm>
            <a:off x="532997" y="1153619"/>
            <a:ext cx="835472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Observed versus expected deaths in DAA-treated patients</a:t>
            </a:r>
          </a:p>
          <a:p>
            <a:pPr algn="ctr"/>
            <a:r>
              <a:rPr lang="en-US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Observed deaths from W12 vs expected re-calculated from W12 data update</a:t>
            </a:r>
          </a:p>
          <a:p>
            <a:pPr algn="ctr"/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0422ECE-E434-48C3-BE48-C9C574A67A5C}"/>
              </a:ext>
            </a:extLst>
          </p:cNvPr>
          <p:cNvGrpSpPr/>
          <p:nvPr/>
        </p:nvGrpSpPr>
        <p:grpSpPr>
          <a:xfrm>
            <a:off x="1462466" y="2377282"/>
            <a:ext cx="6512216" cy="3664848"/>
            <a:chOff x="1462466" y="2377282"/>
            <a:chExt cx="6512216" cy="3664848"/>
          </a:xfrm>
        </p:grpSpPr>
        <p:sp>
          <p:nvSpPr>
            <p:cNvPr id="153" name="Freeform 39">
              <a:extLst>
                <a:ext uri="{FF2B5EF4-FFF2-40B4-BE49-F238E27FC236}">
                  <a16:creationId xmlns:a16="http://schemas.microsoft.com/office/drawing/2014/main" id="{2BA2F8A8-4D7D-4F94-964F-14DC71F595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15634" y="4668226"/>
              <a:ext cx="4359342" cy="555335"/>
            </a:xfrm>
            <a:custGeom>
              <a:avLst/>
              <a:gdLst>
                <a:gd name="T0" fmla="*/ 2682 w 2682"/>
                <a:gd name="T1" fmla="*/ 1 h 345"/>
                <a:gd name="T2" fmla="*/ 2444 w 2682"/>
                <a:gd name="T3" fmla="*/ 0 h 345"/>
                <a:gd name="T4" fmla="*/ 1903 w 2682"/>
                <a:gd name="T5" fmla="*/ 29 h 345"/>
                <a:gd name="T6" fmla="*/ 345 w 2682"/>
                <a:gd name="T7" fmla="*/ 265 h 345"/>
                <a:gd name="T8" fmla="*/ 0 w 2682"/>
                <a:gd name="T9" fmla="*/ 345 h 345"/>
                <a:gd name="T10" fmla="*/ 1900 w 2682"/>
                <a:gd name="T11" fmla="*/ 31 h 345"/>
                <a:gd name="T12" fmla="*/ 1560 w 2682"/>
                <a:gd name="T13" fmla="*/ 56 h 345"/>
                <a:gd name="T14" fmla="*/ 793 w 2682"/>
                <a:gd name="T15" fmla="*/ 193 h 345"/>
                <a:gd name="T16" fmla="*/ 346 w 2682"/>
                <a:gd name="T17" fmla="*/ 263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82" h="345">
                  <a:moveTo>
                    <a:pt x="2682" y="1"/>
                  </a:moveTo>
                  <a:lnTo>
                    <a:pt x="2444" y="0"/>
                  </a:lnTo>
                  <a:lnTo>
                    <a:pt x="1903" y="29"/>
                  </a:lnTo>
                  <a:moveTo>
                    <a:pt x="345" y="265"/>
                  </a:moveTo>
                  <a:lnTo>
                    <a:pt x="0" y="345"/>
                  </a:lnTo>
                  <a:moveTo>
                    <a:pt x="1900" y="31"/>
                  </a:moveTo>
                  <a:lnTo>
                    <a:pt x="1560" y="56"/>
                  </a:lnTo>
                  <a:lnTo>
                    <a:pt x="793" y="193"/>
                  </a:lnTo>
                  <a:lnTo>
                    <a:pt x="346" y="263"/>
                  </a:lnTo>
                </a:path>
              </a:pathLst>
            </a:custGeom>
            <a:noFill/>
            <a:ln w="26988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4860BC75-1284-484D-B6B8-F8556E24E4C0}"/>
                </a:ext>
              </a:extLst>
            </p:cNvPr>
            <p:cNvSpPr txBox="1"/>
            <p:nvPr/>
          </p:nvSpPr>
          <p:spPr>
            <a:xfrm>
              <a:off x="1741211" y="5360932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886CE086-25C5-4934-AC7E-A55EF39CB6B9}"/>
                </a:ext>
              </a:extLst>
            </p:cNvPr>
            <p:cNvSpPr txBox="1"/>
            <p:nvPr/>
          </p:nvSpPr>
          <p:spPr>
            <a:xfrm>
              <a:off x="2476418" y="5360932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50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1ACFB468-ED34-4636-81E4-B271925F26FE}"/>
                </a:ext>
              </a:extLst>
            </p:cNvPr>
            <p:cNvSpPr txBox="1"/>
            <p:nvPr/>
          </p:nvSpPr>
          <p:spPr>
            <a:xfrm>
              <a:off x="3211625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100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3E672849-E87F-43B4-9AA7-D58173290108}"/>
                </a:ext>
              </a:extLst>
            </p:cNvPr>
            <p:cNvSpPr txBox="1"/>
            <p:nvPr/>
          </p:nvSpPr>
          <p:spPr>
            <a:xfrm>
              <a:off x="3996757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150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FF66BDDC-7530-4F7C-8732-E493A20E1AC2}"/>
                </a:ext>
              </a:extLst>
            </p:cNvPr>
            <p:cNvSpPr txBox="1"/>
            <p:nvPr/>
          </p:nvSpPr>
          <p:spPr>
            <a:xfrm>
              <a:off x="4781889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200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7855C57C-3368-4B4A-BC6E-952B22B3DE4A}"/>
                </a:ext>
              </a:extLst>
            </p:cNvPr>
            <p:cNvSpPr txBox="1"/>
            <p:nvPr/>
          </p:nvSpPr>
          <p:spPr>
            <a:xfrm>
              <a:off x="5567021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250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0061C623-B6F6-4678-8E02-01F01F7C191E}"/>
                </a:ext>
              </a:extLst>
            </p:cNvPr>
            <p:cNvSpPr txBox="1"/>
            <p:nvPr/>
          </p:nvSpPr>
          <p:spPr>
            <a:xfrm>
              <a:off x="6352153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300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55232025-8789-4CFC-9A97-ECD31A906093}"/>
                </a:ext>
              </a:extLst>
            </p:cNvPr>
            <p:cNvSpPr txBox="1"/>
            <p:nvPr/>
          </p:nvSpPr>
          <p:spPr>
            <a:xfrm>
              <a:off x="7137285" y="5360932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350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38764842-C959-4342-A0C7-0315E2A60861}"/>
                </a:ext>
              </a:extLst>
            </p:cNvPr>
            <p:cNvSpPr txBox="1"/>
            <p:nvPr/>
          </p:nvSpPr>
          <p:spPr>
            <a:xfrm>
              <a:off x="1562316" y="5113411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23090EA7-D99E-4D72-8E39-CE33CB6EFA66}"/>
                </a:ext>
              </a:extLst>
            </p:cNvPr>
            <p:cNvSpPr txBox="1"/>
            <p:nvPr/>
          </p:nvSpPr>
          <p:spPr>
            <a:xfrm>
              <a:off x="1462466" y="475962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827E67D2-0D53-4DA2-BF89-709086EFDB79}"/>
                </a:ext>
              </a:extLst>
            </p:cNvPr>
            <p:cNvSpPr txBox="1"/>
            <p:nvPr/>
          </p:nvSpPr>
          <p:spPr>
            <a:xfrm>
              <a:off x="1462466" y="4405842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168755B9-79AF-43D6-AD9A-FCCF58C68DDA}"/>
                </a:ext>
              </a:extLst>
            </p:cNvPr>
            <p:cNvSpPr txBox="1"/>
            <p:nvPr/>
          </p:nvSpPr>
          <p:spPr>
            <a:xfrm>
              <a:off x="1462466" y="4052056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30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30452297-6737-4EA1-8442-4E36EA36A025}"/>
                </a:ext>
              </a:extLst>
            </p:cNvPr>
            <p:cNvSpPr txBox="1"/>
            <p:nvPr/>
          </p:nvSpPr>
          <p:spPr>
            <a:xfrm>
              <a:off x="1462466" y="369827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98DD5F31-21BC-4F49-A501-0BC678DC8708}"/>
                </a:ext>
              </a:extLst>
            </p:cNvPr>
            <p:cNvSpPr txBox="1"/>
            <p:nvPr/>
          </p:nvSpPr>
          <p:spPr>
            <a:xfrm>
              <a:off x="1462466" y="3344484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50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B06BD2A7-56F4-40AB-A930-ED0FB6AC0199}"/>
                </a:ext>
              </a:extLst>
            </p:cNvPr>
            <p:cNvSpPr txBox="1"/>
            <p:nvPr/>
          </p:nvSpPr>
          <p:spPr>
            <a:xfrm>
              <a:off x="1462466" y="299069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C71F6ECC-F10C-47AF-94FC-8C52836ABFF1}"/>
                </a:ext>
              </a:extLst>
            </p:cNvPr>
            <p:cNvSpPr txBox="1"/>
            <p:nvPr/>
          </p:nvSpPr>
          <p:spPr>
            <a:xfrm>
              <a:off x="1462466" y="2636912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70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009E5D68-E070-4FC6-8194-4FB95FCBB131}"/>
                </a:ext>
              </a:extLst>
            </p:cNvPr>
            <p:cNvSpPr txBox="1"/>
            <p:nvPr/>
          </p:nvSpPr>
          <p:spPr>
            <a:xfrm>
              <a:off x="7236153" y="4052056"/>
              <a:ext cx="7385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p = NS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F78B3C23-8DE3-4D32-8B2D-83602207FE82}"/>
                </a:ext>
              </a:extLst>
            </p:cNvPr>
            <p:cNvSpPr txBox="1"/>
            <p:nvPr/>
          </p:nvSpPr>
          <p:spPr>
            <a:xfrm>
              <a:off x="3121335" y="5703576"/>
              <a:ext cx="30919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Days from treatment initiation</a:t>
              </a:r>
            </a:p>
          </p:txBody>
        </p:sp>
        <p:sp>
          <p:nvSpPr>
            <p:cNvPr id="119" name="Line 5">
              <a:extLst>
                <a:ext uri="{FF2B5EF4-FFF2-40B4-BE49-F238E27FC236}">
                  <a16:creationId xmlns:a16="http://schemas.microsoft.com/office/drawing/2014/main" id="{9BB22250-C46C-4136-ABB8-B203C01B0F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8605" y="3757154"/>
              <a:ext cx="0" cy="1154130"/>
            </a:xfrm>
            <a:prstGeom prst="line">
              <a:avLst/>
            </a:prstGeom>
            <a:noFill/>
            <a:ln w="28575" cap="rnd">
              <a:solidFill>
                <a:srgbClr val="333399"/>
              </a:solidFill>
              <a:prstDash val="solid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0" name="Freeform 6">
              <a:extLst>
                <a:ext uri="{FF2B5EF4-FFF2-40B4-BE49-F238E27FC236}">
                  <a16:creationId xmlns:a16="http://schemas.microsoft.com/office/drawing/2014/main" id="{C668E42D-587D-4305-BA47-42A196E4E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7751" y="2781697"/>
              <a:ext cx="5830336" cy="2464398"/>
            </a:xfrm>
            <a:custGeom>
              <a:avLst/>
              <a:gdLst>
                <a:gd name="T0" fmla="*/ 3587 w 3587"/>
                <a:gd name="T1" fmla="*/ 1531 h 1531"/>
                <a:gd name="T2" fmla="*/ 0 w 3587"/>
                <a:gd name="T3" fmla="*/ 1531 h 1531"/>
                <a:gd name="T4" fmla="*/ 0 w 3587"/>
                <a:gd name="T5" fmla="*/ 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87" h="1531">
                  <a:moveTo>
                    <a:pt x="3587" y="1531"/>
                  </a:moveTo>
                  <a:lnTo>
                    <a:pt x="0" y="1531"/>
                  </a:lnTo>
                  <a:lnTo>
                    <a:pt x="0" y="0"/>
                  </a:lnTo>
                </a:path>
              </a:pathLst>
            </a:cu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1" name="Line 7">
              <a:extLst>
                <a:ext uri="{FF2B5EF4-FFF2-40B4-BE49-F238E27FC236}">
                  <a16:creationId xmlns:a16="http://schemas.microsoft.com/office/drawing/2014/main" id="{E358B811-FECD-4C12-8C1C-8DF953CE21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976" y="3134214"/>
              <a:ext cx="100775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2" name="Line 8">
              <a:extLst>
                <a:ext uri="{FF2B5EF4-FFF2-40B4-BE49-F238E27FC236}">
                  <a16:creationId xmlns:a16="http://schemas.microsoft.com/office/drawing/2014/main" id="{80B86827-917D-4ED9-9E8B-A8AEB8B0FE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976" y="3486730"/>
              <a:ext cx="100775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3" name="Line 9">
              <a:extLst>
                <a:ext uri="{FF2B5EF4-FFF2-40B4-BE49-F238E27FC236}">
                  <a16:creationId xmlns:a16="http://schemas.microsoft.com/office/drawing/2014/main" id="{B8FD54D6-F7CF-4619-B3A8-69AB006F5B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976" y="3837637"/>
              <a:ext cx="100775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4" name="Line 10">
              <a:extLst>
                <a:ext uri="{FF2B5EF4-FFF2-40B4-BE49-F238E27FC236}">
                  <a16:creationId xmlns:a16="http://schemas.microsoft.com/office/drawing/2014/main" id="{1862528A-D729-410B-AE7E-622782BF08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976" y="4186935"/>
              <a:ext cx="100775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5" name="Line 11">
              <a:extLst>
                <a:ext uri="{FF2B5EF4-FFF2-40B4-BE49-F238E27FC236}">
                  <a16:creationId xmlns:a16="http://schemas.microsoft.com/office/drawing/2014/main" id="{547C9D37-DBD4-44A4-A0FB-1774CAF044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976" y="4539452"/>
              <a:ext cx="100775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6" name="Line 12">
              <a:extLst>
                <a:ext uri="{FF2B5EF4-FFF2-40B4-BE49-F238E27FC236}">
                  <a16:creationId xmlns:a16="http://schemas.microsoft.com/office/drawing/2014/main" id="{E4C2AEE7-6FCC-43DC-A816-B2485E55C9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976" y="4891969"/>
              <a:ext cx="100775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7" name="Line 13">
              <a:extLst>
                <a:ext uri="{FF2B5EF4-FFF2-40B4-BE49-F238E27FC236}">
                  <a16:creationId xmlns:a16="http://schemas.microsoft.com/office/drawing/2014/main" id="{2AD5EB7D-64F4-44FF-B0E7-02DB8BECF5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976" y="5246095"/>
              <a:ext cx="100775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8" name="Line 14">
              <a:extLst>
                <a:ext uri="{FF2B5EF4-FFF2-40B4-BE49-F238E27FC236}">
                  <a16:creationId xmlns:a16="http://schemas.microsoft.com/office/drawing/2014/main" id="{F4DDEB9C-DF70-4FD6-8A40-FDA9B85D6E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976" y="2781697"/>
              <a:ext cx="100775" cy="0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9" name="Line 15">
              <a:extLst>
                <a:ext uri="{FF2B5EF4-FFF2-40B4-BE49-F238E27FC236}">
                  <a16:creationId xmlns:a16="http://schemas.microsoft.com/office/drawing/2014/main" id="{B41305A1-51F5-40F6-988A-7AB3882604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99507" y="5246095"/>
              <a:ext cx="0" cy="10784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30" name="Line 16">
              <a:extLst>
                <a:ext uri="{FF2B5EF4-FFF2-40B4-BE49-F238E27FC236}">
                  <a16:creationId xmlns:a16="http://schemas.microsoft.com/office/drawing/2014/main" id="{637A451F-E1CB-47A7-AA73-FF26D4AEB4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11185" y="5246095"/>
              <a:ext cx="0" cy="10784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31" name="Line 17">
              <a:extLst>
                <a:ext uri="{FF2B5EF4-FFF2-40B4-BE49-F238E27FC236}">
                  <a16:creationId xmlns:a16="http://schemas.microsoft.com/office/drawing/2014/main" id="{B88DCF07-D16A-4CB5-ADA6-E748BBC42E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1145" y="5246095"/>
              <a:ext cx="0" cy="10784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32" name="Line 18">
              <a:extLst>
                <a:ext uri="{FF2B5EF4-FFF2-40B4-BE49-F238E27FC236}">
                  <a16:creationId xmlns:a16="http://schemas.microsoft.com/office/drawing/2014/main" id="{39A7928F-DFAB-4E36-A821-9503578295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74448" y="5246095"/>
              <a:ext cx="0" cy="10784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33" name="Line 19">
              <a:extLst>
                <a:ext uri="{FF2B5EF4-FFF2-40B4-BE49-F238E27FC236}">
                  <a16:creationId xmlns:a16="http://schemas.microsoft.com/office/drawing/2014/main" id="{60583A0B-2FFB-4A96-A27B-985380A9D6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6164" y="5246095"/>
              <a:ext cx="0" cy="10784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34" name="Line 20">
              <a:extLst>
                <a:ext uri="{FF2B5EF4-FFF2-40B4-BE49-F238E27FC236}">
                  <a16:creationId xmlns:a16="http://schemas.microsoft.com/office/drawing/2014/main" id="{AD7CA08F-C366-410A-AF81-C1BDE2A3CD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9467" y="5246095"/>
              <a:ext cx="0" cy="10784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35" name="Line 21">
              <a:extLst>
                <a:ext uri="{FF2B5EF4-FFF2-40B4-BE49-F238E27FC236}">
                  <a16:creationId xmlns:a16="http://schemas.microsoft.com/office/drawing/2014/main" id="{30CFB69A-478B-4172-836C-4A325C4AE0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87751" y="5246095"/>
              <a:ext cx="0" cy="10784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36" name="Line 22">
              <a:extLst>
                <a:ext uri="{FF2B5EF4-FFF2-40B4-BE49-F238E27FC236}">
                  <a16:creationId xmlns:a16="http://schemas.microsoft.com/office/drawing/2014/main" id="{6E9428DC-FCA2-485E-841B-AB3AB54B4D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2862" y="5246095"/>
              <a:ext cx="0" cy="107848"/>
            </a:xfrm>
            <a:prstGeom prst="line">
              <a:avLst/>
            </a:prstGeom>
            <a:noFill/>
            <a:ln w="9525" cap="rnd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39" name="Freeform 25">
              <a:extLst>
                <a:ext uri="{FF2B5EF4-FFF2-40B4-BE49-F238E27FC236}">
                  <a16:creationId xmlns:a16="http://schemas.microsoft.com/office/drawing/2014/main" id="{B48D9198-2B60-4DD0-9997-EFBBFFECE6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631" y="5146296"/>
              <a:ext cx="138160" cy="136822"/>
            </a:xfrm>
            <a:custGeom>
              <a:avLst/>
              <a:gdLst>
                <a:gd name="T0" fmla="*/ 52 w 61"/>
                <a:gd name="T1" fmla="*/ 9 h 61"/>
                <a:gd name="T2" fmla="*/ 30 w 61"/>
                <a:gd name="T3" fmla="*/ 0 h 61"/>
                <a:gd name="T4" fmla="*/ 9 w 61"/>
                <a:gd name="T5" fmla="*/ 9 h 61"/>
                <a:gd name="T6" fmla="*/ 0 w 61"/>
                <a:gd name="T7" fmla="*/ 31 h 61"/>
                <a:gd name="T8" fmla="*/ 9 w 61"/>
                <a:gd name="T9" fmla="*/ 52 h 61"/>
                <a:gd name="T10" fmla="*/ 30 w 61"/>
                <a:gd name="T11" fmla="*/ 61 h 61"/>
                <a:gd name="T12" fmla="*/ 52 w 61"/>
                <a:gd name="T13" fmla="*/ 52 h 61"/>
                <a:gd name="T14" fmla="*/ 61 w 61"/>
                <a:gd name="T15" fmla="*/ 31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0" name="Freeform 26">
              <a:extLst>
                <a:ext uri="{FF2B5EF4-FFF2-40B4-BE49-F238E27FC236}">
                  <a16:creationId xmlns:a16="http://schemas.microsoft.com/office/drawing/2014/main" id="{229CD4EC-165D-4E90-B3C4-4B2F6A5B2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442" y="5128590"/>
              <a:ext cx="138160" cy="136822"/>
            </a:xfrm>
            <a:custGeom>
              <a:avLst/>
              <a:gdLst>
                <a:gd name="T0" fmla="*/ 52 w 61"/>
                <a:gd name="T1" fmla="*/ 9 h 61"/>
                <a:gd name="T2" fmla="*/ 31 w 61"/>
                <a:gd name="T3" fmla="*/ 0 h 61"/>
                <a:gd name="T4" fmla="*/ 9 w 61"/>
                <a:gd name="T5" fmla="*/ 9 h 61"/>
                <a:gd name="T6" fmla="*/ 0 w 61"/>
                <a:gd name="T7" fmla="*/ 30 h 61"/>
                <a:gd name="T8" fmla="*/ 9 w 61"/>
                <a:gd name="T9" fmla="*/ 52 h 61"/>
                <a:gd name="T10" fmla="*/ 31 w 61"/>
                <a:gd name="T11" fmla="*/ 61 h 61"/>
                <a:gd name="T12" fmla="*/ 52 w 61"/>
                <a:gd name="T13" fmla="*/ 52 h 61"/>
                <a:gd name="T14" fmla="*/ 61 w 61"/>
                <a:gd name="T15" fmla="*/ 30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0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0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1" name="Freeform 27">
              <a:extLst>
                <a:ext uri="{FF2B5EF4-FFF2-40B4-BE49-F238E27FC236}">
                  <a16:creationId xmlns:a16="http://schemas.microsoft.com/office/drawing/2014/main" id="{581E5A76-DFFB-4712-BA1D-FACF9AC9D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331" y="5107664"/>
              <a:ext cx="138160" cy="138431"/>
            </a:xfrm>
            <a:custGeom>
              <a:avLst/>
              <a:gdLst>
                <a:gd name="T0" fmla="*/ 52 w 61"/>
                <a:gd name="T1" fmla="*/ 9 h 61"/>
                <a:gd name="T2" fmla="*/ 31 w 61"/>
                <a:gd name="T3" fmla="*/ 0 h 61"/>
                <a:gd name="T4" fmla="*/ 9 w 61"/>
                <a:gd name="T5" fmla="*/ 9 h 61"/>
                <a:gd name="T6" fmla="*/ 0 w 61"/>
                <a:gd name="T7" fmla="*/ 31 h 61"/>
                <a:gd name="T8" fmla="*/ 9 w 61"/>
                <a:gd name="T9" fmla="*/ 52 h 61"/>
                <a:gd name="T10" fmla="*/ 31 w 61"/>
                <a:gd name="T11" fmla="*/ 61 h 61"/>
                <a:gd name="T12" fmla="*/ 52 w 61"/>
                <a:gd name="T13" fmla="*/ 52 h 61"/>
                <a:gd name="T14" fmla="*/ 61 w 61"/>
                <a:gd name="T15" fmla="*/ 31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2" name="Freeform 28">
              <a:extLst>
                <a:ext uri="{FF2B5EF4-FFF2-40B4-BE49-F238E27FC236}">
                  <a16:creationId xmlns:a16="http://schemas.microsoft.com/office/drawing/2014/main" id="{B027C2A7-DE73-4EB5-90E6-DFD86E257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722" y="5035229"/>
              <a:ext cx="138160" cy="138431"/>
            </a:xfrm>
            <a:custGeom>
              <a:avLst/>
              <a:gdLst>
                <a:gd name="T0" fmla="*/ 52 w 61"/>
                <a:gd name="T1" fmla="*/ 9 h 61"/>
                <a:gd name="T2" fmla="*/ 31 w 61"/>
                <a:gd name="T3" fmla="*/ 0 h 61"/>
                <a:gd name="T4" fmla="*/ 9 w 61"/>
                <a:gd name="T5" fmla="*/ 9 h 61"/>
                <a:gd name="T6" fmla="*/ 0 w 61"/>
                <a:gd name="T7" fmla="*/ 31 h 61"/>
                <a:gd name="T8" fmla="*/ 9 w 61"/>
                <a:gd name="T9" fmla="*/ 52 h 61"/>
                <a:gd name="T10" fmla="*/ 31 w 61"/>
                <a:gd name="T11" fmla="*/ 61 h 61"/>
                <a:gd name="T12" fmla="*/ 52 w 61"/>
                <a:gd name="T13" fmla="*/ 52 h 61"/>
                <a:gd name="T14" fmla="*/ 61 w 61"/>
                <a:gd name="T15" fmla="*/ 31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3" name="Freeform 29">
              <a:extLst>
                <a:ext uri="{FF2B5EF4-FFF2-40B4-BE49-F238E27FC236}">
                  <a16:creationId xmlns:a16="http://schemas.microsoft.com/office/drawing/2014/main" id="{6CBC5B6F-3738-4234-B78E-3D4D869348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6572" y="4983720"/>
              <a:ext cx="139785" cy="138431"/>
            </a:xfrm>
            <a:custGeom>
              <a:avLst/>
              <a:gdLst>
                <a:gd name="T0" fmla="*/ 52 w 61"/>
                <a:gd name="T1" fmla="*/ 9 h 61"/>
                <a:gd name="T2" fmla="*/ 30 w 61"/>
                <a:gd name="T3" fmla="*/ 0 h 61"/>
                <a:gd name="T4" fmla="*/ 9 w 61"/>
                <a:gd name="T5" fmla="*/ 9 h 61"/>
                <a:gd name="T6" fmla="*/ 0 w 61"/>
                <a:gd name="T7" fmla="*/ 30 h 61"/>
                <a:gd name="T8" fmla="*/ 9 w 61"/>
                <a:gd name="T9" fmla="*/ 52 h 61"/>
                <a:gd name="T10" fmla="*/ 30 w 61"/>
                <a:gd name="T11" fmla="*/ 61 h 61"/>
                <a:gd name="T12" fmla="*/ 52 w 61"/>
                <a:gd name="T13" fmla="*/ 52 h 61"/>
                <a:gd name="T14" fmla="*/ 61 w 61"/>
                <a:gd name="T15" fmla="*/ 30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0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0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4" name="Freeform 30">
              <a:extLst>
                <a:ext uri="{FF2B5EF4-FFF2-40B4-BE49-F238E27FC236}">
                  <a16:creationId xmlns:a16="http://schemas.microsoft.com/office/drawing/2014/main" id="{680BB286-A8CC-4CE5-9750-4C82F46BA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1654" y="4945088"/>
              <a:ext cx="139785" cy="138431"/>
            </a:xfrm>
            <a:custGeom>
              <a:avLst/>
              <a:gdLst>
                <a:gd name="T0" fmla="*/ 52 w 61"/>
                <a:gd name="T1" fmla="*/ 9 h 61"/>
                <a:gd name="T2" fmla="*/ 31 w 61"/>
                <a:gd name="T3" fmla="*/ 0 h 61"/>
                <a:gd name="T4" fmla="*/ 9 w 61"/>
                <a:gd name="T5" fmla="*/ 9 h 61"/>
                <a:gd name="T6" fmla="*/ 0 w 61"/>
                <a:gd name="T7" fmla="*/ 31 h 61"/>
                <a:gd name="T8" fmla="*/ 9 w 61"/>
                <a:gd name="T9" fmla="*/ 52 h 61"/>
                <a:gd name="T10" fmla="*/ 31 w 61"/>
                <a:gd name="T11" fmla="*/ 61 h 61"/>
                <a:gd name="T12" fmla="*/ 52 w 61"/>
                <a:gd name="T13" fmla="*/ 52 h 61"/>
                <a:gd name="T14" fmla="*/ 61 w 61"/>
                <a:gd name="T15" fmla="*/ 31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5" name="Freeform 31">
              <a:extLst>
                <a:ext uri="{FF2B5EF4-FFF2-40B4-BE49-F238E27FC236}">
                  <a16:creationId xmlns:a16="http://schemas.microsoft.com/office/drawing/2014/main" id="{50BA0DD4-E9D0-4F38-938B-67FAD160F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2106" y="4911285"/>
              <a:ext cx="141411" cy="138431"/>
            </a:xfrm>
            <a:custGeom>
              <a:avLst/>
              <a:gdLst>
                <a:gd name="T0" fmla="*/ 53 w 62"/>
                <a:gd name="T1" fmla="*/ 9 h 61"/>
                <a:gd name="T2" fmla="*/ 31 w 62"/>
                <a:gd name="T3" fmla="*/ 0 h 61"/>
                <a:gd name="T4" fmla="*/ 9 w 62"/>
                <a:gd name="T5" fmla="*/ 9 h 61"/>
                <a:gd name="T6" fmla="*/ 0 w 62"/>
                <a:gd name="T7" fmla="*/ 30 h 61"/>
                <a:gd name="T8" fmla="*/ 9 w 62"/>
                <a:gd name="T9" fmla="*/ 52 h 61"/>
                <a:gd name="T10" fmla="*/ 31 w 62"/>
                <a:gd name="T11" fmla="*/ 61 h 61"/>
                <a:gd name="T12" fmla="*/ 53 w 62"/>
                <a:gd name="T13" fmla="*/ 52 h 61"/>
                <a:gd name="T14" fmla="*/ 62 w 62"/>
                <a:gd name="T15" fmla="*/ 30 h 61"/>
                <a:gd name="T16" fmla="*/ 53 w 62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61">
                  <a:moveTo>
                    <a:pt x="53" y="9"/>
                  </a:moveTo>
                  <a:cubicBezTo>
                    <a:pt x="47" y="3"/>
                    <a:pt x="39" y="0"/>
                    <a:pt x="31" y="0"/>
                  </a:cubicBezTo>
                  <a:cubicBezTo>
                    <a:pt x="23" y="0"/>
                    <a:pt x="15" y="3"/>
                    <a:pt x="9" y="9"/>
                  </a:cubicBezTo>
                  <a:cubicBezTo>
                    <a:pt x="3" y="15"/>
                    <a:pt x="0" y="22"/>
                    <a:pt x="0" y="30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3" y="61"/>
                    <a:pt x="31" y="61"/>
                  </a:cubicBezTo>
                  <a:cubicBezTo>
                    <a:pt x="39" y="61"/>
                    <a:pt x="47" y="58"/>
                    <a:pt x="53" y="52"/>
                  </a:cubicBezTo>
                  <a:cubicBezTo>
                    <a:pt x="59" y="46"/>
                    <a:pt x="62" y="39"/>
                    <a:pt x="62" y="30"/>
                  </a:cubicBezTo>
                  <a:cubicBezTo>
                    <a:pt x="62" y="22"/>
                    <a:pt x="59" y="15"/>
                    <a:pt x="53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6" name="Freeform 32">
              <a:extLst>
                <a:ext uri="{FF2B5EF4-FFF2-40B4-BE49-F238E27FC236}">
                  <a16:creationId xmlns:a16="http://schemas.microsoft.com/office/drawing/2014/main" id="{9588B690-8B8D-45B8-9E26-8359DFC89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598" y="4880701"/>
              <a:ext cx="138160" cy="136822"/>
            </a:xfrm>
            <a:custGeom>
              <a:avLst/>
              <a:gdLst>
                <a:gd name="T0" fmla="*/ 52 w 61"/>
                <a:gd name="T1" fmla="*/ 9 h 61"/>
                <a:gd name="T2" fmla="*/ 31 w 61"/>
                <a:gd name="T3" fmla="*/ 0 h 61"/>
                <a:gd name="T4" fmla="*/ 9 w 61"/>
                <a:gd name="T5" fmla="*/ 9 h 61"/>
                <a:gd name="T6" fmla="*/ 0 w 61"/>
                <a:gd name="T7" fmla="*/ 30 h 61"/>
                <a:gd name="T8" fmla="*/ 9 w 61"/>
                <a:gd name="T9" fmla="*/ 52 h 61"/>
                <a:gd name="T10" fmla="*/ 31 w 61"/>
                <a:gd name="T11" fmla="*/ 61 h 61"/>
                <a:gd name="T12" fmla="*/ 52 w 61"/>
                <a:gd name="T13" fmla="*/ 52 h 61"/>
                <a:gd name="T14" fmla="*/ 61 w 61"/>
                <a:gd name="T15" fmla="*/ 30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0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0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7" name="Freeform 33">
              <a:extLst>
                <a:ext uri="{FF2B5EF4-FFF2-40B4-BE49-F238E27FC236}">
                  <a16:creationId xmlns:a16="http://schemas.microsoft.com/office/drawing/2014/main" id="{8C383418-142F-4E99-824C-47EB0CCA8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0149" y="4843679"/>
              <a:ext cx="141411" cy="140041"/>
            </a:xfrm>
            <a:custGeom>
              <a:avLst/>
              <a:gdLst>
                <a:gd name="T0" fmla="*/ 53 w 62"/>
                <a:gd name="T1" fmla="*/ 9 h 62"/>
                <a:gd name="T2" fmla="*/ 31 w 62"/>
                <a:gd name="T3" fmla="*/ 0 h 62"/>
                <a:gd name="T4" fmla="*/ 9 w 62"/>
                <a:gd name="T5" fmla="*/ 9 h 62"/>
                <a:gd name="T6" fmla="*/ 0 w 62"/>
                <a:gd name="T7" fmla="*/ 31 h 62"/>
                <a:gd name="T8" fmla="*/ 9 w 62"/>
                <a:gd name="T9" fmla="*/ 53 h 62"/>
                <a:gd name="T10" fmla="*/ 31 w 62"/>
                <a:gd name="T11" fmla="*/ 62 h 62"/>
                <a:gd name="T12" fmla="*/ 53 w 62"/>
                <a:gd name="T13" fmla="*/ 53 h 62"/>
                <a:gd name="T14" fmla="*/ 62 w 62"/>
                <a:gd name="T15" fmla="*/ 31 h 62"/>
                <a:gd name="T16" fmla="*/ 53 w 62"/>
                <a:gd name="T17" fmla="*/ 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62">
                  <a:moveTo>
                    <a:pt x="53" y="9"/>
                  </a:moveTo>
                  <a:cubicBezTo>
                    <a:pt x="47" y="3"/>
                    <a:pt x="39" y="0"/>
                    <a:pt x="31" y="0"/>
                  </a:cubicBezTo>
                  <a:cubicBezTo>
                    <a:pt x="23" y="0"/>
                    <a:pt x="15" y="3"/>
                    <a:pt x="9" y="9"/>
                  </a:cubicBezTo>
                  <a:cubicBezTo>
                    <a:pt x="3" y="15"/>
                    <a:pt x="0" y="23"/>
                    <a:pt x="0" y="31"/>
                  </a:cubicBezTo>
                  <a:cubicBezTo>
                    <a:pt x="0" y="39"/>
                    <a:pt x="3" y="47"/>
                    <a:pt x="9" y="53"/>
                  </a:cubicBezTo>
                  <a:cubicBezTo>
                    <a:pt x="15" y="59"/>
                    <a:pt x="23" y="62"/>
                    <a:pt x="31" y="62"/>
                  </a:cubicBezTo>
                  <a:cubicBezTo>
                    <a:pt x="39" y="62"/>
                    <a:pt x="47" y="59"/>
                    <a:pt x="53" y="53"/>
                  </a:cubicBezTo>
                  <a:cubicBezTo>
                    <a:pt x="59" y="47"/>
                    <a:pt x="62" y="39"/>
                    <a:pt x="62" y="31"/>
                  </a:cubicBezTo>
                  <a:cubicBezTo>
                    <a:pt x="62" y="23"/>
                    <a:pt x="59" y="15"/>
                    <a:pt x="53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8" name="Freeform 34">
              <a:extLst>
                <a:ext uri="{FF2B5EF4-FFF2-40B4-BE49-F238E27FC236}">
                  <a16:creationId xmlns:a16="http://schemas.microsoft.com/office/drawing/2014/main" id="{8B35AF7B-4482-42C2-B4F1-788D2D223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0676" y="4801827"/>
              <a:ext cx="138160" cy="136822"/>
            </a:xfrm>
            <a:custGeom>
              <a:avLst/>
              <a:gdLst>
                <a:gd name="T0" fmla="*/ 52 w 61"/>
                <a:gd name="T1" fmla="*/ 9 h 61"/>
                <a:gd name="T2" fmla="*/ 30 w 61"/>
                <a:gd name="T3" fmla="*/ 0 h 61"/>
                <a:gd name="T4" fmla="*/ 9 w 61"/>
                <a:gd name="T5" fmla="*/ 9 h 61"/>
                <a:gd name="T6" fmla="*/ 0 w 61"/>
                <a:gd name="T7" fmla="*/ 30 h 61"/>
                <a:gd name="T8" fmla="*/ 9 w 61"/>
                <a:gd name="T9" fmla="*/ 52 h 61"/>
                <a:gd name="T10" fmla="*/ 30 w 61"/>
                <a:gd name="T11" fmla="*/ 61 h 61"/>
                <a:gd name="T12" fmla="*/ 52 w 61"/>
                <a:gd name="T13" fmla="*/ 52 h 61"/>
                <a:gd name="T14" fmla="*/ 61 w 61"/>
                <a:gd name="T15" fmla="*/ 30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0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0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0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49" name="Freeform 35">
              <a:extLst>
                <a:ext uri="{FF2B5EF4-FFF2-40B4-BE49-F238E27FC236}">
                  <a16:creationId xmlns:a16="http://schemas.microsoft.com/office/drawing/2014/main" id="{4907BE09-93D4-4D9D-A613-A261EE598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9751" y="4776073"/>
              <a:ext cx="139785" cy="138431"/>
            </a:xfrm>
            <a:custGeom>
              <a:avLst/>
              <a:gdLst>
                <a:gd name="T0" fmla="*/ 52 w 61"/>
                <a:gd name="T1" fmla="*/ 9 h 61"/>
                <a:gd name="T2" fmla="*/ 31 w 61"/>
                <a:gd name="T3" fmla="*/ 0 h 61"/>
                <a:gd name="T4" fmla="*/ 9 w 61"/>
                <a:gd name="T5" fmla="*/ 9 h 61"/>
                <a:gd name="T6" fmla="*/ 0 w 61"/>
                <a:gd name="T7" fmla="*/ 30 h 61"/>
                <a:gd name="T8" fmla="*/ 9 w 61"/>
                <a:gd name="T9" fmla="*/ 52 h 61"/>
                <a:gd name="T10" fmla="*/ 31 w 61"/>
                <a:gd name="T11" fmla="*/ 61 h 61"/>
                <a:gd name="T12" fmla="*/ 52 w 61"/>
                <a:gd name="T13" fmla="*/ 52 h 61"/>
                <a:gd name="T14" fmla="*/ 61 w 61"/>
                <a:gd name="T15" fmla="*/ 30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0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0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50" name="Freeform 36">
              <a:extLst>
                <a:ext uri="{FF2B5EF4-FFF2-40B4-BE49-F238E27FC236}">
                  <a16:creationId xmlns:a16="http://schemas.microsoft.com/office/drawing/2014/main" id="{CC01F7E3-897B-42B4-BEB8-BCA12FDE2B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6673" y="4697200"/>
              <a:ext cx="138160" cy="138431"/>
            </a:xfrm>
            <a:custGeom>
              <a:avLst/>
              <a:gdLst>
                <a:gd name="T0" fmla="*/ 52 w 61"/>
                <a:gd name="T1" fmla="*/ 9 h 61"/>
                <a:gd name="T2" fmla="*/ 31 w 61"/>
                <a:gd name="T3" fmla="*/ 0 h 61"/>
                <a:gd name="T4" fmla="*/ 9 w 61"/>
                <a:gd name="T5" fmla="*/ 9 h 61"/>
                <a:gd name="T6" fmla="*/ 0 w 61"/>
                <a:gd name="T7" fmla="*/ 30 h 61"/>
                <a:gd name="T8" fmla="*/ 9 w 61"/>
                <a:gd name="T9" fmla="*/ 52 h 61"/>
                <a:gd name="T10" fmla="*/ 31 w 61"/>
                <a:gd name="T11" fmla="*/ 61 h 61"/>
                <a:gd name="T12" fmla="*/ 52 w 61"/>
                <a:gd name="T13" fmla="*/ 52 h 61"/>
                <a:gd name="T14" fmla="*/ 61 w 61"/>
                <a:gd name="T15" fmla="*/ 30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0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0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51" name="Freeform 37">
              <a:extLst>
                <a:ext uri="{FF2B5EF4-FFF2-40B4-BE49-F238E27FC236}">
                  <a16:creationId xmlns:a16="http://schemas.microsoft.com/office/drawing/2014/main" id="{E442C533-8FBD-4085-8B81-545643ADF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5448" y="4668226"/>
              <a:ext cx="141411" cy="140041"/>
            </a:xfrm>
            <a:custGeom>
              <a:avLst/>
              <a:gdLst>
                <a:gd name="T0" fmla="*/ 53 w 62"/>
                <a:gd name="T1" fmla="*/ 9 h 62"/>
                <a:gd name="T2" fmla="*/ 31 w 62"/>
                <a:gd name="T3" fmla="*/ 0 h 62"/>
                <a:gd name="T4" fmla="*/ 9 w 62"/>
                <a:gd name="T5" fmla="*/ 9 h 62"/>
                <a:gd name="T6" fmla="*/ 0 w 62"/>
                <a:gd name="T7" fmla="*/ 31 h 62"/>
                <a:gd name="T8" fmla="*/ 9 w 62"/>
                <a:gd name="T9" fmla="*/ 53 h 62"/>
                <a:gd name="T10" fmla="*/ 31 w 62"/>
                <a:gd name="T11" fmla="*/ 62 h 62"/>
                <a:gd name="T12" fmla="*/ 53 w 62"/>
                <a:gd name="T13" fmla="*/ 53 h 62"/>
                <a:gd name="T14" fmla="*/ 62 w 62"/>
                <a:gd name="T15" fmla="*/ 31 h 62"/>
                <a:gd name="T16" fmla="*/ 53 w 62"/>
                <a:gd name="T17" fmla="*/ 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62">
                  <a:moveTo>
                    <a:pt x="53" y="9"/>
                  </a:moveTo>
                  <a:cubicBezTo>
                    <a:pt x="47" y="3"/>
                    <a:pt x="39" y="0"/>
                    <a:pt x="31" y="0"/>
                  </a:cubicBezTo>
                  <a:cubicBezTo>
                    <a:pt x="23" y="0"/>
                    <a:pt x="15" y="3"/>
                    <a:pt x="9" y="9"/>
                  </a:cubicBezTo>
                  <a:cubicBezTo>
                    <a:pt x="3" y="15"/>
                    <a:pt x="0" y="23"/>
                    <a:pt x="0" y="31"/>
                  </a:cubicBezTo>
                  <a:cubicBezTo>
                    <a:pt x="0" y="39"/>
                    <a:pt x="3" y="47"/>
                    <a:pt x="9" y="53"/>
                  </a:cubicBezTo>
                  <a:cubicBezTo>
                    <a:pt x="15" y="59"/>
                    <a:pt x="23" y="62"/>
                    <a:pt x="31" y="62"/>
                  </a:cubicBezTo>
                  <a:cubicBezTo>
                    <a:pt x="39" y="62"/>
                    <a:pt x="47" y="59"/>
                    <a:pt x="53" y="53"/>
                  </a:cubicBezTo>
                  <a:cubicBezTo>
                    <a:pt x="59" y="47"/>
                    <a:pt x="62" y="39"/>
                    <a:pt x="62" y="31"/>
                  </a:cubicBezTo>
                  <a:cubicBezTo>
                    <a:pt x="62" y="23"/>
                    <a:pt x="59" y="15"/>
                    <a:pt x="53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52" name="Freeform 38">
              <a:extLst>
                <a:ext uri="{FF2B5EF4-FFF2-40B4-BE49-F238E27FC236}">
                  <a16:creationId xmlns:a16="http://schemas.microsoft.com/office/drawing/2014/main" id="{0129FF22-3433-4AA0-8AE4-477FD3E24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2575" y="4665006"/>
              <a:ext cx="139785" cy="138431"/>
            </a:xfrm>
            <a:custGeom>
              <a:avLst/>
              <a:gdLst>
                <a:gd name="T0" fmla="*/ 52 w 61"/>
                <a:gd name="T1" fmla="*/ 9 h 61"/>
                <a:gd name="T2" fmla="*/ 31 w 61"/>
                <a:gd name="T3" fmla="*/ 0 h 61"/>
                <a:gd name="T4" fmla="*/ 9 w 61"/>
                <a:gd name="T5" fmla="*/ 9 h 61"/>
                <a:gd name="T6" fmla="*/ 0 w 61"/>
                <a:gd name="T7" fmla="*/ 31 h 61"/>
                <a:gd name="T8" fmla="*/ 9 w 61"/>
                <a:gd name="T9" fmla="*/ 52 h 61"/>
                <a:gd name="T10" fmla="*/ 31 w 61"/>
                <a:gd name="T11" fmla="*/ 61 h 61"/>
                <a:gd name="T12" fmla="*/ 52 w 61"/>
                <a:gd name="T13" fmla="*/ 52 h 61"/>
                <a:gd name="T14" fmla="*/ 61 w 61"/>
                <a:gd name="T15" fmla="*/ 31 h 61"/>
                <a:gd name="T16" fmla="*/ 52 w 61"/>
                <a:gd name="T1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9"/>
                  </a:move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23E92F56-1938-4CFC-8CBE-2A1862F3B724}"/>
                </a:ext>
              </a:extLst>
            </p:cNvPr>
            <p:cNvSpPr txBox="1"/>
            <p:nvPr/>
          </p:nvSpPr>
          <p:spPr>
            <a:xfrm>
              <a:off x="3016094" y="3429000"/>
              <a:ext cx="5822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75" name="AutoShape 126">
              <a:extLst>
                <a:ext uri="{FF2B5EF4-FFF2-40B4-BE49-F238E27FC236}">
                  <a16:creationId xmlns:a16="http://schemas.microsoft.com/office/drawing/2014/main" id="{A1792819-C8D3-4B3E-B985-09B0A603C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4122" y="2377282"/>
              <a:ext cx="2615805" cy="432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76" name="Line 23">
              <a:extLst>
                <a:ext uri="{FF2B5EF4-FFF2-40B4-BE49-F238E27FC236}">
                  <a16:creationId xmlns:a16="http://schemas.microsoft.com/office/drawing/2014/main" id="{43AC3EF4-7617-49CE-A9C6-C3C186F572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8026" y="2636912"/>
              <a:ext cx="368300" cy="0"/>
            </a:xfrm>
            <a:prstGeom prst="line">
              <a:avLst/>
            </a:prstGeom>
            <a:noFill/>
            <a:ln w="26988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7" name="Freeform 24">
              <a:extLst>
                <a:ext uri="{FF2B5EF4-FFF2-40B4-BE49-F238E27FC236}">
                  <a16:creationId xmlns:a16="http://schemas.microsoft.com/office/drawing/2014/main" id="{0A353F19-24E5-4287-BDC4-AEF582101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133" y="2569220"/>
              <a:ext cx="138113" cy="139700"/>
            </a:xfrm>
            <a:custGeom>
              <a:avLst/>
              <a:gdLst>
                <a:gd name="T0" fmla="*/ 52 w 61"/>
                <a:gd name="T1" fmla="*/ 52 h 61"/>
                <a:gd name="T2" fmla="*/ 61 w 61"/>
                <a:gd name="T3" fmla="*/ 31 h 61"/>
                <a:gd name="T4" fmla="*/ 52 w 61"/>
                <a:gd name="T5" fmla="*/ 9 h 61"/>
                <a:gd name="T6" fmla="*/ 31 w 61"/>
                <a:gd name="T7" fmla="*/ 0 h 61"/>
                <a:gd name="T8" fmla="*/ 9 w 61"/>
                <a:gd name="T9" fmla="*/ 9 h 61"/>
                <a:gd name="T10" fmla="*/ 0 w 61"/>
                <a:gd name="T11" fmla="*/ 31 h 61"/>
                <a:gd name="T12" fmla="*/ 9 w 61"/>
                <a:gd name="T13" fmla="*/ 52 h 61"/>
                <a:gd name="T14" fmla="*/ 31 w 61"/>
                <a:gd name="T15" fmla="*/ 61 h 61"/>
                <a:gd name="T16" fmla="*/ 52 w 61"/>
                <a:gd name="T17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61">
                  <a:moveTo>
                    <a:pt x="52" y="52"/>
                  </a:moveTo>
                  <a:cubicBezTo>
                    <a:pt x="58" y="46"/>
                    <a:pt x="61" y="39"/>
                    <a:pt x="61" y="31"/>
                  </a:cubicBezTo>
                  <a:cubicBezTo>
                    <a:pt x="61" y="22"/>
                    <a:pt x="58" y="15"/>
                    <a:pt x="52" y="9"/>
                  </a:cubicBezTo>
                  <a:cubicBezTo>
                    <a:pt x="46" y="3"/>
                    <a:pt x="39" y="0"/>
                    <a:pt x="31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2"/>
                    <a:pt x="0" y="31"/>
                  </a:cubicBezTo>
                  <a:cubicBezTo>
                    <a:pt x="0" y="39"/>
                    <a:pt x="3" y="46"/>
                    <a:pt x="9" y="52"/>
                  </a:cubicBezTo>
                  <a:cubicBezTo>
                    <a:pt x="15" y="58"/>
                    <a:pt x="22" y="61"/>
                    <a:pt x="31" y="61"/>
                  </a:cubicBezTo>
                  <a:cubicBezTo>
                    <a:pt x="39" y="61"/>
                    <a:pt x="46" y="58"/>
                    <a:pt x="52" y="5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2781F19D-A667-47D6-A471-8FAAEAA24DAC}"/>
                </a:ext>
              </a:extLst>
            </p:cNvPr>
            <p:cNvSpPr txBox="1"/>
            <p:nvPr/>
          </p:nvSpPr>
          <p:spPr>
            <a:xfrm>
              <a:off x="3583632" y="2448000"/>
              <a:ext cx="9628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Expected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0BAD7561-C589-4933-ABB5-42B814080E0C}"/>
                </a:ext>
              </a:extLst>
            </p:cNvPr>
            <p:cNvSpPr txBox="1"/>
            <p:nvPr/>
          </p:nvSpPr>
          <p:spPr>
            <a:xfrm>
              <a:off x="4714070" y="2448000"/>
              <a:ext cx="10020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Observed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943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/>
              <a:t>Conclusions</a:t>
            </a:r>
          </a:p>
          <a:p>
            <a:pPr lvl="1"/>
            <a:r>
              <a:rPr lang="en-US" sz="2000" dirty="0"/>
              <a:t>Decompensated HCV cirrhosis patients treated with LDV/SOF or SOF/VEL experienced significantly fewer deaths than predicted by the survival model</a:t>
            </a:r>
          </a:p>
          <a:p>
            <a:pPr lvl="2"/>
            <a:r>
              <a:rPr lang="en-US" sz="1800" dirty="0"/>
              <a:t>The difference became significant in less than 120 days</a:t>
            </a:r>
          </a:p>
          <a:p>
            <a:pPr lvl="2"/>
            <a:r>
              <a:rPr lang="en-US" sz="1800" dirty="0"/>
              <a:t>By the end of the first year, the risk was reduced by 54%</a:t>
            </a:r>
          </a:p>
          <a:p>
            <a:pPr lvl="1"/>
            <a:r>
              <a:rPr lang="en-US" dirty="0"/>
              <a:t>When the survival model was re-applied with week 12 updated data, observed and expected mortality matched, suggesting</a:t>
            </a:r>
          </a:p>
          <a:p>
            <a:pPr lvl="2"/>
            <a:r>
              <a:rPr lang="en-US" sz="1800" dirty="0"/>
              <a:t>Re-compensation following DAA therapy</a:t>
            </a:r>
          </a:p>
          <a:p>
            <a:pPr lvl="2"/>
            <a:r>
              <a:rPr lang="en-US" sz="1800" dirty="0"/>
              <a:t>SVR on DAA therapy translates in mortality benefit</a:t>
            </a:r>
          </a:p>
          <a:p>
            <a:pPr lvl="2"/>
            <a:r>
              <a:rPr lang="en-US" sz="1800" dirty="0"/>
              <a:t>A further validation of the survival model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Kim WR, EASL 2018, Abs. PS-151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6295A10C-1700-4100-9C64-8D2B7C4AC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352"/>
            <a:ext cx="25557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Survival Decompensated Cirrhosis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7C62A377-C992-47D0-9D83-F9B6AA6698AD}"/>
              </a:ext>
            </a:extLst>
          </p:cNvPr>
          <p:cNvSpPr txBox="1">
            <a:spLocks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 dirty="0"/>
              <a:t>Survival benefits of DAA in patients </a:t>
            </a:r>
            <a:br>
              <a:rPr lang="en-US" kern="0" dirty="0"/>
            </a:br>
            <a:r>
              <a:rPr lang="en-US" kern="0" dirty="0"/>
              <a:t>with decompensated cirrhosis</a:t>
            </a:r>
          </a:p>
        </p:txBody>
      </p:sp>
    </p:spTree>
    <p:extLst>
      <p:ext uri="{BB962C8B-B14F-4D97-AF65-F5344CB8AC3E}">
        <p14:creationId xmlns:p14="http://schemas.microsoft.com/office/powerpoint/2010/main" val="3979691009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310</Words>
  <Application>Microsoft Office PowerPoint</Application>
  <PresentationFormat>Affichage à l'écran (4:3)</PresentationFormat>
  <Paragraphs>73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Trebuchet MS</vt:lpstr>
      <vt:lpstr>Wingdings</vt:lpstr>
      <vt:lpstr>HCV-trials.com 2018</vt:lpstr>
      <vt:lpstr>Survival benefits of DAA in patients  with decompensated cirrhosis</vt:lpstr>
      <vt:lpstr>Présentation PowerPoint</vt:lpstr>
      <vt:lpstr>Présentation PowerPoint</vt:lpstr>
      <vt:lpstr>Présentation PowerPoint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>AEI - www.aei.fr</dc:subject>
  <dc:creator>www.hcv-trial.com</dc:creator>
  <cp:lastModifiedBy>Pilar</cp:lastModifiedBy>
  <cp:revision>234</cp:revision>
  <dcterms:created xsi:type="dcterms:W3CDTF">2010-10-19T10:42:50Z</dcterms:created>
  <dcterms:modified xsi:type="dcterms:W3CDTF">2018-05-17T17:44:42Z</dcterms:modified>
</cp:coreProperties>
</file>