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4" r:id="rId2"/>
    <p:sldId id="313" r:id="rId3"/>
    <p:sldId id="314" r:id="rId4"/>
    <p:sldId id="315" r:id="rId5"/>
    <p:sldId id="316" r:id="rId6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F6748"/>
    <a:srgbClr val="37C837"/>
    <a:srgbClr val="7F7F7F"/>
    <a:srgbClr val="0C4878"/>
    <a:srgbClr val="9966FF"/>
    <a:srgbClr val="0070C0"/>
    <a:srgbClr val="C00000"/>
    <a:srgbClr val="D35B1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61" autoAdjust="0"/>
    <p:restoredTop sz="92934" autoAdjust="0"/>
  </p:normalViewPr>
  <p:slideViewPr>
    <p:cSldViewPr>
      <p:cViewPr varScale="1">
        <p:scale>
          <a:sx n="100" d="100"/>
          <a:sy n="100" d="100"/>
        </p:scale>
        <p:origin x="11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82" d="100"/>
          <a:sy n="82" d="100"/>
        </p:scale>
        <p:origin x="315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28BBF9EE-755C-442F-BF83-7170AE36DB9B}" type="datetimeFigureOut">
              <a:rPr lang="fr-FR"/>
              <a:pPr>
                <a:defRPr/>
              </a:pPr>
              <a:t>28/01/2019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EB5E00BE-83C7-455A-A93C-2A1347F489C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216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24F8336-70D2-4EF2-9530-598646E5998F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1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24F8336-70D2-4EF2-9530-598646E5998F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2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24F8336-70D2-4EF2-9530-598646E5998F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3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24F8336-70D2-4EF2-9530-598646E5998F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4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24F8336-70D2-4EF2-9530-598646E5998F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5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1" r:id="rId2"/>
    <p:sldLayoutId id="2147483650" r:id="rId3"/>
    <p:sldLayoutId id="2147483649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-68263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endParaRPr lang="en-US" sz="2800" b="1" kern="0">
              <a:solidFill>
                <a:srgbClr val="CC330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186" name="AutoShape 162"/>
          <p:cNvSpPr>
            <a:spLocks noChangeArrowheads="1"/>
          </p:cNvSpPr>
          <p:nvPr/>
        </p:nvSpPr>
        <p:spPr bwMode="auto">
          <a:xfrm>
            <a:off x="179512" y="2348880"/>
            <a:ext cx="2952328" cy="131099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r>
              <a:rPr lang="en-US" sz="1500" b="1" dirty="0">
                <a:latin typeface="Calibri" pitchFamily="34" charset="0"/>
              </a:rPr>
              <a:t>MRI-PDFF</a:t>
            </a:r>
            <a:r>
              <a:rPr lang="en-US" sz="1400" b="1" dirty="0">
                <a:latin typeface="Calibri" pitchFamily="34" charset="0"/>
              </a:rPr>
              <a:t> ≥ 8 % and MRE ≥ 2.5 </a:t>
            </a:r>
            <a:r>
              <a:rPr lang="en-US" sz="1400" b="1" dirty="0" err="1">
                <a:latin typeface="Calibri" pitchFamily="34" charset="0"/>
              </a:rPr>
              <a:t>kPa</a:t>
            </a:r>
            <a:r>
              <a:rPr lang="en-US" sz="1400" b="1" dirty="0">
                <a:latin typeface="Calibri" pitchFamily="34" charset="0"/>
              </a:rPr>
              <a:t> </a:t>
            </a:r>
          </a:p>
          <a:p>
            <a:r>
              <a:rPr lang="en-US" sz="1400" b="1" dirty="0">
                <a:latin typeface="Calibri" pitchFamily="34" charset="0"/>
              </a:rPr>
              <a:t>or</a:t>
            </a:r>
          </a:p>
          <a:p>
            <a:r>
              <a:rPr lang="en-US" sz="1400" b="1" dirty="0">
                <a:latin typeface="Calibri" pitchFamily="34" charset="0"/>
              </a:rPr>
              <a:t>biopsy with NASH F1-F3</a:t>
            </a:r>
          </a:p>
          <a:p>
            <a:r>
              <a:rPr lang="en-US" sz="1400" b="1" dirty="0">
                <a:latin typeface="Calibri" pitchFamily="34" charset="0"/>
              </a:rPr>
              <a:t>No cirrhosis (</a:t>
            </a:r>
            <a:r>
              <a:rPr lang="en-US" sz="1400" b="1" dirty="0" err="1">
                <a:latin typeface="Calibri" pitchFamily="34" charset="0"/>
              </a:rPr>
              <a:t>FibroTest</a:t>
            </a:r>
            <a:r>
              <a:rPr lang="en-US" sz="1400" b="1" baseline="30000" dirty="0" err="1">
                <a:latin typeface="Calibri" pitchFamily="34" charset="0"/>
              </a:rPr>
              <a:t>TM</a:t>
            </a:r>
            <a:r>
              <a:rPr lang="en-US" sz="1400" b="1" dirty="0">
                <a:latin typeface="Calibri" pitchFamily="34" charset="0"/>
              </a:rPr>
              <a:t> &lt; 0.75, </a:t>
            </a:r>
          </a:p>
          <a:p>
            <a:r>
              <a:rPr lang="en-US" sz="1400" b="1" dirty="0">
                <a:latin typeface="Calibri" pitchFamily="34" charset="0"/>
              </a:rPr>
              <a:t>historical imaging and liver biopsy)</a:t>
            </a:r>
            <a:endParaRPr lang="en-US" sz="1500" b="1" dirty="0">
              <a:latin typeface="Calibri" pitchFamily="34" charset="0"/>
            </a:endParaRP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53BD6E92-D0CB-47A9-9979-934F700D7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ea typeface="ＭＳ Ｐゴシック" pitchFamily="34" charset="-128"/>
              </a:rPr>
              <a:t>GS-9674 in NASH: a phase 2 study</a:t>
            </a:r>
            <a:endParaRPr lang="fr-FR" sz="2800" dirty="0"/>
          </a:p>
        </p:txBody>
      </p:sp>
      <p:sp>
        <p:nvSpPr>
          <p:cNvPr id="7188" name="Espace réservé du contenu 26"/>
          <p:cNvSpPr>
            <a:spLocks noGrp="1"/>
          </p:cNvSpPr>
          <p:nvPr>
            <p:ph idx="4294967295"/>
          </p:nvPr>
        </p:nvSpPr>
        <p:spPr>
          <a:xfrm>
            <a:off x="539552" y="1133475"/>
            <a:ext cx="8351837" cy="650875"/>
          </a:xfrm>
        </p:spPr>
        <p:txBody>
          <a:bodyPr/>
          <a:lstStyle/>
          <a:p>
            <a:r>
              <a:rPr lang="en-US" dirty="0"/>
              <a:t>Design</a:t>
            </a:r>
          </a:p>
        </p:txBody>
      </p:sp>
      <p:sp>
        <p:nvSpPr>
          <p:cNvPr id="14" name="Espace réservé du contenu 26">
            <a:extLst>
              <a:ext uri="{FF2B5EF4-FFF2-40B4-BE49-F238E27FC236}">
                <a16:creationId xmlns:a16="http://schemas.microsoft.com/office/drawing/2014/main" id="{AA9D9F3C-638C-45E8-B372-0CECEC62785F}"/>
              </a:ext>
            </a:extLst>
          </p:cNvPr>
          <p:cNvSpPr txBox="1">
            <a:spLocks/>
          </p:cNvSpPr>
          <p:nvPr/>
        </p:nvSpPr>
        <p:spPr bwMode="auto">
          <a:xfrm>
            <a:off x="971600" y="4653136"/>
            <a:ext cx="705658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 lvl="1"/>
            <a:r>
              <a:rPr lang="en-US" sz="1400" kern="0" dirty="0"/>
              <a:t>GS-9674: non-steroidal FXR agonist</a:t>
            </a:r>
          </a:p>
        </p:txBody>
      </p:sp>
      <p:sp>
        <p:nvSpPr>
          <p:cNvPr id="16" name="Espace réservé du contenu 26">
            <a:extLst>
              <a:ext uri="{FF2B5EF4-FFF2-40B4-BE49-F238E27FC236}">
                <a16:creationId xmlns:a16="http://schemas.microsoft.com/office/drawing/2014/main" id="{C7050C2B-65E7-4B96-8F02-71F40C9FE546}"/>
              </a:ext>
            </a:extLst>
          </p:cNvPr>
          <p:cNvSpPr txBox="1">
            <a:spLocks/>
          </p:cNvSpPr>
          <p:nvPr/>
        </p:nvSpPr>
        <p:spPr bwMode="auto">
          <a:xfrm>
            <a:off x="539552" y="5085184"/>
            <a:ext cx="8351838" cy="65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 marL="342900" indent="-342900">
              <a:spcBef>
                <a:spcPts val="0"/>
              </a:spcBef>
              <a:buFont typeface="Wingdings" pitchFamily="-1" charset="2"/>
              <a:buChar char="§"/>
            </a:pPr>
            <a:r>
              <a:rPr lang="fr-FR" dirty="0" err="1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Endpoints</a:t>
            </a:r>
            <a:endParaRPr lang="fr-FR" dirty="0"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lvl="1"/>
            <a:r>
              <a:rPr lang="en-US" sz="1400" kern="0" dirty="0"/>
              <a:t>Safety (adverse events and laboratory abnormalities)</a:t>
            </a:r>
          </a:p>
          <a:p>
            <a:pPr lvl="1"/>
            <a:r>
              <a:rPr lang="en-US" sz="1400" kern="0" dirty="0"/>
              <a:t>MRI-PDFF (magnetic resonance imaging proton density fat fraction</a:t>
            </a:r>
            <a:r>
              <a:rPr lang="en-US" sz="1600" kern="0" dirty="0"/>
              <a:t>)</a:t>
            </a:r>
            <a:endParaRPr lang="en-US" sz="1400" kern="0" dirty="0"/>
          </a:p>
          <a:p>
            <a:pPr lvl="1"/>
            <a:r>
              <a:rPr lang="en-US" sz="1400" kern="0" dirty="0"/>
              <a:t>MRE (magnetic resonance </a:t>
            </a:r>
            <a:r>
              <a:rPr lang="en-US" sz="1400" kern="0" dirty="0" err="1"/>
              <a:t>elastometry</a:t>
            </a:r>
            <a:r>
              <a:rPr lang="en-US" sz="1400" kern="0" dirty="0"/>
              <a:t>), </a:t>
            </a:r>
            <a:r>
              <a:rPr lang="en-US" sz="1400" kern="0" dirty="0" err="1"/>
              <a:t>Fibroscan</a:t>
            </a:r>
            <a:r>
              <a:rPr lang="en-US" sz="1400" kern="0" baseline="30000" dirty="0"/>
              <a:t>®</a:t>
            </a:r>
            <a:r>
              <a:rPr lang="en-US" sz="1400" kern="0" dirty="0"/>
              <a:t> (</a:t>
            </a:r>
            <a:r>
              <a:rPr lang="en-US" sz="1400" kern="0" dirty="0" err="1"/>
              <a:t>Echosens</a:t>
            </a:r>
            <a:r>
              <a:rPr lang="en-US" sz="1400" kern="0" dirty="0"/>
              <a:t>, Paris, France), </a:t>
            </a:r>
            <a:br>
              <a:rPr lang="en-US" sz="1400" kern="0" dirty="0"/>
            </a:br>
            <a:r>
              <a:rPr lang="en-US" sz="1400" kern="0" dirty="0"/>
              <a:t>liver biochemistry, serum markers of fibrosis (ELF</a:t>
            </a:r>
            <a:r>
              <a:rPr lang="en-US" sz="1400" kern="0" baseline="30000" dirty="0"/>
              <a:t>TM</a:t>
            </a:r>
            <a:r>
              <a:rPr lang="en-US" sz="1400" kern="0" dirty="0"/>
              <a:t>, </a:t>
            </a:r>
            <a:r>
              <a:rPr lang="en-US" sz="1400" kern="0" dirty="0" err="1"/>
              <a:t>Fibrotest</a:t>
            </a:r>
            <a:r>
              <a:rPr lang="en-US" sz="1400" kern="0" baseline="30000" dirty="0" err="1"/>
              <a:t>TM</a:t>
            </a:r>
            <a:r>
              <a:rPr lang="en-US" sz="1400" kern="0" dirty="0"/>
              <a:t>)</a:t>
            </a:r>
          </a:p>
          <a:p>
            <a:pPr lvl="1"/>
            <a:endParaRPr lang="en-US" sz="1600" kern="0" dirty="0"/>
          </a:p>
        </p:txBody>
      </p:sp>
      <p:sp>
        <p:nvSpPr>
          <p:cNvPr id="26" name="ZoneTexte 69">
            <a:extLst>
              <a:ext uri="{FF2B5EF4-FFF2-40B4-BE49-F238E27FC236}">
                <a16:creationId xmlns:a16="http://schemas.microsoft.com/office/drawing/2014/main" id="{9E234A9B-66B6-444D-913D-A9E360366F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8722" y="6597352"/>
            <a:ext cx="24252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Patel K, AASLD 2018, Abs. 736</a:t>
            </a:r>
          </a:p>
        </p:txBody>
      </p:sp>
      <p:sp>
        <p:nvSpPr>
          <p:cNvPr id="27" name="AutoShape 162">
            <a:extLst>
              <a:ext uri="{FF2B5EF4-FFF2-40B4-BE49-F238E27FC236}">
                <a16:creationId xmlns:a16="http://schemas.microsoft.com/office/drawing/2014/main" id="{A48B5CBA-124C-4478-87F8-81AED05137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414732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GS-9674-phase 2</a:t>
            </a:r>
          </a:p>
        </p:txBody>
      </p:sp>
      <p:sp>
        <p:nvSpPr>
          <p:cNvPr id="52" name="AutoShape 162">
            <a:extLst>
              <a:ext uri="{FF2B5EF4-FFF2-40B4-BE49-F238E27FC236}">
                <a16:creationId xmlns:a16="http://schemas.microsoft.com/office/drawing/2014/main" id="{FE3C4A4D-70A5-4FF4-8298-22C63A8E1C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800" y="1232864"/>
            <a:ext cx="1443365" cy="972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sz="1400" b="1" dirty="0">
                <a:latin typeface="Calibri" pitchFamily="34" charset="0"/>
              </a:rPr>
              <a:t>Randomization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2:2:1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Stratification by diabetes</a:t>
            </a:r>
          </a:p>
        </p:txBody>
      </p:sp>
      <p:grpSp>
        <p:nvGrpSpPr>
          <p:cNvPr id="2" name="Grouper 1"/>
          <p:cNvGrpSpPr/>
          <p:nvPr/>
        </p:nvGrpSpPr>
        <p:grpSpPr>
          <a:xfrm>
            <a:off x="3491880" y="1988840"/>
            <a:ext cx="5437462" cy="2573589"/>
            <a:chOff x="1187624" y="1471865"/>
            <a:chExt cx="7812202" cy="2573589"/>
          </a:xfrm>
        </p:grpSpPr>
        <p:sp>
          <p:nvSpPr>
            <p:cNvPr id="28" name="Rectangle à coins arrondis 8">
              <a:extLst>
                <a:ext uri="{FF2B5EF4-FFF2-40B4-BE49-F238E27FC236}">
                  <a16:creationId xmlns:a16="http://schemas.microsoft.com/office/drawing/2014/main" id="{9D7D8C09-FFA3-4275-AA74-5C73394F2489}"/>
                </a:ext>
              </a:extLst>
            </p:cNvPr>
            <p:cNvSpPr/>
            <p:nvPr/>
          </p:nvSpPr>
          <p:spPr bwMode="auto">
            <a:xfrm>
              <a:off x="3082712" y="1890954"/>
              <a:ext cx="5345296" cy="330620"/>
            </a:xfrm>
            <a:prstGeom prst="roundRect">
              <a:avLst/>
            </a:prstGeom>
            <a:solidFill>
              <a:srgbClr val="0F674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fr-FR" sz="1600" b="1" dirty="0">
                  <a:solidFill>
                    <a:schemeClr val="bg1"/>
                  </a:solidFill>
                  <a:latin typeface="Calibri" panose="020F0502020204030204" pitchFamily="34" charset="0"/>
                  <a:cs typeface="Arial" pitchFamily="34" charset="0"/>
                </a:rPr>
                <a:t>GS-9674 100 mg PO QD (N = 56)</a:t>
              </a:r>
              <a:endParaRPr kumimoji="0" lang="fr-FR" sz="1600" b="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" name="Rectangle à coins arrondis 21">
              <a:extLst>
                <a:ext uri="{FF2B5EF4-FFF2-40B4-BE49-F238E27FC236}">
                  <a16:creationId xmlns:a16="http://schemas.microsoft.com/office/drawing/2014/main" id="{22551B13-EAF9-4177-B358-8416CBD1D8DB}"/>
                </a:ext>
              </a:extLst>
            </p:cNvPr>
            <p:cNvSpPr/>
            <p:nvPr/>
          </p:nvSpPr>
          <p:spPr bwMode="auto">
            <a:xfrm>
              <a:off x="1187624" y="3321446"/>
              <a:ext cx="1747524" cy="219770"/>
            </a:xfrm>
            <a:prstGeom prst="roundRect">
              <a:avLst>
                <a:gd name="adj" fmla="val 0"/>
              </a:avLst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2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MRI-PDFF</a:t>
              </a:r>
            </a:p>
          </p:txBody>
        </p:sp>
        <p:sp>
          <p:nvSpPr>
            <p:cNvPr id="30" name="Losange 29">
              <a:extLst>
                <a:ext uri="{FF2B5EF4-FFF2-40B4-BE49-F238E27FC236}">
                  <a16:creationId xmlns:a16="http://schemas.microsoft.com/office/drawing/2014/main" id="{BDC4DD37-6C1D-479E-8461-079AE6C9D0F9}"/>
                </a:ext>
              </a:extLst>
            </p:cNvPr>
            <p:cNvSpPr/>
            <p:nvPr/>
          </p:nvSpPr>
          <p:spPr bwMode="auto">
            <a:xfrm>
              <a:off x="2999597" y="3335962"/>
              <a:ext cx="188925" cy="188925"/>
            </a:xfrm>
            <a:prstGeom prst="diamond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6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3" name="Losange 32">
              <a:extLst>
                <a:ext uri="{FF2B5EF4-FFF2-40B4-BE49-F238E27FC236}">
                  <a16:creationId xmlns:a16="http://schemas.microsoft.com/office/drawing/2014/main" id="{C5CF7272-BE7C-4023-8B17-3B8774F63E47}"/>
                </a:ext>
              </a:extLst>
            </p:cNvPr>
            <p:cNvSpPr/>
            <p:nvPr/>
          </p:nvSpPr>
          <p:spPr bwMode="auto">
            <a:xfrm>
              <a:off x="5660897" y="3335962"/>
              <a:ext cx="188925" cy="188925"/>
            </a:xfrm>
            <a:prstGeom prst="diamond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6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" name="Losange 34">
              <a:extLst>
                <a:ext uri="{FF2B5EF4-FFF2-40B4-BE49-F238E27FC236}">
                  <a16:creationId xmlns:a16="http://schemas.microsoft.com/office/drawing/2014/main" id="{B4A82D1A-859E-498A-B320-461207160BAB}"/>
                </a:ext>
              </a:extLst>
            </p:cNvPr>
            <p:cNvSpPr/>
            <p:nvPr/>
          </p:nvSpPr>
          <p:spPr bwMode="auto">
            <a:xfrm>
              <a:off x="8326281" y="3335962"/>
              <a:ext cx="188925" cy="188925"/>
            </a:xfrm>
            <a:prstGeom prst="diamond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6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36" name="Connecteur droit 35">
              <a:extLst>
                <a:ext uri="{FF2B5EF4-FFF2-40B4-BE49-F238E27FC236}">
                  <a16:creationId xmlns:a16="http://schemas.microsoft.com/office/drawing/2014/main" id="{4C2279F9-4EAF-47CC-B902-B48888088D18}"/>
                </a:ext>
              </a:extLst>
            </p:cNvPr>
            <p:cNvCxnSpPr>
              <a:cxnSpLocks/>
              <a:stCxn id="30" idx="3"/>
              <a:endCxn id="35" idx="1"/>
            </p:cNvCxnSpPr>
            <p:nvPr/>
          </p:nvCxnSpPr>
          <p:spPr bwMode="auto">
            <a:xfrm>
              <a:off x="3188522" y="3430425"/>
              <a:ext cx="5137759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Rectangle à coins arrondis 8">
              <a:extLst>
                <a:ext uri="{FF2B5EF4-FFF2-40B4-BE49-F238E27FC236}">
                  <a16:creationId xmlns:a16="http://schemas.microsoft.com/office/drawing/2014/main" id="{85BA4688-160E-439E-8C5F-31B42A2DAA78}"/>
                </a:ext>
              </a:extLst>
            </p:cNvPr>
            <p:cNvSpPr/>
            <p:nvPr/>
          </p:nvSpPr>
          <p:spPr bwMode="auto">
            <a:xfrm>
              <a:off x="3082712" y="2294124"/>
              <a:ext cx="5345296" cy="330620"/>
            </a:xfrm>
            <a:prstGeom prst="roundRect">
              <a:avLst/>
            </a:prstGeom>
            <a:solidFill>
              <a:srgbClr val="37C8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fr-FR" sz="1600" b="1" dirty="0">
                  <a:solidFill>
                    <a:schemeClr val="bg1"/>
                  </a:solidFill>
                  <a:latin typeface="Calibri" panose="020F0502020204030204" pitchFamily="34" charset="0"/>
                  <a:cs typeface="Arial" pitchFamily="34" charset="0"/>
                </a:rPr>
                <a:t>GS-9674 30 mg PO QD (N = 56)</a:t>
              </a:r>
              <a:endParaRPr kumimoji="0" lang="fr-FR" sz="1600" b="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" name="Rectangle à coins arrondis 8">
              <a:extLst>
                <a:ext uri="{FF2B5EF4-FFF2-40B4-BE49-F238E27FC236}">
                  <a16:creationId xmlns:a16="http://schemas.microsoft.com/office/drawing/2014/main" id="{DAF7A1D7-DF3D-4371-BB1D-2603B3E792CC}"/>
                </a:ext>
              </a:extLst>
            </p:cNvPr>
            <p:cNvSpPr/>
            <p:nvPr/>
          </p:nvSpPr>
          <p:spPr bwMode="auto">
            <a:xfrm>
              <a:off x="3082712" y="2691668"/>
              <a:ext cx="5345296" cy="330620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fr-FR" sz="1600" b="1" dirty="0">
                  <a:solidFill>
                    <a:schemeClr val="bg1"/>
                  </a:solidFill>
                  <a:latin typeface="Calibri" panose="020F0502020204030204" pitchFamily="34" charset="0"/>
                  <a:cs typeface="Arial" pitchFamily="34" charset="0"/>
                </a:rPr>
                <a:t>Placebo PO QD (N = 26)</a:t>
              </a:r>
              <a:endParaRPr kumimoji="0" lang="fr-FR" sz="1600" b="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748BF3CD-9099-4DEF-B8E6-028468CA964B}"/>
                </a:ext>
              </a:extLst>
            </p:cNvPr>
            <p:cNvSpPr txBox="1"/>
            <p:nvPr/>
          </p:nvSpPr>
          <p:spPr>
            <a:xfrm>
              <a:off x="2593492" y="1471865"/>
              <a:ext cx="106218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 err="1">
                  <a:solidFill>
                    <a:srgbClr val="333399"/>
                  </a:solidFill>
                  <a:latin typeface="Calibri" panose="020F0502020204030204" pitchFamily="34" charset="0"/>
                </a:rPr>
                <a:t>Week</a:t>
              </a:r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 0</a:t>
              </a:r>
            </a:p>
          </p:txBody>
        </p:sp>
        <p:cxnSp>
          <p:nvCxnSpPr>
            <p:cNvPr id="40" name="Connecteur droit 39">
              <a:extLst>
                <a:ext uri="{FF2B5EF4-FFF2-40B4-BE49-F238E27FC236}">
                  <a16:creationId xmlns:a16="http://schemas.microsoft.com/office/drawing/2014/main" id="{FD7A9018-C261-4AA1-8219-3D7E0580FFA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67049" y="1793931"/>
              <a:ext cx="536257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id="{5F88F83E-6366-4B57-A17F-CD03ED98A074}"/>
                </a:ext>
              </a:extLst>
            </p:cNvPr>
            <p:cNvSpPr txBox="1"/>
            <p:nvPr/>
          </p:nvSpPr>
          <p:spPr>
            <a:xfrm>
              <a:off x="5565824" y="1471865"/>
              <a:ext cx="7627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W12</a:t>
              </a: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14819E6C-49EB-49B1-AE27-95CA7443EFA8}"/>
                </a:ext>
              </a:extLst>
            </p:cNvPr>
            <p:cNvSpPr txBox="1"/>
            <p:nvPr/>
          </p:nvSpPr>
          <p:spPr>
            <a:xfrm>
              <a:off x="8237041" y="1471865"/>
              <a:ext cx="7627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W24</a:t>
              </a:r>
            </a:p>
          </p:txBody>
        </p:sp>
        <p:cxnSp>
          <p:nvCxnSpPr>
            <p:cNvPr id="41" name="Connecteur droit 40">
              <a:extLst>
                <a:ext uri="{FF2B5EF4-FFF2-40B4-BE49-F238E27FC236}">
                  <a16:creationId xmlns:a16="http://schemas.microsoft.com/office/drawing/2014/main" id="{7FA08FFB-5114-4444-8089-864179360AC0}"/>
                </a:ext>
              </a:extLst>
            </p:cNvPr>
            <p:cNvCxnSpPr/>
            <p:nvPr/>
          </p:nvCxnSpPr>
          <p:spPr bwMode="auto">
            <a:xfrm>
              <a:off x="3069510" y="1720305"/>
              <a:ext cx="0" cy="7156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Connecteur droit 44">
              <a:extLst>
                <a:ext uri="{FF2B5EF4-FFF2-40B4-BE49-F238E27FC236}">
                  <a16:creationId xmlns:a16="http://schemas.microsoft.com/office/drawing/2014/main" id="{D463BDA0-F54A-4B98-B30E-EF4EE38A4AC9}"/>
                </a:ext>
              </a:extLst>
            </p:cNvPr>
            <p:cNvCxnSpPr/>
            <p:nvPr/>
          </p:nvCxnSpPr>
          <p:spPr bwMode="auto">
            <a:xfrm>
              <a:off x="5747275" y="1720305"/>
              <a:ext cx="0" cy="7156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Connecteur droit 46">
              <a:extLst>
                <a:ext uri="{FF2B5EF4-FFF2-40B4-BE49-F238E27FC236}">
                  <a16:creationId xmlns:a16="http://schemas.microsoft.com/office/drawing/2014/main" id="{ED615E7A-22C3-4B71-B6A9-C901979A92D1}"/>
                </a:ext>
              </a:extLst>
            </p:cNvPr>
            <p:cNvCxnSpPr/>
            <p:nvPr/>
          </p:nvCxnSpPr>
          <p:spPr bwMode="auto">
            <a:xfrm>
              <a:off x="8426446" y="1720305"/>
              <a:ext cx="0" cy="7156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3" name="Rectangle à coins arrondis 21">
              <a:extLst>
                <a:ext uri="{FF2B5EF4-FFF2-40B4-BE49-F238E27FC236}">
                  <a16:creationId xmlns:a16="http://schemas.microsoft.com/office/drawing/2014/main" id="{50822DB7-019C-47B0-B8A9-A7655456E917}"/>
                </a:ext>
              </a:extLst>
            </p:cNvPr>
            <p:cNvSpPr/>
            <p:nvPr/>
          </p:nvSpPr>
          <p:spPr bwMode="auto">
            <a:xfrm>
              <a:off x="1187624" y="3066585"/>
              <a:ext cx="1747524" cy="219770"/>
            </a:xfrm>
            <a:prstGeom prst="roundRect">
              <a:avLst>
                <a:gd name="adj" fmla="val 0"/>
              </a:avLst>
            </a:prstGeom>
            <a:solidFill>
              <a:srgbClr val="00B0F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2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MRE</a:t>
              </a:r>
            </a:p>
          </p:txBody>
        </p:sp>
        <p:sp>
          <p:nvSpPr>
            <p:cNvPr id="54" name="Losange 53">
              <a:extLst>
                <a:ext uri="{FF2B5EF4-FFF2-40B4-BE49-F238E27FC236}">
                  <a16:creationId xmlns:a16="http://schemas.microsoft.com/office/drawing/2014/main" id="{FBADBB34-6F81-4134-907B-5F7D1A212CD0}"/>
                </a:ext>
              </a:extLst>
            </p:cNvPr>
            <p:cNvSpPr/>
            <p:nvPr/>
          </p:nvSpPr>
          <p:spPr bwMode="auto">
            <a:xfrm>
              <a:off x="2999597" y="3081101"/>
              <a:ext cx="188925" cy="188925"/>
            </a:xfrm>
            <a:prstGeom prst="diamond">
              <a:avLst/>
            </a:prstGeom>
            <a:solidFill>
              <a:srgbClr val="00B0F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6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5" name="Losange 54">
              <a:extLst>
                <a:ext uri="{FF2B5EF4-FFF2-40B4-BE49-F238E27FC236}">
                  <a16:creationId xmlns:a16="http://schemas.microsoft.com/office/drawing/2014/main" id="{4CED1D10-4B27-4357-8219-2664D7EE381B}"/>
                </a:ext>
              </a:extLst>
            </p:cNvPr>
            <p:cNvSpPr/>
            <p:nvPr/>
          </p:nvSpPr>
          <p:spPr bwMode="auto">
            <a:xfrm>
              <a:off x="5660897" y="3081101"/>
              <a:ext cx="188925" cy="188925"/>
            </a:xfrm>
            <a:prstGeom prst="diamond">
              <a:avLst/>
            </a:prstGeom>
            <a:solidFill>
              <a:srgbClr val="00B0F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6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6" name="Losange 55">
              <a:extLst>
                <a:ext uri="{FF2B5EF4-FFF2-40B4-BE49-F238E27FC236}">
                  <a16:creationId xmlns:a16="http://schemas.microsoft.com/office/drawing/2014/main" id="{4AEBDC4C-1F11-46B1-89D1-07B3D7AA1CA1}"/>
                </a:ext>
              </a:extLst>
            </p:cNvPr>
            <p:cNvSpPr/>
            <p:nvPr/>
          </p:nvSpPr>
          <p:spPr bwMode="auto">
            <a:xfrm>
              <a:off x="8326281" y="3081101"/>
              <a:ext cx="188925" cy="188925"/>
            </a:xfrm>
            <a:prstGeom prst="diamond">
              <a:avLst/>
            </a:prstGeom>
            <a:solidFill>
              <a:srgbClr val="00B0F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6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57" name="Connecteur droit 56">
              <a:extLst>
                <a:ext uri="{FF2B5EF4-FFF2-40B4-BE49-F238E27FC236}">
                  <a16:creationId xmlns:a16="http://schemas.microsoft.com/office/drawing/2014/main" id="{F6B5F43B-C9FA-4C41-AC6D-8211CB3E2887}"/>
                </a:ext>
              </a:extLst>
            </p:cNvPr>
            <p:cNvCxnSpPr>
              <a:cxnSpLocks/>
              <a:stCxn id="54" idx="3"/>
              <a:endCxn id="56" idx="1"/>
            </p:cNvCxnSpPr>
            <p:nvPr/>
          </p:nvCxnSpPr>
          <p:spPr bwMode="auto">
            <a:xfrm>
              <a:off x="3188522" y="3175564"/>
              <a:ext cx="5137759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8" name="Rectangle à coins arrondis 21">
              <a:extLst>
                <a:ext uri="{FF2B5EF4-FFF2-40B4-BE49-F238E27FC236}">
                  <a16:creationId xmlns:a16="http://schemas.microsoft.com/office/drawing/2014/main" id="{B100C9A7-42A9-4215-BD5A-E6FBD3CB00AE}"/>
                </a:ext>
              </a:extLst>
            </p:cNvPr>
            <p:cNvSpPr/>
            <p:nvPr/>
          </p:nvSpPr>
          <p:spPr bwMode="auto">
            <a:xfrm>
              <a:off x="1187624" y="3576004"/>
              <a:ext cx="1747524" cy="219770"/>
            </a:xfrm>
            <a:prstGeom prst="roundRect">
              <a:avLst>
                <a:gd name="adj" fmla="val 0"/>
              </a:avLst>
            </a:prstGeom>
            <a:solidFill>
              <a:srgbClr val="0C487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200" b="1" i="0" u="none" strike="noStrike" cap="none" normalizeH="0" baseline="0" dirty="0" err="1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Serum</a:t>
              </a:r>
              <a:r>
                <a:rPr kumimoji="0" lang="fr-FR" sz="12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 markers</a:t>
              </a:r>
            </a:p>
          </p:txBody>
        </p:sp>
        <p:sp>
          <p:nvSpPr>
            <p:cNvPr id="59" name="Losange 58">
              <a:extLst>
                <a:ext uri="{FF2B5EF4-FFF2-40B4-BE49-F238E27FC236}">
                  <a16:creationId xmlns:a16="http://schemas.microsoft.com/office/drawing/2014/main" id="{920695DB-6ACA-4231-B78F-6E252AF6508E}"/>
                </a:ext>
              </a:extLst>
            </p:cNvPr>
            <p:cNvSpPr/>
            <p:nvPr/>
          </p:nvSpPr>
          <p:spPr bwMode="auto">
            <a:xfrm>
              <a:off x="2999597" y="3590520"/>
              <a:ext cx="188925" cy="188925"/>
            </a:xfrm>
            <a:prstGeom prst="diamond">
              <a:avLst/>
            </a:prstGeom>
            <a:solidFill>
              <a:srgbClr val="0C487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6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0" name="Losange 59">
              <a:extLst>
                <a:ext uri="{FF2B5EF4-FFF2-40B4-BE49-F238E27FC236}">
                  <a16:creationId xmlns:a16="http://schemas.microsoft.com/office/drawing/2014/main" id="{2975EFE0-7A8D-4FBE-9105-17E6F059BC95}"/>
                </a:ext>
              </a:extLst>
            </p:cNvPr>
            <p:cNvSpPr/>
            <p:nvPr/>
          </p:nvSpPr>
          <p:spPr bwMode="auto">
            <a:xfrm>
              <a:off x="5660897" y="3590520"/>
              <a:ext cx="188925" cy="188925"/>
            </a:xfrm>
            <a:prstGeom prst="diamond">
              <a:avLst/>
            </a:prstGeom>
            <a:solidFill>
              <a:srgbClr val="0C487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6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" name="Losange 60">
              <a:extLst>
                <a:ext uri="{FF2B5EF4-FFF2-40B4-BE49-F238E27FC236}">
                  <a16:creationId xmlns:a16="http://schemas.microsoft.com/office/drawing/2014/main" id="{2C027347-DA45-4537-9DE8-7450AA808EB5}"/>
                </a:ext>
              </a:extLst>
            </p:cNvPr>
            <p:cNvSpPr/>
            <p:nvPr/>
          </p:nvSpPr>
          <p:spPr bwMode="auto">
            <a:xfrm>
              <a:off x="8326281" y="3590520"/>
              <a:ext cx="188925" cy="188925"/>
            </a:xfrm>
            <a:prstGeom prst="diamond">
              <a:avLst/>
            </a:prstGeom>
            <a:solidFill>
              <a:srgbClr val="0C487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6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62" name="Connecteur droit 61">
              <a:extLst>
                <a:ext uri="{FF2B5EF4-FFF2-40B4-BE49-F238E27FC236}">
                  <a16:creationId xmlns:a16="http://schemas.microsoft.com/office/drawing/2014/main" id="{8C749FB4-A7D8-4D72-A638-AB4DD7A20141}"/>
                </a:ext>
              </a:extLst>
            </p:cNvPr>
            <p:cNvCxnSpPr>
              <a:cxnSpLocks/>
              <a:stCxn id="59" idx="3"/>
              <a:endCxn id="61" idx="1"/>
            </p:cNvCxnSpPr>
            <p:nvPr/>
          </p:nvCxnSpPr>
          <p:spPr bwMode="auto">
            <a:xfrm>
              <a:off x="3188522" y="3684983"/>
              <a:ext cx="5137759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C4878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3" name="Rectangle à coins arrondis 21">
              <a:extLst>
                <a:ext uri="{FF2B5EF4-FFF2-40B4-BE49-F238E27FC236}">
                  <a16:creationId xmlns:a16="http://schemas.microsoft.com/office/drawing/2014/main" id="{D1642900-BF44-4D47-AC7A-597287DC8906}"/>
                </a:ext>
              </a:extLst>
            </p:cNvPr>
            <p:cNvSpPr/>
            <p:nvPr/>
          </p:nvSpPr>
          <p:spPr bwMode="auto">
            <a:xfrm>
              <a:off x="1187624" y="3825684"/>
              <a:ext cx="1747524" cy="219770"/>
            </a:xfrm>
            <a:prstGeom prst="roundRect">
              <a:avLst>
                <a:gd name="adj" fmla="val 0"/>
              </a:avLst>
            </a:prstGeom>
            <a:solidFill>
              <a:srgbClr val="99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200" b="1" i="0" u="none" strike="noStrike" cap="none" normalizeH="0" baseline="0" dirty="0" err="1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FibroScan</a:t>
              </a:r>
              <a:endParaRPr kumimoji="0" lang="fr-FR" sz="1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4" name="Losange 63">
              <a:extLst>
                <a:ext uri="{FF2B5EF4-FFF2-40B4-BE49-F238E27FC236}">
                  <a16:creationId xmlns:a16="http://schemas.microsoft.com/office/drawing/2014/main" id="{82D2A604-5A0A-4496-9010-AF6079A26856}"/>
                </a:ext>
              </a:extLst>
            </p:cNvPr>
            <p:cNvSpPr/>
            <p:nvPr/>
          </p:nvSpPr>
          <p:spPr bwMode="auto">
            <a:xfrm>
              <a:off x="2999597" y="3840200"/>
              <a:ext cx="188925" cy="188925"/>
            </a:xfrm>
            <a:prstGeom prst="diamond">
              <a:avLst/>
            </a:prstGeom>
            <a:solidFill>
              <a:srgbClr val="99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6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5" name="Losange 64">
              <a:extLst>
                <a:ext uri="{FF2B5EF4-FFF2-40B4-BE49-F238E27FC236}">
                  <a16:creationId xmlns:a16="http://schemas.microsoft.com/office/drawing/2014/main" id="{41AB15F7-6C64-43E7-B1B2-1F7FC82C2876}"/>
                </a:ext>
              </a:extLst>
            </p:cNvPr>
            <p:cNvSpPr/>
            <p:nvPr/>
          </p:nvSpPr>
          <p:spPr bwMode="auto">
            <a:xfrm>
              <a:off x="5660897" y="3840200"/>
              <a:ext cx="188925" cy="188925"/>
            </a:xfrm>
            <a:prstGeom prst="diamond">
              <a:avLst/>
            </a:prstGeom>
            <a:solidFill>
              <a:srgbClr val="99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6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6" name="Losange 65">
              <a:extLst>
                <a:ext uri="{FF2B5EF4-FFF2-40B4-BE49-F238E27FC236}">
                  <a16:creationId xmlns:a16="http://schemas.microsoft.com/office/drawing/2014/main" id="{A28711AD-2382-4D5E-97B2-679A8258D8B8}"/>
                </a:ext>
              </a:extLst>
            </p:cNvPr>
            <p:cNvSpPr/>
            <p:nvPr/>
          </p:nvSpPr>
          <p:spPr bwMode="auto">
            <a:xfrm>
              <a:off x="8326281" y="3840200"/>
              <a:ext cx="188925" cy="188925"/>
            </a:xfrm>
            <a:prstGeom prst="diamond">
              <a:avLst/>
            </a:prstGeom>
            <a:solidFill>
              <a:srgbClr val="99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6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67" name="Connecteur droit 66">
              <a:extLst>
                <a:ext uri="{FF2B5EF4-FFF2-40B4-BE49-F238E27FC236}">
                  <a16:creationId xmlns:a16="http://schemas.microsoft.com/office/drawing/2014/main" id="{6C3B78EA-6BA1-40CF-B749-506813CEB84C}"/>
                </a:ext>
              </a:extLst>
            </p:cNvPr>
            <p:cNvCxnSpPr>
              <a:cxnSpLocks/>
              <a:stCxn id="64" idx="3"/>
              <a:endCxn id="66" idx="1"/>
            </p:cNvCxnSpPr>
            <p:nvPr/>
          </p:nvCxnSpPr>
          <p:spPr bwMode="auto">
            <a:xfrm>
              <a:off x="3188522" y="3934663"/>
              <a:ext cx="5137759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99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8" name="Line 63"/>
          <p:cNvSpPr>
            <a:spLocks noChangeShapeType="1"/>
          </p:cNvSpPr>
          <p:nvPr/>
        </p:nvSpPr>
        <p:spPr bwMode="auto">
          <a:xfrm>
            <a:off x="3131840" y="2933962"/>
            <a:ext cx="863999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 type="none"/>
            <a:tailEnd type="none"/>
          </a:ln>
        </p:spPr>
        <p:txBody>
          <a:bodyPr/>
          <a:lstStyle/>
          <a:p>
            <a:endParaRPr lang="en-US"/>
          </a:p>
        </p:txBody>
      </p:sp>
      <p:cxnSp>
        <p:nvCxnSpPr>
          <p:cNvPr id="69" name="AutoShape 60"/>
          <p:cNvCxnSpPr>
            <a:cxnSpLocks noChangeShapeType="1"/>
          </p:cNvCxnSpPr>
          <p:nvPr/>
        </p:nvCxnSpPr>
        <p:spPr bwMode="auto">
          <a:xfrm rot="10800000" flipH="1" flipV="1">
            <a:off x="4785490" y="2528969"/>
            <a:ext cx="2536" cy="828023"/>
          </a:xfrm>
          <a:prstGeom prst="bentConnector3">
            <a:avLst>
              <a:gd name="adj1" fmla="val -31949149"/>
            </a:avLst>
          </a:prstGeom>
          <a:noFill/>
          <a:ln w="28575">
            <a:solidFill>
              <a:srgbClr val="333399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70" name="Line 63"/>
          <p:cNvSpPr>
            <a:spLocks noChangeShapeType="1"/>
          </p:cNvSpPr>
          <p:nvPr/>
        </p:nvSpPr>
        <p:spPr bwMode="auto">
          <a:xfrm>
            <a:off x="3996025" y="2933962"/>
            <a:ext cx="791999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 type="none"/>
            <a:tailEnd type="triangle"/>
          </a:ln>
        </p:spPr>
        <p:txBody>
          <a:bodyPr/>
          <a:lstStyle/>
          <a:p>
            <a:endParaRPr lang="en-US"/>
          </a:p>
        </p:txBody>
      </p:sp>
      <p:sp>
        <p:nvSpPr>
          <p:cNvPr id="72" name="Line 63"/>
          <p:cNvSpPr>
            <a:spLocks noChangeShapeType="1"/>
          </p:cNvSpPr>
          <p:nvPr/>
        </p:nvSpPr>
        <p:spPr bwMode="auto">
          <a:xfrm>
            <a:off x="3491880" y="2204864"/>
            <a:ext cx="0" cy="36004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 type="none"/>
            <a:tailEnd type="triangle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27"/>
          <p:cNvSpPr>
            <a:spLocks noGrp="1" noChangeArrowheads="1"/>
          </p:cNvSpPr>
          <p:nvPr>
            <p:ph type="title"/>
          </p:nvPr>
        </p:nvSpPr>
        <p:spPr>
          <a:xfrm>
            <a:off x="395536" y="1124745"/>
            <a:ext cx="8351837" cy="648072"/>
          </a:xfrm>
        </p:spPr>
        <p:txBody>
          <a:bodyPr/>
          <a:lstStyle/>
          <a:p>
            <a:pPr algn="ctr"/>
            <a:r>
              <a:rPr lang="en-US" sz="2400" dirty="0">
                <a:solidFill>
                  <a:srgbClr val="0070C0"/>
                </a:solidFill>
                <a:latin typeface="Calibri"/>
                <a:ea typeface="ＭＳ Ｐゴシック" pitchFamily="34" charset="-128"/>
                <a:cs typeface="Calibri"/>
              </a:rPr>
              <a:t>Median changes from baseline at W24 </a:t>
            </a:r>
            <a:br>
              <a:rPr lang="en-US" sz="2400" dirty="0">
                <a:solidFill>
                  <a:srgbClr val="0070C0"/>
                </a:solidFill>
                <a:latin typeface="Calibri"/>
                <a:ea typeface="ＭＳ Ｐゴシック" pitchFamily="34" charset="-128"/>
                <a:cs typeface="Calibri"/>
              </a:rPr>
            </a:br>
            <a:r>
              <a:rPr lang="en-US" sz="2400" dirty="0">
                <a:solidFill>
                  <a:srgbClr val="0070C0"/>
                </a:solidFill>
                <a:latin typeface="Calibri"/>
                <a:ea typeface="ＭＳ Ｐゴシック" pitchFamily="34" charset="-128"/>
                <a:cs typeface="Calibri"/>
              </a:rPr>
              <a:t>in serum C4 and plasma bile acids, % (IQR)</a:t>
            </a:r>
          </a:p>
        </p:txBody>
      </p:sp>
      <p:sp>
        <p:nvSpPr>
          <p:cNvPr id="9" name="ZoneTexte 69">
            <a:extLst>
              <a:ext uri="{FF2B5EF4-FFF2-40B4-BE49-F238E27FC236}">
                <a16:creationId xmlns:a16="http://schemas.microsoft.com/office/drawing/2014/main" id="{ADCEAABD-F2D8-4D14-9C92-F84A133FB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8722" y="6597352"/>
            <a:ext cx="24252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Patel K, AASLD 2018, Abs. 736</a:t>
            </a:r>
          </a:p>
        </p:txBody>
      </p:sp>
      <p:sp>
        <p:nvSpPr>
          <p:cNvPr id="10" name="AutoShape 162">
            <a:extLst>
              <a:ext uri="{FF2B5EF4-FFF2-40B4-BE49-F238E27FC236}">
                <a16:creationId xmlns:a16="http://schemas.microsoft.com/office/drawing/2014/main" id="{93DE31B5-6B7F-4ADD-86D5-E24141DC0B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414732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GS-9674-phase 2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B2FC8990-5A69-4DEF-ABEA-5C4283E0A4CF}"/>
              </a:ext>
            </a:extLst>
          </p:cNvPr>
          <p:cNvSpPr txBox="1"/>
          <p:nvPr/>
        </p:nvSpPr>
        <p:spPr>
          <a:xfrm>
            <a:off x="395536" y="6021288"/>
            <a:ext cx="8640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*All </a:t>
            </a:r>
            <a:r>
              <a:rPr lang="fr-FR" sz="1200" dirty="0" err="1"/>
              <a:t>biomarkers</a:t>
            </a:r>
            <a:r>
              <a:rPr lang="fr-FR" sz="1200" dirty="0"/>
              <a:t> </a:t>
            </a:r>
            <a:r>
              <a:rPr lang="fr-FR" sz="1200" dirty="0" err="1"/>
              <a:t>assessed</a:t>
            </a:r>
            <a:r>
              <a:rPr lang="fr-FR" sz="1200" dirty="0"/>
              <a:t> in patients </a:t>
            </a:r>
            <a:r>
              <a:rPr lang="fr-FR" sz="1200" dirty="0" err="1"/>
              <a:t>fasted</a:t>
            </a:r>
            <a:r>
              <a:rPr lang="fr-FR" sz="1200" dirty="0"/>
              <a:t>, </a:t>
            </a:r>
            <a:r>
              <a:rPr lang="fr-FR" sz="1200" dirty="0" err="1"/>
              <a:t>predose</a:t>
            </a:r>
            <a:r>
              <a:rPr lang="fr-FR" sz="1200" dirty="0"/>
              <a:t>; FGF19 </a:t>
            </a:r>
            <a:r>
              <a:rPr lang="fr-FR" sz="1200" dirty="0" err="1"/>
              <a:t>levels</a:t>
            </a:r>
            <a:r>
              <a:rPr lang="fr-FR" sz="1200" dirty="0"/>
              <a:t> </a:t>
            </a:r>
            <a:r>
              <a:rPr lang="fr-FR" sz="1200" dirty="0" err="1"/>
              <a:t>were</a:t>
            </a:r>
            <a:r>
              <a:rPr lang="fr-FR" sz="1200" dirty="0"/>
              <a:t> </a:t>
            </a:r>
            <a:r>
              <a:rPr lang="fr-FR" sz="1200" dirty="0" err="1"/>
              <a:t>similar</a:t>
            </a:r>
            <a:r>
              <a:rPr lang="fr-FR" sz="1200" dirty="0"/>
              <a:t> in </a:t>
            </a:r>
            <a:r>
              <a:rPr lang="fr-FR" sz="1200" dirty="0" err="1"/>
              <a:t>fasting</a:t>
            </a:r>
            <a:r>
              <a:rPr lang="fr-FR" sz="1200" dirty="0"/>
              <a:t>, </a:t>
            </a:r>
            <a:r>
              <a:rPr lang="fr-FR" sz="1200" dirty="0" err="1"/>
              <a:t>predose</a:t>
            </a:r>
            <a:r>
              <a:rPr lang="fr-FR" sz="1200" dirty="0"/>
              <a:t> time point </a:t>
            </a:r>
            <a:r>
              <a:rPr lang="fr-FR" sz="1200" dirty="0" err="1"/>
              <a:t>among</a:t>
            </a:r>
            <a:r>
              <a:rPr lang="fr-FR" sz="1200" dirty="0"/>
              <a:t> groups; p-values for </a:t>
            </a:r>
            <a:r>
              <a:rPr lang="fr-FR" sz="1200" dirty="0" err="1"/>
              <a:t>comparison</a:t>
            </a:r>
            <a:r>
              <a:rPr lang="fr-FR" sz="1200" dirty="0"/>
              <a:t> of GS-9674 100 mg vs placebo by Wilcoxon </a:t>
            </a:r>
            <a:r>
              <a:rPr lang="fr-FR" sz="1200" dirty="0" err="1"/>
              <a:t>rank-sum</a:t>
            </a:r>
            <a:r>
              <a:rPr lang="fr-FR" sz="1200" dirty="0"/>
              <a:t> test.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2BE0EBCF-6718-4FB7-92B1-C0A6EB9FF766}"/>
              </a:ext>
            </a:extLst>
          </p:cNvPr>
          <p:cNvGrpSpPr/>
          <p:nvPr/>
        </p:nvGrpSpPr>
        <p:grpSpPr>
          <a:xfrm>
            <a:off x="752393" y="1772816"/>
            <a:ext cx="7420057" cy="4147476"/>
            <a:chOff x="752393" y="1772816"/>
            <a:chExt cx="7420057" cy="4147476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F83BCBF-9CF2-4E36-A78C-35017466DDB2}"/>
                </a:ext>
              </a:extLst>
            </p:cNvPr>
            <p:cNvSpPr/>
            <p:nvPr/>
          </p:nvSpPr>
          <p:spPr>
            <a:xfrm>
              <a:off x="830941" y="2686162"/>
              <a:ext cx="34176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80</a:t>
              </a:r>
            </a:p>
          </p:txBody>
        </p: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720621F6-ADF0-4A3D-B754-AAEEE81B2FA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170429" y="2165474"/>
              <a:ext cx="0" cy="3327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6BDB94BD-01B4-471A-8DD2-02E4E86147D8}"/>
                </a:ext>
              </a:extLst>
            </p:cNvPr>
            <p:cNvCxnSpPr/>
            <p:nvPr/>
          </p:nvCxnSpPr>
          <p:spPr bwMode="auto">
            <a:xfrm flipV="1">
              <a:off x="1119244" y="2824049"/>
              <a:ext cx="51219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C0CB9212-411F-4FF4-BF3D-91266000A03B}"/>
                </a:ext>
              </a:extLst>
            </p:cNvPr>
            <p:cNvSpPr/>
            <p:nvPr/>
          </p:nvSpPr>
          <p:spPr>
            <a:xfrm>
              <a:off x="909488" y="4004567"/>
              <a:ext cx="26321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36DF860A-879C-45E3-AE7C-BDE5F80E37A7}"/>
                </a:ext>
              </a:extLst>
            </p:cNvPr>
            <p:cNvSpPr/>
            <p:nvPr/>
          </p:nvSpPr>
          <p:spPr>
            <a:xfrm>
              <a:off x="784454" y="4645119"/>
              <a:ext cx="38824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-40</a:t>
              </a:r>
            </a:p>
          </p:txBody>
        </p:sp>
        <p:cxnSp>
          <p:nvCxnSpPr>
            <p:cNvPr id="28" name="Connecteur droit 27">
              <a:extLst>
                <a:ext uri="{FF2B5EF4-FFF2-40B4-BE49-F238E27FC236}">
                  <a16:creationId xmlns:a16="http://schemas.microsoft.com/office/drawing/2014/main" id="{F76A60D1-942A-4D7E-9E46-408F04F478F3}"/>
                </a:ext>
              </a:extLst>
            </p:cNvPr>
            <p:cNvCxnSpPr/>
            <p:nvPr/>
          </p:nvCxnSpPr>
          <p:spPr bwMode="auto">
            <a:xfrm flipV="1">
              <a:off x="1119244" y="4783006"/>
              <a:ext cx="51219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DC96BD14-D59E-44F5-AB45-13177080B670}"/>
                </a:ext>
              </a:extLst>
            </p:cNvPr>
            <p:cNvSpPr/>
            <p:nvPr/>
          </p:nvSpPr>
          <p:spPr>
            <a:xfrm>
              <a:off x="784454" y="5324941"/>
              <a:ext cx="38824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-80</a:t>
              </a:r>
            </a:p>
          </p:txBody>
        </p:sp>
        <p:cxnSp>
          <p:nvCxnSpPr>
            <p:cNvPr id="33" name="Connecteur droit 32">
              <a:extLst>
                <a:ext uri="{FF2B5EF4-FFF2-40B4-BE49-F238E27FC236}">
                  <a16:creationId xmlns:a16="http://schemas.microsoft.com/office/drawing/2014/main" id="{941E83C0-A5AE-4AE6-8BDD-65D0BF3F4E50}"/>
                </a:ext>
              </a:extLst>
            </p:cNvPr>
            <p:cNvCxnSpPr/>
            <p:nvPr/>
          </p:nvCxnSpPr>
          <p:spPr bwMode="auto">
            <a:xfrm flipV="1">
              <a:off x="1119244" y="5487155"/>
              <a:ext cx="51219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4DFAD11F-888A-4F84-B3F7-094377F42283}"/>
                </a:ext>
              </a:extLst>
            </p:cNvPr>
            <p:cNvSpPr/>
            <p:nvPr/>
          </p:nvSpPr>
          <p:spPr>
            <a:xfrm>
              <a:off x="830941" y="3412497"/>
              <a:ext cx="34176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40</a:t>
              </a:r>
            </a:p>
          </p:txBody>
        </p:sp>
        <p:cxnSp>
          <p:nvCxnSpPr>
            <p:cNvPr id="36" name="Connecteur droit 35">
              <a:extLst>
                <a:ext uri="{FF2B5EF4-FFF2-40B4-BE49-F238E27FC236}">
                  <a16:creationId xmlns:a16="http://schemas.microsoft.com/office/drawing/2014/main" id="{9297EB84-B3C7-428A-8795-B6BD6259C466}"/>
                </a:ext>
              </a:extLst>
            </p:cNvPr>
            <p:cNvCxnSpPr/>
            <p:nvPr/>
          </p:nvCxnSpPr>
          <p:spPr bwMode="auto">
            <a:xfrm flipV="1">
              <a:off x="1119244" y="3550384"/>
              <a:ext cx="51219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60D1598B-05DD-4484-8EEB-0340464D844A}"/>
                </a:ext>
              </a:extLst>
            </p:cNvPr>
            <p:cNvSpPr/>
            <p:nvPr/>
          </p:nvSpPr>
          <p:spPr>
            <a:xfrm>
              <a:off x="752393" y="2038462"/>
              <a:ext cx="42030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120</a:t>
              </a:r>
            </a:p>
          </p:txBody>
        </p:sp>
        <p:cxnSp>
          <p:nvCxnSpPr>
            <p:cNvPr id="40" name="Connecteur droit 39">
              <a:extLst>
                <a:ext uri="{FF2B5EF4-FFF2-40B4-BE49-F238E27FC236}">
                  <a16:creationId xmlns:a16="http://schemas.microsoft.com/office/drawing/2014/main" id="{0075F5AE-914A-49BE-A377-183159970679}"/>
                </a:ext>
              </a:extLst>
            </p:cNvPr>
            <p:cNvCxnSpPr/>
            <p:nvPr/>
          </p:nvCxnSpPr>
          <p:spPr bwMode="auto">
            <a:xfrm flipV="1">
              <a:off x="1119244" y="2176349"/>
              <a:ext cx="51219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88F4CE37-8E1E-4CF8-BF86-9F84CFF5D9CF}"/>
                </a:ext>
              </a:extLst>
            </p:cNvPr>
            <p:cNvSpPr/>
            <p:nvPr/>
          </p:nvSpPr>
          <p:spPr>
            <a:xfrm>
              <a:off x="1677435" y="2287905"/>
              <a:ext cx="69281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p = 0.01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70B63569-16AF-414F-86AF-D7F65B810F59}"/>
                </a:ext>
              </a:extLst>
            </p:cNvPr>
            <p:cNvSpPr/>
            <p:nvPr/>
          </p:nvSpPr>
          <p:spPr>
            <a:xfrm>
              <a:off x="3451344" y="2287905"/>
              <a:ext cx="686406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p = 0.14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1E75C0FD-23E4-4219-AB6C-36E0D47E93EF}"/>
                </a:ext>
              </a:extLst>
            </p:cNvPr>
            <p:cNvSpPr/>
            <p:nvPr/>
          </p:nvSpPr>
          <p:spPr>
            <a:xfrm>
              <a:off x="5224452" y="2287905"/>
              <a:ext cx="686406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p = 0.03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4FF5246C-F7F6-4659-954E-DB73A7F311B8}"/>
                </a:ext>
              </a:extLst>
            </p:cNvPr>
            <p:cNvSpPr/>
            <p:nvPr/>
          </p:nvSpPr>
          <p:spPr>
            <a:xfrm>
              <a:off x="6995155" y="2287905"/>
              <a:ext cx="686406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p = 0.93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E6BC531C-476B-4F50-AC39-F2BCC5B584C8}"/>
                </a:ext>
              </a:extLst>
            </p:cNvPr>
            <p:cNvSpPr/>
            <p:nvPr/>
          </p:nvSpPr>
          <p:spPr>
            <a:xfrm>
              <a:off x="1812088" y="1934694"/>
              <a:ext cx="42351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C4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3B6DC755-566F-4FD3-8CBC-0E209A63D7BD}"/>
                </a:ext>
              </a:extLst>
            </p:cNvPr>
            <p:cNvSpPr/>
            <p:nvPr/>
          </p:nvSpPr>
          <p:spPr>
            <a:xfrm>
              <a:off x="3309673" y="1934694"/>
              <a:ext cx="96975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Total BA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A0566C93-FA01-4F05-9492-A6A25A32E373}"/>
                </a:ext>
              </a:extLst>
            </p:cNvPr>
            <p:cNvSpPr/>
            <p:nvPr/>
          </p:nvSpPr>
          <p:spPr>
            <a:xfrm>
              <a:off x="4938126" y="1934694"/>
              <a:ext cx="125906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b="1" dirty="0" err="1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Primary</a:t>
              </a:r>
              <a:r>
                <a:rPr lang="fr-FR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BA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867BD728-F65F-40EB-9640-9AB743D19D7B}"/>
                </a:ext>
              </a:extLst>
            </p:cNvPr>
            <p:cNvSpPr/>
            <p:nvPr/>
          </p:nvSpPr>
          <p:spPr>
            <a:xfrm>
              <a:off x="6588379" y="1934694"/>
              <a:ext cx="14999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b="1" dirty="0" err="1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Secondary</a:t>
              </a:r>
              <a:r>
                <a:rPr lang="fr-FR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BA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CFB6FE85-3397-4627-B654-8AF13D3B279E}"/>
                </a:ext>
              </a:extLst>
            </p:cNvPr>
            <p:cNvSpPr/>
            <p:nvPr/>
          </p:nvSpPr>
          <p:spPr>
            <a:xfrm>
              <a:off x="7585590" y="3176781"/>
              <a:ext cx="381836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200" b="1" dirty="0">
                  <a:latin typeface="Calibri" panose="020F0502020204030204" pitchFamily="34" charset="0"/>
                  <a:cs typeface="Calibri" panose="020F0502020204030204" pitchFamily="34" charset="0"/>
                </a:rPr>
                <a:t>0.5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B741DE2A-7602-4FE7-A167-5FDBC7DA40A5}"/>
                </a:ext>
              </a:extLst>
            </p:cNvPr>
            <p:cNvSpPr/>
            <p:nvPr/>
          </p:nvSpPr>
          <p:spPr>
            <a:xfrm>
              <a:off x="6690240" y="2903731"/>
              <a:ext cx="381836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200" b="1" dirty="0">
                  <a:latin typeface="Calibri" panose="020F0502020204030204" pitchFamily="34" charset="0"/>
                  <a:cs typeface="Calibri" panose="020F0502020204030204" pitchFamily="34" charset="0"/>
                </a:rPr>
                <a:t>4.0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638C0FCC-A6D5-47DB-A892-5CBE78EA2763}"/>
                </a:ext>
              </a:extLst>
            </p:cNvPr>
            <p:cNvSpPr/>
            <p:nvPr/>
          </p:nvSpPr>
          <p:spPr>
            <a:xfrm>
              <a:off x="7020272" y="5163542"/>
              <a:ext cx="50687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200" b="1" dirty="0">
                  <a:latin typeface="Calibri" panose="020F0502020204030204" pitchFamily="34" charset="0"/>
                  <a:cs typeface="Calibri" panose="020F0502020204030204" pitchFamily="34" charset="0"/>
                </a:rPr>
                <a:t>-38.5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42F368D5-6A5E-4626-9E43-89B4D3794125}"/>
                </a:ext>
              </a:extLst>
            </p:cNvPr>
            <p:cNvSpPr/>
            <p:nvPr/>
          </p:nvSpPr>
          <p:spPr>
            <a:xfrm>
              <a:off x="5761761" y="4612878"/>
              <a:ext cx="42832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200" b="1" dirty="0">
                  <a:latin typeface="Calibri" panose="020F0502020204030204" pitchFamily="34" charset="0"/>
                  <a:cs typeface="Calibri" panose="020F0502020204030204" pitchFamily="34" charset="0"/>
                </a:rPr>
                <a:t>-5.1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ECDC0309-704B-4FF0-ABA5-E2D451BBF177}"/>
                </a:ext>
              </a:extLst>
            </p:cNvPr>
            <p:cNvSpPr/>
            <p:nvPr/>
          </p:nvSpPr>
          <p:spPr>
            <a:xfrm>
              <a:off x="5281465" y="5121617"/>
              <a:ext cx="506870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FR" sz="1200" b="1" dirty="0">
                  <a:latin typeface="Calibri" panose="020F0502020204030204" pitchFamily="34" charset="0"/>
                  <a:cs typeface="Calibri" panose="020F0502020204030204" pitchFamily="34" charset="0"/>
                </a:rPr>
                <a:t>-36.4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EE410B95-076E-4BB0-89EB-C7D42356AED8}"/>
                </a:ext>
              </a:extLst>
            </p:cNvPr>
            <p:cNvSpPr/>
            <p:nvPr/>
          </p:nvSpPr>
          <p:spPr>
            <a:xfrm>
              <a:off x="4850868" y="5121617"/>
              <a:ext cx="50687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200" b="1" dirty="0">
                  <a:latin typeface="Calibri" panose="020F0502020204030204" pitchFamily="34" charset="0"/>
                  <a:cs typeface="Calibri" panose="020F0502020204030204" pitchFamily="34" charset="0"/>
                </a:rPr>
                <a:t>-23.9</a:t>
              </a: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5712CF63-94AC-4B88-93CA-D5068EAA78BB}"/>
                </a:ext>
              </a:extLst>
            </p:cNvPr>
            <p:cNvSpPr/>
            <p:nvPr/>
          </p:nvSpPr>
          <p:spPr>
            <a:xfrm>
              <a:off x="3542024" y="5149175"/>
              <a:ext cx="50687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200" b="1" dirty="0">
                  <a:latin typeface="Calibri" panose="020F0502020204030204" pitchFamily="34" charset="0"/>
                  <a:cs typeface="Calibri" panose="020F0502020204030204" pitchFamily="34" charset="0"/>
                </a:rPr>
                <a:t>-35.5</a:t>
              </a: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8AD54F53-33C0-4FBB-A9B7-EE7EEA2ED515}"/>
                </a:ext>
              </a:extLst>
            </p:cNvPr>
            <p:cNvSpPr/>
            <p:nvPr/>
          </p:nvSpPr>
          <p:spPr>
            <a:xfrm>
              <a:off x="3105589" y="5000476"/>
              <a:ext cx="50687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200" b="1" dirty="0">
                  <a:latin typeface="Calibri" panose="020F0502020204030204" pitchFamily="34" charset="0"/>
                  <a:cs typeface="Calibri" panose="020F0502020204030204" pitchFamily="34" charset="0"/>
                </a:rPr>
                <a:t>-16.0</a:t>
              </a: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92FDE4BF-EDEE-4526-8229-9BFFC76BED5B}"/>
                </a:ext>
              </a:extLst>
            </p:cNvPr>
            <p:cNvSpPr/>
            <p:nvPr/>
          </p:nvSpPr>
          <p:spPr>
            <a:xfrm>
              <a:off x="4060793" y="2542029"/>
              <a:ext cx="38343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200" b="1" dirty="0">
                  <a:latin typeface="Calibri" panose="020F0502020204030204" pitchFamily="34" charset="0"/>
                  <a:cs typeface="Calibri" panose="020F0502020204030204" pitchFamily="34" charset="0"/>
                </a:rPr>
                <a:t>2.2</a:t>
              </a: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9BE4596F-506E-4EDF-B1E2-8C010A153187}"/>
                </a:ext>
              </a:extLst>
            </p:cNvPr>
            <p:cNvSpPr/>
            <p:nvPr/>
          </p:nvSpPr>
          <p:spPr>
            <a:xfrm>
              <a:off x="2298693" y="3164701"/>
              <a:ext cx="38343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200" b="1" dirty="0">
                  <a:latin typeface="Calibri" panose="020F0502020204030204" pitchFamily="34" charset="0"/>
                  <a:cs typeface="Calibri" panose="020F0502020204030204" pitchFamily="34" charset="0"/>
                </a:rPr>
                <a:t>7.1</a:t>
              </a: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A35CC3C8-A41E-49A3-85E5-316DD32ECFE9}"/>
                </a:ext>
              </a:extLst>
            </p:cNvPr>
            <p:cNvSpPr/>
            <p:nvPr/>
          </p:nvSpPr>
          <p:spPr>
            <a:xfrm>
              <a:off x="1801788" y="5294858"/>
              <a:ext cx="50687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200" b="1" dirty="0">
                  <a:latin typeface="Calibri" panose="020F0502020204030204" pitchFamily="34" charset="0"/>
                  <a:cs typeface="Calibri" panose="020F0502020204030204" pitchFamily="34" charset="0"/>
                </a:rPr>
                <a:t>-38.3</a:t>
              </a: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3A2DA2C1-CA20-41FC-B318-9F8011F4529C}"/>
                </a:ext>
              </a:extLst>
            </p:cNvPr>
            <p:cNvSpPr/>
            <p:nvPr/>
          </p:nvSpPr>
          <p:spPr>
            <a:xfrm>
              <a:off x="1369084" y="5301208"/>
              <a:ext cx="50687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200" b="1" dirty="0">
                  <a:latin typeface="Calibri" panose="020F0502020204030204" pitchFamily="34" charset="0"/>
                  <a:cs typeface="Calibri" panose="020F0502020204030204" pitchFamily="34" charset="0"/>
                </a:rPr>
                <a:t>-37.7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1FD4432-F42D-40E0-B65A-0C0B4A6316D2}"/>
                </a:ext>
              </a:extLst>
            </p:cNvPr>
            <p:cNvSpPr/>
            <p:nvPr/>
          </p:nvSpPr>
          <p:spPr>
            <a:xfrm>
              <a:off x="1409536" y="4159374"/>
              <a:ext cx="427634" cy="623888"/>
            </a:xfrm>
            <a:prstGeom prst="rect">
              <a:avLst/>
            </a:prstGeom>
            <a:solidFill>
              <a:srgbClr val="0F674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BC723410-8880-4685-AF93-F84745D05C27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119244" y="4162268"/>
              <a:ext cx="7053206" cy="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20A6C8B6-DAA1-4B13-BFB4-5BCE8771CC91}"/>
                </a:ext>
              </a:extLst>
            </p:cNvPr>
            <p:cNvSpPr/>
            <p:nvPr/>
          </p:nvSpPr>
          <p:spPr>
            <a:xfrm>
              <a:off x="1832657" y="4159374"/>
              <a:ext cx="427634" cy="642938"/>
            </a:xfrm>
            <a:prstGeom prst="rect">
              <a:avLst/>
            </a:prstGeom>
            <a:solidFill>
              <a:srgbClr val="37C8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5E821A34-66A4-4334-ABC4-4A0BAF94B9FE}"/>
                </a:ext>
              </a:extLst>
            </p:cNvPr>
            <p:cNvSpPr/>
            <p:nvPr/>
          </p:nvSpPr>
          <p:spPr>
            <a:xfrm>
              <a:off x="2270187" y="4045074"/>
              <a:ext cx="427634" cy="12102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A369CE46-C24B-4937-8003-552EEBD73E12}"/>
                </a:ext>
              </a:extLst>
            </p:cNvPr>
            <p:cNvSpPr/>
            <p:nvPr/>
          </p:nvSpPr>
          <p:spPr>
            <a:xfrm>
              <a:off x="3149647" y="4159374"/>
              <a:ext cx="427634" cy="271463"/>
            </a:xfrm>
            <a:prstGeom prst="rect">
              <a:avLst/>
            </a:prstGeom>
            <a:solidFill>
              <a:srgbClr val="0F674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B79EBF11-1747-4AFF-A129-765C449E720E}"/>
                </a:ext>
              </a:extLst>
            </p:cNvPr>
            <p:cNvSpPr/>
            <p:nvPr/>
          </p:nvSpPr>
          <p:spPr>
            <a:xfrm>
              <a:off x="3570805" y="4159374"/>
              <a:ext cx="427634" cy="609600"/>
            </a:xfrm>
            <a:prstGeom prst="rect">
              <a:avLst/>
            </a:prstGeom>
            <a:solidFill>
              <a:srgbClr val="37C8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963632EC-A7B9-43C8-B5F5-32181D3E1EC8}"/>
                </a:ext>
              </a:extLst>
            </p:cNvPr>
            <p:cNvSpPr/>
            <p:nvPr/>
          </p:nvSpPr>
          <p:spPr>
            <a:xfrm>
              <a:off x="4008335" y="3649787"/>
              <a:ext cx="427634" cy="516307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3B15FA14-4CC9-41C6-AC2B-E8E700A5F9D9}"/>
                </a:ext>
              </a:extLst>
            </p:cNvPr>
            <p:cNvSpPr/>
            <p:nvPr/>
          </p:nvSpPr>
          <p:spPr>
            <a:xfrm>
              <a:off x="4892568" y="4159374"/>
              <a:ext cx="427634" cy="404813"/>
            </a:xfrm>
            <a:prstGeom prst="rect">
              <a:avLst/>
            </a:prstGeom>
            <a:solidFill>
              <a:srgbClr val="0F674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7E2990E9-146F-41F6-9D86-467B1FE66E37}"/>
                </a:ext>
              </a:extLst>
            </p:cNvPr>
            <p:cNvSpPr/>
            <p:nvPr/>
          </p:nvSpPr>
          <p:spPr>
            <a:xfrm>
              <a:off x="5322039" y="4159374"/>
              <a:ext cx="427634" cy="614363"/>
            </a:xfrm>
            <a:prstGeom prst="rect">
              <a:avLst/>
            </a:prstGeom>
            <a:solidFill>
              <a:srgbClr val="37C8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CF8E97B0-CCC5-4FFC-8719-830ECD99AAC0}"/>
                </a:ext>
              </a:extLst>
            </p:cNvPr>
            <p:cNvSpPr/>
            <p:nvPr/>
          </p:nvSpPr>
          <p:spPr>
            <a:xfrm>
              <a:off x="5750943" y="4165162"/>
              <a:ext cx="427634" cy="79937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329251BD-B570-48F6-8F3E-23705013687A}"/>
                </a:ext>
              </a:extLst>
            </p:cNvPr>
            <p:cNvSpPr/>
            <p:nvPr/>
          </p:nvSpPr>
          <p:spPr>
            <a:xfrm>
              <a:off x="7083169" y="4159374"/>
              <a:ext cx="427634" cy="633413"/>
            </a:xfrm>
            <a:prstGeom prst="rect">
              <a:avLst/>
            </a:prstGeom>
            <a:solidFill>
              <a:srgbClr val="37C8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19BEBB74-6ED6-429E-BA42-D84DF1135032}"/>
                </a:ext>
              </a:extLst>
            </p:cNvPr>
            <p:cNvSpPr/>
            <p:nvPr/>
          </p:nvSpPr>
          <p:spPr>
            <a:xfrm>
              <a:off x="6653698" y="4087936"/>
              <a:ext cx="427634" cy="78157"/>
            </a:xfrm>
            <a:prstGeom prst="rect">
              <a:avLst/>
            </a:prstGeom>
            <a:solidFill>
              <a:srgbClr val="0F674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8" name="Forme libre 24">
              <a:extLst>
                <a:ext uri="{FF2B5EF4-FFF2-40B4-BE49-F238E27FC236}">
                  <a16:creationId xmlns:a16="http://schemas.microsoft.com/office/drawing/2014/main" id="{45E328F5-E883-4D21-92F8-BFF62E47BD49}"/>
                </a:ext>
              </a:extLst>
            </p:cNvPr>
            <p:cNvSpPr/>
            <p:nvPr/>
          </p:nvSpPr>
          <p:spPr>
            <a:xfrm>
              <a:off x="2387827" y="3424044"/>
              <a:ext cx="186234" cy="626948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</a:path>
              </a:pathLst>
            </a:custGeom>
            <a:noFill/>
            <a:ln w="12700">
              <a:solidFill>
                <a:srgbClr val="33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9" name="Forme libre 24">
              <a:extLst>
                <a:ext uri="{FF2B5EF4-FFF2-40B4-BE49-F238E27FC236}">
                  <a16:creationId xmlns:a16="http://schemas.microsoft.com/office/drawing/2014/main" id="{8D75489F-4B96-4D2B-9B18-3E2499B03499}"/>
                </a:ext>
              </a:extLst>
            </p:cNvPr>
            <p:cNvSpPr/>
            <p:nvPr/>
          </p:nvSpPr>
          <p:spPr>
            <a:xfrm>
              <a:off x="4140427" y="2800158"/>
              <a:ext cx="186234" cy="854356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</a:path>
              </a:pathLst>
            </a:custGeom>
            <a:noFill/>
            <a:ln w="12700">
              <a:solidFill>
                <a:srgbClr val="33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0" name="Forme libre 24">
              <a:extLst>
                <a:ext uri="{FF2B5EF4-FFF2-40B4-BE49-F238E27FC236}">
                  <a16:creationId xmlns:a16="http://schemas.microsoft.com/office/drawing/2014/main" id="{47254DE3-CF3D-468A-AD9E-DB4B4DF95547}"/>
                </a:ext>
              </a:extLst>
            </p:cNvPr>
            <p:cNvSpPr/>
            <p:nvPr/>
          </p:nvSpPr>
          <p:spPr>
            <a:xfrm>
              <a:off x="7640527" y="3421187"/>
              <a:ext cx="186234" cy="744906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</a:path>
              </a:pathLst>
            </a:custGeom>
            <a:noFill/>
            <a:ln w="12700">
              <a:solidFill>
                <a:srgbClr val="33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1" name="Forme libre 24">
              <a:extLst>
                <a:ext uri="{FF2B5EF4-FFF2-40B4-BE49-F238E27FC236}">
                  <a16:creationId xmlns:a16="http://schemas.microsoft.com/office/drawing/2014/main" id="{72CED5D5-0BBB-45E1-BF34-C3083B6F3422}"/>
                </a:ext>
              </a:extLst>
            </p:cNvPr>
            <p:cNvSpPr/>
            <p:nvPr/>
          </p:nvSpPr>
          <p:spPr>
            <a:xfrm rot="10800000">
              <a:off x="7180590" y="4792787"/>
              <a:ext cx="186234" cy="381000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</a:path>
              </a:pathLst>
            </a:custGeom>
            <a:noFill/>
            <a:ln w="12700">
              <a:solidFill>
                <a:srgbClr val="33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2" name="Forme libre 24">
              <a:extLst>
                <a:ext uri="{FF2B5EF4-FFF2-40B4-BE49-F238E27FC236}">
                  <a16:creationId xmlns:a16="http://schemas.microsoft.com/office/drawing/2014/main" id="{7E12022C-2E4A-4E01-8A44-D475DC33CA58}"/>
                </a:ext>
              </a:extLst>
            </p:cNvPr>
            <p:cNvSpPr/>
            <p:nvPr/>
          </p:nvSpPr>
          <p:spPr>
            <a:xfrm rot="10800000">
              <a:off x="5864761" y="4235489"/>
              <a:ext cx="186234" cy="381000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</a:path>
              </a:pathLst>
            </a:custGeom>
            <a:noFill/>
            <a:ln w="12700">
              <a:solidFill>
                <a:srgbClr val="33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3" name="Forme libre 24">
              <a:extLst>
                <a:ext uri="{FF2B5EF4-FFF2-40B4-BE49-F238E27FC236}">
                  <a16:creationId xmlns:a16="http://schemas.microsoft.com/office/drawing/2014/main" id="{1EB5C984-AF93-4CBE-BB61-887443F83FC8}"/>
                </a:ext>
              </a:extLst>
            </p:cNvPr>
            <p:cNvSpPr/>
            <p:nvPr/>
          </p:nvSpPr>
          <p:spPr>
            <a:xfrm rot="10800000">
              <a:off x="5433700" y="4773736"/>
              <a:ext cx="186234" cy="370673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</a:path>
              </a:pathLst>
            </a:custGeom>
            <a:noFill/>
            <a:ln w="12700">
              <a:solidFill>
                <a:srgbClr val="33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4" name="Forme libre 24">
              <a:extLst>
                <a:ext uri="{FF2B5EF4-FFF2-40B4-BE49-F238E27FC236}">
                  <a16:creationId xmlns:a16="http://schemas.microsoft.com/office/drawing/2014/main" id="{A1268670-64EF-463C-8D79-CF8386BC3058}"/>
                </a:ext>
              </a:extLst>
            </p:cNvPr>
            <p:cNvSpPr/>
            <p:nvPr/>
          </p:nvSpPr>
          <p:spPr>
            <a:xfrm rot="10800000">
              <a:off x="5000313" y="4564187"/>
              <a:ext cx="186234" cy="561171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</a:path>
              </a:pathLst>
            </a:custGeom>
            <a:noFill/>
            <a:ln w="12700">
              <a:solidFill>
                <a:srgbClr val="33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5" name="Forme libre 24">
              <a:extLst>
                <a:ext uri="{FF2B5EF4-FFF2-40B4-BE49-F238E27FC236}">
                  <a16:creationId xmlns:a16="http://schemas.microsoft.com/office/drawing/2014/main" id="{8749DEAD-44AA-4DA7-B16E-0EDD6939CF62}"/>
                </a:ext>
              </a:extLst>
            </p:cNvPr>
            <p:cNvSpPr/>
            <p:nvPr/>
          </p:nvSpPr>
          <p:spPr>
            <a:xfrm rot="10800000">
              <a:off x="3685863" y="4771867"/>
              <a:ext cx="186234" cy="396352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</a:path>
              </a:pathLst>
            </a:custGeom>
            <a:noFill/>
            <a:ln w="12700">
              <a:solidFill>
                <a:srgbClr val="33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8" name="Forme libre 24">
              <a:extLst>
                <a:ext uri="{FF2B5EF4-FFF2-40B4-BE49-F238E27FC236}">
                  <a16:creationId xmlns:a16="http://schemas.microsoft.com/office/drawing/2014/main" id="{C5F1958D-BF87-465D-A1D7-219ED9963E88}"/>
                </a:ext>
              </a:extLst>
            </p:cNvPr>
            <p:cNvSpPr/>
            <p:nvPr/>
          </p:nvSpPr>
          <p:spPr>
            <a:xfrm rot="10800000">
              <a:off x="3261039" y="4430837"/>
              <a:ext cx="186234" cy="584747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</a:path>
              </a:pathLst>
            </a:custGeom>
            <a:noFill/>
            <a:ln w="12700">
              <a:solidFill>
                <a:srgbClr val="33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Forme libre 24">
              <a:extLst>
                <a:ext uri="{FF2B5EF4-FFF2-40B4-BE49-F238E27FC236}">
                  <a16:creationId xmlns:a16="http://schemas.microsoft.com/office/drawing/2014/main" id="{7D896FC7-D043-4628-ADFA-4D69ED8BA923}"/>
                </a:ext>
              </a:extLst>
            </p:cNvPr>
            <p:cNvSpPr/>
            <p:nvPr/>
          </p:nvSpPr>
          <p:spPr>
            <a:xfrm rot="10800000">
              <a:off x="1945984" y="4797550"/>
              <a:ext cx="186234" cy="514348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</a:path>
              </a:pathLst>
            </a:custGeom>
            <a:noFill/>
            <a:ln w="12700">
              <a:solidFill>
                <a:srgbClr val="33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0" name="Forme libre 24">
              <a:extLst>
                <a:ext uri="{FF2B5EF4-FFF2-40B4-BE49-F238E27FC236}">
                  <a16:creationId xmlns:a16="http://schemas.microsoft.com/office/drawing/2014/main" id="{A506CC6D-9701-4C4C-A7E6-F3AFE5B8B971}"/>
                </a:ext>
              </a:extLst>
            </p:cNvPr>
            <p:cNvSpPr/>
            <p:nvPr/>
          </p:nvSpPr>
          <p:spPr>
            <a:xfrm rot="10800000">
              <a:off x="1518840" y="4783006"/>
              <a:ext cx="186234" cy="528892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</a:path>
              </a:pathLst>
            </a:custGeom>
            <a:noFill/>
            <a:ln w="12700">
              <a:solidFill>
                <a:srgbClr val="33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1" name="Forme libre 24">
              <a:extLst>
                <a:ext uri="{FF2B5EF4-FFF2-40B4-BE49-F238E27FC236}">
                  <a16:creationId xmlns:a16="http://schemas.microsoft.com/office/drawing/2014/main" id="{8982BB6E-3AA0-4D71-A0E4-0A2DA21504EE}"/>
                </a:ext>
              </a:extLst>
            </p:cNvPr>
            <p:cNvSpPr/>
            <p:nvPr/>
          </p:nvSpPr>
          <p:spPr>
            <a:xfrm>
              <a:off x="6763392" y="3160995"/>
              <a:ext cx="186234" cy="926573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</a:path>
              </a:pathLst>
            </a:custGeom>
            <a:noFill/>
            <a:ln w="12700">
              <a:solidFill>
                <a:srgbClr val="33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2" name="AutoShape 126">
              <a:extLst>
                <a:ext uri="{FF2B5EF4-FFF2-40B4-BE49-F238E27FC236}">
                  <a16:creationId xmlns:a16="http://schemas.microsoft.com/office/drawing/2014/main" id="{97D65D94-9D65-40F5-8D4A-1D5CC9C9EE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3769" y="5589240"/>
              <a:ext cx="4558634" cy="33105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/>
              <a:endParaRPr lang="en-US" sz="2400"/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1EB7362A-8C6A-49A1-B47B-A50F8C609E8E}"/>
                </a:ext>
              </a:extLst>
            </p:cNvPr>
            <p:cNvSpPr/>
            <p:nvPr/>
          </p:nvSpPr>
          <p:spPr bwMode="auto">
            <a:xfrm>
              <a:off x="6072551" y="5682758"/>
              <a:ext cx="144016" cy="144016"/>
            </a:xfrm>
            <a:prstGeom prst="rect">
              <a:avLst/>
            </a:prstGeom>
            <a:solidFill>
              <a:srgbClr val="7F7F7F"/>
            </a:solidFill>
            <a:ln w="12700">
              <a:noFill/>
              <a:miter lim="800000"/>
              <a:headEnd/>
              <a:tailEnd/>
            </a:ln>
            <a:ex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600">
                <a:ea typeface="ＭＳ Ｐゴシック" pitchFamily="-1" charset="-128"/>
              </a:endParaRPr>
            </a:p>
          </p:txBody>
        </p:sp>
        <p:sp>
          <p:nvSpPr>
            <p:cNvPr id="94" name="ZoneTexte 9">
              <a:extLst>
                <a:ext uri="{FF2B5EF4-FFF2-40B4-BE49-F238E27FC236}">
                  <a16:creationId xmlns:a16="http://schemas.microsoft.com/office/drawing/2014/main" id="{39DC27CA-CE74-478A-8419-9E70694668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25967" y="5600878"/>
              <a:ext cx="77136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fr-FR" sz="1400" b="1" dirty="0">
                  <a:latin typeface="Calibri" pitchFamily="34" charset="0"/>
                </a:rPr>
                <a:t>Placebo</a:t>
              </a: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2EA07086-4448-4A5C-8B4E-DA76B00AA7AD}"/>
                </a:ext>
              </a:extLst>
            </p:cNvPr>
            <p:cNvSpPr/>
            <p:nvPr/>
          </p:nvSpPr>
          <p:spPr bwMode="auto">
            <a:xfrm>
              <a:off x="2635353" y="5682758"/>
              <a:ext cx="144016" cy="144016"/>
            </a:xfrm>
            <a:prstGeom prst="rect">
              <a:avLst/>
            </a:prstGeom>
            <a:solidFill>
              <a:srgbClr val="0F674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rgbClr val="00B2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885EE953-5BEB-4784-8F9D-430C0022E252}"/>
                </a:ext>
              </a:extLst>
            </p:cNvPr>
            <p:cNvSpPr/>
            <p:nvPr/>
          </p:nvSpPr>
          <p:spPr bwMode="auto">
            <a:xfrm>
              <a:off x="4367451" y="5682758"/>
              <a:ext cx="144016" cy="144016"/>
            </a:xfrm>
            <a:prstGeom prst="rect">
              <a:avLst/>
            </a:prstGeom>
            <a:solidFill>
              <a:srgbClr val="37C8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7" name="ZoneTexte 9">
              <a:extLst>
                <a:ext uri="{FF2B5EF4-FFF2-40B4-BE49-F238E27FC236}">
                  <a16:creationId xmlns:a16="http://schemas.microsoft.com/office/drawing/2014/main" id="{16D9F0C3-13E6-4349-913F-56A186D418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79369" y="5600878"/>
              <a:ext cx="138852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fr-FR" sz="1400" b="1" dirty="0">
                  <a:latin typeface="Calibri" pitchFamily="34" charset="0"/>
                </a:rPr>
                <a:t>GS-9674 100 mg</a:t>
              </a:r>
            </a:p>
          </p:txBody>
        </p:sp>
        <p:sp>
          <p:nvSpPr>
            <p:cNvPr id="98" name="ZoneTexte 9">
              <a:extLst>
                <a:ext uri="{FF2B5EF4-FFF2-40B4-BE49-F238E27FC236}">
                  <a16:creationId xmlns:a16="http://schemas.microsoft.com/office/drawing/2014/main" id="{CFF8BA98-2023-4262-803B-7666C9B60B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20867" y="5600878"/>
              <a:ext cx="129715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fr-FR" sz="1400" b="1" dirty="0">
                  <a:latin typeface="Calibri" pitchFamily="34" charset="0"/>
                </a:rPr>
                <a:t>GS-9674 30 mg</a:t>
              </a:r>
            </a:p>
          </p:txBody>
        </p:sp>
        <p:sp>
          <p:nvSpPr>
            <p:cNvPr id="74" name="ZoneTexte 73"/>
            <p:cNvSpPr txBox="1"/>
            <p:nvPr/>
          </p:nvSpPr>
          <p:spPr>
            <a:xfrm>
              <a:off x="971600" y="1772816"/>
              <a:ext cx="3443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%</a:t>
              </a:r>
            </a:p>
          </p:txBody>
        </p:sp>
      </p:grpSp>
      <p:sp>
        <p:nvSpPr>
          <p:cNvPr id="76" name="Titre 2">
            <a:extLst>
              <a:ext uri="{FF2B5EF4-FFF2-40B4-BE49-F238E27FC236}">
                <a16:creationId xmlns:a16="http://schemas.microsoft.com/office/drawing/2014/main" id="{C8A96E18-99B5-4A7C-9374-923C72C23523}"/>
              </a:ext>
            </a:extLst>
          </p:cNvPr>
          <p:cNvSpPr txBox="1">
            <a:spLocks/>
          </p:cNvSpPr>
          <p:nvPr/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sz="2800" kern="0">
                <a:ea typeface="ＭＳ Ｐゴシック" pitchFamily="34" charset="-128"/>
              </a:rPr>
              <a:t>GS-9674 in NASH: a phase 2 study</a:t>
            </a:r>
            <a:endParaRPr lang="fr-FR" sz="2800" kern="0" dirty="0"/>
          </a:p>
        </p:txBody>
      </p:sp>
    </p:spTree>
    <p:extLst>
      <p:ext uri="{BB962C8B-B14F-4D97-AF65-F5344CB8AC3E}">
        <p14:creationId xmlns:p14="http://schemas.microsoft.com/office/powerpoint/2010/main" val="3786462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27"/>
          <p:cNvSpPr>
            <a:spLocks noGrp="1" noChangeArrowheads="1"/>
          </p:cNvSpPr>
          <p:nvPr>
            <p:ph type="title"/>
          </p:nvPr>
        </p:nvSpPr>
        <p:spPr>
          <a:xfrm>
            <a:off x="1187624" y="1052736"/>
            <a:ext cx="7056784" cy="616496"/>
          </a:xfrm>
        </p:spPr>
        <p:txBody>
          <a:bodyPr/>
          <a:lstStyle/>
          <a:p>
            <a:r>
              <a:rPr lang="en-US" sz="2400" dirty="0">
                <a:solidFill>
                  <a:srgbClr val="0070C0"/>
                </a:solidFill>
                <a:latin typeface="Calibri"/>
                <a:ea typeface="ＭＳ Ｐゴシック" pitchFamily="34" charset="-128"/>
                <a:cs typeface="Calibri"/>
              </a:rPr>
              <a:t>Median change from baseline in liver fat by MRI-PDFF</a:t>
            </a:r>
          </a:p>
        </p:txBody>
      </p:sp>
      <p:sp>
        <p:nvSpPr>
          <p:cNvPr id="9" name="ZoneTexte 69">
            <a:extLst>
              <a:ext uri="{FF2B5EF4-FFF2-40B4-BE49-F238E27FC236}">
                <a16:creationId xmlns:a16="http://schemas.microsoft.com/office/drawing/2014/main" id="{C87DA26B-813F-40E0-8ABD-EF5A5FD229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8722" y="6597352"/>
            <a:ext cx="24252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Patel K, AASLD 2018, Abs. 736</a:t>
            </a:r>
          </a:p>
        </p:txBody>
      </p:sp>
      <p:sp>
        <p:nvSpPr>
          <p:cNvPr id="10" name="AutoShape 162">
            <a:extLst>
              <a:ext uri="{FF2B5EF4-FFF2-40B4-BE49-F238E27FC236}">
                <a16:creationId xmlns:a16="http://schemas.microsoft.com/office/drawing/2014/main" id="{6DCF9D62-1A8A-434E-8FFC-36812B15F2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414732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GS-9674-phase 2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B3B59949-637E-4D3E-B837-931EE830E218}"/>
              </a:ext>
            </a:extLst>
          </p:cNvPr>
          <p:cNvSpPr txBox="1"/>
          <p:nvPr/>
        </p:nvSpPr>
        <p:spPr>
          <a:xfrm>
            <a:off x="395536" y="6222504"/>
            <a:ext cx="84420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*p-values by Wilcoxon </a:t>
            </a:r>
            <a:r>
              <a:rPr lang="fr-FR" sz="1200" dirty="0" err="1"/>
              <a:t>rank-sum</a:t>
            </a:r>
            <a:r>
              <a:rPr lang="fr-FR" sz="1200" dirty="0"/>
              <a:t> test; </a:t>
            </a:r>
            <a:r>
              <a:rPr lang="fr-FR" sz="1200" baseline="30000" dirty="0"/>
              <a:t>†</a:t>
            </a:r>
            <a:r>
              <a:rPr lang="fr-FR" sz="1200" dirty="0"/>
              <a:t>p-values by </a:t>
            </a:r>
            <a:r>
              <a:rPr lang="fr-FR" sz="1200" dirty="0" err="1"/>
              <a:t>Mantel-Haenszel</a:t>
            </a:r>
            <a:r>
              <a:rPr lang="fr-FR" sz="1200" dirty="0"/>
              <a:t> test </a:t>
            </a:r>
            <a:r>
              <a:rPr lang="fr-FR" sz="1200" dirty="0" err="1"/>
              <a:t>adjusted</a:t>
            </a:r>
            <a:r>
              <a:rPr lang="fr-FR" sz="1200" dirty="0"/>
              <a:t> for </a:t>
            </a:r>
            <a:r>
              <a:rPr lang="fr-FR" sz="1200" dirty="0" err="1"/>
              <a:t>baseline</a:t>
            </a:r>
            <a:r>
              <a:rPr lang="fr-FR" sz="1200" dirty="0"/>
              <a:t> </a:t>
            </a:r>
            <a:r>
              <a:rPr lang="fr-FR" sz="1200" dirty="0" err="1"/>
              <a:t>diabetes</a:t>
            </a:r>
            <a:r>
              <a:rPr lang="fr-FR" sz="1200" dirty="0"/>
              <a:t> </a:t>
            </a:r>
            <a:r>
              <a:rPr lang="fr-FR" sz="1200" dirty="0" err="1"/>
              <a:t>status</a:t>
            </a:r>
            <a:r>
              <a:rPr lang="fr-FR" sz="1200" dirty="0"/>
              <a:t>.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2D1FE5F-8844-4984-A837-3C9297BEE145}"/>
              </a:ext>
            </a:extLst>
          </p:cNvPr>
          <p:cNvSpPr/>
          <p:nvPr/>
        </p:nvSpPr>
        <p:spPr>
          <a:xfrm>
            <a:off x="1820516" y="1754927"/>
            <a:ext cx="1825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Relative Change</a:t>
            </a:r>
            <a:r>
              <a:rPr lang="fr-FR" b="1" baseline="30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282CC710-97DB-4427-BFA1-67FCFC941E94}"/>
              </a:ext>
            </a:extLst>
          </p:cNvPr>
          <p:cNvSpPr/>
          <p:nvPr/>
        </p:nvSpPr>
        <p:spPr>
          <a:xfrm>
            <a:off x="5437024" y="1754927"/>
            <a:ext cx="32094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Patients </a:t>
            </a:r>
            <a:r>
              <a:rPr lang="fr-FR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fr-FR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  <a:r>
              <a:rPr lang="fr-FR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30 % </a:t>
            </a:r>
            <a:r>
              <a:rPr lang="fr-FR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reduction</a:t>
            </a:r>
            <a:r>
              <a:rPr lang="fr-FR" b="1" baseline="30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†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81D7CD2B-07E0-4928-B107-5012AB4C1178}"/>
              </a:ext>
            </a:extLst>
          </p:cNvPr>
          <p:cNvGrpSpPr/>
          <p:nvPr/>
        </p:nvGrpSpPr>
        <p:grpSpPr>
          <a:xfrm>
            <a:off x="2483769" y="5864732"/>
            <a:ext cx="4558634" cy="331052"/>
            <a:chOff x="2483769" y="5864732"/>
            <a:chExt cx="4558634" cy="331052"/>
          </a:xfrm>
        </p:grpSpPr>
        <p:sp>
          <p:nvSpPr>
            <p:cNvPr id="95" name="AutoShape 126">
              <a:extLst>
                <a:ext uri="{FF2B5EF4-FFF2-40B4-BE49-F238E27FC236}">
                  <a16:creationId xmlns:a16="http://schemas.microsoft.com/office/drawing/2014/main" id="{472089FA-119D-47E2-B7AB-F04CC75B70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3769" y="5864732"/>
              <a:ext cx="4558634" cy="33105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/>
              <a:endParaRPr lang="en-US" sz="2400"/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1625566F-CE87-4969-9A2C-355B6D3F891D}"/>
                </a:ext>
              </a:extLst>
            </p:cNvPr>
            <p:cNvSpPr/>
            <p:nvPr/>
          </p:nvSpPr>
          <p:spPr bwMode="auto">
            <a:xfrm>
              <a:off x="6072551" y="5958250"/>
              <a:ext cx="144016" cy="144016"/>
            </a:xfrm>
            <a:prstGeom prst="rect">
              <a:avLst/>
            </a:prstGeom>
            <a:solidFill>
              <a:srgbClr val="7F7F7F"/>
            </a:solidFill>
            <a:ln w="12700">
              <a:noFill/>
              <a:miter lim="800000"/>
              <a:headEnd/>
              <a:tailEnd/>
            </a:ln>
            <a:ex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600">
                <a:ea typeface="ＭＳ Ｐゴシック" pitchFamily="-1" charset="-128"/>
              </a:endParaRPr>
            </a:p>
          </p:txBody>
        </p:sp>
        <p:sp>
          <p:nvSpPr>
            <p:cNvPr id="97" name="ZoneTexte 9">
              <a:extLst>
                <a:ext uri="{FF2B5EF4-FFF2-40B4-BE49-F238E27FC236}">
                  <a16:creationId xmlns:a16="http://schemas.microsoft.com/office/drawing/2014/main" id="{AE9C9787-8BE3-4C9F-9836-2444D656AC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25967" y="5876370"/>
              <a:ext cx="77136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fr-FR" sz="1400" b="1" dirty="0">
                  <a:latin typeface="Calibri" pitchFamily="34" charset="0"/>
                </a:rPr>
                <a:t>Placebo</a:t>
              </a:r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A5C3AA95-B821-487D-9D29-A8AAFCF3CE72}"/>
                </a:ext>
              </a:extLst>
            </p:cNvPr>
            <p:cNvSpPr/>
            <p:nvPr/>
          </p:nvSpPr>
          <p:spPr bwMode="auto">
            <a:xfrm>
              <a:off x="2635353" y="5958250"/>
              <a:ext cx="144016" cy="144016"/>
            </a:xfrm>
            <a:prstGeom prst="rect">
              <a:avLst/>
            </a:prstGeom>
            <a:solidFill>
              <a:srgbClr val="0F674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rgbClr val="00B2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C365CD81-1408-45A4-88D5-7A5239A4E873}"/>
                </a:ext>
              </a:extLst>
            </p:cNvPr>
            <p:cNvSpPr/>
            <p:nvPr/>
          </p:nvSpPr>
          <p:spPr bwMode="auto">
            <a:xfrm>
              <a:off x="4367451" y="5958250"/>
              <a:ext cx="144016" cy="144016"/>
            </a:xfrm>
            <a:prstGeom prst="rect">
              <a:avLst/>
            </a:prstGeom>
            <a:solidFill>
              <a:srgbClr val="37C8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0" name="ZoneTexte 9">
              <a:extLst>
                <a:ext uri="{FF2B5EF4-FFF2-40B4-BE49-F238E27FC236}">
                  <a16:creationId xmlns:a16="http://schemas.microsoft.com/office/drawing/2014/main" id="{D8AB2C4C-FBDB-4168-AC63-E9408511C2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79369" y="5876370"/>
              <a:ext cx="138852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fr-FR" sz="1400" b="1" dirty="0">
                  <a:latin typeface="Calibri" pitchFamily="34" charset="0"/>
                </a:rPr>
                <a:t>GS-9674 100 mg</a:t>
              </a:r>
            </a:p>
          </p:txBody>
        </p:sp>
        <p:sp>
          <p:nvSpPr>
            <p:cNvPr id="101" name="ZoneTexte 9">
              <a:extLst>
                <a:ext uri="{FF2B5EF4-FFF2-40B4-BE49-F238E27FC236}">
                  <a16:creationId xmlns:a16="http://schemas.microsoft.com/office/drawing/2014/main" id="{B54E1980-14BF-4E90-91C1-EB7C34F386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20867" y="5876370"/>
              <a:ext cx="129715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fr-FR" sz="1400" b="1" dirty="0">
                  <a:latin typeface="Calibri" pitchFamily="34" charset="0"/>
                </a:rPr>
                <a:t>GS-9674 30 mg</a:t>
              </a:r>
            </a:p>
          </p:txBody>
        </p:sp>
      </p:grpSp>
      <p:grpSp>
        <p:nvGrpSpPr>
          <p:cNvPr id="4" name="Groupe 3">
            <a:extLst>
              <a:ext uri="{FF2B5EF4-FFF2-40B4-BE49-F238E27FC236}">
                <a16:creationId xmlns:a16="http://schemas.microsoft.com/office/drawing/2014/main" id="{52849E01-DB13-43AC-9942-DD7B061146AB}"/>
              </a:ext>
            </a:extLst>
          </p:cNvPr>
          <p:cNvGrpSpPr/>
          <p:nvPr/>
        </p:nvGrpSpPr>
        <p:grpSpPr>
          <a:xfrm>
            <a:off x="4938893" y="2113111"/>
            <a:ext cx="4008257" cy="3703812"/>
            <a:chOff x="4938893" y="2113111"/>
            <a:chExt cx="4008257" cy="3703812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3B6BA9D9-936A-4216-B8CF-45A8D4076D93}"/>
                </a:ext>
              </a:extLst>
            </p:cNvPr>
            <p:cNvSpPr/>
            <p:nvPr/>
          </p:nvSpPr>
          <p:spPr>
            <a:xfrm>
              <a:off x="4938893" y="3280296"/>
              <a:ext cx="366657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60</a:t>
              </a:r>
            </a:p>
          </p:txBody>
        </p:sp>
        <p:cxnSp>
          <p:nvCxnSpPr>
            <p:cNvPr id="38" name="Connecteur droit 37">
              <a:extLst>
                <a:ext uri="{FF2B5EF4-FFF2-40B4-BE49-F238E27FC236}">
                  <a16:creationId xmlns:a16="http://schemas.microsoft.com/office/drawing/2014/main" id="{1A432775-C632-4E1A-A7EB-D44CF2BD30A1}"/>
                </a:ext>
              </a:extLst>
            </p:cNvPr>
            <p:cNvCxnSpPr/>
            <p:nvPr/>
          </p:nvCxnSpPr>
          <p:spPr bwMode="auto">
            <a:xfrm flipV="1">
              <a:off x="5252093" y="3418183"/>
              <a:ext cx="51219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A37320A3-D0D6-4447-BAFC-9C31031F9661}"/>
                </a:ext>
              </a:extLst>
            </p:cNvPr>
            <p:cNvSpPr/>
            <p:nvPr/>
          </p:nvSpPr>
          <p:spPr>
            <a:xfrm>
              <a:off x="4938893" y="4042296"/>
              <a:ext cx="366657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40</a:t>
              </a:r>
            </a:p>
          </p:txBody>
        </p:sp>
        <p:cxnSp>
          <p:nvCxnSpPr>
            <p:cNvPr id="40" name="Connecteur droit 39">
              <a:extLst>
                <a:ext uri="{FF2B5EF4-FFF2-40B4-BE49-F238E27FC236}">
                  <a16:creationId xmlns:a16="http://schemas.microsoft.com/office/drawing/2014/main" id="{837585C8-BA07-486A-8E68-F06CF9EAF471}"/>
                </a:ext>
              </a:extLst>
            </p:cNvPr>
            <p:cNvCxnSpPr/>
            <p:nvPr/>
          </p:nvCxnSpPr>
          <p:spPr bwMode="auto">
            <a:xfrm flipV="1">
              <a:off x="5252093" y="4180183"/>
              <a:ext cx="51219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4FF50145-695B-4D6D-A77E-442B69290345}"/>
                </a:ext>
              </a:extLst>
            </p:cNvPr>
            <p:cNvSpPr/>
            <p:nvPr/>
          </p:nvSpPr>
          <p:spPr>
            <a:xfrm>
              <a:off x="4938893" y="4772546"/>
              <a:ext cx="366657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20</a:t>
              </a:r>
            </a:p>
          </p:txBody>
        </p:sp>
        <p:cxnSp>
          <p:nvCxnSpPr>
            <p:cNvPr id="42" name="Connecteur droit 41">
              <a:extLst>
                <a:ext uri="{FF2B5EF4-FFF2-40B4-BE49-F238E27FC236}">
                  <a16:creationId xmlns:a16="http://schemas.microsoft.com/office/drawing/2014/main" id="{80B52CE5-0395-4B38-B6D8-0AA177BC917A}"/>
                </a:ext>
              </a:extLst>
            </p:cNvPr>
            <p:cNvCxnSpPr/>
            <p:nvPr/>
          </p:nvCxnSpPr>
          <p:spPr bwMode="auto">
            <a:xfrm flipV="1">
              <a:off x="5252093" y="4910433"/>
              <a:ext cx="51219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88239DAF-6046-41F2-88DA-A30CFCB97A6E}"/>
                </a:ext>
              </a:extLst>
            </p:cNvPr>
            <p:cNvSpPr/>
            <p:nvPr/>
          </p:nvSpPr>
          <p:spPr>
            <a:xfrm>
              <a:off x="5029889" y="5509146"/>
              <a:ext cx="27566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cxnSp>
          <p:nvCxnSpPr>
            <p:cNvPr id="44" name="Connecteur droit 43">
              <a:extLst>
                <a:ext uri="{FF2B5EF4-FFF2-40B4-BE49-F238E27FC236}">
                  <a16:creationId xmlns:a16="http://schemas.microsoft.com/office/drawing/2014/main" id="{737A1BF8-0E92-43F7-8255-01CEC5ADD8D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252093" y="5648258"/>
              <a:ext cx="3695057" cy="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Connecteur droit 44">
              <a:extLst>
                <a:ext uri="{FF2B5EF4-FFF2-40B4-BE49-F238E27FC236}">
                  <a16:creationId xmlns:a16="http://schemas.microsoft.com/office/drawing/2014/main" id="{84119F90-D584-46B9-96AC-A758A28879B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09360" y="3249263"/>
              <a:ext cx="0" cy="241198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57173B79-2224-40F8-90EF-0D10D1E367DF}"/>
                </a:ext>
              </a:extLst>
            </p:cNvPr>
            <p:cNvSpPr/>
            <p:nvPr/>
          </p:nvSpPr>
          <p:spPr>
            <a:xfrm>
              <a:off x="5968091" y="2113111"/>
              <a:ext cx="57900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W12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B00EC21E-401E-4DF1-8765-9317C4B5AF23}"/>
                </a:ext>
              </a:extLst>
            </p:cNvPr>
            <p:cNvSpPr/>
            <p:nvPr/>
          </p:nvSpPr>
          <p:spPr>
            <a:xfrm>
              <a:off x="7707795" y="2113111"/>
              <a:ext cx="57900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W24</a:t>
              </a: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6CC3FF98-F038-4A1C-8D8C-420A0A07CB03}"/>
                </a:ext>
              </a:extLst>
            </p:cNvPr>
            <p:cNvSpPr/>
            <p:nvPr/>
          </p:nvSpPr>
          <p:spPr>
            <a:xfrm>
              <a:off x="7286923" y="4195762"/>
              <a:ext cx="470397" cy="1446433"/>
            </a:xfrm>
            <a:prstGeom prst="rect">
              <a:avLst/>
            </a:prstGeom>
            <a:solidFill>
              <a:srgbClr val="0F674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11231DDE-FDDF-4C35-A5C1-41BFF33FB9CB}"/>
                </a:ext>
              </a:extLst>
            </p:cNvPr>
            <p:cNvSpPr/>
            <p:nvPr/>
          </p:nvSpPr>
          <p:spPr>
            <a:xfrm>
              <a:off x="7753865" y="5124450"/>
              <a:ext cx="470397" cy="517746"/>
            </a:xfrm>
            <a:prstGeom prst="rect">
              <a:avLst/>
            </a:prstGeom>
            <a:solidFill>
              <a:srgbClr val="37C8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6C9FCCC8-AF42-43DF-8819-BD9144BD259A}"/>
                </a:ext>
              </a:extLst>
            </p:cNvPr>
            <p:cNvSpPr/>
            <p:nvPr/>
          </p:nvSpPr>
          <p:spPr>
            <a:xfrm>
              <a:off x="8219821" y="5186363"/>
              <a:ext cx="470397" cy="455833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80184196-FC45-4922-9379-D524E4B08547}"/>
                </a:ext>
              </a:extLst>
            </p:cNvPr>
            <p:cNvSpPr/>
            <p:nvPr/>
          </p:nvSpPr>
          <p:spPr>
            <a:xfrm>
              <a:off x="7265297" y="3910185"/>
              <a:ext cx="50687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38.9</a:t>
              </a: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E831221C-1384-4304-9138-60FBD37BC10C}"/>
                </a:ext>
              </a:extLst>
            </p:cNvPr>
            <p:cNvSpPr/>
            <p:nvPr/>
          </p:nvSpPr>
          <p:spPr>
            <a:xfrm>
              <a:off x="7734251" y="4844693"/>
              <a:ext cx="50687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14.0</a:t>
              </a: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46286ABC-A71A-4CE4-805E-0E7D9D58F703}"/>
                </a:ext>
              </a:extLst>
            </p:cNvPr>
            <p:cNvSpPr/>
            <p:nvPr/>
          </p:nvSpPr>
          <p:spPr>
            <a:xfrm>
              <a:off x="8192830" y="4903064"/>
              <a:ext cx="50687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12.5</a:t>
              </a: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734810D6-2FF8-4804-B64D-220A8EF4CAF4}"/>
                </a:ext>
              </a:extLst>
            </p:cNvPr>
            <p:cNvSpPr/>
            <p:nvPr/>
          </p:nvSpPr>
          <p:spPr>
            <a:xfrm>
              <a:off x="6607585" y="5365197"/>
              <a:ext cx="27603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C1F956E6-7169-4090-AC23-BF039F4FB5AD}"/>
                </a:ext>
              </a:extLst>
            </p:cNvPr>
            <p:cNvSpPr/>
            <p:nvPr/>
          </p:nvSpPr>
          <p:spPr>
            <a:xfrm>
              <a:off x="5993797" y="4649533"/>
              <a:ext cx="50687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19.2</a:t>
              </a: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E1FB1A26-CB9D-4FC1-B59D-857DA97D85C3}"/>
                </a:ext>
              </a:extLst>
            </p:cNvPr>
            <p:cNvSpPr/>
            <p:nvPr/>
          </p:nvSpPr>
          <p:spPr>
            <a:xfrm>
              <a:off x="5545437" y="4217832"/>
              <a:ext cx="50687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30.9</a:t>
              </a:r>
            </a:p>
          </p:txBody>
        </p:sp>
        <p:sp>
          <p:nvSpPr>
            <p:cNvPr id="29" name="Forme libre : forme 28">
              <a:extLst>
                <a:ext uri="{FF2B5EF4-FFF2-40B4-BE49-F238E27FC236}">
                  <a16:creationId xmlns:a16="http://schemas.microsoft.com/office/drawing/2014/main" id="{0447A080-65E8-4F46-A858-B932CE832C66}"/>
                </a:ext>
              </a:extLst>
            </p:cNvPr>
            <p:cNvSpPr/>
            <p:nvPr/>
          </p:nvSpPr>
          <p:spPr>
            <a:xfrm>
              <a:off x="7237462" y="3396899"/>
              <a:ext cx="1462037" cy="82550"/>
            </a:xfrm>
            <a:custGeom>
              <a:avLst/>
              <a:gdLst>
                <a:gd name="connsiteX0" fmla="*/ 0 w 996950"/>
                <a:gd name="connsiteY0" fmla="*/ 82550 h 82550"/>
                <a:gd name="connsiteX1" fmla="*/ 0 w 996950"/>
                <a:gd name="connsiteY1" fmla="*/ 0 h 82550"/>
                <a:gd name="connsiteX2" fmla="*/ 996950 w 996950"/>
                <a:gd name="connsiteY2" fmla="*/ 0 h 82550"/>
                <a:gd name="connsiteX3" fmla="*/ 996950 w 996950"/>
                <a:gd name="connsiteY3" fmla="*/ 82550 h 82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6950" h="82550">
                  <a:moveTo>
                    <a:pt x="0" y="82550"/>
                  </a:moveTo>
                  <a:lnTo>
                    <a:pt x="0" y="0"/>
                  </a:lnTo>
                  <a:lnTo>
                    <a:pt x="996950" y="0"/>
                  </a:lnTo>
                  <a:lnTo>
                    <a:pt x="996950" y="82550"/>
                  </a:lnTo>
                </a:path>
              </a:pathLst>
            </a:cu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FC4AE04-5534-47E4-8704-FE822C5132E6}"/>
                </a:ext>
              </a:extLst>
            </p:cNvPr>
            <p:cNvSpPr/>
            <p:nvPr/>
          </p:nvSpPr>
          <p:spPr>
            <a:xfrm>
              <a:off x="7661029" y="3242467"/>
              <a:ext cx="623890" cy="25391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 algn="ctr"/>
              <a:r>
                <a:rPr lang="fr-FR" sz="1050" dirty="0">
                  <a:latin typeface="Calibri" panose="020F0502020204030204" pitchFamily="34" charset="0"/>
                  <a:cs typeface="Calibri" panose="020F0502020204030204" pitchFamily="34" charset="0"/>
                </a:rPr>
                <a:t>p = 0.01</a:t>
              </a:r>
            </a:p>
          </p:txBody>
        </p:sp>
        <p:sp>
          <p:nvSpPr>
            <p:cNvPr id="85" name="Forme libre : forme 84">
              <a:extLst>
                <a:ext uri="{FF2B5EF4-FFF2-40B4-BE49-F238E27FC236}">
                  <a16:creationId xmlns:a16="http://schemas.microsoft.com/office/drawing/2014/main" id="{1732B034-FF4C-4DB1-ACFF-1AC6B80367F0}"/>
                </a:ext>
              </a:extLst>
            </p:cNvPr>
            <p:cNvSpPr/>
            <p:nvPr/>
          </p:nvSpPr>
          <p:spPr>
            <a:xfrm>
              <a:off x="7740650" y="3627965"/>
              <a:ext cx="958849" cy="82550"/>
            </a:xfrm>
            <a:custGeom>
              <a:avLst/>
              <a:gdLst>
                <a:gd name="connsiteX0" fmla="*/ 0 w 996950"/>
                <a:gd name="connsiteY0" fmla="*/ 82550 h 82550"/>
                <a:gd name="connsiteX1" fmla="*/ 0 w 996950"/>
                <a:gd name="connsiteY1" fmla="*/ 0 h 82550"/>
                <a:gd name="connsiteX2" fmla="*/ 996950 w 996950"/>
                <a:gd name="connsiteY2" fmla="*/ 0 h 82550"/>
                <a:gd name="connsiteX3" fmla="*/ 996950 w 996950"/>
                <a:gd name="connsiteY3" fmla="*/ 82550 h 82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6950" h="82550">
                  <a:moveTo>
                    <a:pt x="0" y="82550"/>
                  </a:moveTo>
                  <a:lnTo>
                    <a:pt x="0" y="0"/>
                  </a:lnTo>
                  <a:lnTo>
                    <a:pt x="996950" y="0"/>
                  </a:lnTo>
                  <a:lnTo>
                    <a:pt x="996950" y="82550"/>
                  </a:lnTo>
                </a:path>
              </a:pathLst>
            </a:cu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6" name="Forme libre : forme 85">
              <a:extLst>
                <a:ext uri="{FF2B5EF4-FFF2-40B4-BE49-F238E27FC236}">
                  <a16:creationId xmlns:a16="http://schemas.microsoft.com/office/drawing/2014/main" id="{B0395B7B-35AE-42B5-A933-4AE85E6ADF51}"/>
                </a:ext>
              </a:extLst>
            </p:cNvPr>
            <p:cNvSpPr/>
            <p:nvPr/>
          </p:nvSpPr>
          <p:spPr>
            <a:xfrm>
              <a:off x="5566156" y="3769860"/>
              <a:ext cx="1434719" cy="82550"/>
            </a:xfrm>
            <a:custGeom>
              <a:avLst/>
              <a:gdLst>
                <a:gd name="connsiteX0" fmla="*/ 0 w 996950"/>
                <a:gd name="connsiteY0" fmla="*/ 82550 h 82550"/>
                <a:gd name="connsiteX1" fmla="*/ 0 w 996950"/>
                <a:gd name="connsiteY1" fmla="*/ 0 h 82550"/>
                <a:gd name="connsiteX2" fmla="*/ 996950 w 996950"/>
                <a:gd name="connsiteY2" fmla="*/ 0 h 82550"/>
                <a:gd name="connsiteX3" fmla="*/ 996950 w 996950"/>
                <a:gd name="connsiteY3" fmla="*/ 82550 h 82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6950" h="82550">
                  <a:moveTo>
                    <a:pt x="0" y="82550"/>
                  </a:moveTo>
                  <a:lnTo>
                    <a:pt x="0" y="0"/>
                  </a:lnTo>
                  <a:lnTo>
                    <a:pt x="996950" y="0"/>
                  </a:lnTo>
                  <a:lnTo>
                    <a:pt x="996950" y="82550"/>
                  </a:lnTo>
                </a:path>
              </a:pathLst>
            </a:cu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7" name="Forme libre : forme 86">
              <a:extLst>
                <a:ext uri="{FF2B5EF4-FFF2-40B4-BE49-F238E27FC236}">
                  <a16:creationId xmlns:a16="http://schemas.microsoft.com/office/drawing/2014/main" id="{7301B844-29CF-4DB7-ABE5-9480B5D12004}"/>
                </a:ext>
              </a:extLst>
            </p:cNvPr>
            <p:cNvSpPr/>
            <p:nvPr/>
          </p:nvSpPr>
          <p:spPr>
            <a:xfrm>
              <a:off x="6055833" y="3995979"/>
              <a:ext cx="945042" cy="82550"/>
            </a:xfrm>
            <a:custGeom>
              <a:avLst/>
              <a:gdLst>
                <a:gd name="connsiteX0" fmla="*/ 0 w 996950"/>
                <a:gd name="connsiteY0" fmla="*/ 82550 h 82550"/>
                <a:gd name="connsiteX1" fmla="*/ 0 w 996950"/>
                <a:gd name="connsiteY1" fmla="*/ 0 h 82550"/>
                <a:gd name="connsiteX2" fmla="*/ 996950 w 996950"/>
                <a:gd name="connsiteY2" fmla="*/ 0 h 82550"/>
                <a:gd name="connsiteX3" fmla="*/ 996950 w 996950"/>
                <a:gd name="connsiteY3" fmla="*/ 82550 h 82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6950" h="82550">
                  <a:moveTo>
                    <a:pt x="0" y="82550"/>
                  </a:moveTo>
                  <a:lnTo>
                    <a:pt x="0" y="0"/>
                  </a:lnTo>
                  <a:lnTo>
                    <a:pt x="996950" y="0"/>
                  </a:lnTo>
                  <a:lnTo>
                    <a:pt x="996950" y="82550"/>
                  </a:lnTo>
                </a:path>
              </a:pathLst>
            </a:cu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C9F88882-1C84-4F53-BA37-F9E35569F085}"/>
                </a:ext>
              </a:extLst>
            </p:cNvPr>
            <p:cNvSpPr/>
            <p:nvPr/>
          </p:nvSpPr>
          <p:spPr>
            <a:xfrm>
              <a:off x="7944880" y="3526408"/>
              <a:ext cx="623890" cy="25391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 algn="ctr"/>
              <a:r>
                <a:rPr lang="fr-FR" sz="1050" dirty="0">
                  <a:latin typeface="Calibri" panose="020F0502020204030204" pitchFamily="34" charset="0"/>
                  <a:cs typeface="Calibri" panose="020F0502020204030204" pitchFamily="34" charset="0"/>
                </a:rPr>
                <a:t>p = 0.87</a:t>
              </a: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2F066CF0-6722-4746-AEBA-2241EB0154DE}"/>
                </a:ext>
              </a:extLst>
            </p:cNvPr>
            <p:cNvSpPr/>
            <p:nvPr/>
          </p:nvSpPr>
          <p:spPr>
            <a:xfrm>
              <a:off x="5920806" y="3626182"/>
              <a:ext cx="692818" cy="25391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 algn="ctr"/>
              <a:r>
                <a:rPr lang="fr-FR" sz="1050" dirty="0">
                  <a:latin typeface="Calibri" panose="020F0502020204030204" pitchFamily="34" charset="0"/>
                  <a:cs typeface="Calibri" panose="020F0502020204030204" pitchFamily="34" charset="0"/>
                </a:rPr>
                <a:t>p &lt; 0.001</a:t>
              </a: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AF79432B-21D6-46AD-A4FD-A99D08908313}"/>
                </a:ext>
              </a:extLst>
            </p:cNvPr>
            <p:cNvSpPr/>
            <p:nvPr/>
          </p:nvSpPr>
          <p:spPr>
            <a:xfrm>
              <a:off x="6225404" y="3858094"/>
              <a:ext cx="623890" cy="25391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 algn="ctr"/>
              <a:r>
                <a:rPr lang="fr-FR" sz="1050" dirty="0">
                  <a:latin typeface="Calibri" panose="020F0502020204030204" pitchFamily="34" charset="0"/>
                  <a:cs typeface="Calibri" panose="020F0502020204030204" pitchFamily="34" charset="0"/>
                </a:rPr>
                <a:t>p = 0.01</a:t>
              </a: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067C7F54-5858-4F08-BB45-A11A50FBCE0A}"/>
                </a:ext>
              </a:extLst>
            </p:cNvPr>
            <p:cNvSpPr/>
            <p:nvPr/>
          </p:nvSpPr>
          <p:spPr>
            <a:xfrm>
              <a:off x="5540777" y="4514461"/>
              <a:ext cx="470397" cy="1127734"/>
            </a:xfrm>
            <a:prstGeom prst="rect">
              <a:avLst/>
            </a:prstGeom>
            <a:solidFill>
              <a:srgbClr val="0F674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F6A1199D-947B-4880-811B-7B0D56FAD0E7}"/>
                </a:ext>
              </a:extLst>
            </p:cNvPr>
            <p:cNvSpPr/>
            <p:nvPr/>
          </p:nvSpPr>
          <p:spPr>
            <a:xfrm>
              <a:off x="6007026" y="4937900"/>
              <a:ext cx="470397" cy="704296"/>
            </a:xfrm>
            <a:prstGeom prst="rect">
              <a:avLst/>
            </a:prstGeom>
            <a:solidFill>
              <a:srgbClr val="37C8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" name="ZoneTexte 1"/>
            <p:cNvSpPr txBox="1"/>
            <p:nvPr/>
          </p:nvSpPr>
          <p:spPr>
            <a:xfrm>
              <a:off x="5148064" y="2833191"/>
              <a:ext cx="3443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%</a:t>
              </a:r>
            </a:p>
          </p:txBody>
        </p: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F54EEF10-BE0D-4845-BCA7-AE1563187F01}"/>
              </a:ext>
            </a:extLst>
          </p:cNvPr>
          <p:cNvGrpSpPr/>
          <p:nvPr/>
        </p:nvGrpSpPr>
        <p:grpSpPr>
          <a:xfrm>
            <a:off x="507448" y="1916832"/>
            <a:ext cx="4032802" cy="3878952"/>
            <a:chOff x="507448" y="1916832"/>
            <a:chExt cx="4032802" cy="387895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009BFF3-D9D5-4295-99D5-B0A52AE1255E}"/>
                </a:ext>
              </a:extLst>
            </p:cNvPr>
            <p:cNvSpPr/>
            <p:nvPr/>
          </p:nvSpPr>
          <p:spPr>
            <a:xfrm>
              <a:off x="653409" y="2715270"/>
              <a:ext cx="27566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0A4C1806-E507-4BED-B5CE-C85E1F9ED44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26798" y="2349263"/>
              <a:ext cx="0" cy="338399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id="{61DE72B8-7705-4A6F-879E-27B9FED8E95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875613" y="2860733"/>
              <a:ext cx="3664637" cy="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82E6FE3-1689-4C77-8F2C-988BA07195CF}"/>
                </a:ext>
              </a:extLst>
            </p:cNvPr>
            <p:cNvSpPr/>
            <p:nvPr/>
          </p:nvSpPr>
          <p:spPr>
            <a:xfrm>
              <a:off x="507448" y="4592161"/>
              <a:ext cx="42162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-20</a:t>
              </a:r>
            </a:p>
          </p:txBody>
        </p: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9E124896-CAC4-4817-8FE3-1CCA1A75E96C}"/>
                </a:ext>
              </a:extLst>
            </p:cNvPr>
            <p:cNvCxnSpPr/>
            <p:nvPr/>
          </p:nvCxnSpPr>
          <p:spPr bwMode="auto">
            <a:xfrm flipV="1">
              <a:off x="875613" y="4730048"/>
              <a:ext cx="51219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57DDEA8-1F3D-45DA-9280-7AF58FE57ACC}"/>
                </a:ext>
              </a:extLst>
            </p:cNvPr>
            <p:cNvSpPr/>
            <p:nvPr/>
          </p:nvSpPr>
          <p:spPr>
            <a:xfrm>
              <a:off x="507448" y="5488007"/>
              <a:ext cx="42162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-30</a:t>
              </a:r>
            </a:p>
          </p:txBody>
        </p: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2B5D716B-4908-46E1-BE5D-61619E80B19F}"/>
                </a:ext>
              </a:extLst>
            </p:cNvPr>
            <p:cNvCxnSpPr/>
            <p:nvPr/>
          </p:nvCxnSpPr>
          <p:spPr bwMode="auto">
            <a:xfrm flipV="1">
              <a:off x="875613" y="5631171"/>
              <a:ext cx="51219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653D21B0-D00A-408A-A854-7927665FFC1D}"/>
                </a:ext>
              </a:extLst>
            </p:cNvPr>
            <p:cNvSpPr/>
            <p:nvPr/>
          </p:nvSpPr>
          <p:spPr>
            <a:xfrm>
              <a:off x="507448" y="3647549"/>
              <a:ext cx="42162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-10</a:t>
              </a:r>
            </a:p>
          </p:txBody>
        </p:sp>
        <p:cxnSp>
          <p:nvCxnSpPr>
            <p:cNvPr id="23" name="Connecteur droit 22">
              <a:extLst>
                <a:ext uri="{FF2B5EF4-FFF2-40B4-BE49-F238E27FC236}">
                  <a16:creationId xmlns:a16="http://schemas.microsoft.com/office/drawing/2014/main" id="{6C5CB10F-0452-4ABC-98CF-DEA7224F6E73}"/>
                </a:ext>
              </a:extLst>
            </p:cNvPr>
            <p:cNvCxnSpPr/>
            <p:nvPr/>
          </p:nvCxnSpPr>
          <p:spPr bwMode="auto">
            <a:xfrm flipV="1">
              <a:off x="875613" y="3785436"/>
              <a:ext cx="51219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4D0684B2-AA00-41DD-918C-07B9685C1DC4}"/>
                </a:ext>
              </a:extLst>
            </p:cNvPr>
            <p:cNvSpPr/>
            <p:nvPr/>
          </p:nvSpPr>
          <p:spPr>
            <a:xfrm>
              <a:off x="1555053" y="2113111"/>
              <a:ext cx="57900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W12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923D5787-8030-48B2-BF6D-9B1F9554CE4D}"/>
                </a:ext>
              </a:extLst>
            </p:cNvPr>
            <p:cNvSpPr/>
            <p:nvPr/>
          </p:nvSpPr>
          <p:spPr>
            <a:xfrm>
              <a:off x="3294757" y="2113111"/>
              <a:ext cx="57900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W24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0AE1CAB5-5390-4D06-89C9-AD44EB84F1C1}"/>
                </a:ext>
              </a:extLst>
            </p:cNvPr>
            <p:cNvSpPr/>
            <p:nvPr/>
          </p:nvSpPr>
          <p:spPr>
            <a:xfrm>
              <a:off x="2853907" y="2860733"/>
              <a:ext cx="427634" cy="2116080"/>
            </a:xfrm>
            <a:prstGeom prst="rect">
              <a:avLst/>
            </a:prstGeom>
            <a:solidFill>
              <a:srgbClr val="0F674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555CAB71-C927-4E24-9C91-B9492A746C6B}"/>
                </a:ext>
              </a:extLst>
            </p:cNvPr>
            <p:cNvSpPr/>
            <p:nvPr/>
          </p:nvSpPr>
          <p:spPr>
            <a:xfrm>
              <a:off x="3277028" y="2860733"/>
              <a:ext cx="427634" cy="172980"/>
            </a:xfrm>
            <a:prstGeom prst="rect">
              <a:avLst/>
            </a:prstGeom>
            <a:solidFill>
              <a:srgbClr val="37C8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6BAC089F-94B2-4B4B-81E9-88AEF52F455D}"/>
                </a:ext>
              </a:extLst>
            </p:cNvPr>
            <p:cNvSpPr/>
            <p:nvPr/>
          </p:nvSpPr>
          <p:spPr>
            <a:xfrm>
              <a:off x="3714558" y="2686050"/>
              <a:ext cx="427634" cy="181403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2A915CB9-02AB-4E16-B4E5-48946EA816C0}"/>
                </a:ext>
              </a:extLst>
            </p:cNvPr>
            <p:cNvSpPr/>
            <p:nvPr/>
          </p:nvSpPr>
          <p:spPr>
            <a:xfrm>
              <a:off x="1200915" y="2860733"/>
              <a:ext cx="427634" cy="1401705"/>
            </a:xfrm>
            <a:prstGeom prst="rect">
              <a:avLst/>
            </a:prstGeom>
            <a:solidFill>
              <a:srgbClr val="0F674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C22464CE-7DCD-4B5C-A155-9D16BF2B242E}"/>
                </a:ext>
              </a:extLst>
            </p:cNvPr>
            <p:cNvSpPr/>
            <p:nvPr/>
          </p:nvSpPr>
          <p:spPr>
            <a:xfrm>
              <a:off x="1624036" y="2860733"/>
              <a:ext cx="427634" cy="749242"/>
            </a:xfrm>
            <a:prstGeom prst="rect">
              <a:avLst/>
            </a:prstGeom>
            <a:solidFill>
              <a:srgbClr val="37C8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B1CD4A13-4E92-4E47-BC7D-1C529AF3F9D4}"/>
                </a:ext>
              </a:extLst>
            </p:cNvPr>
            <p:cNvSpPr/>
            <p:nvPr/>
          </p:nvSpPr>
          <p:spPr>
            <a:xfrm>
              <a:off x="2230149" y="2576770"/>
              <a:ext cx="27603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D7ADFE90-45FE-4744-8212-56AB8C596D0C}"/>
                </a:ext>
              </a:extLst>
            </p:cNvPr>
            <p:cNvSpPr/>
            <p:nvPr/>
          </p:nvSpPr>
          <p:spPr>
            <a:xfrm>
              <a:off x="3731124" y="2397073"/>
              <a:ext cx="41549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1.9</a:t>
              </a: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0254308E-F1F9-4F2F-ACEB-8F49E69A7491}"/>
                </a:ext>
              </a:extLst>
            </p:cNvPr>
            <p:cNvSpPr/>
            <p:nvPr/>
          </p:nvSpPr>
          <p:spPr>
            <a:xfrm>
              <a:off x="3317500" y="3079993"/>
              <a:ext cx="4700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-1.8</a:t>
              </a: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0F4DBDB1-086A-4DAA-A120-3D42D3D705E1}"/>
                </a:ext>
              </a:extLst>
            </p:cNvPr>
            <p:cNvSpPr/>
            <p:nvPr/>
          </p:nvSpPr>
          <p:spPr>
            <a:xfrm>
              <a:off x="1611521" y="3599389"/>
              <a:ext cx="4700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-7.9</a:t>
              </a: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39901858-8086-4ABF-9799-F1A835468F67}"/>
                </a:ext>
              </a:extLst>
            </p:cNvPr>
            <p:cNvSpPr/>
            <p:nvPr/>
          </p:nvSpPr>
          <p:spPr>
            <a:xfrm>
              <a:off x="1108130" y="4304437"/>
              <a:ext cx="5613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-15.0</a:t>
              </a: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2FBF215B-BF94-42CC-BE94-23B65C37D158}"/>
                </a:ext>
              </a:extLst>
            </p:cNvPr>
            <p:cNvSpPr/>
            <p:nvPr/>
          </p:nvSpPr>
          <p:spPr>
            <a:xfrm>
              <a:off x="2787038" y="5029095"/>
              <a:ext cx="5613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-22.7</a:t>
              </a:r>
            </a:p>
          </p:txBody>
        </p:sp>
        <p:sp>
          <p:nvSpPr>
            <p:cNvPr id="89" name="Forme libre : forme 88">
              <a:extLst>
                <a:ext uri="{FF2B5EF4-FFF2-40B4-BE49-F238E27FC236}">
                  <a16:creationId xmlns:a16="http://schemas.microsoft.com/office/drawing/2014/main" id="{F4012165-68A0-43ED-9039-E4348FF2C04D}"/>
                </a:ext>
              </a:extLst>
            </p:cNvPr>
            <p:cNvSpPr/>
            <p:nvPr/>
          </p:nvSpPr>
          <p:spPr>
            <a:xfrm rot="10800000">
              <a:off x="3331055" y="5296628"/>
              <a:ext cx="945042" cy="82550"/>
            </a:xfrm>
            <a:custGeom>
              <a:avLst/>
              <a:gdLst>
                <a:gd name="connsiteX0" fmla="*/ 0 w 996950"/>
                <a:gd name="connsiteY0" fmla="*/ 82550 h 82550"/>
                <a:gd name="connsiteX1" fmla="*/ 0 w 996950"/>
                <a:gd name="connsiteY1" fmla="*/ 0 h 82550"/>
                <a:gd name="connsiteX2" fmla="*/ 996950 w 996950"/>
                <a:gd name="connsiteY2" fmla="*/ 0 h 82550"/>
                <a:gd name="connsiteX3" fmla="*/ 996950 w 996950"/>
                <a:gd name="connsiteY3" fmla="*/ 82550 h 82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6950" h="82550">
                  <a:moveTo>
                    <a:pt x="0" y="82550"/>
                  </a:moveTo>
                  <a:lnTo>
                    <a:pt x="0" y="0"/>
                  </a:lnTo>
                  <a:lnTo>
                    <a:pt x="996950" y="0"/>
                  </a:lnTo>
                  <a:lnTo>
                    <a:pt x="996950" y="82550"/>
                  </a:lnTo>
                </a:path>
              </a:pathLst>
            </a:cu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0" name="Forme libre : forme 89">
              <a:extLst>
                <a:ext uri="{FF2B5EF4-FFF2-40B4-BE49-F238E27FC236}">
                  <a16:creationId xmlns:a16="http://schemas.microsoft.com/office/drawing/2014/main" id="{6A850B82-47D5-4413-B4EC-CD30ABC51A60}"/>
                </a:ext>
              </a:extLst>
            </p:cNvPr>
            <p:cNvSpPr/>
            <p:nvPr/>
          </p:nvSpPr>
          <p:spPr>
            <a:xfrm rot="10800000">
              <a:off x="2853907" y="5569968"/>
              <a:ext cx="1422190" cy="82550"/>
            </a:xfrm>
            <a:custGeom>
              <a:avLst/>
              <a:gdLst>
                <a:gd name="connsiteX0" fmla="*/ 0 w 996950"/>
                <a:gd name="connsiteY0" fmla="*/ 82550 h 82550"/>
                <a:gd name="connsiteX1" fmla="*/ 0 w 996950"/>
                <a:gd name="connsiteY1" fmla="*/ 0 h 82550"/>
                <a:gd name="connsiteX2" fmla="*/ 996950 w 996950"/>
                <a:gd name="connsiteY2" fmla="*/ 0 h 82550"/>
                <a:gd name="connsiteX3" fmla="*/ 996950 w 996950"/>
                <a:gd name="connsiteY3" fmla="*/ 82550 h 82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6950" h="82550">
                  <a:moveTo>
                    <a:pt x="0" y="82550"/>
                  </a:moveTo>
                  <a:lnTo>
                    <a:pt x="0" y="0"/>
                  </a:lnTo>
                  <a:lnTo>
                    <a:pt x="996950" y="0"/>
                  </a:lnTo>
                  <a:lnTo>
                    <a:pt x="996950" y="82550"/>
                  </a:lnTo>
                </a:path>
              </a:pathLst>
            </a:cu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1" name="Forme libre : forme 90">
              <a:extLst>
                <a:ext uri="{FF2B5EF4-FFF2-40B4-BE49-F238E27FC236}">
                  <a16:creationId xmlns:a16="http://schemas.microsoft.com/office/drawing/2014/main" id="{D6FA585D-FCD3-4858-A0E9-DD3911B16F25}"/>
                </a:ext>
              </a:extLst>
            </p:cNvPr>
            <p:cNvSpPr/>
            <p:nvPr/>
          </p:nvSpPr>
          <p:spPr>
            <a:xfrm rot="10800000">
              <a:off x="1664812" y="4709269"/>
              <a:ext cx="945042" cy="82550"/>
            </a:xfrm>
            <a:custGeom>
              <a:avLst/>
              <a:gdLst>
                <a:gd name="connsiteX0" fmla="*/ 0 w 996950"/>
                <a:gd name="connsiteY0" fmla="*/ 82550 h 82550"/>
                <a:gd name="connsiteX1" fmla="*/ 0 w 996950"/>
                <a:gd name="connsiteY1" fmla="*/ 0 h 82550"/>
                <a:gd name="connsiteX2" fmla="*/ 996950 w 996950"/>
                <a:gd name="connsiteY2" fmla="*/ 0 h 82550"/>
                <a:gd name="connsiteX3" fmla="*/ 996950 w 996950"/>
                <a:gd name="connsiteY3" fmla="*/ 82550 h 82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6950" h="82550">
                  <a:moveTo>
                    <a:pt x="0" y="82550"/>
                  </a:moveTo>
                  <a:lnTo>
                    <a:pt x="0" y="0"/>
                  </a:lnTo>
                  <a:lnTo>
                    <a:pt x="996950" y="0"/>
                  </a:lnTo>
                  <a:lnTo>
                    <a:pt x="996950" y="82550"/>
                  </a:lnTo>
                </a:path>
              </a:pathLst>
            </a:cu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2" name="Forme libre : forme 91">
              <a:extLst>
                <a:ext uri="{FF2B5EF4-FFF2-40B4-BE49-F238E27FC236}">
                  <a16:creationId xmlns:a16="http://schemas.microsoft.com/office/drawing/2014/main" id="{64D583A8-E234-4B88-96DB-2E204B48BE18}"/>
                </a:ext>
              </a:extLst>
            </p:cNvPr>
            <p:cNvSpPr/>
            <p:nvPr/>
          </p:nvSpPr>
          <p:spPr>
            <a:xfrm rot="10800000">
              <a:off x="1187664" y="4950693"/>
              <a:ext cx="1422190" cy="82550"/>
            </a:xfrm>
            <a:custGeom>
              <a:avLst/>
              <a:gdLst>
                <a:gd name="connsiteX0" fmla="*/ 0 w 996950"/>
                <a:gd name="connsiteY0" fmla="*/ 82550 h 82550"/>
                <a:gd name="connsiteX1" fmla="*/ 0 w 996950"/>
                <a:gd name="connsiteY1" fmla="*/ 0 h 82550"/>
                <a:gd name="connsiteX2" fmla="*/ 996950 w 996950"/>
                <a:gd name="connsiteY2" fmla="*/ 0 h 82550"/>
                <a:gd name="connsiteX3" fmla="*/ 996950 w 996950"/>
                <a:gd name="connsiteY3" fmla="*/ 82550 h 82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6950" h="82550">
                  <a:moveTo>
                    <a:pt x="0" y="82550"/>
                  </a:moveTo>
                  <a:lnTo>
                    <a:pt x="0" y="0"/>
                  </a:lnTo>
                  <a:lnTo>
                    <a:pt x="996950" y="0"/>
                  </a:lnTo>
                  <a:lnTo>
                    <a:pt x="996950" y="82550"/>
                  </a:lnTo>
                </a:path>
              </a:pathLst>
            </a:cu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D1ED32D3-78D4-4D39-8571-9ED344E0F863}"/>
                </a:ext>
              </a:extLst>
            </p:cNvPr>
            <p:cNvSpPr/>
            <p:nvPr/>
          </p:nvSpPr>
          <p:spPr>
            <a:xfrm>
              <a:off x="1592981" y="4892862"/>
              <a:ext cx="623890" cy="25391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 algn="ctr"/>
              <a:r>
                <a:rPr lang="fr-FR" sz="1050" dirty="0">
                  <a:latin typeface="Calibri" panose="020F0502020204030204" pitchFamily="34" charset="0"/>
                  <a:cs typeface="Calibri" panose="020F0502020204030204" pitchFamily="34" charset="0"/>
                </a:rPr>
                <a:t>p = 0.01</a:t>
              </a: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18DCAE49-4C02-49DF-8BBC-8A8D6628F943}"/>
                </a:ext>
              </a:extLst>
            </p:cNvPr>
            <p:cNvSpPr/>
            <p:nvPr/>
          </p:nvSpPr>
          <p:spPr>
            <a:xfrm>
              <a:off x="3505901" y="5232785"/>
              <a:ext cx="623890" cy="25391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 algn="ctr"/>
              <a:r>
                <a:rPr lang="fr-FR" sz="1050" dirty="0">
                  <a:latin typeface="Calibri" panose="020F0502020204030204" pitchFamily="34" charset="0"/>
                  <a:cs typeface="Calibri" panose="020F0502020204030204" pitchFamily="34" charset="0"/>
                </a:rPr>
                <a:t>p = 0.17</a:t>
              </a: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5F278F3A-A9AC-4639-9117-270339442534}"/>
                </a:ext>
              </a:extLst>
            </p:cNvPr>
            <p:cNvSpPr/>
            <p:nvPr/>
          </p:nvSpPr>
          <p:spPr>
            <a:xfrm>
              <a:off x="3188886" y="5510882"/>
              <a:ext cx="692818" cy="25391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 algn="ctr"/>
              <a:r>
                <a:rPr lang="fr-FR" sz="1050" dirty="0">
                  <a:latin typeface="Calibri" panose="020F0502020204030204" pitchFamily="34" charset="0"/>
                  <a:cs typeface="Calibri" panose="020F0502020204030204" pitchFamily="34" charset="0"/>
                </a:rPr>
                <a:t>p = 0.003</a:t>
              </a: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51C97983-591D-4B19-96C0-41738FFFEBB2}"/>
                </a:ext>
              </a:extLst>
            </p:cNvPr>
            <p:cNvSpPr/>
            <p:nvPr/>
          </p:nvSpPr>
          <p:spPr>
            <a:xfrm>
              <a:off x="1845223" y="4615244"/>
              <a:ext cx="623890" cy="25391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 algn="ctr"/>
              <a:r>
                <a:rPr lang="fr-FR" sz="1050" dirty="0">
                  <a:latin typeface="Calibri" panose="020F0502020204030204" pitchFamily="34" charset="0"/>
                  <a:cs typeface="Calibri" panose="020F0502020204030204" pitchFamily="34" charset="0"/>
                </a:rPr>
                <a:t>p = 0.18</a:t>
              </a:r>
            </a:p>
          </p:txBody>
        </p:sp>
        <p:sp>
          <p:nvSpPr>
            <p:cNvPr id="88" name="ZoneTexte 87"/>
            <p:cNvSpPr txBox="1"/>
            <p:nvPr/>
          </p:nvSpPr>
          <p:spPr>
            <a:xfrm>
              <a:off x="683568" y="1916832"/>
              <a:ext cx="3443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%</a:t>
              </a:r>
            </a:p>
          </p:txBody>
        </p:sp>
      </p:grpSp>
      <p:sp>
        <p:nvSpPr>
          <p:cNvPr id="102" name="Titre 2">
            <a:extLst>
              <a:ext uri="{FF2B5EF4-FFF2-40B4-BE49-F238E27FC236}">
                <a16:creationId xmlns:a16="http://schemas.microsoft.com/office/drawing/2014/main" id="{E04A256D-E8D2-4E12-A364-778A2216EA45}"/>
              </a:ext>
            </a:extLst>
          </p:cNvPr>
          <p:cNvSpPr txBox="1">
            <a:spLocks/>
          </p:cNvSpPr>
          <p:nvPr/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sz="2800" kern="0">
                <a:ea typeface="ＭＳ Ｐゴシック" pitchFamily="34" charset="-128"/>
              </a:rPr>
              <a:t>GS-9674 in NASH: a phase 2 study</a:t>
            </a:r>
            <a:endParaRPr lang="fr-FR" sz="2800" kern="0" dirty="0"/>
          </a:p>
        </p:txBody>
      </p:sp>
    </p:spTree>
    <p:extLst>
      <p:ext uri="{BB962C8B-B14F-4D97-AF65-F5344CB8AC3E}">
        <p14:creationId xmlns:p14="http://schemas.microsoft.com/office/powerpoint/2010/main" val="2734327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69">
            <a:extLst>
              <a:ext uri="{FF2B5EF4-FFF2-40B4-BE49-F238E27FC236}">
                <a16:creationId xmlns:a16="http://schemas.microsoft.com/office/drawing/2014/main" id="{02CE9BBE-0E09-4DF5-B973-8B59BD48C3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8722" y="6597352"/>
            <a:ext cx="24252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Patel K, AASLD 2018, Abs. 736</a:t>
            </a:r>
          </a:p>
        </p:txBody>
      </p:sp>
      <p:sp>
        <p:nvSpPr>
          <p:cNvPr id="10" name="AutoShape 162">
            <a:extLst>
              <a:ext uri="{FF2B5EF4-FFF2-40B4-BE49-F238E27FC236}">
                <a16:creationId xmlns:a16="http://schemas.microsoft.com/office/drawing/2014/main" id="{88BE9B5F-9819-450E-837A-7D8B0E51B3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414732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GS-9674-phase 2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8E43CE2-E292-4DF7-9E2A-81080D8D832E}"/>
              </a:ext>
            </a:extLst>
          </p:cNvPr>
          <p:cNvSpPr/>
          <p:nvPr/>
        </p:nvSpPr>
        <p:spPr>
          <a:xfrm>
            <a:off x="35496" y="1124744"/>
            <a:ext cx="91183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Median (IQR) % change from baseline at week 24 in liver biochemistry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1786963E-11ED-4258-B435-6E9AFA0CD93B}"/>
              </a:ext>
            </a:extLst>
          </p:cNvPr>
          <p:cNvGrpSpPr/>
          <p:nvPr/>
        </p:nvGrpSpPr>
        <p:grpSpPr>
          <a:xfrm>
            <a:off x="784454" y="1734569"/>
            <a:ext cx="7803286" cy="4790775"/>
            <a:chOff x="784454" y="1556792"/>
            <a:chExt cx="7803286" cy="479077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085B54E-FF89-47F8-8484-1D316E9CC6B7}"/>
                </a:ext>
              </a:extLst>
            </p:cNvPr>
            <p:cNvSpPr/>
            <p:nvPr/>
          </p:nvSpPr>
          <p:spPr>
            <a:xfrm>
              <a:off x="830941" y="1799151"/>
              <a:ext cx="34176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40</a:t>
              </a:r>
            </a:p>
          </p:txBody>
        </p: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7FCE2C48-50AB-4B13-873F-1D96F87BA4D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170429" y="1935480"/>
              <a:ext cx="0" cy="420182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2B3FE336-5149-4B12-94AA-E91F20718823}"/>
                </a:ext>
              </a:extLst>
            </p:cNvPr>
            <p:cNvCxnSpPr/>
            <p:nvPr/>
          </p:nvCxnSpPr>
          <p:spPr bwMode="auto">
            <a:xfrm flipV="1">
              <a:off x="1119244" y="1937038"/>
              <a:ext cx="51219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9D9B4BA-1E2A-432C-9611-DB85BFA30E78}"/>
                </a:ext>
              </a:extLst>
            </p:cNvPr>
            <p:cNvSpPr/>
            <p:nvPr/>
          </p:nvSpPr>
          <p:spPr>
            <a:xfrm>
              <a:off x="909488" y="3458509"/>
              <a:ext cx="26321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DC6A6BC-D494-46E9-AAD3-F0CEC263AE3F}"/>
                </a:ext>
              </a:extLst>
            </p:cNvPr>
            <p:cNvSpPr/>
            <p:nvPr/>
          </p:nvSpPr>
          <p:spPr>
            <a:xfrm>
              <a:off x="784454" y="4344726"/>
              <a:ext cx="38824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-20</a:t>
              </a:r>
            </a:p>
          </p:txBody>
        </p:sp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id="{03B70457-CBFC-4CC0-AD4D-E4B96C05407A}"/>
                </a:ext>
              </a:extLst>
            </p:cNvPr>
            <p:cNvCxnSpPr/>
            <p:nvPr/>
          </p:nvCxnSpPr>
          <p:spPr bwMode="auto">
            <a:xfrm flipV="1">
              <a:off x="1119244" y="4482613"/>
              <a:ext cx="51219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07A18120-1478-4CB1-ADDE-5796C080CF15}"/>
                </a:ext>
              </a:extLst>
            </p:cNvPr>
            <p:cNvSpPr/>
            <p:nvPr/>
          </p:nvSpPr>
          <p:spPr>
            <a:xfrm>
              <a:off x="784454" y="5975088"/>
              <a:ext cx="38824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-60</a:t>
              </a:r>
            </a:p>
          </p:txBody>
        </p:sp>
        <p:cxnSp>
          <p:nvCxnSpPr>
            <p:cNvPr id="19" name="Connecteur droit 18">
              <a:extLst>
                <a:ext uri="{FF2B5EF4-FFF2-40B4-BE49-F238E27FC236}">
                  <a16:creationId xmlns:a16="http://schemas.microsoft.com/office/drawing/2014/main" id="{92183B41-9BB5-411F-A754-A4FB91967B02}"/>
                </a:ext>
              </a:extLst>
            </p:cNvPr>
            <p:cNvCxnSpPr/>
            <p:nvPr/>
          </p:nvCxnSpPr>
          <p:spPr bwMode="auto">
            <a:xfrm flipV="1">
              <a:off x="1119244" y="6137302"/>
              <a:ext cx="51219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7C163825-384B-4430-867C-DB5B8FC68DD1}"/>
                </a:ext>
              </a:extLst>
            </p:cNvPr>
            <p:cNvSpPr/>
            <p:nvPr/>
          </p:nvSpPr>
          <p:spPr>
            <a:xfrm>
              <a:off x="830941" y="2637839"/>
              <a:ext cx="34176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20</a:t>
              </a:r>
            </a:p>
          </p:txBody>
        </p: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E351291F-34F4-49B4-A5F6-A6EFBF5A6C9C}"/>
                </a:ext>
              </a:extLst>
            </p:cNvPr>
            <p:cNvCxnSpPr/>
            <p:nvPr/>
          </p:nvCxnSpPr>
          <p:spPr bwMode="auto">
            <a:xfrm flipV="1">
              <a:off x="1119244" y="2775726"/>
              <a:ext cx="51219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Connecteur droit 25">
              <a:extLst>
                <a:ext uri="{FF2B5EF4-FFF2-40B4-BE49-F238E27FC236}">
                  <a16:creationId xmlns:a16="http://schemas.microsoft.com/office/drawing/2014/main" id="{123FF987-4691-4972-B2B7-0BAD860906B7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119244" y="3616211"/>
              <a:ext cx="7468496" cy="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6C462246-E896-4FBC-B38D-57410AC72950}"/>
                </a:ext>
              </a:extLst>
            </p:cNvPr>
            <p:cNvSpPr/>
            <p:nvPr/>
          </p:nvSpPr>
          <p:spPr>
            <a:xfrm>
              <a:off x="784454" y="5147628"/>
              <a:ext cx="38824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-40</a:t>
              </a:r>
            </a:p>
          </p:txBody>
        </p:sp>
        <p:cxnSp>
          <p:nvCxnSpPr>
            <p:cNvPr id="28" name="Connecteur droit 27">
              <a:extLst>
                <a:ext uri="{FF2B5EF4-FFF2-40B4-BE49-F238E27FC236}">
                  <a16:creationId xmlns:a16="http://schemas.microsoft.com/office/drawing/2014/main" id="{C2CD5838-AF30-4EC2-8CAE-3751C94015ED}"/>
                </a:ext>
              </a:extLst>
            </p:cNvPr>
            <p:cNvCxnSpPr/>
            <p:nvPr/>
          </p:nvCxnSpPr>
          <p:spPr bwMode="auto">
            <a:xfrm flipV="1">
              <a:off x="1119244" y="5309842"/>
              <a:ext cx="51219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CF6DE202-B034-451B-B0CE-82D733375CD1}"/>
                </a:ext>
              </a:extLst>
            </p:cNvPr>
            <p:cNvSpPr/>
            <p:nvPr/>
          </p:nvSpPr>
          <p:spPr>
            <a:xfrm>
              <a:off x="1823237" y="1556792"/>
              <a:ext cx="51879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ALT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8E7F7C89-44BC-46F0-900E-99111B260304}"/>
                </a:ext>
              </a:extLst>
            </p:cNvPr>
            <p:cNvSpPr/>
            <p:nvPr/>
          </p:nvSpPr>
          <p:spPr>
            <a:xfrm>
              <a:off x="3729375" y="1556792"/>
              <a:ext cx="54470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AST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0FF39D07-F964-42DE-95AE-484FDC8AF8AB}"/>
                </a:ext>
              </a:extLst>
            </p:cNvPr>
            <p:cNvSpPr/>
            <p:nvPr/>
          </p:nvSpPr>
          <p:spPr>
            <a:xfrm>
              <a:off x="5503848" y="1556792"/>
              <a:ext cx="59227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GGT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6739E06F-2861-4B9B-824B-964322627D95}"/>
                </a:ext>
              </a:extLst>
            </p:cNvPr>
            <p:cNvSpPr/>
            <p:nvPr/>
          </p:nvSpPr>
          <p:spPr>
            <a:xfrm>
              <a:off x="7395250" y="1556792"/>
              <a:ext cx="5453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ALP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08418330-43C1-4942-AAEF-95C6F6933572}"/>
                </a:ext>
              </a:extLst>
            </p:cNvPr>
            <p:cNvSpPr/>
            <p:nvPr/>
          </p:nvSpPr>
          <p:spPr>
            <a:xfrm>
              <a:off x="1906819" y="5137745"/>
              <a:ext cx="38824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200" b="1" dirty="0">
                  <a:latin typeface="Calibri" panose="020F0502020204030204" pitchFamily="34" charset="0"/>
                  <a:cs typeface="Calibri" panose="020F0502020204030204" pitchFamily="34" charset="0"/>
                </a:rPr>
                <a:t>-19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A04A9995-3BBF-4E1D-A84E-C6C75EA7524F}"/>
                </a:ext>
              </a:extLst>
            </p:cNvPr>
            <p:cNvSpPr/>
            <p:nvPr/>
          </p:nvSpPr>
          <p:spPr>
            <a:xfrm>
              <a:off x="1474115" y="5638388"/>
              <a:ext cx="38824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200" b="1" dirty="0">
                  <a:latin typeface="Calibri" panose="020F0502020204030204" pitchFamily="34" charset="0"/>
                  <a:cs typeface="Calibri" panose="020F0502020204030204" pitchFamily="34" charset="0"/>
                </a:rPr>
                <a:t>-18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03A5B5FF-6C78-43DF-87C3-0868137A441A}"/>
                </a:ext>
              </a:extLst>
            </p:cNvPr>
            <p:cNvSpPr/>
            <p:nvPr/>
          </p:nvSpPr>
          <p:spPr>
            <a:xfrm>
              <a:off x="1455256" y="3616344"/>
              <a:ext cx="427634" cy="749915"/>
            </a:xfrm>
            <a:prstGeom prst="rect">
              <a:avLst/>
            </a:prstGeom>
            <a:solidFill>
              <a:srgbClr val="0F674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863A4857-AE73-4B46-B5E1-5880FC80BFB9}"/>
                </a:ext>
              </a:extLst>
            </p:cNvPr>
            <p:cNvSpPr/>
            <p:nvPr/>
          </p:nvSpPr>
          <p:spPr>
            <a:xfrm>
              <a:off x="1878377" y="3616344"/>
              <a:ext cx="427634" cy="810875"/>
            </a:xfrm>
            <a:prstGeom prst="rect">
              <a:avLst/>
            </a:prstGeom>
            <a:solidFill>
              <a:srgbClr val="37C8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Forme libre 24">
              <a:extLst>
                <a:ext uri="{FF2B5EF4-FFF2-40B4-BE49-F238E27FC236}">
                  <a16:creationId xmlns:a16="http://schemas.microsoft.com/office/drawing/2014/main" id="{CEA087F1-140E-4569-A5D7-24B766C6AFA6}"/>
                </a:ext>
              </a:extLst>
            </p:cNvPr>
            <p:cNvSpPr/>
            <p:nvPr/>
          </p:nvSpPr>
          <p:spPr>
            <a:xfrm rot="10800000">
              <a:off x="1991704" y="4427218"/>
              <a:ext cx="186234" cy="685801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</a:path>
              </a:pathLst>
            </a:custGeom>
            <a:noFill/>
            <a:ln w="12700">
              <a:solidFill>
                <a:srgbClr val="33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Forme libre 24">
              <a:extLst>
                <a:ext uri="{FF2B5EF4-FFF2-40B4-BE49-F238E27FC236}">
                  <a16:creationId xmlns:a16="http://schemas.microsoft.com/office/drawing/2014/main" id="{11A75237-9BCA-4416-865C-74951BCB17C4}"/>
                </a:ext>
              </a:extLst>
            </p:cNvPr>
            <p:cNvSpPr/>
            <p:nvPr/>
          </p:nvSpPr>
          <p:spPr>
            <a:xfrm rot="10800000">
              <a:off x="1564560" y="4359448"/>
              <a:ext cx="186234" cy="1256491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</a:path>
              </a:pathLst>
            </a:custGeom>
            <a:noFill/>
            <a:ln w="12700">
              <a:solidFill>
                <a:srgbClr val="33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AutoShape 126">
              <a:extLst>
                <a:ext uri="{FF2B5EF4-FFF2-40B4-BE49-F238E27FC236}">
                  <a16:creationId xmlns:a16="http://schemas.microsoft.com/office/drawing/2014/main" id="{6C0A1F0C-DE76-4965-8CBD-6F0F902591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6150" y="2329957"/>
              <a:ext cx="1684122" cy="93073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/>
              <a:endParaRPr lang="en-US" sz="2400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A7D06FB1-B2AD-4D05-8383-7B3B27B6BD3B}"/>
                </a:ext>
              </a:extLst>
            </p:cNvPr>
            <p:cNvSpPr/>
            <p:nvPr/>
          </p:nvSpPr>
          <p:spPr bwMode="auto">
            <a:xfrm>
              <a:off x="1474820" y="3032262"/>
              <a:ext cx="144016" cy="144016"/>
            </a:xfrm>
            <a:prstGeom prst="rect">
              <a:avLst/>
            </a:prstGeom>
            <a:solidFill>
              <a:srgbClr val="7F7F7F"/>
            </a:solidFill>
            <a:ln w="12700">
              <a:noFill/>
              <a:miter lim="800000"/>
              <a:headEnd/>
              <a:tailEnd/>
            </a:ln>
            <a:ex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600">
                <a:ea typeface="ＭＳ Ｐゴシック" pitchFamily="-1" charset="-128"/>
              </a:endParaRPr>
            </a:p>
          </p:txBody>
        </p:sp>
        <p:sp>
          <p:nvSpPr>
            <p:cNvPr id="48" name="ZoneTexte 9">
              <a:extLst>
                <a:ext uri="{FF2B5EF4-FFF2-40B4-BE49-F238E27FC236}">
                  <a16:creationId xmlns:a16="http://schemas.microsoft.com/office/drawing/2014/main" id="{80D445ED-A79A-47F1-B4E3-A8BBFF4D7C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28236" y="2950382"/>
              <a:ext cx="77136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fr-FR" sz="1400" b="1" dirty="0">
                  <a:latin typeface="Calibri" pitchFamily="34" charset="0"/>
                </a:rPr>
                <a:t>Placebo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09D92B9C-E259-4834-B374-7FEB34066D46}"/>
                </a:ext>
              </a:extLst>
            </p:cNvPr>
            <p:cNvSpPr/>
            <p:nvPr/>
          </p:nvSpPr>
          <p:spPr bwMode="auto">
            <a:xfrm>
              <a:off x="1467734" y="2423475"/>
              <a:ext cx="144016" cy="144016"/>
            </a:xfrm>
            <a:prstGeom prst="rect">
              <a:avLst/>
            </a:prstGeom>
            <a:solidFill>
              <a:srgbClr val="0F674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rgbClr val="00B2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0941BC27-E718-4862-8727-2B9442B12603}"/>
                </a:ext>
              </a:extLst>
            </p:cNvPr>
            <p:cNvSpPr/>
            <p:nvPr/>
          </p:nvSpPr>
          <p:spPr bwMode="auto">
            <a:xfrm>
              <a:off x="1474820" y="2741667"/>
              <a:ext cx="144016" cy="144016"/>
            </a:xfrm>
            <a:prstGeom prst="rect">
              <a:avLst/>
            </a:prstGeom>
            <a:solidFill>
              <a:srgbClr val="37C8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" name="ZoneTexte 9">
              <a:extLst>
                <a:ext uri="{FF2B5EF4-FFF2-40B4-BE49-F238E27FC236}">
                  <a16:creationId xmlns:a16="http://schemas.microsoft.com/office/drawing/2014/main" id="{24A8959D-FD2D-4591-A0BD-19CC4A1BD5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1750" y="2341595"/>
              <a:ext cx="138852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fr-FR" sz="1400" b="1" dirty="0">
                  <a:latin typeface="Calibri" pitchFamily="34" charset="0"/>
                </a:rPr>
                <a:t>GS-9674 100 mg</a:t>
              </a:r>
            </a:p>
          </p:txBody>
        </p:sp>
        <p:sp>
          <p:nvSpPr>
            <p:cNvPr id="52" name="ZoneTexte 9">
              <a:extLst>
                <a:ext uri="{FF2B5EF4-FFF2-40B4-BE49-F238E27FC236}">
                  <a16:creationId xmlns:a16="http://schemas.microsoft.com/office/drawing/2014/main" id="{EDA6BFA0-29B8-431C-B540-0E7AD28071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28236" y="2659787"/>
              <a:ext cx="129715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fr-FR" sz="1400" b="1" dirty="0">
                  <a:latin typeface="Calibri" pitchFamily="34" charset="0"/>
                </a:rPr>
                <a:t>GS-9674 30 mg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64657A11-3A0C-421D-812A-A696719236C8}"/>
                </a:ext>
              </a:extLst>
            </p:cNvPr>
            <p:cNvSpPr/>
            <p:nvPr/>
          </p:nvSpPr>
          <p:spPr>
            <a:xfrm>
              <a:off x="2378279" y="4607416"/>
              <a:ext cx="30970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200" b="1" dirty="0">
                  <a:latin typeface="Calibri" panose="020F0502020204030204" pitchFamily="34" charset="0"/>
                  <a:cs typeface="Calibri" panose="020F0502020204030204" pitchFamily="34" charset="0"/>
                </a:rPr>
                <a:t>-6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927155DD-3944-4329-809C-D4A59AC21AFC}"/>
                </a:ext>
              </a:extLst>
            </p:cNvPr>
            <p:cNvSpPr/>
            <p:nvPr/>
          </p:nvSpPr>
          <p:spPr>
            <a:xfrm>
              <a:off x="2310563" y="3616345"/>
              <a:ext cx="427634" cy="25461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Forme libre 24">
              <a:extLst>
                <a:ext uri="{FF2B5EF4-FFF2-40B4-BE49-F238E27FC236}">
                  <a16:creationId xmlns:a16="http://schemas.microsoft.com/office/drawing/2014/main" id="{D3AB42F2-EF43-447A-A79E-900B62E1CD5B}"/>
                </a:ext>
              </a:extLst>
            </p:cNvPr>
            <p:cNvSpPr/>
            <p:nvPr/>
          </p:nvSpPr>
          <p:spPr>
            <a:xfrm rot="10800000">
              <a:off x="2423890" y="3870960"/>
              <a:ext cx="186234" cy="723899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</a:path>
              </a:pathLst>
            </a:custGeom>
            <a:noFill/>
            <a:ln w="12700">
              <a:solidFill>
                <a:srgbClr val="33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1D1C0066-B786-40D0-A89E-4489EDD94D17}"/>
                </a:ext>
              </a:extLst>
            </p:cNvPr>
            <p:cNvSpPr/>
            <p:nvPr/>
          </p:nvSpPr>
          <p:spPr>
            <a:xfrm>
              <a:off x="1739432" y="1910003"/>
              <a:ext cx="686406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p = 0.11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8C7A9C17-5C5A-4411-AC2F-68E508011EBC}"/>
                </a:ext>
              </a:extLst>
            </p:cNvPr>
            <p:cNvSpPr/>
            <p:nvPr/>
          </p:nvSpPr>
          <p:spPr>
            <a:xfrm>
              <a:off x="3658522" y="1910003"/>
              <a:ext cx="686406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p = 0.48</a:t>
              </a: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F11A0569-1445-483D-922E-724E9DEE9E3C}"/>
                </a:ext>
              </a:extLst>
            </p:cNvPr>
            <p:cNvSpPr/>
            <p:nvPr/>
          </p:nvSpPr>
          <p:spPr>
            <a:xfrm>
              <a:off x="5417511" y="1910003"/>
              <a:ext cx="76495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p &lt; 0.001</a:t>
              </a: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571A4689-9342-47FF-8E58-788A1CAC53C6}"/>
                </a:ext>
              </a:extLst>
            </p:cNvPr>
            <p:cNvSpPr/>
            <p:nvPr/>
          </p:nvSpPr>
          <p:spPr>
            <a:xfrm>
              <a:off x="7285444" y="1910003"/>
              <a:ext cx="76495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p &lt; 0.001</a:t>
              </a: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829EE965-F319-4C4F-81E8-2E8BB1648640}"/>
                </a:ext>
              </a:extLst>
            </p:cNvPr>
            <p:cNvSpPr/>
            <p:nvPr/>
          </p:nvSpPr>
          <p:spPr>
            <a:xfrm>
              <a:off x="3810282" y="4677305"/>
              <a:ext cx="30970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200" b="1" dirty="0">
                  <a:latin typeface="Calibri" panose="020F0502020204030204" pitchFamily="34" charset="0"/>
                  <a:cs typeface="Calibri" panose="020F0502020204030204" pitchFamily="34" charset="0"/>
                </a:rPr>
                <a:t>-9</a:t>
              </a: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0AE71BFD-E9E1-485B-8B16-01CC8542DB6A}"/>
                </a:ext>
              </a:extLst>
            </p:cNvPr>
            <p:cNvSpPr/>
            <p:nvPr/>
          </p:nvSpPr>
          <p:spPr>
            <a:xfrm>
              <a:off x="3338304" y="5049771"/>
              <a:ext cx="38824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200" b="1" dirty="0">
                  <a:latin typeface="Calibri" panose="020F0502020204030204" pitchFamily="34" charset="0"/>
                  <a:cs typeface="Calibri" panose="020F0502020204030204" pitchFamily="34" charset="0"/>
                </a:rPr>
                <a:t>-15</a:t>
              </a: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C37D80C8-02DF-4F61-96C0-B1F6039FB319}"/>
                </a:ext>
              </a:extLst>
            </p:cNvPr>
            <p:cNvSpPr/>
            <p:nvPr/>
          </p:nvSpPr>
          <p:spPr>
            <a:xfrm>
              <a:off x="3319445" y="3616344"/>
              <a:ext cx="427634" cy="641331"/>
            </a:xfrm>
            <a:prstGeom prst="rect">
              <a:avLst/>
            </a:prstGeom>
            <a:solidFill>
              <a:srgbClr val="0F674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04B548F9-B6AA-4378-962D-C85B4F37E69D}"/>
                </a:ext>
              </a:extLst>
            </p:cNvPr>
            <p:cNvSpPr/>
            <p:nvPr/>
          </p:nvSpPr>
          <p:spPr>
            <a:xfrm>
              <a:off x="3742566" y="3616345"/>
              <a:ext cx="427634" cy="388720"/>
            </a:xfrm>
            <a:prstGeom prst="rect">
              <a:avLst/>
            </a:prstGeom>
            <a:solidFill>
              <a:srgbClr val="37C8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6" name="Forme libre 24">
              <a:extLst>
                <a:ext uri="{FF2B5EF4-FFF2-40B4-BE49-F238E27FC236}">
                  <a16:creationId xmlns:a16="http://schemas.microsoft.com/office/drawing/2014/main" id="{5E3E24F9-09F8-4C81-89EC-5F2E2AAC222F}"/>
                </a:ext>
              </a:extLst>
            </p:cNvPr>
            <p:cNvSpPr/>
            <p:nvPr/>
          </p:nvSpPr>
          <p:spPr>
            <a:xfrm rot="10800000">
              <a:off x="3855893" y="4002107"/>
              <a:ext cx="186234" cy="641331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</a:path>
              </a:pathLst>
            </a:custGeom>
            <a:noFill/>
            <a:ln w="12700">
              <a:solidFill>
                <a:srgbClr val="33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7" name="Forme libre 24">
              <a:extLst>
                <a:ext uri="{FF2B5EF4-FFF2-40B4-BE49-F238E27FC236}">
                  <a16:creationId xmlns:a16="http://schemas.microsoft.com/office/drawing/2014/main" id="{9A172DF1-57BF-43E6-92C3-78CF055227EA}"/>
                </a:ext>
              </a:extLst>
            </p:cNvPr>
            <p:cNvSpPr/>
            <p:nvPr/>
          </p:nvSpPr>
          <p:spPr>
            <a:xfrm rot="10800000">
              <a:off x="3428749" y="4257674"/>
              <a:ext cx="186234" cy="776287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</a:path>
              </a:pathLst>
            </a:custGeom>
            <a:noFill/>
            <a:ln w="12700">
              <a:solidFill>
                <a:srgbClr val="33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86A8C668-465E-411B-AF1C-A58D51FC874C}"/>
                </a:ext>
              </a:extLst>
            </p:cNvPr>
            <p:cNvSpPr/>
            <p:nvPr/>
          </p:nvSpPr>
          <p:spPr>
            <a:xfrm>
              <a:off x="4234848" y="4344726"/>
              <a:ext cx="30970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200" b="1" dirty="0">
                  <a:latin typeface="Calibri" panose="020F0502020204030204" pitchFamily="34" charset="0"/>
                  <a:cs typeface="Calibri" panose="020F0502020204030204" pitchFamily="34" charset="0"/>
                </a:rPr>
                <a:t>-5</a:t>
              </a: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EE03280A-2020-4C68-B9A6-D68760E1C155}"/>
                </a:ext>
              </a:extLst>
            </p:cNvPr>
            <p:cNvSpPr/>
            <p:nvPr/>
          </p:nvSpPr>
          <p:spPr>
            <a:xfrm>
              <a:off x="4167132" y="3616345"/>
              <a:ext cx="427634" cy="246043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1" name="Forme libre 24">
              <a:extLst>
                <a:ext uri="{FF2B5EF4-FFF2-40B4-BE49-F238E27FC236}">
                  <a16:creationId xmlns:a16="http://schemas.microsoft.com/office/drawing/2014/main" id="{9950CB5F-BCAE-4893-8F6A-3AC52AF42F55}"/>
                </a:ext>
              </a:extLst>
            </p:cNvPr>
            <p:cNvSpPr/>
            <p:nvPr/>
          </p:nvSpPr>
          <p:spPr>
            <a:xfrm rot="10800000">
              <a:off x="4280459" y="3862388"/>
              <a:ext cx="186234" cy="452436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</a:path>
              </a:pathLst>
            </a:custGeom>
            <a:noFill/>
            <a:ln w="12700">
              <a:solidFill>
                <a:srgbClr val="33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6D56E5F0-7632-4285-9D65-65F7FAD00A32}"/>
                </a:ext>
              </a:extLst>
            </p:cNvPr>
            <p:cNvSpPr/>
            <p:nvPr/>
          </p:nvSpPr>
          <p:spPr>
            <a:xfrm>
              <a:off x="5674534" y="4998887"/>
              <a:ext cx="38824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200" b="1" dirty="0">
                  <a:latin typeface="Calibri" panose="020F0502020204030204" pitchFamily="34" charset="0"/>
                  <a:cs typeface="Calibri" panose="020F0502020204030204" pitchFamily="34" charset="0"/>
                </a:rPr>
                <a:t>-19</a:t>
              </a: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EC3A6368-A626-4807-AFC7-D6784E74CDA8}"/>
                </a:ext>
              </a:extLst>
            </p:cNvPr>
            <p:cNvSpPr/>
            <p:nvPr/>
          </p:nvSpPr>
          <p:spPr>
            <a:xfrm>
              <a:off x="5241830" y="5691333"/>
              <a:ext cx="38824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200" b="1" dirty="0">
                  <a:latin typeface="Calibri" panose="020F0502020204030204" pitchFamily="34" charset="0"/>
                  <a:cs typeface="Calibri" panose="020F0502020204030204" pitchFamily="34" charset="0"/>
                </a:rPr>
                <a:t>-37</a:t>
              </a: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BC2E7131-E85E-4AEE-B444-B0143826ABE6}"/>
                </a:ext>
              </a:extLst>
            </p:cNvPr>
            <p:cNvSpPr/>
            <p:nvPr/>
          </p:nvSpPr>
          <p:spPr>
            <a:xfrm>
              <a:off x="5222971" y="3616344"/>
              <a:ext cx="427634" cy="1574781"/>
            </a:xfrm>
            <a:prstGeom prst="rect">
              <a:avLst/>
            </a:prstGeom>
            <a:solidFill>
              <a:srgbClr val="0F674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EE112CFA-6144-4CA1-9492-AD3BB8149E37}"/>
                </a:ext>
              </a:extLst>
            </p:cNvPr>
            <p:cNvSpPr/>
            <p:nvPr/>
          </p:nvSpPr>
          <p:spPr>
            <a:xfrm>
              <a:off x="5646092" y="3616344"/>
              <a:ext cx="427634" cy="836594"/>
            </a:xfrm>
            <a:prstGeom prst="rect">
              <a:avLst/>
            </a:prstGeom>
            <a:solidFill>
              <a:srgbClr val="37C8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6" name="Forme libre 24">
              <a:extLst>
                <a:ext uri="{FF2B5EF4-FFF2-40B4-BE49-F238E27FC236}">
                  <a16:creationId xmlns:a16="http://schemas.microsoft.com/office/drawing/2014/main" id="{2A5A9E7A-AC80-4762-88F2-EF551C067D9F}"/>
                </a:ext>
              </a:extLst>
            </p:cNvPr>
            <p:cNvSpPr/>
            <p:nvPr/>
          </p:nvSpPr>
          <p:spPr>
            <a:xfrm rot="10800000">
              <a:off x="5759419" y="4427218"/>
              <a:ext cx="186234" cy="559120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</a:path>
              </a:pathLst>
            </a:custGeom>
            <a:noFill/>
            <a:ln w="12700">
              <a:solidFill>
                <a:srgbClr val="33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7" name="Forme libre 24">
              <a:extLst>
                <a:ext uri="{FF2B5EF4-FFF2-40B4-BE49-F238E27FC236}">
                  <a16:creationId xmlns:a16="http://schemas.microsoft.com/office/drawing/2014/main" id="{703AF1FC-DC5C-4783-AC2C-9FB48255EFDD}"/>
                </a:ext>
              </a:extLst>
            </p:cNvPr>
            <p:cNvSpPr/>
            <p:nvPr/>
          </p:nvSpPr>
          <p:spPr>
            <a:xfrm rot="10800000">
              <a:off x="5332275" y="5191124"/>
              <a:ext cx="186234" cy="485776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</a:path>
              </a:pathLst>
            </a:custGeom>
            <a:noFill/>
            <a:ln w="12700">
              <a:solidFill>
                <a:srgbClr val="33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8E54B2B9-CD07-48B9-AF59-5638A480CE2E}"/>
                </a:ext>
              </a:extLst>
            </p:cNvPr>
            <p:cNvSpPr/>
            <p:nvPr/>
          </p:nvSpPr>
          <p:spPr>
            <a:xfrm>
              <a:off x="6138374" y="4815805"/>
              <a:ext cx="30970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200" b="1" dirty="0">
                  <a:latin typeface="Calibri" panose="020F0502020204030204" pitchFamily="34" charset="0"/>
                  <a:cs typeface="Calibri" panose="020F0502020204030204" pitchFamily="34" charset="0"/>
                </a:rPr>
                <a:t>-4</a:t>
              </a: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B03A685C-E146-4FB5-AA55-ECE4F655B638}"/>
                </a:ext>
              </a:extLst>
            </p:cNvPr>
            <p:cNvSpPr/>
            <p:nvPr/>
          </p:nvSpPr>
          <p:spPr>
            <a:xfrm>
              <a:off x="6070658" y="3616345"/>
              <a:ext cx="427634" cy="19365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0" name="Forme libre 24">
              <a:extLst>
                <a:ext uri="{FF2B5EF4-FFF2-40B4-BE49-F238E27FC236}">
                  <a16:creationId xmlns:a16="http://schemas.microsoft.com/office/drawing/2014/main" id="{E6D223EF-6328-4292-AF55-60F32EDFE243}"/>
                </a:ext>
              </a:extLst>
            </p:cNvPr>
            <p:cNvSpPr/>
            <p:nvPr/>
          </p:nvSpPr>
          <p:spPr>
            <a:xfrm rot="10800000">
              <a:off x="6183985" y="3810000"/>
              <a:ext cx="186234" cy="990600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</a:path>
              </a:pathLst>
            </a:custGeom>
            <a:noFill/>
            <a:ln w="12700">
              <a:solidFill>
                <a:srgbClr val="33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ADD561F9-0365-4C5E-88EF-E6181938C9D1}"/>
                </a:ext>
              </a:extLst>
            </p:cNvPr>
            <p:cNvSpPr/>
            <p:nvPr/>
          </p:nvSpPr>
          <p:spPr>
            <a:xfrm>
              <a:off x="7973911" y="4154982"/>
              <a:ext cx="30970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200" b="1" dirty="0">
                  <a:latin typeface="Calibri" panose="020F0502020204030204" pitchFamily="34" charset="0"/>
                  <a:cs typeface="Calibri" panose="020F0502020204030204" pitchFamily="34" charset="0"/>
                </a:rPr>
                <a:t>-4</a:t>
              </a: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7575AD6F-57A0-4555-841A-4D920D347B86}"/>
                </a:ext>
              </a:extLst>
            </p:cNvPr>
            <p:cNvSpPr/>
            <p:nvPr/>
          </p:nvSpPr>
          <p:spPr>
            <a:xfrm>
              <a:off x="7906195" y="3616345"/>
              <a:ext cx="427634" cy="19365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3" name="Forme libre 24">
              <a:extLst>
                <a:ext uri="{FF2B5EF4-FFF2-40B4-BE49-F238E27FC236}">
                  <a16:creationId xmlns:a16="http://schemas.microsoft.com/office/drawing/2014/main" id="{1285B03E-C93C-4351-920A-8A90EF762055}"/>
                </a:ext>
              </a:extLst>
            </p:cNvPr>
            <p:cNvSpPr/>
            <p:nvPr/>
          </p:nvSpPr>
          <p:spPr>
            <a:xfrm rot="10800000">
              <a:off x="8019522" y="3810000"/>
              <a:ext cx="186234" cy="323850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</a:path>
              </a:pathLst>
            </a:custGeom>
            <a:noFill/>
            <a:ln w="12700">
              <a:solidFill>
                <a:srgbClr val="33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4CD677D7-0CA3-4A79-8977-B211742C1D6C}"/>
                </a:ext>
              </a:extLst>
            </p:cNvPr>
            <p:cNvSpPr/>
            <p:nvPr/>
          </p:nvSpPr>
          <p:spPr>
            <a:xfrm>
              <a:off x="7567094" y="2771402"/>
              <a:ext cx="26321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200" b="1" dirty="0">
                  <a:latin typeface="Calibri" panose="020F0502020204030204" pitchFamily="34" charset="0"/>
                  <a:cs typeface="Calibri" panose="020F0502020204030204" pitchFamily="34" charset="0"/>
                </a:rPr>
                <a:t>5</a:t>
              </a:r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1EE4E1AC-0AB3-4A73-A713-4CF9BC395AD7}"/>
                </a:ext>
              </a:extLst>
            </p:cNvPr>
            <p:cNvSpPr/>
            <p:nvPr/>
          </p:nvSpPr>
          <p:spPr>
            <a:xfrm>
              <a:off x="7480898" y="3417114"/>
              <a:ext cx="427634" cy="193655"/>
            </a:xfrm>
            <a:prstGeom prst="rect">
              <a:avLst/>
            </a:prstGeom>
            <a:solidFill>
              <a:srgbClr val="37C8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6" name="Forme libre 24">
              <a:extLst>
                <a:ext uri="{FF2B5EF4-FFF2-40B4-BE49-F238E27FC236}">
                  <a16:creationId xmlns:a16="http://schemas.microsoft.com/office/drawing/2014/main" id="{93FD80B0-AC46-477D-AE8E-8BCBD1A80BAA}"/>
                </a:ext>
              </a:extLst>
            </p:cNvPr>
            <p:cNvSpPr/>
            <p:nvPr/>
          </p:nvSpPr>
          <p:spPr>
            <a:xfrm>
              <a:off x="7594225" y="3065237"/>
              <a:ext cx="186234" cy="354238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</a:path>
              </a:pathLst>
            </a:custGeom>
            <a:noFill/>
            <a:ln w="12700">
              <a:solidFill>
                <a:srgbClr val="33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A096A8FC-A98E-4AAA-AB41-E1E6FD820007}"/>
                </a:ext>
              </a:extLst>
            </p:cNvPr>
            <p:cNvSpPr/>
            <p:nvPr/>
          </p:nvSpPr>
          <p:spPr>
            <a:xfrm>
              <a:off x="7105783" y="2084663"/>
              <a:ext cx="34176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200" b="1" dirty="0">
                  <a:latin typeface="Calibri" panose="020F0502020204030204" pitchFamily="34" charset="0"/>
                  <a:cs typeface="Calibri" panose="020F0502020204030204" pitchFamily="34" charset="0"/>
                </a:rPr>
                <a:t>18</a:t>
              </a: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3F30E8E9-35F7-46B8-8ABC-957B1D10540A}"/>
                </a:ext>
              </a:extLst>
            </p:cNvPr>
            <p:cNvSpPr/>
            <p:nvPr/>
          </p:nvSpPr>
          <p:spPr>
            <a:xfrm>
              <a:off x="7058860" y="2862264"/>
              <a:ext cx="427634" cy="748506"/>
            </a:xfrm>
            <a:prstGeom prst="rect">
              <a:avLst/>
            </a:prstGeom>
            <a:solidFill>
              <a:srgbClr val="0F674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Forme libre 24">
              <a:extLst>
                <a:ext uri="{FF2B5EF4-FFF2-40B4-BE49-F238E27FC236}">
                  <a16:creationId xmlns:a16="http://schemas.microsoft.com/office/drawing/2014/main" id="{5F466DFC-D3FE-4E21-97B5-BC24180388C9}"/>
                </a:ext>
              </a:extLst>
            </p:cNvPr>
            <p:cNvSpPr/>
            <p:nvPr/>
          </p:nvSpPr>
          <p:spPr>
            <a:xfrm>
              <a:off x="7172187" y="2374139"/>
              <a:ext cx="186234" cy="487991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0 w 558800"/>
                <a:gd name="connsiteY4" fmla="*/ 1234440 h 1234440"/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</a:path>
              </a:pathLst>
            </a:custGeom>
            <a:noFill/>
            <a:ln w="12700">
              <a:solidFill>
                <a:srgbClr val="33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0" name="ZoneTexte 89">
              <a:extLst>
                <a:ext uri="{FF2B5EF4-FFF2-40B4-BE49-F238E27FC236}">
                  <a16:creationId xmlns:a16="http://schemas.microsoft.com/office/drawing/2014/main" id="{E70D9F9E-7C10-4B11-934E-21906066B923}"/>
                </a:ext>
              </a:extLst>
            </p:cNvPr>
            <p:cNvSpPr txBox="1"/>
            <p:nvPr/>
          </p:nvSpPr>
          <p:spPr>
            <a:xfrm>
              <a:off x="1414732" y="6070568"/>
              <a:ext cx="61206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*p-values are for comparison of GS-9674 100 mg vs placebo by Wilcoxon rank-sum test</a:t>
              </a:r>
            </a:p>
          </p:txBody>
        </p:sp>
      </p:grpSp>
      <p:sp>
        <p:nvSpPr>
          <p:cNvPr id="91" name="Titre 2">
            <a:extLst>
              <a:ext uri="{FF2B5EF4-FFF2-40B4-BE49-F238E27FC236}">
                <a16:creationId xmlns:a16="http://schemas.microsoft.com/office/drawing/2014/main" id="{7047EED6-CC46-4CCE-9CDA-EBB1E1BD5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2800" dirty="0">
                <a:ea typeface="ＭＳ Ｐゴシック" pitchFamily="34" charset="-128"/>
              </a:rPr>
              <a:t>GS-9674 in NASH: a phase 2 study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276123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ea typeface="ＭＳ Ｐゴシック" pitchFamily="34" charset="-128"/>
              </a:rPr>
              <a:t>GS-9674 in NASH: a phase 2 study</a:t>
            </a:r>
          </a:p>
        </p:txBody>
      </p:sp>
      <p:sp>
        <p:nvSpPr>
          <p:cNvPr id="10" name="Espace réservé du contenu 3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2800" dirty="0"/>
              <a:t>Summary</a:t>
            </a:r>
          </a:p>
          <a:p>
            <a:pPr lvl="1"/>
            <a:r>
              <a:rPr lang="en-US" sz="2000" dirty="0"/>
              <a:t>Significant improvements in hepatic steatosis and liver biochemistry and reductions in serum bile acids in patients with NASH</a:t>
            </a:r>
          </a:p>
          <a:p>
            <a:pPr lvl="1"/>
            <a:r>
              <a:rPr lang="en-US" sz="2000" dirty="0"/>
              <a:t>GS-9674 was well tolerated:</a:t>
            </a:r>
          </a:p>
          <a:p>
            <a:pPr lvl="2"/>
            <a:r>
              <a:rPr lang="en-US" sz="1800" dirty="0"/>
              <a:t>Changes in serum lipids and glycemic parameters were not observed</a:t>
            </a:r>
          </a:p>
          <a:p>
            <a:pPr lvl="2"/>
            <a:r>
              <a:rPr lang="en-US" sz="1800" dirty="0"/>
              <a:t>Grade ≥ 2 pruritus was more common in patients treated with </a:t>
            </a:r>
            <a:br>
              <a:rPr lang="en-US" sz="1800" dirty="0"/>
            </a:br>
            <a:r>
              <a:rPr lang="en-US" sz="1800" dirty="0"/>
              <a:t>GS-9674 100 mg but only one patient discontinued treatment due to pruritus</a:t>
            </a:r>
          </a:p>
          <a:p>
            <a:pPr lvl="1"/>
            <a:r>
              <a:rPr lang="en-US" sz="2000" dirty="0"/>
              <a:t>Phase 2 ATLAS study ongoing in patients with F3-F4 fibrosis due to NASH</a:t>
            </a:r>
          </a:p>
        </p:txBody>
      </p:sp>
      <p:sp>
        <p:nvSpPr>
          <p:cNvPr id="9" name="ZoneTexte 69">
            <a:extLst>
              <a:ext uri="{FF2B5EF4-FFF2-40B4-BE49-F238E27FC236}">
                <a16:creationId xmlns:a16="http://schemas.microsoft.com/office/drawing/2014/main" id="{C3E69AC3-993C-4AB5-A9BA-458C461A01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8722" y="6597352"/>
            <a:ext cx="24252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Patel K, AASLD 2018, Abs. 736</a:t>
            </a:r>
          </a:p>
        </p:txBody>
      </p:sp>
      <p:sp>
        <p:nvSpPr>
          <p:cNvPr id="11" name="AutoShape 162">
            <a:extLst>
              <a:ext uri="{FF2B5EF4-FFF2-40B4-BE49-F238E27FC236}">
                <a16:creationId xmlns:a16="http://schemas.microsoft.com/office/drawing/2014/main" id="{F9F74B6B-FEED-4AFC-A47D-8B4B38A479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414732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GS-9674-phase 2</a:t>
            </a:r>
          </a:p>
        </p:txBody>
      </p:sp>
    </p:spTree>
    <p:extLst>
      <p:ext uri="{BB962C8B-B14F-4D97-AF65-F5344CB8AC3E}">
        <p14:creationId xmlns:p14="http://schemas.microsoft.com/office/powerpoint/2010/main" val="17412506"/>
      </p:ext>
    </p:extLst>
  </p:cSld>
  <p:clrMapOvr>
    <a:masterClrMapping/>
  </p:clrMapOvr>
</p:sld>
</file>

<file path=ppt/theme/theme1.xml><?xml version="1.0" encoding="utf-8"?>
<a:theme xmlns:a="http://schemas.openxmlformats.org/drawingml/2006/main" name="HCV-trials.com 2019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8129</TotalTime>
  <Words>536</Words>
  <Application>Microsoft Office PowerPoint</Application>
  <PresentationFormat>Affichage à l'écran (4:3)</PresentationFormat>
  <Paragraphs>154</Paragraphs>
  <Slides>5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Cambria</vt:lpstr>
      <vt:lpstr>Trebuchet MS</vt:lpstr>
      <vt:lpstr>Wingdings</vt:lpstr>
      <vt:lpstr>HCV-trials.com 2019</vt:lpstr>
      <vt:lpstr>GS-9674 in NASH: a phase 2 study</vt:lpstr>
      <vt:lpstr>Median changes from baseline at W24  in serum C4 and plasma bile acids, % (IQR)</vt:lpstr>
      <vt:lpstr>Median change from baseline in liver fat by MRI-PDFF</vt:lpstr>
      <vt:lpstr>GS-9674 in NASH: a phase 2 study</vt:lpstr>
      <vt:lpstr>GS-9674 in NASH: a phase 2 study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2019</dc:title>
  <dc:subject>AEI - www.aei.fr</dc:subject>
  <dc:creator>www.hcv-trial.com</dc:creator>
  <cp:lastModifiedBy>Pilar</cp:lastModifiedBy>
  <cp:revision>345</cp:revision>
  <dcterms:created xsi:type="dcterms:W3CDTF">2010-10-19T10:42:50Z</dcterms:created>
  <dcterms:modified xsi:type="dcterms:W3CDTF">2019-01-28T07:54:16Z</dcterms:modified>
</cp:coreProperties>
</file>