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3" r:id="rId2"/>
    <p:sldId id="285" r:id="rId3"/>
    <p:sldId id="298" r:id="rId4"/>
    <p:sldId id="305" r:id="rId5"/>
    <p:sldId id="306" r:id="rId6"/>
    <p:sldId id="307" r:id="rId7"/>
    <p:sldId id="308" r:id="rId8"/>
    <p:sldId id="300" r:id="rId9"/>
    <p:sldId id="304" r:id="rId10"/>
    <p:sldId id="312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70C0"/>
    <a:srgbClr val="006666"/>
    <a:srgbClr val="FF9933"/>
    <a:srgbClr val="009900"/>
    <a:srgbClr val="333399"/>
    <a:srgbClr val="000066"/>
    <a:srgbClr val="D35B1F"/>
    <a:srgbClr val="E2FCDF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8179" autoAdjust="0"/>
  </p:normalViewPr>
  <p:slideViewPr>
    <p:cSldViewPr>
      <p:cViewPr varScale="1">
        <p:scale>
          <a:sx n="104" d="100"/>
          <a:sy n="104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Feuil1!$A$2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Feuil1!$B$2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E5-4835-813F-FBA1F7FDB285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Feuil1!$A$2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Feuil1!$C$2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E5-4835-813F-FBA1F7FDB285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rgbClr val="006666"/>
            </a:solidFill>
            <a:ln>
              <a:noFill/>
            </a:ln>
            <a:effectLst/>
          </c:spPr>
          <c:invertIfNegative val="0"/>
          <c:cat>
            <c:strRef>
              <c:f>Feuil1!$A$2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Feuil1!$D$2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E5-4835-813F-FBA1F7FDB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-2114181400"/>
        <c:axId val="1951269000"/>
      </c:barChart>
      <c:catAx>
        <c:axId val="-211418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33339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fr-FR"/>
          </a:p>
        </c:txPr>
        <c:crossAx val="1951269000"/>
        <c:crosses val="autoZero"/>
        <c:auto val="1"/>
        <c:lblAlgn val="ctr"/>
        <c:lblOffset val="100"/>
        <c:noMultiLvlLbl val="0"/>
      </c:catAx>
      <c:valAx>
        <c:axId val="1951269000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spPr>
          <a:noFill/>
          <a:ln>
            <a:solidFill>
              <a:srgbClr val="33339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fr-FR"/>
          </a:p>
        </c:txPr>
        <c:crossAx val="-2114181400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0F-48B1-8F6A-16B2D857BE5A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26-4501-9F03-FC42769589C6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526-4501-9F03-FC42769589C6}"/>
              </c:ext>
            </c:extLst>
          </c:dPt>
          <c:dPt>
            <c:idx val="3"/>
            <c:bubble3D val="0"/>
            <c:spPr>
              <a:solidFill>
                <a:srgbClr val="00006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526-4501-9F03-FC42769589C6}"/>
              </c:ext>
            </c:extLst>
          </c:dPt>
          <c:cat>
            <c:strRef>
              <c:f>Feuil1!$A$2:$A$5</c:f>
              <c:strCache>
                <c:ptCount val="4"/>
                <c:pt idx="0">
                  <c:v>1er trim.</c:v>
                </c:pt>
                <c:pt idx="1">
                  <c:v>2e trim.</c:v>
                </c:pt>
                <c:pt idx="2">
                  <c:v>3e trim.</c:v>
                </c:pt>
                <c:pt idx="3">
                  <c:v>4e trim.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</c:v>
                </c:pt>
                <c:pt idx="1">
                  <c:v>16</c:v>
                </c:pt>
                <c:pt idx="2">
                  <c:v>42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6-4501-9F03-FC4276958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4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DC7A465-74F6-4BCC-BD9B-F0795C5C2E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E810B73-9FD8-4ECB-AE40-C45A5AA594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721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6BDDF87-D3EC-4604-AA0A-0793EC33B7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260F8A5-F686-435F-AE14-9E20FB49E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451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244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014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999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999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263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60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79512" y="1664944"/>
            <a:ext cx="2990498" cy="1260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Liver biopsy with NASH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NAS * ≥ 4 with a score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≥ 1 for each component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Stage 1-3 of fibrosis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Liver fat content ≥ 8% (MRI-PDFF)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NGM282, NAS and fibrosis in NASH: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 phase 2 study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24744"/>
            <a:ext cx="8351838" cy="432048"/>
          </a:xfrm>
        </p:spPr>
        <p:txBody>
          <a:bodyPr/>
          <a:lstStyle/>
          <a:p>
            <a:r>
              <a:rPr lang="en-US" dirty="0"/>
              <a:t>Design</a:t>
            </a:r>
            <a:endParaRPr lang="en-US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251520" y="4509120"/>
            <a:ext cx="36724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200" dirty="0"/>
              <a:t>NAS (</a:t>
            </a:r>
            <a:r>
              <a:rPr lang="fr-FR" sz="1200" dirty="0"/>
              <a:t>NAFLD Activity Score): </a:t>
            </a:r>
            <a:r>
              <a:rPr lang="fr-FR" sz="1200" dirty="0" err="1"/>
              <a:t>steatosis</a:t>
            </a:r>
            <a:r>
              <a:rPr lang="fr-FR" sz="1200" dirty="0"/>
              <a:t> (0 to 3), </a:t>
            </a:r>
            <a:r>
              <a:rPr lang="fr-FR" sz="1200" dirty="0" err="1"/>
              <a:t>lobular</a:t>
            </a:r>
            <a:r>
              <a:rPr lang="fr-FR" sz="1200" dirty="0"/>
              <a:t> inflammation (0 to 3), </a:t>
            </a:r>
            <a:r>
              <a:rPr lang="fr-FR" sz="1200" dirty="0" err="1"/>
              <a:t>ballooning</a:t>
            </a:r>
            <a:r>
              <a:rPr lang="fr-FR" sz="1200" dirty="0"/>
              <a:t> (0 to 2)</a:t>
            </a:r>
          </a:p>
        </p:txBody>
      </p:sp>
      <p:sp>
        <p:nvSpPr>
          <p:cNvPr id="13" name="ZoneTexte 69">
            <a:extLst>
              <a:ext uri="{FF2B5EF4-FFF2-40B4-BE49-F238E27FC236}">
                <a16:creationId xmlns:a16="http://schemas.microsoft.com/office/drawing/2014/main" id="{D2233856-37D6-421C-AB48-D9470045F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14" name="AutoShape 162">
            <a:extLst>
              <a:ext uri="{FF2B5EF4-FFF2-40B4-BE49-F238E27FC236}">
                <a16:creationId xmlns:a16="http://schemas.microsoft.com/office/drawing/2014/main" id="{D0C90766-5C75-45D8-AEC3-DB9C435CB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ACA8FA29-D772-4016-BB39-594C2CD6012C}"/>
              </a:ext>
            </a:extLst>
          </p:cNvPr>
          <p:cNvCxnSpPr/>
          <p:nvPr/>
        </p:nvCxnSpPr>
        <p:spPr bwMode="auto">
          <a:xfrm>
            <a:off x="3815653" y="2808428"/>
            <a:ext cx="500485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35C4F03-9B02-4546-83E3-0A2D8C73E9D2}"/>
              </a:ext>
            </a:extLst>
          </p:cNvPr>
          <p:cNvCxnSpPr/>
          <p:nvPr/>
        </p:nvCxnSpPr>
        <p:spPr bwMode="auto">
          <a:xfrm>
            <a:off x="8820472" y="2664412"/>
            <a:ext cx="0" cy="2880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4ED4D0F0-5F28-4BDC-866A-4A8312C7B85B}"/>
              </a:ext>
            </a:extLst>
          </p:cNvPr>
          <p:cNvSpPr/>
          <p:nvPr/>
        </p:nvSpPr>
        <p:spPr bwMode="auto">
          <a:xfrm>
            <a:off x="3774467" y="1972796"/>
            <a:ext cx="941549" cy="648764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NGM282</a:t>
            </a:r>
            <a:b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</a:b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1 or 3 mg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807801A1-2BEE-4963-B917-9CD6EF6F943C}"/>
              </a:ext>
            </a:extLst>
          </p:cNvPr>
          <p:cNvSpPr/>
          <p:nvPr/>
        </p:nvSpPr>
        <p:spPr bwMode="auto">
          <a:xfrm>
            <a:off x="4716397" y="1972796"/>
            <a:ext cx="3383995" cy="620324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NGM282 1 or 3 mg</a:t>
            </a:r>
            <a:b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</a:b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Rosuvastatin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 (if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needed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)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AB4AA2A-2708-455D-ABD1-BBAEB390F2EA}"/>
              </a:ext>
            </a:extLst>
          </p:cNvPr>
          <p:cNvSpPr txBox="1"/>
          <p:nvPr/>
        </p:nvSpPr>
        <p:spPr>
          <a:xfrm>
            <a:off x="8004730" y="1540748"/>
            <a:ext cx="90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Follow-up</a:t>
            </a:r>
          </a:p>
        </p:txBody>
      </p:sp>
      <p:sp>
        <p:nvSpPr>
          <p:cNvPr id="35" name="Accolade fermante 34">
            <a:extLst>
              <a:ext uri="{FF2B5EF4-FFF2-40B4-BE49-F238E27FC236}">
                <a16:creationId xmlns:a16="http://schemas.microsoft.com/office/drawing/2014/main" id="{564F9DC2-B9B1-429E-9B96-1D6338F3E742}"/>
              </a:ext>
            </a:extLst>
          </p:cNvPr>
          <p:cNvSpPr/>
          <p:nvPr/>
        </p:nvSpPr>
        <p:spPr bwMode="auto">
          <a:xfrm rot="16200000">
            <a:off x="8424276" y="1507249"/>
            <a:ext cx="76937" cy="719999"/>
          </a:xfrm>
          <a:prstGeom prst="rightBrace">
            <a:avLst/>
          </a:prstGeom>
          <a:noFill/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6" name="Accolade fermante 35">
            <a:extLst>
              <a:ext uri="{FF2B5EF4-FFF2-40B4-BE49-F238E27FC236}">
                <a16:creationId xmlns:a16="http://schemas.microsoft.com/office/drawing/2014/main" id="{E71738DC-1174-4968-B666-5F78F39EF395}"/>
              </a:ext>
            </a:extLst>
          </p:cNvPr>
          <p:cNvSpPr/>
          <p:nvPr/>
        </p:nvSpPr>
        <p:spPr bwMode="auto">
          <a:xfrm rot="5400000" flipV="1">
            <a:off x="3447236" y="2923845"/>
            <a:ext cx="76955" cy="645320"/>
          </a:xfrm>
          <a:prstGeom prst="rightBrace">
            <a:avLst/>
          </a:prstGeom>
          <a:noFill/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1A5488-F0A5-492D-840A-1333C2B8C9A0}"/>
              </a:ext>
            </a:extLst>
          </p:cNvPr>
          <p:cNvSpPr/>
          <p:nvPr/>
        </p:nvSpPr>
        <p:spPr>
          <a:xfrm>
            <a:off x="2915816" y="2921485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D-28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9365C4-3E61-44A0-B9F0-F9E2031B6759}"/>
              </a:ext>
            </a:extLst>
          </p:cNvPr>
          <p:cNvSpPr/>
          <p:nvPr/>
        </p:nvSpPr>
        <p:spPr>
          <a:xfrm>
            <a:off x="3609291" y="2921485"/>
            <a:ext cx="3866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D1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9C22DFF-C744-46AC-88F4-7DD8B89DD3FB}"/>
              </a:ext>
            </a:extLst>
          </p:cNvPr>
          <p:cNvSpPr/>
          <p:nvPr/>
        </p:nvSpPr>
        <p:spPr>
          <a:xfrm>
            <a:off x="4495702" y="2921485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W2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DF05F2B-7EB5-4A5D-9843-81B7993F147B}"/>
              </a:ext>
            </a:extLst>
          </p:cNvPr>
          <p:cNvSpPr/>
          <p:nvPr/>
        </p:nvSpPr>
        <p:spPr>
          <a:xfrm>
            <a:off x="5262961" y="2921485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W4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ACBDD66-EEEF-4158-AFD5-6C7485067748}"/>
              </a:ext>
            </a:extLst>
          </p:cNvPr>
          <p:cNvSpPr/>
          <p:nvPr/>
        </p:nvSpPr>
        <p:spPr>
          <a:xfrm>
            <a:off x="6138055" y="2921485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W6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6CC3567-00D8-4274-878A-174D672E401B}"/>
              </a:ext>
            </a:extLst>
          </p:cNvPr>
          <p:cNvSpPr/>
          <p:nvPr/>
        </p:nvSpPr>
        <p:spPr>
          <a:xfrm>
            <a:off x="6992328" y="2921485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W8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6B27EE3-34D3-4CEF-A90C-DA86397BC0C3}"/>
              </a:ext>
            </a:extLst>
          </p:cNvPr>
          <p:cNvSpPr/>
          <p:nvPr/>
        </p:nvSpPr>
        <p:spPr>
          <a:xfrm>
            <a:off x="7807424" y="2921485"/>
            <a:ext cx="5277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W12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78CD75-DF87-4C61-B5C3-F2ED30C0F59E}"/>
              </a:ext>
            </a:extLst>
          </p:cNvPr>
          <p:cNvSpPr/>
          <p:nvPr/>
        </p:nvSpPr>
        <p:spPr>
          <a:xfrm>
            <a:off x="8532440" y="2921485"/>
            <a:ext cx="5277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W18</a:t>
            </a:r>
          </a:p>
        </p:txBody>
      </p:sp>
      <p:sp>
        <p:nvSpPr>
          <p:cNvPr id="47" name="Accolade fermante 46">
            <a:extLst>
              <a:ext uri="{FF2B5EF4-FFF2-40B4-BE49-F238E27FC236}">
                <a16:creationId xmlns:a16="http://schemas.microsoft.com/office/drawing/2014/main" id="{BEB81CAA-AD34-4769-8C38-B2231B14F107}"/>
              </a:ext>
            </a:extLst>
          </p:cNvPr>
          <p:cNvSpPr/>
          <p:nvPr/>
        </p:nvSpPr>
        <p:spPr bwMode="auto">
          <a:xfrm rot="5400000" flipV="1">
            <a:off x="6297739" y="3066508"/>
            <a:ext cx="76956" cy="359997"/>
          </a:xfrm>
          <a:prstGeom prst="rightBrace">
            <a:avLst/>
          </a:prstGeom>
          <a:noFill/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9" name="Accolade fermante 48">
            <a:extLst>
              <a:ext uri="{FF2B5EF4-FFF2-40B4-BE49-F238E27FC236}">
                <a16:creationId xmlns:a16="http://schemas.microsoft.com/office/drawing/2014/main" id="{D52F4CD9-7E9D-4AB8-8DA4-35C14292AAD3}"/>
              </a:ext>
            </a:extLst>
          </p:cNvPr>
          <p:cNvSpPr/>
          <p:nvPr/>
        </p:nvSpPr>
        <p:spPr bwMode="auto">
          <a:xfrm rot="5400000" flipV="1">
            <a:off x="8025889" y="3066508"/>
            <a:ext cx="76956" cy="359997"/>
          </a:xfrm>
          <a:prstGeom prst="rightBrace">
            <a:avLst/>
          </a:prstGeom>
          <a:noFill/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" name="Accolade fermante 50">
            <a:extLst>
              <a:ext uri="{FF2B5EF4-FFF2-40B4-BE49-F238E27FC236}">
                <a16:creationId xmlns:a16="http://schemas.microsoft.com/office/drawing/2014/main" id="{5B35934D-F7A5-4F14-B5DE-2CA6DF0236BE}"/>
              </a:ext>
            </a:extLst>
          </p:cNvPr>
          <p:cNvSpPr/>
          <p:nvPr/>
        </p:nvSpPr>
        <p:spPr bwMode="auto">
          <a:xfrm rot="5400000" flipV="1">
            <a:off x="8745969" y="3066508"/>
            <a:ext cx="76956" cy="359997"/>
          </a:xfrm>
          <a:prstGeom prst="rightBrace">
            <a:avLst/>
          </a:prstGeom>
          <a:noFill/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4" name="Espace réservé du contenu 26">
            <a:extLst>
              <a:ext uri="{FF2B5EF4-FFF2-40B4-BE49-F238E27FC236}">
                <a16:creationId xmlns:a16="http://schemas.microsoft.com/office/drawing/2014/main" id="{D9087783-AB64-41B9-8E37-09ACE6C04177}"/>
              </a:ext>
            </a:extLst>
          </p:cNvPr>
          <p:cNvSpPr txBox="1">
            <a:spLocks/>
          </p:cNvSpPr>
          <p:nvPr/>
        </p:nvSpPr>
        <p:spPr bwMode="auto">
          <a:xfrm>
            <a:off x="539750" y="5661248"/>
            <a:ext cx="8351838" cy="99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indent="-342900">
              <a:spcBef>
                <a:spcPts val="0"/>
              </a:spcBef>
              <a:buFont typeface="Wingdings" pitchFamily="-1" charset="2"/>
              <a:buChar char="§"/>
            </a:pPr>
            <a:r>
              <a:rPr lang="en-US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Endpoints</a:t>
            </a:r>
          </a:p>
          <a:p>
            <a:pPr lvl="1">
              <a:spcBef>
                <a:spcPts val="0"/>
              </a:spcBef>
            </a:pPr>
            <a:r>
              <a:rPr lang="en-US" sz="1400" kern="0" dirty="0"/>
              <a:t>Primary: decrease in absolute liver fat content (MRI-PDFF) ≥ 5% at W12</a:t>
            </a:r>
          </a:p>
          <a:p>
            <a:pPr lvl="1">
              <a:spcBef>
                <a:spcPts val="0"/>
              </a:spcBef>
            </a:pPr>
            <a:r>
              <a:rPr lang="en-US" sz="1400" kern="0" dirty="0"/>
              <a:t>Exploratory: change in liver histology at W12</a:t>
            </a:r>
          </a:p>
        </p:txBody>
      </p:sp>
      <p:sp>
        <p:nvSpPr>
          <p:cNvPr id="55" name="Espace réservé du contenu 26">
            <a:extLst>
              <a:ext uri="{FF2B5EF4-FFF2-40B4-BE49-F238E27FC236}">
                <a16:creationId xmlns:a16="http://schemas.microsoft.com/office/drawing/2014/main" id="{F33A597C-9F8A-4013-AA86-0AE2E5FC63F1}"/>
              </a:ext>
            </a:extLst>
          </p:cNvPr>
          <p:cNvSpPr txBox="1">
            <a:spLocks/>
          </p:cNvSpPr>
          <p:nvPr/>
        </p:nvSpPr>
        <p:spPr bwMode="auto">
          <a:xfrm>
            <a:off x="539750" y="5085184"/>
            <a:ext cx="8136706" cy="6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lvl="1"/>
            <a:r>
              <a:rPr lang="en-US" sz="1400" kern="0" dirty="0"/>
              <a:t>NGM282: engineered variant of human FGF19</a:t>
            </a:r>
          </a:p>
          <a:p>
            <a:pPr lvl="1"/>
            <a:r>
              <a:rPr lang="en-US" sz="1400" kern="0" dirty="0"/>
              <a:t>Rosuvastatin: started at W2 if LDL-cholesterol rise ≥ 10 mg/dl</a:t>
            </a:r>
          </a:p>
        </p:txBody>
      </p:sp>
      <p:sp>
        <p:nvSpPr>
          <p:cNvPr id="3" name="Triangle isocèle 2">
            <a:extLst>
              <a:ext uri="{FF2B5EF4-FFF2-40B4-BE49-F238E27FC236}">
                <a16:creationId xmlns:a16="http://schemas.microsoft.com/office/drawing/2014/main" id="{914059E1-7C3B-4252-AE58-C06B3EB2574A}"/>
              </a:ext>
            </a:extLst>
          </p:cNvPr>
          <p:cNvSpPr/>
          <p:nvPr/>
        </p:nvSpPr>
        <p:spPr>
          <a:xfrm rot="10800000">
            <a:off x="3698952" y="2755915"/>
            <a:ext cx="188270" cy="178532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riangle isocèle 55">
            <a:extLst>
              <a:ext uri="{FF2B5EF4-FFF2-40B4-BE49-F238E27FC236}">
                <a16:creationId xmlns:a16="http://schemas.microsoft.com/office/drawing/2014/main" id="{ECD511DB-C95A-42BE-9013-044164A68955}"/>
              </a:ext>
            </a:extLst>
          </p:cNvPr>
          <p:cNvSpPr/>
          <p:nvPr/>
        </p:nvSpPr>
        <p:spPr>
          <a:xfrm rot="10800000">
            <a:off x="4630366" y="2755915"/>
            <a:ext cx="188270" cy="178532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Triangle isocèle 56">
            <a:extLst>
              <a:ext uri="{FF2B5EF4-FFF2-40B4-BE49-F238E27FC236}">
                <a16:creationId xmlns:a16="http://schemas.microsoft.com/office/drawing/2014/main" id="{0A71FAAE-84AC-42BD-9CFB-7E8D3157A284}"/>
              </a:ext>
            </a:extLst>
          </p:cNvPr>
          <p:cNvSpPr/>
          <p:nvPr/>
        </p:nvSpPr>
        <p:spPr>
          <a:xfrm rot="10800000">
            <a:off x="5373617" y="2755915"/>
            <a:ext cx="188270" cy="178532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riangle isocèle 57">
            <a:extLst>
              <a:ext uri="{FF2B5EF4-FFF2-40B4-BE49-F238E27FC236}">
                <a16:creationId xmlns:a16="http://schemas.microsoft.com/office/drawing/2014/main" id="{ED9CEF97-F9DA-4FEF-8F45-3A9AC0F29C40}"/>
              </a:ext>
            </a:extLst>
          </p:cNvPr>
          <p:cNvSpPr/>
          <p:nvPr/>
        </p:nvSpPr>
        <p:spPr>
          <a:xfrm rot="10800000">
            <a:off x="6238441" y="2755915"/>
            <a:ext cx="188270" cy="178532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Triangle isocèle 58">
            <a:extLst>
              <a:ext uri="{FF2B5EF4-FFF2-40B4-BE49-F238E27FC236}">
                <a16:creationId xmlns:a16="http://schemas.microsoft.com/office/drawing/2014/main" id="{4B5DEF5E-2311-49E3-BF27-8E1A2FCF645F}"/>
              </a:ext>
            </a:extLst>
          </p:cNvPr>
          <p:cNvSpPr/>
          <p:nvPr/>
        </p:nvSpPr>
        <p:spPr>
          <a:xfrm rot="10800000">
            <a:off x="7109544" y="2755915"/>
            <a:ext cx="188270" cy="178532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Triangle isocèle 59">
            <a:extLst>
              <a:ext uri="{FF2B5EF4-FFF2-40B4-BE49-F238E27FC236}">
                <a16:creationId xmlns:a16="http://schemas.microsoft.com/office/drawing/2014/main" id="{CBFF22AB-85FC-45E4-8033-2D917E60D8CA}"/>
              </a:ext>
            </a:extLst>
          </p:cNvPr>
          <p:cNvSpPr/>
          <p:nvPr/>
        </p:nvSpPr>
        <p:spPr>
          <a:xfrm rot="10800000">
            <a:off x="7977144" y="2755915"/>
            <a:ext cx="188270" cy="178532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152707"/>
              </p:ext>
            </p:extLst>
          </p:nvPr>
        </p:nvGraphicFramePr>
        <p:xfrm>
          <a:off x="1259632" y="3356992"/>
          <a:ext cx="770485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r>
                        <a:rPr kumimoji="0" lang="fr-F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itchFamily="34" charset="-128"/>
                          <a:cs typeface="Arial" charset="0"/>
                        </a:rPr>
                        <a:t>MRI-PDFF</a:t>
                      </a:r>
                      <a:endParaRPr lang="fr-FR" sz="1600" b="1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itchFamily="34" charset="-128"/>
                          <a:cs typeface="Arial" charset="0"/>
                        </a:rPr>
                        <a:t>Liver </a:t>
                      </a:r>
                      <a:r>
                        <a:rPr kumimoji="0" lang="en-U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itchFamily="34" charset="-128"/>
                          <a:cs typeface="Arial" charset="0"/>
                        </a:rPr>
                        <a:t>MultiScan</a:t>
                      </a:r>
                      <a:r>
                        <a:rPr kumimoji="0" lang="en-US" sz="1600" b="1" i="0" u="none" strike="noStrike" kern="1200" cap="none" spc="0" normalizeH="0" baseline="3000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itchFamily="34" charset="-128"/>
                          <a:cs typeface="Arial" charset="0"/>
                        </a:rPr>
                        <a:t>TM</a:t>
                      </a:r>
                      <a:endParaRPr kumimoji="0" lang="en-US" sz="16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itchFamily="34" charset="-128"/>
                          <a:cs typeface="Arial" charset="0"/>
                        </a:rPr>
                        <a:t>Liver biopsy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333399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Connecteur droit avec flèche 5"/>
          <p:cNvCxnSpPr>
            <a:stCxn id="7186" idx="3"/>
            <a:endCxn id="28" idx="1"/>
          </p:cNvCxnSpPr>
          <p:nvPr/>
        </p:nvCxnSpPr>
        <p:spPr>
          <a:xfrm>
            <a:off x="3170010" y="2294944"/>
            <a:ext cx="604457" cy="2234"/>
          </a:xfrm>
          <a:prstGeom prst="straightConnector1">
            <a:avLst/>
          </a:prstGeom>
          <a:ln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31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7">
            <a:extLst>
              <a:ext uri="{FF2B5EF4-FFF2-40B4-BE49-F238E27FC236}">
                <a16:creationId xmlns:a16="http://schemas.microsoft.com/office/drawing/2014/main" id="{E6C18442-9504-44CB-A4DB-C6C675F7C5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NGM282, NAS and fibrosis in NASH: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 phase 2 study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Summary</a:t>
            </a:r>
          </a:p>
          <a:p>
            <a:pPr lvl="1"/>
            <a:r>
              <a:rPr lang="en-US" sz="2000" dirty="0"/>
              <a:t>Potent C4 and bile acid suppression consistent with FGF19 hormone activity</a:t>
            </a:r>
          </a:p>
          <a:p>
            <a:pPr lvl="1"/>
            <a:r>
              <a:rPr lang="en-US" sz="2000" dirty="0"/>
              <a:t>Significant and clinically meaningful reductions across non-invasive markers of NASH-related disease</a:t>
            </a:r>
          </a:p>
          <a:p>
            <a:pPr lvl="1"/>
            <a:r>
              <a:rPr lang="en-US" sz="2000" dirty="0"/>
              <a:t>Large percentage of patients demonstrated histological improvement at W12</a:t>
            </a:r>
          </a:p>
          <a:p>
            <a:pPr lvl="1"/>
            <a:r>
              <a:rPr lang="en-US" sz="2000" dirty="0"/>
              <a:t>Statin co-administration rapidly mitigates LDL-cholesterol elevations</a:t>
            </a:r>
          </a:p>
          <a:p>
            <a:pPr lvl="1"/>
            <a:r>
              <a:rPr lang="en-US" sz="2000" dirty="0"/>
              <a:t>Treatment was safe and well tolerated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96356998-3E59-4B48-8FEE-BBFA4BE1A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623" y="6597352"/>
            <a:ext cx="28323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EASL 2018, Abs. GS-014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611A0168-91E0-460D-8D81-8AD7C000F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</p:spTree>
    <p:extLst>
      <p:ext uri="{BB962C8B-B14F-4D97-AF65-F5344CB8AC3E}">
        <p14:creationId xmlns:p14="http://schemas.microsoft.com/office/powerpoint/2010/main" val="2704320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69">
            <a:extLst>
              <a:ext uri="{FF2B5EF4-FFF2-40B4-BE49-F238E27FC236}">
                <a16:creationId xmlns:a16="http://schemas.microsoft.com/office/drawing/2014/main" id="{5A57D56A-02F6-4C40-893C-37474B27A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12" name="AutoShape 162">
            <a:extLst>
              <a:ext uri="{FF2B5EF4-FFF2-40B4-BE49-F238E27FC236}">
                <a16:creationId xmlns:a16="http://schemas.microsoft.com/office/drawing/2014/main" id="{1C8E3E69-37CE-4C32-B6CD-BBD15CBFA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3" name="Text Box 61">
            <a:extLst>
              <a:ext uri="{FF2B5EF4-FFF2-40B4-BE49-F238E27FC236}">
                <a16:creationId xmlns:a16="http://schemas.microsoft.com/office/drawing/2014/main" id="{C70E805A-544E-4FD6-92B9-2E54C458E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212" y="1164933"/>
            <a:ext cx="53815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rPr>
              <a:t>Baseline characteristics, mean (SD)</a:t>
            </a:r>
          </a:p>
        </p:txBody>
      </p:sp>
      <p:graphicFrame>
        <p:nvGraphicFramePr>
          <p:cNvPr id="16" name="Group 77">
            <a:extLst>
              <a:ext uri="{FF2B5EF4-FFF2-40B4-BE49-F238E27FC236}">
                <a16:creationId xmlns:a16="http://schemas.microsoft.com/office/drawing/2014/main" id="{3F5C0126-5877-4D3C-B17E-BAE3B851B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840388"/>
              </p:ext>
            </p:extLst>
          </p:nvPr>
        </p:nvGraphicFramePr>
        <p:xfrm>
          <a:off x="396182" y="1809291"/>
          <a:ext cx="8351635" cy="4203462"/>
        </p:xfrm>
        <a:graphic>
          <a:graphicData uri="http://schemas.openxmlformats.org/drawingml/2006/table">
            <a:tbl>
              <a:tblPr/>
              <a:tblGrid>
                <a:gridCol w="4808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1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NGM282 3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 (SD)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49.4 (10.7)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51.4 (12.6)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Male/ Female, N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/ 19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15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Liver fat content, MRI-PDFF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</a:t>
                      </a: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proton </a:t>
                      </a:r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density</a:t>
                      </a: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 fat fraction)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19.2 (7.1)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17.1 (5.6)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AST, U/L 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 (39)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 (32)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ALT, U/L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 (53)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 (39)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2.3 (0.8)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2.5 (0.8)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NAFLD activity score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5.4 (1.5)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5.7 (1.5)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LDL cholesterol, mg/dL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103 (24)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 (27)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Statin naïve/experienced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/ 4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 / 6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7α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-hydroxyl-4-cholesten-3-one (C4), 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ng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35.6 (27.0)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35.1 (24.2)</a:t>
                      </a:r>
                    </a:p>
                  </a:txBody>
                  <a:tcPr marL="96652" marR="9665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27">
            <a:extLst>
              <a:ext uri="{FF2B5EF4-FFF2-40B4-BE49-F238E27FC236}">
                <a16:creationId xmlns:a16="http://schemas.microsoft.com/office/drawing/2014/main" id="{5D1D3BDB-7534-4EC3-8959-21709B40B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NGM282, NAS and fibrosis in NASH: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 phase 2 study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2778" y="5967858"/>
            <a:ext cx="17411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* p &lt; 0.001 vs baseline</a:t>
            </a:r>
          </a:p>
        </p:txBody>
      </p:sp>
      <p:sp>
        <p:nvSpPr>
          <p:cNvPr id="11" name="ZoneTexte 69">
            <a:extLst>
              <a:ext uri="{FF2B5EF4-FFF2-40B4-BE49-F238E27FC236}">
                <a16:creationId xmlns:a16="http://schemas.microsoft.com/office/drawing/2014/main" id="{1148BADF-1F86-4F0F-BD7A-0BDC28060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12" name="AutoShape 162">
            <a:extLst>
              <a:ext uri="{FF2B5EF4-FFF2-40B4-BE49-F238E27FC236}">
                <a16:creationId xmlns:a16="http://schemas.microsoft.com/office/drawing/2014/main" id="{B43ACC6A-5FBC-43DE-A1B2-78536F009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6" name="Text Box 61">
            <a:extLst>
              <a:ext uri="{FF2B5EF4-FFF2-40B4-BE49-F238E27FC236}">
                <a16:creationId xmlns:a16="http://schemas.microsoft.com/office/drawing/2014/main" id="{7931C91F-7CB3-4AAB-99DD-3207B5F51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074" y="1226266"/>
            <a:ext cx="26571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Mean C4 levels (ng/ml)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7" name="Text Box 61">
            <a:extLst>
              <a:ext uri="{FF2B5EF4-FFF2-40B4-BE49-F238E27FC236}">
                <a16:creationId xmlns:a16="http://schemas.microsoft.com/office/drawing/2014/main" id="{74800F78-4AEA-4131-ACC9-EE123BFE9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9538" y="1226266"/>
            <a:ext cx="41230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000" b="1">
                <a:solidFill>
                  <a:srgbClr val="0070C0"/>
                </a:solidFill>
                <a:latin typeface="Calibri" panose="020F0502020204030204" pitchFamily="34" charset="0"/>
                <a:ea typeface="ＭＳ Ｐゴシック" pitchFamily="34" charset="-128"/>
              </a:rPr>
              <a:t>Mean total serum bile acids (</a:t>
            </a:r>
            <a:r>
              <a:rPr lang="en-US" sz="20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µmol/L)</a:t>
            </a:r>
            <a:endParaRPr lang="en-US" sz="2000" b="1">
              <a:solidFill>
                <a:srgbClr val="0070C0"/>
              </a:solidFill>
              <a:latin typeface="Calibri" panose="020F0502020204030204" pitchFamily="34" charset="0"/>
              <a:ea typeface="ＭＳ Ｐゴシック" pitchFamily="34" charset="-128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0E947E5-423A-41D1-B9A1-78D96E4779AD}"/>
              </a:ext>
            </a:extLst>
          </p:cNvPr>
          <p:cNvGrpSpPr/>
          <p:nvPr/>
        </p:nvGrpSpPr>
        <p:grpSpPr>
          <a:xfrm>
            <a:off x="251520" y="2051556"/>
            <a:ext cx="1858688" cy="3728823"/>
            <a:chOff x="251520" y="2051556"/>
            <a:chExt cx="1858688" cy="372882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14B3BF-4DAD-4FEC-AEB5-723C72F8DD85}"/>
                </a:ext>
              </a:extLst>
            </p:cNvPr>
            <p:cNvSpPr/>
            <p:nvPr/>
          </p:nvSpPr>
          <p:spPr>
            <a:xfrm>
              <a:off x="251520" y="2449125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FAFC831C-99E7-406F-8A57-DF313155762D}"/>
                </a:ext>
              </a:extLst>
            </p:cNvPr>
            <p:cNvCxnSpPr/>
            <p:nvPr/>
          </p:nvCxnSpPr>
          <p:spPr bwMode="auto">
            <a:xfrm flipV="1">
              <a:off x="539823" y="2587012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88902FC-6193-4BD9-9685-02C3D5997338}"/>
                </a:ext>
              </a:extLst>
            </p:cNvPr>
            <p:cNvSpPr/>
            <p:nvPr/>
          </p:nvSpPr>
          <p:spPr>
            <a:xfrm>
              <a:off x="251520" y="4596302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DBF4FFFA-B5FA-4078-95AC-CF32363F6B61}"/>
                </a:ext>
              </a:extLst>
            </p:cNvPr>
            <p:cNvCxnSpPr/>
            <p:nvPr/>
          </p:nvCxnSpPr>
          <p:spPr bwMode="auto">
            <a:xfrm flipV="1">
              <a:off x="539823" y="473418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57787F4-6849-4FCD-BFFE-4A05419B869F}"/>
                </a:ext>
              </a:extLst>
            </p:cNvPr>
            <p:cNvSpPr/>
            <p:nvPr/>
          </p:nvSpPr>
          <p:spPr>
            <a:xfrm>
              <a:off x="330066" y="5320202"/>
              <a:ext cx="2632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F6547907-F826-47A7-B705-7D977221E73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9823" y="5459316"/>
              <a:ext cx="1442729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B0318A0A-21B5-4678-906F-229387EAE7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090" y="2571750"/>
              <a:ext cx="0" cy="28825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0679CBB-7D77-44B4-A57C-6120832DD1E2}"/>
                </a:ext>
              </a:extLst>
            </p:cNvPr>
            <p:cNvSpPr/>
            <p:nvPr/>
          </p:nvSpPr>
          <p:spPr>
            <a:xfrm>
              <a:off x="251520" y="2808338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35</a:t>
              </a:r>
            </a:p>
          </p:txBody>
        </p: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D689D330-827A-4A3E-A047-148076D8AB7A}"/>
                </a:ext>
              </a:extLst>
            </p:cNvPr>
            <p:cNvCxnSpPr/>
            <p:nvPr/>
          </p:nvCxnSpPr>
          <p:spPr bwMode="auto">
            <a:xfrm flipV="1">
              <a:off x="539823" y="294622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2CD75F7-47A9-4112-8572-303C2AE6FF97}"/>
                </a:ext>
              </a:extLst>
            </p:cNvPr>
            <p:cNvSpPr/>
            <p:nvPr/>
          </p:nvSpPr>
          <p:spPr>
            <a:xfrm>
              <a:off x="251520" y="3171808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30</a:t>
              </a:r>
            </a:p>
          </p:txBody>
        </p: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7C5414F4-9E3B-48ED-8059-6242CAC3EC54}"/>
                </a:ext>
              </a:extLst>
            </p:cNvPr>
            <p:cNvCxnSpPr/>
            <p:nvPr/>
          </p:nvCxnSpPr>
          <p:spPr bwMode="auto">
            <a:xfrm flipV="1">
              <a:off x="539823" y="330969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BA94F08-EF3F-4915-8D81-D7BAF5170DCE}"/>
                </a:ext>
              </a:extLst>
            </p:cNvPr>
            <p:cNvSpPr/>
            <p:nvPr/>
          </p:nvSpPr>
          <p:spPr>
            <a:xfrm>
              <a:off x="251520" y="3534188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25</a:t>
              </a:r>
            </a:p>
          </p:txBody>
        </p: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42B7610D-208B-429E-9996-AC12F747FC8C}"/>
                </a:ext>
              </a:extLst>
            </p:cNvPr>
            <p:cNvCxnSpPr/>
            <p:nvPr/>
          </p:nvCxnSpPr>
          <p:spPr bwMode="auto">
            <a:xfrm flipV="1">
              <a:off x="539823" y="367207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7AD5576-5B2F-45C1-B96B-A5A703707523}"/>
                </a:ext>
              </a:extLst>
            </p:cNvPr>
            <p:cNvSpPr/>
            <p:nvPr/>
          </p:nvSpPr>
          <p:spPr>
            <a:xfrm>
              <a:off x="251520" y="3888252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FDF5454A-518C-4855-ABA8-C79C3F666FCE}"/>
                </a:ext>
              </a:extLst>
            </p:cNvPr>
            <p:cNvCxnSpPr/>
            <p:nvPr/>
          </p:nvCxnSpPr>
          <p:spPr bwMode="auto">
            <a:xfrm flipV="1">
              <a:off x="539823" y="402613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CC57092-82CB-4931-B2DF-097CEEF104D4}"/>
                </a:ext>
              </a:extLst>
            </p:cNvPr>
            <p:cNvSpPr/>
            <p:nvPr/>
          </p:nvSpPr>
          <p:spPr>
            <a:xfrm>
              <a:off x="251520" y="4235927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208C26C4-468D-4CE9-A2D4-B0BE1FFDC6EB}"/>
                </a:ext>
              </a:extLst>
            </p:cNvPr>
            <p:cNvCxnSpPr/>
            <p:nvPr/>
          </p:nvCxnSpPr>
          <p:spPr bwMode="auto">
            <a:xfrm flipV="1">
              <a:off x="539823" y="4373814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BDDC049-9AB9-4C12-9A40-B52510AC56C3}"/>
                </a:ext>
              </a:extLst>
            </p:cNvPr>
            <p:cNvSpPr/>
            <p:nvPr/>
          </p:nvSpPr>
          <p:spPr>
            <a:xfrm>
              <a:off x="330067" y="4966140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D8BC3CF2-61C3-4547-948B-62872552D4F8}"/>
                </a:ext>
              </a:extLst>
            </p:cNvPr>
            <p:cNvCxnSpPr/>
            <p:nvPr/>
          </p:nvCxnSpPr>
          <p:spPr bwMode="auto">
            <a:xfrm flipV="1">
              <a:off x="539823" y="5104027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6053150-3D94-4107-BCEC-CF12E890E6B3}"/>
                </a:ext>
              </a:extLst>
            </p:cNvPr>
            <p:cNvSpPr/>
            <p:nvPr/>
          </p:nvSpPr>
          <p:spPr>
            <a:xfrm>
              <a:off x="1162041" y="5181600"/>
              <a:ext cx="241387" cy="274906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D6552E0-8055-4926-81D5-70B2BA530280}"/>
                </a:ext>
              </a:extLst>
            </p:cNvPr>
            <p:cNvSpPr/>
            <p:nvPr/>
          </p:nvSpPr>
          <p:spPr>
            <a:xfrm>
              <a:off x="500472" y="2051556"/>
              <a:ext cx="16097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1 mg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34354B0-AA23-44F4-893D-E202B15E6FB2}"/>
                </a:ext>
              </a:extLst>
            </p:cNvPr>
            <p:cNvSpPr/>
            <p:nvPr/>
          </p:nvSpPr>
          <p:spPr>
            <a:xfrm>
              <a:off x="343751" y="5472602"/>
              <a:ext cx="811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DC9E974-FEE9-489D-8B66-8E4E570C7AFA}"/>
                </a:ext>
              </a:extLst>
            </p:cNvPr>
            <p:cNvSpPr/>
            <p:nvPr/>
          </p:nvSpPr>
          <p:spPr>
            <a:xfrm>
              <a:off x="1060464" y="5472602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89CF686-5FC7-4D4D-A9ED-FC811B073D46}"/>
                </a:ext>
              </a:extLst>
            </p:cNvPr>
            <p:cNvSpPr/>
            <p:nvPr/>
          </p:nvSpPr>
          <p:spPr>
            <a:xfrm>
              <a:off x="1481962" y="5472602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905E575-6304-42AA-8FCA-97C1F4D2DE1C}"/>
                </a:ext>
              </a:extLst>
            </p:cNvPr>
            <p:cNvSpPr/>
            <p:nvPr/>
          </p:nvSpPr>
          <p:spPr>
            <a:xfrm>
              <a:off x="1603943" y="4972050"/>
              <a:ext cx="241387" cy="484456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E118BF4-B722-4563-A567-ED5E1A2A20C6}"/>
                </a:ext>
              </a:extLst>
            </p:cNvPr>
            <p:cNvSpPr/>
            <p:nvPr/>
          </p:nvSpPr>
          <p:spPr>
            <a:xfrm>
              <a:off x="724986" y="2901950"/>
              <a:ext cx="241387" cy="2554556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612A6C0-197A-4ED1-AC25-A1B6020E09BC}"/>
                </a:ext>
              </a:extLst>
            </p:cNvPr>
            <p:cNvSpPr/>
            <p:nvPr/>
          </p:nvSpPr>
          <p:spPr>
            <a:xfrm>
              <a:off x="1148782" y="4962654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61780C9-0FD6-42B7-955B-4EA2ED6E0A9A}"/>
                </a:ext>
              </a:extLst>
            </p:cNvPr>
            <p:cNvSpPr/>
            <p:nvPr/>
          </p:nvSpPr>
          <p:spPr>
            <a:xfrm>
              <a:off x="1580830" y="4672186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D17731F8-0CC7-408A-A5A0-F0E988FE1902}"/>
              </a:ext>
            </a:extLst>
          </p:cNvPr>
          <p:cNvGrpSpPr/>
          <p:nvPr/>
        </p:nvGrpSpPr>
        <p:grpSpPr>
          <a:xfrm>
            <a:off x="2321152" y="2051556"/>
            <a:ext cx="1802315" cy="3728823"/>
            <a:chOff x="2321152" y="2051556"/>
            <a:chExt cx="1802315" cy="372882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1C07286-1F1F-48E9-B866-084EFAFD12BC}"/>
                </a:ext>
              </a:extLst>
            </p:cNvPr>
            <p:cNvSpPr/>
            <p:nvPr/>
          </p:nvSpPr>
          <p:spPr>
            <a:xfrm>
              <a:off x="2513731" y="2051556"/>
              <a:ext cx="16097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3 mg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1C90EEA-9B6E-4BFF-B830-DE6D552B3C3F}"/>
                </a:ext>
              </a:extLst>
            </p:cNvPr>
            <p:cNvSpPr/>
            <p:nvPr/>
          </p:nvSpPr>
          <p:spPr>
            <a:xfrm>
              <a:off x="2321152" y="2449125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0B2907C1-F8F7-4031-AFB5-14DE4098FC3A}"/>
                </a:ext>
              </a:extLst>
            </p:cNvPr>
            <p:cNvCxnSpPr/>
            <p:nvPr/>
          </p:nvCxnSpPr>
          <p:spPr bwMode="auto">
            <a:xfrm flipV="1">
              <a:off x="2609455" y="2587012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D49EF83-2F27-40D6-B0D3-414BB7FB6E5C}"/>
                </a:ext>
              </a:extLst>
            </p:cNvPr>
            <p:cNvSpPr/>
            <p:nvPr/>
          </p:nvSpPr>
          <p:spPr>
            <a:xfrm>
              <a:off x="2321152" y="4596302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D43622C4-0EC8-4DB5-A99A-B26302F8C220}"/>
                </a:ext>
              </a:extLst>
            </p:cNvPr>
            <p:cNvCxnSpPr/>
            <p:nvPr/>
          </p:nvCxnSpPr>
          <p:spPr bwMode="auto">
            <a:xfrm flipV="1">
              <a:off x="2609455" y="473418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03553AE-CD68-4D42-8523-84D7598E429D}"/>
                </a:ext>
              </a:extLst>
            </p:cNvPr>
            <p:cNvSpPr/>
            <p:nvPr/>
          </p:nvSpPr>
          <p:spPr>
            <a:xfrm>
              <a:off x="2399698" y="5320202"/>
              <a:ext cx="2632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F51E5EE1-930C-4578-98E0-5F87ACA1C0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09455" y="5459316"/>
              <a:ext cx="1442729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CE3341D4-B710-4B58-AF4E-A53DF405950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66722" y="2571750"/>
              <a:ext cx="0" cy="28825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0DBFFC4-CA42-46C5-BAE4-D85B3A5C3E5D}"/>
                </a:ext>
              </a:extLst>
            </p:cNvPr>
            <p:cNvSpPr/>
            <p:nvPr/>
          </p:nvSpPr>
          <p:spPr>
            <a:xfrm>
              <a:off x="2321152" y="2808338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35</a:t>
              </a:r>
            </a:p>
          </p:txBody>
        </p: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DD557469-DF41-43DB-BB1C-0819209EFCE4}"/>
                </a:ext>
              </a:extLst>
            </p:cNvPr>
            <p:cNvCxnSpPr/>
            <p:nvPr/>
          </p:nvCxnSpPr>
          <p:spPr bwMode="auto">
            <a:xfrm flipV="1">
              <a:off x="2609455" y="294622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C88276B-5E83-4505-A941-BF0D97F953B6}"/>
                </a:ext>
              </a:extLst>
            </p:cNvPr>
            <p:cNvSpPr/>
            <p:nvPr/>
          </p:nvSpPr>
          <p:spPr>
            <a:xfrm>
              <a:off x="2321152" y="3171808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30</a:t>
              </a:r>
            </a:p>
          </p:txBody>
        </p: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5A91390E-A21D-4CCA-A3EF-20C250A8C1CC}"/>
                </a:ext>
              </a:extLst>
            </p:cNvPr>
            <p:cNvCxnSpPr/>
            <p:nvPr/>
          </p:nvCxnSpPr>
          <p:spPr bwMode="auto">
            <a:xfrm flipV="1">
              <a:off x="2609455" y="330969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0EBB143-0B10-471C-9E01-E0DA46E6214D}"/>
                </a:ext>
              </a:extLst>
            </p:cNvPr>
            <p:cNvSpPr/>
            <p:nvPr/>
          </p:nvSpPr>
          <p:spPr>
            <a:xfrm>
              <a:off x="2321152" y="3534188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25</a:t>
              </a: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E593C797-8A14-45C5-8EB5-DAFA6A17A7F7}"/>
                </a:ext>
              </a:extLst>
            </p:cNvPr>
            <p:cNvCxnSpPr/>
            <p:nvPr/>
          </p:nvCxnSpPr>
          <p:spPr bwMode="auto">
            <a:xfrm flipV="1">
              <a:off x="2609455" y="367207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30DE2AB-EE71-4AE7-9B05-125A1E7BBD28}"/>
                </a:ext>
              </a:extLst>
            </p:cNvPr>
            <p:cNvSpPr/>
            <p:nvPr/>
          </p:nvSpPr>
          <p:spPr>
            <a:xfrm>
              <a:off x="2321152" y="3888252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136BDDF5-914C-4F1E-B8F6-93863DEDCBB7}"/>
                </a:ext>
              </a:extLst>
            </p:cNvPr>
            <p:cNvCxnSpPr/>
            <p:nvPr/>
          </p:nvCxnSpPr>
          <p:spPr bwMode="auto">
            <a:xfrm flipV="1">
              <a:off x="2609455" y="402613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C559D6F-9E4A-4CAA-9C0E-31009DE47B53}"/>
                </a:ext>
              </a:extLst>
            </p:cNvPr>
            <p:cNvSpPr/>
            <p:nvPr/>
          </p:nvSpPr>
          <p:spPr>
            <a:xfrm>
              <a:off x="2321152" y="4235927"/>
              <a:ext cx="3417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</a:p>
          </p:txBody>
        </p: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0B8978EC-3F61-42B6-9F7E-5ADF146891E4}"/>
                </a:ext>
              </a:extLst>
            </p:cNvPr>
            <p:cNvCxnSpPr/>
            <p:nvPr/>
          </p:nvCxnSpPr>
          <p:spPr bwMode="auto">
            <a:xfrm flipV="1">
              <a:off x="2609455" y="4373814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26FA5930-B29A-499D-BBE8-CDF0894739B4}"/>
                </a:ext>
              </a:extLst>
            </p:cNvPr>
            <p:cNvSpPr/>
            <p:nvPr/>
          </p:nvSpPr>
          <p:spPr>
            <a:xfrm>
              <a:off x="2399699" y="4966140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7AD140EA-7221-443C-A375-3777C147DFCF}"/>
                </a:ext>
              </a:extLst>
            </p:cNvPr>
            <p:cNvCxnSpPr/>
            <p:nvPr/>
          </p:nvCxnSpPr>
          <p:spPr bwMode="auto">
            <a:xfrm flipV="1">
              <a:off x="2609455" y="5104027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99F16C4-8901-4087-B391-085785141ECD}"/>
                </a:ext>
              </a:extLst>
            </p:cNvPr>
            <p:cNvSpPr/>
            <p:nvPr/>
          </p:nvSpPr>
          <p:spPr>
            <a:xfrm>
              <a:off x="3231673" y="5245100"/>
              <a:ext cx="241387" cy="211406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2D65D15-7018-4654-ACF8-5B1D29C356B4}"/>
                </a:ext>
              </a:extLst>
            </p:cNvPr>
            <p:cNvSpPr/>
            <p:nvPr/>
          </p:nvSpPr>
          <p:spPr>
            <a:xfrm>
              <a:off x="2413383" y="5472602"/>
              <a:ext cx="811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5514DEB-B6C0-4CAD-99D0-6D1B6D52768B}"/>
                </a:ext>
              </a:extLst>
            </p:cNvPr>
            <p:cNvSpPr/>
            <p:nvPr/>
          </p:nvSpPr>
          <p:spPr>
            <a:xfrm>
              <a:off x="3130096" y="5472602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1156C891-B82A-4107-9301-418314C9056D}"/>
                </a:ext>
              </a:extLst>
            </p:cNvPr>
            <p:cNvSpPr/>
            <p:nvPr/>
          </p:nvSpPr>
          <p:spPr>
            <a:xfrm>
              <a:off x="3551594" y="5472602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13B85E88-A03B-4901-9A45-EB9A526FF65C}"/>
                </a:ext>
              </a:extLst>
            </p:cNvPr>
            <p:cNvSpPr/>
            <p:nvPr/>
          </p:nvSpPr>
          <p:spPr>
            <a:xfrm>
              <a:off x="3673575" y="5324474"/>
              <a:ext cx="241387" cy="13203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6F11C831-8DCF-443A-9631-60805591F39E}"/>
                </a:ext>
              </a:extLst>
            </p:cNvPr>
            <p:cNvSpPr/>
            <p:nvPr/>
          </p:nvSpPr>
          <p:spPr>
            <a:xfrm>
              <a:off x="2794618" y="2952750"/>
              <a:ext cx="241387" cy="2503756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35529EE-A876-4AA6-942F-C7713EFB899B}"/>
                </a:ext>
              </a:extLst>
            </p:cNvPr>
            <p:cNvSpPr/>
            <p:nvPr/>
          </p:nvSpPr>
          <p:spPr>
            <a:xfrm>
              <a:off x="3199364" y="4978529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29CCD4F-9C32-434B-B3F5-1842F96C4122}"/>
                </a:ext>
              </a:extLst>
            </p:cNvPr>
            <p:cNvSpPr/>
            <p:nvPr/>
          </p:nvSpPr>
          <p:spPr>
            <a:xfrm>
              <a:off x="3650462" y="5075659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F0432333-633D-4EDD-9244-52EF5AC3204F}"/>
              </a:ext>
            </a:extLst>
          </p:cNvPr>
          <p:cNvGrpSpPr/>
          <p:nvPr/>
        </p:nvGrpSpPr>
        <p:grpSpPr>
          <a:xfrm>
            <a:off x="5010586" y="2051556"/>
            <a:ext cx="1781268" cy="3728823"/>
            <a:chOff x="5010586" y="2051556"/>
            <a:chExt cx="1781268" cy="3728823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1443265-31D9-45EA-8F1C-463C635EBE42}"/>
                </a:ext>
              </a:extLst>
            </p:cNvPr>
            <p:cNvSpPr/>
            <p:nvPr/>
          </p:nvSpPr>
          <p:spPr>
            <a:xfrm>
              <a:off x="5182118" y="2051556"/>
              <a:ext cx="16097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1 mg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A375FAC-CFFF-4775-A5F0-0037E00C1591}"/>
                </a:ext>
              </a:extLst>
            </p:cNvPr>
            <p:cNvSpPr/>
            <p:nvPr/>
          </p:nvSpPr>
          <p:spPr>
            <a:xfrm>
              <a:off x="5010587" y="2449125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5B604658-CC1E-4012-90C0-AF913099ABC0}"/>
                </a:ext>
              </a:extLst>
            </p:cNvPr>
            <p:cNvCxnSpPr/>
            <p:nvPr/>
          </p:nvCxnSpPr>
          <p:spPr bwMode="auto">
            <a:xfrm flipV="1">
              <a:off x="5220343" y="2587012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70A8C590-DD8E-4059-B82F-F063DFD768AD}"/>
                </a:ext>
              </a:extLst>
            </p:cNvPr>
            <p:cNvSpPr/>
            <p:nvPr/>
          </p:nvSpPr>
          <p:spPr>
            <a:xfrm>
              <a:off x="5010587" y="4371918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cxnSp>
          <p:nvCxnSpPr>
            <p:cNvPr id="90" name="Connecteur droit 89">
              <a:extLst>
                <a:ext uri="{FF2B5EF4-FFF2-40B4-BE49-F238E27FC236}">
                  <a16:creationId xmlns:a16="http://schemas.microsoft.com/office/drawing/2014/main" id="{0474AAB9-5D58-4D55-8FF3-AD621742B1A5}"/>
                </a:ext>
              </a:extLst>
            </p:cNvPr>
            <p:cNvCxnSpPr/>
            <p:nvPr/>
          </p:nvCxnSpPr>
          <p:spPr bwMode="auto">
            <a:xfrm flipV="1">
              <a:off x="5220343" y="450980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44C3057A-AD81-4CA1-86CC-012801ACA9B3}"/>
                </a:ext>
              </a:extLst>
            </p:cNvPr>
            <p:cNvSpPr/>
            <p:nvPr/>
          </p:nvSpPr>
          <p:spPr>
            <a:xfrm>
              <a:off x="5010586" y="5320202"/>
              <a:ext cx="2632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id="{6332CC17-E5ED-4189-8966-EB2FEA5280C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220343" y="5459316"/>
              <a:ext cx="1442729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6205D57F-D7A2-4DC6-9600-5BDDAC5473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68984" y="2571750"/>
              <a:ext cx="0" cy="28825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9197A010-7F07-4C85-8AFA-739DF692229E}"/>
                </a:ext>
              </a:extLst>
            </p:cNvPr>
            <p:cNvSpPr/>
            <p:nvPr/>
          </p:nvSpPr>
          <p:spPr>
            <a:xfrm>
              <a:off x="5010587" y="2930714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cxnSp>
          <p:nvCxnSpPr>
            <p:cNvPr id="99" name="Connecteur droit 98">
              <a:extLst>
                <a:ext uri="{FF2B5EF4-FFF2-40B4-BE49-F238E27FC236}">
                  <a16:creationId xmlns:a16="http://schemas.microsoft.com/office/drawing/2014/main" id="{FA0A81C2-D160-4C64-AA27-AFD63AA8D7E7}"/>
                </a:ext>
              </a:extLst>
            </p:cNvPr>
            <p:cNvCxnSpPr/>
            <p:nvPr/>
          </p:nvCxnSpPr>
          <p:spPr bwMode="auto">
            <a:xfrm flipV="1">
              <a:off x="5220343" y="3068601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2E7093D-F178-4335-A1B4-6A909F46106B}"/>
                </a:ext>
              </a:extLst>
            </p:cNvPr>
            <p:cNvSpPr/>
            <p:nvPr/>
          </p:nvSpPr>
          <p:spPr>
            <a:xfrm>
              <a:off x="5010587" y="3422444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DBDCF973-609F-4A80-8B7A-46F2795E8B20}"/>
                </a:ext>
              </a:extLst>
            </p:cNvPr>
            <p:cNvCxnSpPr/>
            <p:nvPr/>
          </p:nvCxnSpPr>
          <p:spPr bwMode="auto">
            <a:xfrm flipV="1">
              <a:off x="5220343" y="3560331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515F0F3-CD28-4D7F-A10C-070A410E044D}"/>
                </a:ext>
              </a:extLst>
            </p:cNvPr>
            <p:cNvSpPr/>
            <p:nvPr/>
          </p:nvSpPr>
          <p:spPr>
            <a:xfrm>
              <a:off x="5010587" y="3897481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cxnSp>
          <p:nvCxnSpPr>
            <p:cNvPr id="103" name="Connecteur droit 102">
              <a:extLst>
                <a:ext uri="{FF2B5EF4-FFF2-40B4-BE49-F238E27FC236}">
                  <a16:creationId xmlns:a16="http://schemas.microsoft.com/office/drawing/2014/main" id="{34D4A64F-8252-4086-835D-44E73C03CD6F}"/>
                </a:ext>
              </a:extLst>
            </p:cNvPr>
            <p:cNvCxnSpPr/>
            <p:nvPr/>
          </p:nvCxnSpPr>
          <p:spPr bwMode="auto">
            <a:xfrm flipV="1">
              <a:off x="5220343" y="4035368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90EAFC58-D040-43C5-8108-704675F0B011}"/>
                </a:ext>
              </a:extLst>
            </p:cNvPr>
            <p:cNvSpPr/>
            <p:nvPr/>
          </p:nvSpPr>
          <p:spPr>
            <a:xfrm>
              <a:off x="5010587" y="4860372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cxnSp>
          <p:nvCxnSpPr>
            <p:cNvPr id="105" name="Connecteur droit 104">
              <a:extLst>
                <a:ext uri="{FF2B5EF4-FFF2-40B4-BE49-F238E27FC236}">
                  <a16:creationId xmlns:a16="http://schemas.microsoft.com/office/drawing/2014/main" id="{2813F3E6-23F9-42D7-8A34-2EBBECD743EB}"/>
                </a:ext>
              </a:extLst>
            </p:cNvPr>
            <p:cNvCxnSpPr/>
            <p:nvPr/>
          </p:nvCxnSpPr>
          <p:spPr bwMode="auto">
            <a:xfrm flipV="1">
              <a:off x="5220343" y="499825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32739EB-4236-48FD-AA11-51D0D4E05F3E}"/>
                </a:ext>
              </a:extLst>
            </p:cNvPr>
            <p:cNvSpPr/>
            <p:nvPr/>
          </p:nvSpPr>
          <p:spPr>
            <a:xfrm>
              <a:off x="5842561" y="4895850"/>
              <a:ext cx="241387" cy="560656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1A5B4D41-5391-4953-B89E-B7C48CE41C9C}"/>
                </a:ext>
              </a:extLst>
            </p:cNvPr>
            <p:cNvSpPr/>
            <p:nvPr/>
          </p:nvSpPr>
          <p:spPr>
            <a:xfrm>
              <a:off x="5024271" y="5472602"/>
              <a:ext cx="811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611035B-E836-43D0-AF03-BA7A03EB5645}"/>
                </a:ext>
              </a:extLst>
            </p:cNvPr>
            <p:cNvSpPr/>
            <p:nvPr/>
          </p:nvSpPr>
          <p:spPr>
            <a:xfrm>
              <a:off x="5740984" y="5472602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C1898018-D3ED-45AB-A38E-32059E15E29D}"/>
                </a:ext>
              </a:extLst>
            </p:cNvPr>
            <p:cNvSpPr/>
            <p:nvPr/>
          </p:nvSpPr>
          <p:spPr>
            <a:xfrm>
              <a:off x="6162482" y="5472602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0915AB84-46F5-4F2F-AADB-40D8E0996058}"/>
                </a:ext>
              </a:extLst>
            </p:cNvPr>
            <p:cNvSpPr/>
            <p:nvPr/>
          </p:nvSpPr>
          <p:spPr>
            <a:xfrm>
              <a:off x="6284463" y="4657726"/>
              <a:ext cx="241387" cy="79878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A10BA2C4-BE86-4621-A4E3-28EB94DD41E8}"/>
                </a:ext>
              </a:extLst>
            </p:cNvPr>
            <p:cNvSpPr/>
            <p:nvPr/>
          </p:nvSpPr>
          <p:spPr>
            <a:xfrm>
              <a:off x="5405506" y="2940050"/>
              <a:ext cx="241387" cy="2516456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5E28ABC9-2D15-4EA8-B06A-22E21C86D352}"/>
                </a:ext>
              </a:extLst>
            </p:cNvPr>
            <p:cNvSpPr/>
            <p:nvPr/>
          </p:nvSpPr>
          <p:spPr>
            <a:xfrm>
              <a:off x="5810252" y="4602614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ECD50A99-D69C-4B5A-9E0E-A4F43A129DC1}"/>
                </a:ext>
              </a:extLst>
            </p:cNvPr>
            <p:cNvSpPr/>
            <p:nvPr/>
          </p:nvSpPr>
          <p:spPr>
            <a:xfrm>
              <a:off x="6261350" y="4393679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384CD82E-4870-449E-989F-10ABCBC9D89E}"/>
              </a:ext>
            </a:extLst>
          </p:cNvPr>
          <p:cNvGrpSpPr/>
          <p:nvPr/>
        </p:nvGrpSpPr>
        <p:grpSpPr>
          <a:xfrm>
            <a:off x="7111848" y="2051556"/>
            <a:ext cx="1854946" cy="3728823"/>
            <a:chOff x="7111848" y="2051556"/>
            <a:chExt cx="1854946" cy="3728823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0BE19CE-C1D3-42B3-96B7-AE92CADFBDF9}"/>
                </a:ext>
              </a:extLst>
            </p:cNvPr>
            <p:cNvSpPr/>
            <p:nvPr/>
          </p:nvSpPr>
          <p:spPr>
            <a:xfrm>
              <a:off x="7357058" y="2051556"/>
              <a:ext cx="16097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3 mg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F79A035F-B34F-482F-8E86-60A9A13F9B55}"/>
                </a:ext>
              </a:extLst>
            </p:cNvPr>
            <p:cNvSpPr/>
            <p:nvPr/>
          </p:nvSpPr>
          <p:spPr>
            <a:xfrm>
              <a:off x="7111849" y="2449125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cxnSp>
          <p:nvCxnSpPr>
            <p:cNvPr id="115" name="Connecteur droit 114">
              <a:extLst>
                <a:ext uri="{FF2B5EF4-FFF2-40B4-BE49-F238E27FC236}">
                  <a16:creationId xmlns:a16="http://schemas.microsoft.com/office/drawing/2014/main" id="{ABC3C594-3042-4B7C-AE15-05B24EF8D393}"/>
                </a:ext>
              </a:extLst>
            </p:cNvPr>
            <p:cNvCxnSpPr/>
            <p:nvPr/>
          </p:nvCxnSpPr>
          <p:spPr bwMode="auto">
            <a:xfrm flipV="1">
              <a:off x="7321605" y="2587012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EE9B832-13B4-4F5A-A93F-E7B3A60A8612}"/>
                </a:ext>
              </a:extLst>
            </p:cNvPr>
            <p:cNvSpPr/>
            <p:nvPr/>
          </p:nvSpPr>
          <p:spPr>
            <a:xfrm>
              <a:off x="7111849" y="4371918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cxnSp>
          <p:nvCxnSpPr>
            <p:cNvPr id="117" name="Connecteur droit 116">
              <a:extLst>
                <a:ext uri="{FF2B5EF4-FFF2-40B4-BE49-F238E27FC236}">
                  <a16:creationId xmlns:a16="http://schemas.microsoft.com/office/drawing/2014/main" id="{77F8EAED-ED66-481C-90C0-38B5111B981B}"/>
                </a:ext>
              </a:extLst>
            </p:cNvPr>
            <p:cNvCxnSpPr/>
            <p:nvPr/>
          </p:nvCxnSpPr>
          <p:spPr bwMode="auto">
            <a:xfrm flipV="1">
              <a:off x="7321605" y="4509805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60D3904-6CFA-407D-B540-AA4BBFD6FA9D}"/>
                </a:ext>
              </a:extLst>
            </p:cNvPr>
            <p:cNvSpPr/>
            <p:nvPr/>
          </p:nvSpPr>
          <p:spPr>
            <a:xfrm>
              <a:off x="7111848" y="5320202"/>
              <a:ext cx="2632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119" name="Connecteur droit 118">
              <a:extLst>
                <a:ext uri="{FF2B5EF4-FFF2-40B4-BE49-F238E27FC236}">
                  <a16:creationId xmlns:a16="http://schemas.microsoft.com/office/drawing/2014/main" id="{8F410EDF-8B62-4FD3-BAA5-B6C1816C663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321605" y="5459316"/>
              <a:ext cx="1442729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" name="Connecteur droit 119">
              <a:extLst>
                <a:ext uri="{FF2B5EF4-FFF2-40B4-BE49-F238E27FC236}">
                  <a16:creationId xmlns:a16="http://schemas.microsoft.com/office/drawing/2014/main" id="{8621C6AB-1E27-4BC9-998D-BCBFB84993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70246" y="2571750"/>
              <a:ext cx="0" cy="28825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11B4345D-DADE-4013-90C6-9CAF1BA07954}"/>
                </a:ext>
              </a:extLst>
            </p:cNvPr>
            <p:cNvSpPr/>
            <p:nvPr/>
          </p:nvSpPr>
          <p:spPr>
            <a:xfrm>
              <a:off x="7111849" y="2930714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cxnSp>
          <p:nvCxnSpPr>
            <p:cNvPr id="122" name="Connecteur droit 121">
              <a:extLst>
                <a:ext uri="{FF2B5EF4-FFF2-40B4-BE49-F238E27FC236}">
                  <a16:creationId xmlns:a16="http://schemas.microsoft.com/office/drawing/2014/main" id="{B71B0EF4-466E-4251-BB73-01844BF08376}"/>
                </a:ext>
              </a:extLst>
            </p:cNvPr>
            <p:cNvCxnSpPr/>
            <p:nvPr/>
          </p:nvCxnSpPr>
          <p:spPr bwMode="auto">
            <a:xfrm flipV="1">
              <a:off x="7321605" y="3068601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A9F9CF52-11EC-4CB3-9586-4A6FA049ED95}"/>
                </a:ext>
              </a:extLst>
            </p:cNvPr>
            <p:cNvSpPr/>
            <p:nvPr/>
          </p:nvSpPr>
          <p:spPr>
            <a:xfrm>
              <a:off x="7111849" y="3422444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cxnSp>
          <p:nvCxnSpPr>
            <p:cNvPr id="124" name="Connecteur droit 123">
              <a:extLst>
                <a:ext uri="{FF2B5EF4-FFF2-40B4-BE49-F238E27FC236}">
                  <a16:creationId xmlns:a16="http://schemas.microsoft.com/office/drawing/2014/main" id="{E280FE28-421A-4C7A-8C50-B4847B24FC54}"/>
                </a:ext>
              </a:extLst>
            </p:cNvPr>
            <p:cNvCxnSpPr/>
            <p:nvPr/>
          </p:nvCxnSpPr>
          <p:spPr bwMode="auto">
            <a:xfrm flipV="1">
              <a:off x="7321605" y="3560331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7E5B0C33-CED4-4F8A-935F-2D88DA8A6C96}"/>
                </a:ext>
              </a:extLst>
            </p:cNvPr>
            <p:cNvSpPr/>
            <p:nvPr/>
          </p:nvSpPr>
          <p:spPr>
            <a:xfrm>
              <a:off x="7111849" y="3897481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cxnSp>
          <p:nvCxnSpPr>
            <p:cNvPr id="126" name="Connecteur droit 125">
              <a:extLst>
                <a:ext uri="{FF2B5EF4-FFF2-40B4-BE49-F238E27FC236}">
                  <a16:creationId xmlns:a16="http://schemas.microsoft.com/office/drawing/2014/main" id="{A9B1E105-98D2-468F-B12E-1AAF5CE3B25C}"/>
                </a:ext>
              </a:extLst>
            </p:cNvPr>
            <p:cNvCxnSpPr/>
            <p:nvPr/>
          </p:nvCxnSpPr>
          <p:spPr bwMode="auto">
            <a:xfrm flipV="1">
              <a:off x="7321605" y="4035368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04982E0-B041-4472-B9CA-6ED4C0C5B792}"/>
                </a:ext>
              </a:extLst>
            </p:cNvPr>
            <p:cNvSpPr/>
            <p:nvPr/>
          </p:nvSpPr>
          <p:spPr>
            <a:xfrm>
              <a:off x="7111849" y="4860372"/>
              <a:ext cx="2632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cxnSp>
          <p:nvCxnSpPr>
            <p:cNvPr id="128" name="Connecteur droit 127">
              <a:extLst>
                <a:ext uri="{FF2B5EF4-FFF2-40B4-BE49-F238E27FC236}">
                  <a16:creationId xmlns:a16="http://schemas.microsoft.com/office/drawing/2014/main" id="{9ACA747C-5EC0-444D-A7FB-CA66F99FC9A1}"/>
                </a:ext>
              </a:extLst>
            </p:cNvPr>
            <p:cNvCxnSpPr/>
            <p:nvPr/>
          </p:nvCxnSpPr>
          <p:spPr bwMode="auto">
            <a:xfrm flipV="1">
              <a:off x="7321605" y="4998259"/>
              <a:ext cx="51219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60D15B15-AE0A-4199-AF3A-3A13943D5FCC}"/>
                </a:ext>
              </a:extLst>
            </p:cNvPr>
            <p:cNvSpPr/>
            <p:nvPr/>
          </p:nvSpPr>
          <p:spPr>
            <a:xfrm>
              <a:off x="7943823" y="4791075"/>
              <a:ext cx="241387" cy="66543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F2DCDCCF-D55A-4C45-BF60-3591D9CE71C1}"/>
                </a:ext>
              </a:extLst>
            </p:cNvPr>
            <p:cNvSpPr/>
            <p:nvPr/>
          </p:nvSpPr>
          <p:spPr>
            <a:xfrm>
              <a:off x="7125533" y="5472602"/>
              <a:ext cx="811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E1601C7C-85BA-470F-8267-1B79EDD3198D}"/>
                </a:ext>
              </a:extLst>
            </p:cNvPr>
            <p:cNvSpPr/>
            <p:nvPr/>
          </p:nvSpPr>
          <p:spPr>
            <a:xfrm>
              <a:off x="7842246" y="5472602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F488E79D-1B18-474D-9ED7-DB7EBDB0175A}"/>
                </a:ext>
              </a:extLst>
            </p:cNvPr>
            <p:cNvSpPr/>
            <p:nvPr/>
          </p:nvSpPr>
          <p:spPr>
            <a:xfrm>
              <a:off x="8263744" y="5472602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1E033034-303C-4FF3-A416-F341B968207C}"/>
                </a:ext>
              </a:extLst>
            </p:cNvPr>
            <p:cNvSpPr/>
            <p:nvPr/>
          </p:nvSpPr>
          <p:spPr>
            <a:xfrm>
              <a:off x="8385725" y="4794250"/>
              <a:ext cx="241387" cy="662256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9E84867-F09B-4F7E-A692-BC5C8B5F564B}"/>
                </a:ext>
              </a:extLst>
            </p:cNvPr>
            <p:cNvSpPr/>
            <p:nvPr/>
          </p:nvSpPr>
          <p:spPr>
            <a:xfrm>
              <a:off x="7506768" y="2917825"/>
              <a:ext cx="241387" cy="253868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067443D6-0805-4DC5-8601-4893EED30168}"/>
                </a:ext>
              </a:extLst>
            </p:cNvPr>
            <p:cNvSpPr/>
            <p:nvPr/>
          </p:nvSpPr>
          <p:spPr>
            <a:xfrm>
              <a:off x="7911514" y="4489609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886C403B-6DC8-478D-9419-0BD069A30634}"/>
                </a:ext>
              </a:extLst>
            </p:cNvPr>
            <p:cNvSpPr/>
            <p:nvPr/>
          </p:nvSpPr>
          <p:spPr>
            <a:xfrm>
              <a:off x="8362612" y="4543306"/>
              <a:ext cx="2868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</p:grpSp>
      <p:sp>
        <p:nvSpPr>
          <p:cNvPr id="137" name="Rectangle 27">
            <a:extLst>
              <a:ext uri="{FF2B5EF4-FFF2-40B4-BE49-F238E27FC236}">
                <a16:creationId xmlns:a16="http://schemas.microsoft.com/office/drawing/2014/main" id="{39226B81-9FD0-4A33-9B05-095F93A12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NGM282, NAS and fibrosis in NASH: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 phase 2 study</a:t>
            </a:r>
          </a:p>
        </p:txBody>
      </p:sp>
    </p:spTree>
    <p:extLst>
      <p:ext uri="{BB962C8B-B14F-4D97-AF65-F5344CB8AC3E}">
        <p14:creationId xmlns:p14="http://schemas.microsoft.com/office/powerpoint/2010/main" val="94086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366" y="1123775"/>
            <a:ext cx="8136904" cy="72008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Primary endpoint: mean absolute liver fat content at W12, %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1EBD43A9-C938-4449-BD91-9D33F6D3D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FD56DF45-C74F-4E92-9C9F-9282CBD77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1" name="Espace réservé du contenu 26">
            <a:extLst>
              <a:ext uri="{FF2B5EF4-FFF2-40B4-BE49-F238E27FC236}">
                <a16:creationId xmlns:a16="http://schemas.microsoft.com/office/drawing/2014/main" id="{474D1E4B-C755-4581-8832-F9BB27E73C29}"/>
              </a:ext>
            </a:extLst>
          </p:cNvPr>
          <p:cNvSpPr txBox="1">
            <a:spLocks/>
          </p:cNvSpPr>
          <p:nvPr/>
        </p:nvSpPr>
        <p:spPr bwMode="auto">
          <a:xfrm>
            <a:off x="179512" y="5517232"/>
            <a:ext cx="8810854" cy="98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kern="0" dirty="0"/>
              <a:t>Absolute and relative changes in LFC at W12: -11.2 % and -67% (3 mg) ; -10.9% and -57% (1 mg) </a:t>
            </a:r>
          </a:p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kern="0" dirty="0"/>
              <a:t>100% (3 mg) and 92% (1 mg) of subjects achieved primary endpoint of ≥ 5% absolute LFC reduction</a:t>
            </a:r>
          </a:p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kern="0" dirty="0"/>
              <a:t>100% (3 mg) and 92% (1 mg) had a relative decrease in LFC ≥ 30% at W12</a:t>
            </a:r>
          </a:p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kern="0" dirty="0"/>
              <a:t>63% (3 mg) and 33% (1 mg) of subjects normalized LFC (≤ 5%) by W12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051F389-055E-4945-9E0E-59EEEE3A91DA}"/>
              </a:ext>
            </a:extLst>
          </p:cNvPr>
          <p:cNvSpPr/>
          <p:nvPr/>
        </p:nvSpPr>
        <p:spPr>
          <a:xfrm>
            <a:off x="6049990" y="1700808"/>
            <a:ext cx="17653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NGM282 3 mg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475F0AC7-69ED-40CE-9DB4-74425DB1734B}"/>
              </a:ext>
            </a:extLst>
          </p:cNvPr>
          <p:cNvGrpSpPr/>
          <p:nvPr/>
        </p:nvGrpSpPr>
        <p:grpSpPr>
          <a:xfrm>
            <a:off x="5253731" y="2018248"/>
            <a:ext cx="2978350" cy="3498984"/>
            <a:chOff x="5253731" y="2018248"/>
            <a:chExt cx="2978350" cy="3498984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4AC4C20-8618-4D80-9B6B-16DA0F226687}"/>
                </a:ext>
              </a:extLst>
            </p:cNvPr>
            <p:cNvSpPr/>
            <p:nvPr/>
          </p:nvSpPr>
          <p:spPr>
            <a:xfrm>
              <a:off x="5253731" y="2018248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0EAEA44A-604A-4F15-B22C-BDE6048322AB}"/>
                </a:ext>
              </a:extLst>
            </p:cNvPr>
            <p:cNvCxnSpPr/>
            <p:nvPr/>
          </p:nvCxnSpPr>
          <p:spPr bwMode="auto">
            <a:xfrm flipV="1">
              <a:off x="5574724" y="21656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D187C30-AC66-4A8D-B721-9B78DFD2AF75}"/>
                </a:ext>
              </a:extLst>
            </p:cNvPr>
            <p:cNvSpPr/>
            <p:nvPr/>
          </p:nvSpPr>
          <p:spPr>
            <a:xfrm>
              <a:off x="5345101" y="4269037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1EE75D34-F4AC-4E6E-92AD-2BA757B98CE1}"/>
                </a:ext>
              </a:extLst>
            </p:cNvPr>
            <p:cNvCxnSpPr/>
            <p:nvPr/>
          </p:nvCxnSpPr>
          <p:spPr bwMode="auto">
            <a:xfrm flipV="1">
              <a:off x="5574724" y="441645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9AE3971-F241-4A4C-9F08-2101C62B1987}"/>
                </a:ext>
              </a:extLst>
            </p:cNvPr>
            <p:cNvSpPr/>
            <p:nvPr/>
          </p:nvSpPr>
          <p:spPr>
            <a:xfrm>
              <a:off x="5345101" y="5016752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68D50C71-14B0-4FB8-9886-DD8F142D44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574724" y="5166291"/>
              <a:ext cx="2657357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39FBA9F9-455D-43A1-800D-8210E57203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28157" y="2146368"/>
              <a:ext cx="0" cy="3014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72D948C-3301-4FE1-A802-99A008688D85}"/>
                </a:ext>
              </a:extLst>
            </p:cNvPr>
            <p:cNvSpPr/>
            <p:nvPr/>
          </p:nvSpPr>
          <p:spPr>
            <a:xfrm>
              <a:off x="5253731" y="2768413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</a:p>
          </p:txBody>
        </p: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2B40F7A8-B100-45E8-8D55-625286BA3E00}"/>
                </a:ext>
              </a:extLst>
            </p:cNvPr>
            <p:cNvCxnSpPr/>
            <p:nvPr/>
          </p:nvCxnSpPr>
          <p:spPr bwMode="auto">
            <a:xfrm flipV="1">
              <a:off x="5574724" y="2915826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4767AE6-4EC0-4F02-B908-D0247C092B0D}"/>
                </a:ext>
              </a:extLst>
            </p:cNvPr>
            <p:cNvSpPr/>
            <p:nvPr/>
          </p:nvSpPr>
          <p:spPr>
            <a:xfrm>
              <a:off x="5253731" y="3520327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56F9446B-7495-4D11-B369-FBB276FA74A2}"/>
                </a:ext>
              </a:extLst>
            </p:cNvPr>
            <p:cNvCxnSpPr/>
            <p:nvPr/>
          </p:nvCxnSpPr>
          <p:spPr bwMode="auto">
            <a:xfrm flipV="1">
              <a:off x="5574724" y="366774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1429AF2-FE48-45F0-AB78-3C504532AD0E}"/>
                </a:ext>
              </a:extLst>
            </p:cNvPr>
            <p:cNvSpPr/>
            <p:nvPr/>
          </p:nvSpPr>
          <p:spPr>
            <a:xfrm>
              <a:off x="6668738" y="4102168"/>
              <a:ext cx="444610" cy="1060414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E27C0BDE-1965-42DE-9CEF-17FDFC901201}"/>
                </a:ext>
              </a:extLst>
            </p:cNvPr>
            <p:cNvSpPr/>
            <p:nvPr/>
          </p:nvSpPr>
          <p:spPr>
            <a:xfrm>
              <a:off x="5616976" y="5178678"/>
              <a:ext cx="89800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84BF25A-95EC-4053-994A-CB629F92D230}"/>
                </a:ext>
              </a:extLst>
            </p:cNvPr>
            <p:cNvSpPr/>
            <p:nvPr/>
          </p:nvSpPr>
          <p:spPr>
            <a:xfrm>
              <a:off x="6676666" y="5178678"/>
              <a:ext cx="4748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636781FD-6278-46BA-9290-2A6530E5B03E}"/>
                </a:ext>
              </a:extLst>
            </p:cNvPr>
            <p:cNvSpPr/>
            <p:nvPr/>
          </p:nvSpPr>
          <p:spPr>
            <a:xfrm>
              <a:off x="7434850" y="5178678"/>
              <a:ext cx="5790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084F9324-AD05-4AE5-82A3-C4C8A92097CE}"/>
                </a:ext>
              </a:extLst>
            </p:cNvPr>
            <p:cNvSpPr/>
            <p:nvPr/>
          </p:nvSpPr>
          <p:spPr>
            <a:xfrm>
              <a:off x="7482675" y="4299018"/>
              <a:ext cx="444610" cy="863564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12E5CCA-80E3-4570-8205-10F73A3B9F61}"/>
                </a:ext>
              </a:extLst>
            </p:cNvPr>
            <p:cNvSpPr/>
            <p:nvPr/>
          </p:nvSpPr>
          <p:spPr>
            <a:xfrm>
              <a:off x="5863728" y="2616268"/>
              <a:ext cx="444610" cy="2546314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C9D3B0E-7508-49F4-A73F-F0D1719DC29D}"/>
                </a:ext>
              </a:extLst>
            </p:cNvPr>
            <p:cNvSpPr/>
            <p:nvPr/>
          </p:nvSpPr>
          <p:spPr>
            <a:xfrm>
              <a:off x="6633241" y="3828104"/>
              <a:ext cx="4924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***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6BF322E-92EF-4E0C-9BD8-097B357744FC}"/>
                </a:ext>
              </a:extLst>
            </p:cNvPr>
            <p:cNvSpPr/>
            <p:nvPr/>
          </p:nvSpPr>
          <p:spPr>
            <a:xfrm>
              <a:off x="7464117" y="4013653"/>
              <a:ext cx="4924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***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ABD64F0F-3C40-49D2-8AEA-047A61262A1E}"/>
              </a:ext>
            </a:extLst>
          </p:cNvPr>
          <p:cNvGrpSpPr/>
          <p:nvPr/>
        </p:nvGrpSpPr>
        <p:grpSpPr>
          <a:xfrm>
            <a:off x="1109027" y="1700808"/>
            <a:ext cx="2978350" cy="3816424"/>
            <a:chOff x="1109027" y="1700808"/>
            <a:chExt cx="2978350" cy="381642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0EC3003-921A-4724-A1A9-39E4DF4DBE4B}"/>
                </a:ext>
              </a:extLst>
            </p:cNvPr>
            <p:cNvSpPr/>
            <p:nvPr/>
          </p:nvSpPr>
          <p:spPr>
            <a:xfrm>
              <a:off x="1109027" y="2018248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A4A605DA-54AA-4CCD-9DD4-EBAD5D724213}"/>
                </a:ext>
              </a:extLst>
            </p:cNvPr>
            <p:cNvCxnSpPr/>
            <p:nvPr/>
          </p:nvCxnSpPr>
          <p:spPr bwMode="auto">
            <a:xfrm flipV="1">
              <a:off x="1430020" y="21656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D564DFF-A3B5-4DD3-90D7-0ABDF2C18D2B}"/>
                </a:ext>
              </a:extLst>
            </p:cNvPr>
            <p:cNvSpPr/>
            <p:nvPr/>
          </p:nvSpPr>
          <p:spPr>
            <a:xfrm>
              <a:off x="1200397" y="4269037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D6448F6B-CE28-416F-AE36-2F4ECA460763}"/>
                </a:ext>
              </a:extLst>
            </p:cNvPr>
            <p:cNvCxnSpPr/>
            <p:nvPr/>
          </p:nvCxnSpPr>
          <p:spPr bwMode="auto">
            <a:xfrm flipV="1">
              <a:off x="1430020" y="441645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EEBA1D-2650-46A2-A4C7-7C06654A6C9D}"/>
                </a:ext>
              </a:extLst>
            </p:cNvPr>
            <p:cNvSpPr/>
            <p:nvPr/>
          </p:nvSpPr>
          <p:spPr>
            <a:xfrm>
              <a:off x="1200397" y="5016752"/>
              <a:ext cx="2760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90FCF5C5-C269-4849-ABE3-CC5FAE8711E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0020" y="5166291"/>
              <a:ext cx="2657357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929ABCCB-DB48-4944-9A95-8D466306E8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83453" y="2146368"/>
              <a:ext cx="0" cy="3014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F3BA7E8-51DA-42BE-94C9-E0B4926B0B9B}"/>
                </a:ext>
              </a:extLst>
            </p:cNvPr>
            <p:cNvSpPr/>
            <p:nvPr/>
          </p:nvSpPr>
          <p:spPr>
            <a:xfrm>
              <a:off x="1109027" y="2768413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6F1BFE11-4F25-48D7-B984-D32E2B97B9F7}"/>
                </a:ext>
              </a:extLst>
            </p:cNvPr>
            <p:cNvCxnSpPr/>
            <p:nvPr/>
          </p:nvCxnSpPr>
          <p:spPr bwMode="auto">
            <a:xfrm flipV="1">
              <a:off x="1430020" y="2915826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58297C6-EEE7-4D65-9B4B-AB65368E8FE2}"/>
                </a:ext>
              </a:extLst>
            </p:cNvPr>
            <p:cNvSpPr/>
            <p:nvPr/>
          </p:nvSpPr>
          <p:spPr>
            <a:xfrm>
              <a:off x="1109027" y="3520327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13ED09D4-ACB5-4100-A643-24D192E7FDCB}"/>
                </a:ext>
              </a:extLst>
            </p:cNvPr>
            <p:cNvCxnSpPr/>
            <p:nvPr/>
          </p:nvCxnSpPr>
          <p:spPr bwMode="auto">
            <a:xfrm flipV="1">
              <a:off x="1430020" y="366774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FBF1E18-AE72-4B3C-A666-9909104DBD0A}"/>
                </a:ext>
              </a:extLst>
            </p:cNvPr>
            <p:cNvSpPr/>
            <p:nvPr/>
          </p:nvSpPr>
          <p:spPr>
            <a:xfrm>
              <a:off x="2524034" y="3648143"/>
              <a:ext cx="444610" cy="1514439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45CA157-17F7-4D43-A709-CB6E31932E88}"/>
                </a:ext>
              </a:extLst>
            </p:cNvPr>
            <p:cNvSpPr/>
            <p:nvPr/>
          </p:nvSpPr>
          <p:spPr>
            <a:xfrm>
              <a:off x="1472272" y="5178678"/>
              <a:ext cx="89800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D82C5EB-AA42-48B4-90DC-6049E6E6559B}"/>
                </a:ext>
              </a:extLst>
            </p:cNvPr>
            <p:cNvSpPr/>
            <p:nvPr/>
          </p:nvSpPr>
          <p:spPr>
            <a:xfrm>
              <a:off x="2531962" y="5178678"/>
              <a:ext cx="4748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0BFD527-D2DD-490B-B67E-FA89D4411EEF}"/>
                </a:ext>
              </a:extLst>
            </p:cNvPr>
            <p:cNvSpPr/>
            <p:nvPr/>
          </p:nvSpPr>
          <p:spPr>
            <a:xfrm>
              <a:off x="3290146" y="5178678"/>
              <a:ext cx="5790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DDDE47D-3434-4ECF-841B-A2DF6BD69E0F}"/>
                </a:ext>
              </a:extLst>
            </p:cNvPr>
            <p:cNvSpPr/>
            <p:nvPr/>
          </p:nvSpPr>
          <p:spPr>
            <a:xfrm>
              <a:off x="3337971" y="3938656"/>
              <a:ext cx="444610" cy="1223926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02EEFEB-D909-4902-8B94-82C26B57E8D4}"/>
                </a:ext>
              </a:extLst>
            </p:cNvPr>
            <p:cNvSpPr/>
            <p:nvPr/>
          </p:nvSpPr>
          <p:spPr>
            <a:xfrm>
              <a:off x="1719024" y="2295593"/>
              <a:ext cx="444610" cy="2866989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D84B916-E2B3-4B61-82D5-135C4A665EA5}"/>
                </a:ext>
              </a:extLst>
            </p:cNvPr>
            <p:cNvSpPr/>
            <p:nvPr/>
          </p:nvSpPr>
          <p:spPr>
            <a:xfrm>
              <a:off x="2488537" y="3335244"/>
              <a:ext cx="4924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***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A76C6EA-A7D1-462F-AC68-304E9480F388}"/>
                </a:ext>
              </a:extLst>
            </p:cNvPr>
            <p:cNvSpPr/>
            <p:nvPr/>
          </p:nvSpPr>
          <p:spPr>
            <a:xfrm>
              <a:off x="3319413" y="3606624"/>
              <a:ext cx="4924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***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91BD201-CC19-4A8E-BB87-318E8CB8AA36}"/>
                </a:ext>
              </a:extLst>
            </p:cNvPr>
            <p:cNvSpPr/>
            <p:nvPr/>
          </p:nvSpPr>
          <p:spPr>
            <a:xfrm>
              <a:off x="1808282" y="1700808"/>
              <a:ext cx="176537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1 mg</a:t>
              </a:r>
            </a:p>
          </p:txBody>
        </p:sp>
      </p:grpSp>
      <p:sp>
        <p:nvSpPr>
          <p:cNvPr id="50" name="Rectangle 27">
            <a:extLst>
              <a:ext uri="{FF2B5EF4-FFF2-40B4-BE49-F238E27FC236}">
                <a16:creationId xmlns:a16="http://schemas.microsoft.com/office/drawing/2014/main" id="{287837DB-BD65-44CE-A7F8-C4A78288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>
                <a:ea typeface="ＭＳ Ｐゴシック" pitchFamily="34" charset="-128"/>
              </a:rPr>
              <a:t>NGM282, NAS and fibrosis in NASH:</a:t>
            </a:r>
            <a:br>
              <a:rPr lang="en-US" kern="0">
                <a:ea typeface="ＭＳ Ｐゴシック" pitchFamily="34" charset="-128"/>
              </a:rPr>
            </a:br>
            <a:r>
              <a:rPr lang="en-US" kern="0">
                <a:ea typeface="ＭＳ Ｐゴシック" pitchFamily="34" charset="-128"/>
              </a:rPr>
              <a:t>a phase 2 study</a:t>
            </a:r>
            <a:endParaRPr lang="en-US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923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1800" y="1124745"/>
            <a:ext cx="3743647" cy="648071"/>
          </a:xfrm>
        </p:spPr>
        <p:txBody>
          <a:bodyPr/>
          <a:lstStyle/>
          <a:p>
            <a:r>
              <a:rPr lang="fr-FR" sz="2400" dirty="0" err="1">
                <a:solidFill>
                  <a:srgbClr val="0070C0"/>
                </a:solidFill>
                <a:latin typeface="Calibri"/>
                <a:cs typeface="Calibri"/>
              </a:rPr>
              <a:t>Mean</a:t>
            </a:r>
            <a:r>
              <a:rPr lang="fr-FR" sz="2400" dirty="0">
                <a:solidFill>
                  <a:srgbClr val="0070C0"/>
                </a:solidFill>
                <a:latin typeface="Calibri"/>
                <a:cs typeface="Calibri"/>
              </a:rPr>
              <a:t> transaminases (IU/L)</a:t>
            </a:r>
          </a:p>
        </p:txBody>
      </p:sp>
      <p:sp>
        <p:nvSpPr>
          <p:cNvPr id="13" name="ZoneTexte 69">
            <a:extLst>
              <a:ext uri="{FF2B5EF4-FFF2-40B4-BE49-F238E27FC236}">
                <a16:creationId xmlns:a16="http://schemas.microsoft.com/office/drawing/2014/main" id="{68D9FE90-F4AC-4AC1-A098-5B2AA28E2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14" name="AutoShape 162">
            <a:extLst>
              <a:ext uri="{FF2B5EF4-FFF2-40B4-BE49-F238E27FC236}">
                <a16:creationId xmlns:a16="http://schemas.microsoft.com/office/drawing/2014/main" id="{41EB64B5-BA7A-480C-8E8B-D7BABC688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E256103-8415-4DEB-8149-A49A96E0E922}"/>
              </a:ext>
            </a:extLst>
          </p:cNvPr>
          <p:cNvGrpSpPr/>
          <p:nvPr/>
        </p:nvGrpSpPr>
        <p:grpSpPr>
          <a:xfrm>
            <a:off x="3831196" y="2388787"/>
            <a:ext cx="1062488" cy="680312"/>
            <a:chOff x="3831196" y="2388787"/>
            <a:chExt cx="1062488" cy="680312"/>
          </a:xfrm>
        </p:grpSpPr>
        <p:sp>
          <p:nvSpPr>
            <p:cNvPr id="145" name="AutoShape 126">
              <a:extLst>
                <a:ext uri="{FF2B5EF4-FFF2-40B4-BE49-F238E27FC236}">
                  <a16:creationId xmlns:a16="http://schemas.microsoft.com/office/drawing/2014/main" id="{A1113C28-371E-467D-B137-7438EF7A6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196" y="2388787"/>
              <a:ext cx="1062488" cy="6803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400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552D39D4-9578-4E54-899B-8622E325AB61}"/>
                </a:ext>
              </a:extLst>
            </p:cNvPr>
            <p:cNvSpPr/>
            <p:nvPr/>
          </p:nvSpPr>
          <p:spPr>
            <a:xfrm>
              <a:off x="4143866" y="2827404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B22350CB-D4D2-4A10-BC28-079F317E869F}"/>
                </a:ext>
              </a:extLst>
            </p:cNvPr>
            <p:cNvSpPr/>
            <p:nvPr/>
          </p:nvSpPr>
          <p:spPr>
            <a:xfrm>
              <a:off x="4143866" y="2516633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102" name="Connecteur droit 4101">
              <a:extLst>
                <a:ext uri="{FF2B5EF4-FFF2-40B4-BE49-F238E27FC236}">
                  <a16:creationId xmlns:a16="http://schemas.microsoft.com/office/drawing/2014/main" id="{4D4748CC-C048-47D6-84C6-A8E086391958}"/>
                </a:ext>
              </a:extLst>
            </p:cNvPr>
            <p:cNvCxnSpPr/>
            <p:nvPr/>
          </p:nvCxnSpPr>
          <p:spPr>
            <a:xfrm>
              <a:off x="4057161" y="2878538"/>
              <a:ext cx="297753" cy="0"/>
            </a:xfrm>
            <a:prstGeom prst="line">
              <a:avLst/>
            </a:prstGeom>
            <a:ln w="28575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>
              <a:extLst>
                <a:ext uri="{FF2B5EF4-FFF2-40B4-BE49-F238E27FC236}">
                  <a16:creationId xmlns:a16="http://schemas.microsoft.com/office/drawing/2014/main" id="{AB6BB03E-8FCB-4775-9D6E-9D8FAB864D15}"/>
                </a:ext>
              </a:extLst>
            </p:cNvPr>
            <p:cNvCxnSpPr/>
            <p:nvPr/>
          </p:nvCxnSpPr>
          <p:spPr>
            <a:xfrm>
              <a:off x="4057161" y="2572455"/>
              <a:ext cx="297753" cy="0"/>
            </a:xfrm>
            <a:prstGeom prst="line">
              <a:avLst/>
            </a:prstGeom>
            <a:ln w="28575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92EF78BF-7D62-4018-ABB3-D68259323514}"/>
                </a:ext>
              </a:extLst>
            </p:cNvPr>
            <p:cNvSpPr/>
            <p:nvPr/>
          </p:nvSpPr>
          <p:spPr>
            <a:xfrm>
              <a:off x="4308943" y="2412647"/>
              <a:ext cx="4440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ALT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619F3AD1-239E-4F71-8271-4AF0DDF6A853}"/>
                </a:ext>
              </a:extLst>
            </p:cNvPr>
            <p:cNvSpPr/>
            <p:nvPr/>
          </p:nvSpPr>
          <p:spPr>
            <a:xfrm>
              <a:off x="4308943" y="2716572"/>
              <a:ext cx="4650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AST</a:t>
              </a:r>
            </a:p>
          </p:txBody>
        </p:sp>
      </p:grpSp>
      <p:sp>
        <p:nvSpPr>
          <p:cNvPr id="135" name="Rectangle 27">
            <a:extLst>
              <a:ext uri="{FF2B5EF4-FFF2-40B4-BE49-F238E27FC236}">
                <a16:creationId xmlns:a16="http://schemas.microsoft.com/office/drawing/2014/main" id="{509835D3-15DC-412F-84CB-26DA9A76C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>
                <a:ea typeface="ＭＳ Ｐゴシック" pitchFamily="34" charset="-128"/>
              </a:rPr>
              <a:t>NGM282, NAS and fibrosis in NASH:</a:t>
            </a:r>
            <a:br>
              <a:rPr lang="en-US" kern="0">
                <a:ea typeface="ＭＳ Ｐゴシック" pitchFamily="34" charset="-128"/>
              </a:rPr>
            </a:br>
            <a:r>
              <a:rPr lang="en-US" kern="0">
                <a:ea typeface="ＭＳ Ｐゴシック" pitchFamily="34" charset="-128"/>
              </a:rPr>
              <a:t>a phase 2 study</a:t>
            </a:r>
            <a:endParaRPr lang="en-US" kern="0" dirty="0">
              <a:ea typeface="ＭＳ Ｐゴシック" pitchFamily="34" charset="-128"/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42D83E0-BE58-4422-B5E7-F860AACF70EC}"/>
              </a:ext>
            </a:extLst>
          </p:cNvPr>
          <p:cNvGrpSpPr/>
          <p:nvPr/>
        </p:nvGrpSpPr>
        <p:grpSpPr>
          <a:xfrm>
            <a:off x="762599" y="1804754"/>
            <a:ext cx="3405493" cy="4171131"/>
            <a:chOff x="762599" y="1804754"/>
            <a:chExt cx="3405493" cy="4171131"/>
          </a:xfrm>
        </p:grpSpPr>
        <p:sp>
          <p:nvSpPr>
            <p:cNvPr id="4096" name="Forme libre : forme 4095">
              <a:extLst>
                <a:ext uri="{FF2B5EF4-FFF2-40B4-BE49-F238E27FC236}">
                  <a16:creationId xmlns:a16="http://schemas.microsoft.com/office/drawing/2014/main" id="{9209A37A-0DFC-4BA0-9AFD-B7BD107A39AC}"/>
                </a:ext>
              </a:extLst>
            </p:cNvPr>
            <p:cNvSpPr/>
            <p:nvPr/>
          </p:nvSpPr>
          <p:spPr>
            <a:xfrm>
              <a:off x="1428602" y="2576513"/>
              <a:ext cx="2486025" cy="2024062"/>
            </a:xfrm>
            <a:custGeom>
              <a:avLst/>
              <a:gdLst>
                <a:gd name="connsiteX0" fmla="*/ 0 w 2486025"/>
                <a:gd name="connsiteY0" fmla="*/ 0 h 2024062"/>
                <a:gd name="connsiteX1" fmla="*/ 414338 w 2486025"/>
                <a:gd name="connsiteY1" fmla="*/ 1304925 h 2024062"/>
                <a:gd name="connsiteX2" fmla="*/ 819150 w 2486025"/>
                <a:gd name="connsiteY2" fmla="*/ 1476375 h 2024062"/>
                <a:gd name="connsiteX3" fmla="*/ 1228725 w 2486025"/>
                <a:gd name="connsiteY3" fmla="*/ 1738312 h 2024062"/>
                <a:gd name="connsiteX4" fmla="*/ 1657350 w 2486025"/>
                <a:gd name="connsiteY4" fmla="*/ 1895475 h 2024062"/>
                <a:gd name="connsiteX5" fmla="*/ 2486025 w 2486025"/>
                <a:gd name="connsiteY5" fmla="*/ 2024062 h 2024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86025" h="2024062">
                  <a:moveTo>
                    <a:pt x="0" y="0"/>
                  </a:moveTo>
                  <a:lnTo>
                    <a:pt x="414338" y="1304925"/>
                  </a:lnTo>
                  <a:lnTo>
                    <a:pt x="819150" y="1476375"/>
                  </a:lnTo>
                  <a:lnTo>
                    <a:pt x="1228725" y="1738312"/>
                  </a:lnTo>
                  <a:lnTo>
                    <a:pt x="1657350" y="1895475"/>
                  </a:lnTo>
                  <a:lnTo>
                    <a:pt x="2486025" y="2024062"/>
                  </a:lnTo>
                </a:path>
              </a:pathLst>
            </a:custGeom>
            <a:noFill/>
            <a:ln w="28575"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97" name="Forme libre : forme 4096">
              <a:extLst>
                <a:ext uri="{FF2B5EF4-FFF2-40B4-BE49-F238E27FC236}">
                  <a16:creationId xmlns:a16="http://schemas.microsoft.com/office/drawing/2014/main" id="{DC0D8F64-2A0C-4B8A-A116-9C934722E5E6}"/>
                </a:ext>
              </a:extLst>
            </p:cNvPr>
            <p:cNvSpPr/>
            <p:nvPr/>
          </p:nvSpPr>
          <p:spPr>
            <a:xfrm>
              <a:off x="1438127" y="3290888"/>
              <a:ext cx="2466975" cy="1352550"/>
            </a:xfrm>
            <a:custGeom>
              <a:avLst/>
              <a:gdLst>
                <a:gd name="connsiteX0" fmla="*/ 0 w 2466975"/>
                <a:gd name="connsiteY0" fmla="*/ 0 h 1352550"/>
                <a:gd name="connsiteX1" fmla="*/ 409575 w 2466975"/>
                <a:gd name="connsiteY1" fmla="*/ 847725 h 1352550"/>
                <a:gd name="connsiteX2" fmla="*/ 842963 w 2466975"/>
                <a:gd name="connsiteY2" fmla="*/ 1000125 h 1352550"/>
                <a:gd name="connsiteX3" fmla="*/ 1243013 w 2466975"/>
                <a:gd name="connsiteY3" fmla="*/ 1057275 h 1352550"/>
                <a:gd name="connsiteX4" fmla="*/ 1657350 w 2466975"/>
                <a:gd name="connsiteY4" fmla="*/ 1123950 h 1352550"/>
                <a:gd name="connsiteX5" fmla="*/ 2466975 w 2466975"/>
                <a:gd name="connsiteY5" fmla="*/ 1352550 h 1352550"/>
                <a:gd name="connsiteX0" fmla="*/ 0 w 2466975"/>
                <a:gd name="connsiteY0" fmla="*/ 0 h 1352550"/>
                <a:gd name="connsiteX1" fmla="*/ 409575 w 2466975"/>
                <a:gd name="connsiteY1" fmla="*/ 840582 h 1352550"/>
                <a:gd name="connsiteX2" fmla="*/ 842963 w 2466975"/>
                <a:gd name="connsiteY2" fmla="*/ 1000125 h 1352550"/>
                <a:gd name="connsiteX3" fmla="*/ 1243013 w 2466975"/>
                <a:gd name="connsiteY3" fmla="*/ 1057275 h 1352550"/>
                <a:gd name="connsiteX4" fmla="*/ 1657350 w 2466975"/>
                <a:gd name="connsiteY4" fmla="*/ 1123950 h 1352550"/>
                <a:gd name="connsiteX5" fmla="*/ 2466975 w 2466975"/>
                <a:gd name="connsiteY5" fmla="*/ 1352550 h 1352550"/>
                <a:gd name="connsiteX0" fmla="*/ 0 w 2466975"/>
                <a:gd name="connsiteY0" fmla="*/ 0 h 1352550"/>
                <a:gd name="connsiteX1" fmla="*/ 402431 w 2466975"/>
                <a:gd name="connsiteY1" fmla="*/ 835819 h 1352550"/>
                <a:gd name="connsiteX2" fmla="*/ 842963 w 2466975"/>
                <a:gd name="connsiteY2" fmla="*/ 1000125 h 1352550"/>
                <a:gd name="connsiteX3" fmla="*/ 1243013 w 2466975"/>
                <a:gd name="connsiteY3" fmla="*/ 1057275 h 1352550"/>
                <a:gd name="connsiteX4" fmla="*/ 1657350 w 2466975"/>
                <a:gd name="connsiteY4" fmla="*/ 1123950 h 1352550"/>
                <a:gd name="connsiteX5" fmla="*/ 2466975 w 2466975"/>
                <a:gd name="connsiteY5" fmla="*/ 1352550 h 1352550"/>
                <a:gd name="connsiteX0" fmla="*/ 0 w 2466975"/>
                <a:gd name="connsiteY0" fmla="*/ 0 h 1352550"/>
                <a:gd name="connsiteX1" fmla="*/ 409575 w 2466975"/>
                <a:gd name="connsiteY1" fmla="*/ 835819 h 1352550"/>
                <a:gd name="connsiteX2" fmla="*/ 842963 w 2466975"/>
                <a:gd name="connsiteY2" fmla="*/ 1000125 h 1352550"/>
                <a:gd name="connsiteX3" fmla="*/ 1243013 w 2466975"/>
                <a:gd name="connsiteY3" fmla="*/ 1057275 h 1352550"/>
                <a:gd name="connsiteX4" fmla="*/ 1657350 w 2466975"/>
                <a:gd name="connsiteY4" fmla="*/ 1123950 h 1352550"/>
                <a:gd name="connsiteX5" fmla="*/ 2466975 w 2466975"/>
                <a:gd name="connsiteY5" fmla="*/ 1352550 h 1352550"/>
                <a:gd name="connsiteX0" fmla="*/ 0 w 2466975"/>
                <a:gd name="connsiteY0" fmla="*/ 0 h 1352550"/>
                <a:gd name="connsiteX1" fmla="*/ 409575 w 2466975"/>
                <a:gd name="connsiteY1" fmla="*/ 835819 h 1352550"/>
                <a:gd name="connsiteX2" fmla="*/ 821532 w 2466975"/>
                <a:gd name="connsiteY2" fmla="*/ 1004888 h 1352550"/>
                <a:gd name="connsiteX3" fmla="*/ 1243013 w 2466975"/>
                <a:gd name="connsiteY3" fmla="*/ 1057275 h 1352550"/>
                <a:gd name="connsiteX4" fmla="*/ 1657350 w 2466975"/>
                <a:gd name="connsiteY4" fmla="*/ 1123950 h 1352550"/>
                <a:gd name="connsiteX5" fmla="*/ 2466975 w 2466975"/>
                <a:gd name="connsiteY5" fmla="*/ 1352550 h 1352550"/>
                <a:gd name="connsiteX0" fmla="*/ 0 w 2466975"/>
                <a:gd name="connsiteY0" fmla="*/ 0 h 1352550"/>
                <a:gd name="connsiteX1" fmla="*/ 409575 w 2466975"/>
                <a:gd name="connsiteY1" fmla="*/ 835819 h 1352550"/>
                <a:gd name="connsiteX2" fmla="*/ 821532 w 2466975"/>
                <a:gd name="connsiteY2" fmla="*/ 995363 h 1352550"/>
                <a:gd name="connsiteX3" fmla="*/ 1243013 w 2466975"/>
                <a:gd name="connsiteY3" fmla="*/ 1057275 h 1352550"/>
                <a:gd name="connsiteX4" fmla="*/ 1657350 w 2466975"/>
                <a:gd name="connsiteY4" fmla="*/ 1123950 h 1352550"/>
                <a:gd name="connsiteX5" fmla="*/ 2466975 w 2466975"/>
                <a:gd name="connsiteY5" fmla="*/ 1352550 h 135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66975" h="1352550">
                  <a:moveTo>
                    <a:pt x="0" y="0"/>
                  </a:moveTo>
                  <a:lnTo>
                    <a:pt x="409575" y="835819"/>
                  </a:lnTo>
                  <a:lnTo>
                    <a:pt x="821532" y="995363"/>
                  </a:lnTo>
                  <a:lnTo>
                    <a:pt x="1243013" y="1057275"/>
                  </a:lnTo>
                  <a:lnTo>
                    <a:pt x="1657350" y="1123950"/>
                  </a:lnTo>
                  <a:lnTo>
                    <a:pt x="2466975" y="1352550"/>
                  </a:lnTo>
                </a:path>
              </a:pathLst>
            </a:custGeom>
            <a:noFill/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7D56401-32BF-4F3F-A44C-3B675D0771DE}"/>
                </a:ext>
              </a:extLst>
            </p:cNvPr>
            <p:cNvSpPr/>
            <p:nvPr/>
          </p:nvSpPr>
          <p:spPr>
            <a:xfrm>
              <a:off x="1808282" y="1804754"/>
              <a:ext cx="176537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1 mg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3363AC7-2889-4404-88D2-DB3799F42B21}"/>
                </a:ext>
              </a:extLst>
            </p:cNvPr>
            <p:cNvSpPr/>
            <p:nvPr/>
          </p:nvSpPr>
          <p:spPr>
            <a:xfrm>
              <a:off x="762599" y="2113804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B575344-8171-422A-B5EF-90329FE873FF}"/>
                </a:ext>
              </a:extLst>
            </p:cNvPr>
            <p:cNvCxnSpPr/>
            <p:nvPr/>
          </p:nvCxnSpPr>
          <p:spPr bwMode="auto">
            <a:xfrm flipV="1">
              <a:off x="1174964" y="2261217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6D9A730A-7F37-4FDB-AF43-F3CEEC59CF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74964" y="5490929"/>
              <a:ext cx="292063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DAEC31F2-3EA1-443D-A071-A9722142DEF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28397" y="2257425"/>
              <a:ext cx="0" cy="32371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83B06C6-20A8-484B-8489-CED97801439C}"/>
                </a:ext>
              </a:extLst>
            </p:cNvPr>
            <p:cNvSpPr/>
            <p:nvPr/>
          </p:nvSpPr>
          <p:spPr>
            <a:xfrm>
              <a:off x="887297" y="5668108"/>
              <a:ext cx="811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6FA1B8B-F1F3-4BF9-B8CA-5AF7303F0859}"/>
                </a:ext>
              </a:extLst>
            </p:cNvPr>
            <p:cNvSpPr/>
            <p:nvPr/>
          </p:nvSpPr>
          <p:spPr>
            <a:xfrm>
              <a:off x="853971" y="2763217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80</a:t>
              </a:r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421DF252-B244-472D-BDDC-ED72FE90CAA8}"/>
                </a:ext>
              </a:extLst>
            </p:cNvPr>
            <p:cNvCxnSpPr/>
            <p:nvPr/>
          </p:nvCxnSpPr>
          <p:spPr bwMode="auto">
            <a:xfrm flipV="1">
              <a:off x="1174964" y="291063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6F2923A-DF1B-453B-B7B1-AD10D8BE33B8}"/>
                </a:ext>
              </a:extLst>
            </p:cNvPr>
            <p:cNvSpPr/>
            <p:nvPr/>
          </p:nvSpPr>
          <p:spPr>
            <a:xfrm>
              <a:off x="853971" y="3411405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60</a:t>
              </a:r>
            </a:p>
          </p:txBody>
        </p: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D7DE954D-9B1D-4451-A00D-9C5D7ACD4E86}"/>
                </a:ext>
              </a:extLst>
            </p:cNvPr>
            <p:cNvCxnSpPr/>
            <p:nvPr/>
          </p:nvCxnSpPr>
          <p:spPr bwMode="auto">
            <a:xfrm flipV="1">
              <a:off x="1174964" y="3558818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66BC702-932E-49AF-B432-509E74647B1A}"/>
                </a:ext>
              </a:extLst>
            </p:cNvPr>
            <p:cNvSpPr/>
            <p:nvPr/>
          </p:nvSpPr>
          <p:spPr>
            <a:xfrm>
              <a:off x="853971" y="4059262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E22F5D10-C50F-4080-AAF8-1F5E6657C5B6}"/>
                </a:ext>
              </a:extLst>
            </p:cNvPr>
            <p:cNvCxnSpPr/>
            <p:nvPr/>
          </p:nvCxnSpPr>
          <p:spPr bwMode="auto">
            <a:xfrm flipV="1">
              <a:off x="1174964" y="4206675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4D7C02B-C951-4781-AC9B-63F3396BAECE}"/>
                </a:ext>
              </a:extLst>
            </p:cNvPr>
            <p:cNvSpPr/>
            <p:nvPr/>
          </p:nvSpPr>
          <p:spPr>
            <a:xfrm>
              <a:off x="853971" y="4696696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90D1B053-87D6-4B67-9DFB-3D435CAC55B7}"/>
                </a:ext>
              </a:extLst>
            </p:cNvPr>
            <p:cNvCxnSpPr/>
            <p:nvPr/>
          </p:nvCxnSpPr>
          <p:spPr bwMode="auto">
            <a:xfrm flipV="1">
              <a:off x="1174964" y="4844109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E2D322E5-E763-41A3-AE7A-D71AF8FA7AF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1411111" y="552056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B5B8781-49EF-4715-A829-59664ED6BC67}"/>
                </a:ext>
              </a:extLst>
            </p:cNvPr>
            <p:cNvSpPr/>
            <p:nvPr/>
          </p:nvSpPr>
          <p:spPr>
            <a:xfrm>
              <a:off x="1631910" y="566810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W2</a:t>
              </a:r>
            </a:p>
          </p:txBody>
        </p: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A8664CAB-2ACB-4330-AB67-E7C36317BD84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1820717" y="552056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25E5966-7700-4C2A-9B50-4186CC0601BD}"/>
                </a:ext>
              </a:extLst>
            </p:cNvPr>
            <p:cNvSpPr/>
            <p:nvPr/>
          </p:nvSpPr>
          <p:spPr>
            <a:xfrm>
              <a:off x="2040291" y="566810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W4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277ABAD8-8E68-4EC0-9D7B-D891A12FC14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229098" y="552056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A4D35C9-F967-4179-B5B0-1C9B0A297E47}"/>
                </a:ext>
              </a:extLst>
            </p:cNvPr>
            <p:cNvSpPr/>
            <p:nvPr/>
          </p:nvSpPr>
          <p:spPr>
            <a:xfrm>
              <a:off x="2452205" y="566810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8C29944A-8B1E-4783-9AF3-CDEC67538BE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641012" y="55205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9F0A92A-2D20-40CD-9A51-957D1389464B}"/>
                </a:ext>
              </a:extLst>
            </p:cNvPr>
            <p:cNvSpPr/>
            <p:nvPr/>
          </p:nvSpPr>
          <p:spPr>
            <a:xfrm>
              <a:off x="2862894" y="566810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W8</a:t>
              </a:r>
            </a:p>
          </p:txBody>
        </p: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FCA08E5D-43F6-4044-BF1A-1336AABED96E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3051701" y="55205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02A3DD8-81F3-45FA-BA29-864EE2EFCC97}"/>
                </a:ext>
              </a:extLst>
            </p:cNvPr>
            <p:cNvSpPr/>
            <p:nvPr/>
          </p:nvSpPr>
          <p:spPr>
            <a:xfrm>
              <a:off x="3213529" y="5668108"/>
              <a:ext cx="5277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W10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1D05F724-76B2-43F4-BB44-626B2E2377F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3460082" y="55205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D897F8E-18ED-4BDA-8048-39DD747D4149}"/>
                </a:ext>
              </a:extLst>
            </p:cNvPr>
            <p:cNvSpPr/>
            <p:nvPr/>
          </p:nvSpPr>
          <p:spPr>
            <a:xfrm>
              <a:off x="3640382" y="5668108"/>
              <a:ext cx="5277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994CC02A-7DD3-494C-937B-2167A032E7EB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3868463" y="55205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1B1F0149-96A2-45FB-A152-904FB74309D1}"/>
                </a:ext>
              </a:extLst>
            </p:cNvPr>
            <p:cNvSpPr/>
            <p:nvPr/>
          </p:nvSpPr>
          <p:spPr>
            <a:xfrm>
              <a:off x="1372413" y="2502139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C3033CBB-8890-4276-BEAE-74B6160C4763}"/>
                </a:ext>
              </a:extLst>
            </p:cNvPr>
            <p:cNvSpPr/>
            <p:nvPr/>
          </p:nvSpPr>
          <p:spPr>
            <a:xfrm>
              <a:off x="1786751" y="3816589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09A09CFE-25A2-408D-849F-B1B053D30C78}"/>
                </a:ext>
              </a:extLst>
            </p:cNvPr>
            <p:cNvSpPr/>
            <p:nvPr/>
          </p:nvSpPr>
          <p:spPr>
            <a:xfrm>
              <a:off x="2196326" y="4011852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694051FD-E7E2-4AB9-A546-AB6E8740FA30}"/>
                </a:ext>
              </a:extLst>
            </p:cNvPr>
            <p:cNvSpPr/>
            <p:nvPr/>
          </p:nvSpPr>
          <p:spPr>
            <a:xfrm>
              <a:off x="2605901" y="4264264"/>
              <a:ext cx="123302" cy="123302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131C353C-C575-43F4-9BEF-3E422D85B7DD}"/>
                </a:ext>
              </a:extLst>
            </p:cNvPr>
            <p:cNvSpPr/>
            <p:nvPr/>
          </p:nvSpPr>
          <p:spPr>
            <a:xfrm>
              <a:off x="3025001" y="4397614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DAE9355E-8BB0-445B-BDC3-C92F8572C041}"/>
                </a:ext>
              </a:extLst>
            </p:cNvPr>
            <p:cNvSpPr/>
            <p:nvPr/>
          </p:nvSpPr>
          <p:spPr>
            <a:xfrm>
              <a:off x="3844151" y="4554776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0ECD6845-CDA0-4F82-A352-5D396D8E5A8E}"/>
                </a:ext>
              </a:extLst>
            </p:cNvPr>
            <p:cNvSpPr/>
            <p:nvPr/>
          </p:nvSpPr>
          <p:spPr>
            <a:xfrm>
              <a:off x="1377175" y="3208198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ECDD46A-C9EF-4E96-BDFC-2CD48F4885C5}"/>
                </a:ext>
              </a:extLst>
            </p:cNvPr>
            <p:cNvSpPr/>
            <p:nvPr/>
          </p:nvSpPr>
          <p:spPr>
            <a:xfrm>
              <a:off x="1786750" y="4070210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CC015624-29B4-47C0-AAE8-A06D43293141}"/>
                </a:ext>
              </a:extLst>
            </p:cNvPr>
            <p:cNvSpPr/>
            <p:nvPr/>
          </p:nvSpPr>
          <p:spPr>
            <a:xfrm>
              <a:off x="2201087" y="4232135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6D1BD022-D665-4E4D-B717-484F372B3BBA}"/>
                </a:ext>
              </a:extLst>
            </p:cNvPr>
            <p:cNvSpPr/>
            <p:nvPr/>
          </p:nvSpPr>
          <p:spPr>
            <a:xfrm>
              <a:off x="2610662" y="4289285"/>
              <a:ext cx="123302" cy="123302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9E9DA091-4640-481D-A169-37CED1EBCA8B}"/>
                </a:ext>
              </a:extLst>
            </p:cNvPr>
            <p:cNvSpPr/>
            <p:nvPr/>
          </p:nvSpPr>
          <p:spPr>
            <a:xfrm>
              <a:off x="3015474" y="4370248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D0238FA6-8DC7-40D0-AE88-85D1B4F00A28}"/>
                </a:ext>
              </a:extLst>
            </p:cNvPr>
            <p:cNvSpPr/>
            <p:nvPr/>
          </p:nvSpPr>
          <p:spPr>
            <a:xfrm>
              <a:off x="3839386" y="4579798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967C7989-8200-4E7D-B5E5-A90C78AF8BF4}"/>
                </a:ext>
              </a:extLst>
            </p:cNvPr>
            <p:cNvSpPr/>
            <p:nvPr/>
          </p:nvSpPr>
          <p:spPr>
            <a:xfrm>
              <a:off x="931451" y="5327654"/>
              <a:ext cx="2760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6A14EB3A-50D0-4EAE-A48E-A0FC8B0A7E95}"/>
              </a:ext>
            </a:extLst>
          </p:cNvPr>
          <p:cNvGrpSpPr/>
          <p:nvPr/>
        </p:nvGrpSpPr>
        <p:grpSpPr>
          <a:xfrm>
            <a:off x="5097180" y="1804754"/>
            <a:ext cx="3434121" cy="4166851"/>
            <a:chOff x="5097180" y="1804754"/>
            <a:chExt cx="3434121" cy="4166851"/>
          </a:xfrm>
        </p:grpSpPr>
        <p:sp>
          <p:nvSpPr>
            <p:cNvPr id="4099" name="Forme libre : forme 4098">
              <a:extLst>
                <a:ext uri="{FF2B5EF4-FFF2-40B4-BE49-F238E27FC236}">
                  <a16:creationId xmlns:a16="http://schemas.microsoft.com/office/drawing/2014/main" id="{49184677-2AA5-4DE6-B0D4-A5136D4547B5}"/>
                </a:ext>
              </a:extLst>
            </p:cNvPr>
            <p:cNvSpPr/>
            <p:nvPr/>
          </p:nvSpPr>
          <p:spPr>
            <a:xfrm>
              <a:off x="5769943" y="2862263"/>
              <a:ext cx="2481262" cy="1766887"/>
            </a:xfrm>
            <a:custGeom>
              <a:avLst/>
              <a:gdLst>
                <a:gd name="connsiteX0" fmla="*/ 0 w 2481262"/>
                <a:gd name="connsiteY0" fmla="*/ 0 h 1766887"/>
                <a:gd name="connsiteX1" fmla="*/ 409575 w 2481262"/>
                <a:gd name="connsiteY1" fmla="*/ 1019175 h 1766887"/>
                <a:gd name="connsiteX2" fmla="*/ 833437 w 2481262"/>
                <a:gd name="connsiteY2" fmla="*/ 1519237 h 1766887"/>
                <a:gd name="connsiteX3" fmla="*/ 1238250 w 2481262"/>
                <a:gd name="connsiteY3" fmla="*/ 1500187 h 1766887"/>
                <a:gd name="connsiteX4" fmla="*/ 1647825 w 2481262"/>
                <a:gd name="connsiteY4" fmla="*/ 1766887 h 1766887"/>
                <a:gd name="connsiteX5" fmla="*/ 2481262 w 2481262"/>
                <a:gd name="connsiteY5" fmla="*/ 1685925 h 1766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81262" h="1766887">
                  <a:moveTo>
                    <a:pt x="0" y="0"/>
                  </a:moveTo>
                  <a:lnTo>
                    <a:pt x="409575" y="1019175"/>
                  </a:lnTo>
                  <a:lnTo>
                    <a:pt x="833437" y="1519237"/>
                  </a:lnTo>
                  <a:lnTo>
                    <a:pt x="1238250" y="1500187"/>
                  </a:lnTo>
                  <a:lnTo>
                    <a:pt x="1647825" y="1766887"/>
                  </a:lnTo>
                  <a:lnTo>
                    <a:pt x="2481262" y="1685925"/>
                  </a:lnTo>
                </a:path>
              </a:pathLst>
            </a:custGeom>
            <a:noFill/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00" name="Forme libre : forme 4099">
              <a:extLst>
                <a:ext uri="{FF2B5EF4-FFF2-40B4-BE49-F238E27FC236}">
                  <a16:creationId xmlns:a16="http://schemas.microsoft.com/office/drawing/2014/main" id="{0876AF67-4840-46B4-AA08-EB8434C584B5}"/>
                </a:ext>
              </a:extLst>
            </p:cNvPr>
            <p:cNvSpPr/>
            <p:nvPr/>
          </p:nvSpPr>
          <p:spPr>
            <a:xfrm>
              <a:off x="5772324" y="3402807"/>
              <a:ext cx="2471737" cy="1197768"/>
            </a:xfrm>
            <a:custGeom>
              <a:avLst/>
              <a:gdLst>
                <a:gd name="connsiteX0" fmla="*/ 0 w 2476500"/>
                <a:gd name="connsiteY0" fmla="*/ 0 h 1195387"/>
                <a:gd name="connsiteX1" fmla="*/ 414338 w 2476500"/>
                <a:gd name="connsiteY1" fmla="*/ 614362 h 1195387"/>
                <a:gd name="connsiteX2" fmla="*/ 842963 w 2476500"/>
                <a:gd name="connsiteY2" fmla="*/ 976312 h 1195387"/>
                <a:gd name="connsiteX3" fmla="*/ 1233488 w 2476500"/>
                <a:gd name="connsiteY3" fmla="*/ 1009650 h 1195387"/>
                <a:gd name="connsiteX4" fmla="*/ 1647825 w 2476500"/>
                <a:gd name="connsiteY4" fmla="*/ 1157287 h 1195387"/>
                <a:gd name="connsiteX5" fmla="*/ 2476500 w 2476500"/>
                <a:gd name="connsiteY5" fmla="*/ 1195387 h 1195387"/>
                <a:gd name="connsiteX0" fmla="*/ 0 w 2469356"/>
                <a:gd name="connsiteY0" fmla="*/ 0 h 1207293"/>
                <a:gd name="connsiteX1" fmla="*/ 407194 w 2469356"/>
                <a:gd name="connsiteY1" fmla="*/ 626268 h 1207293"/>
                <a:gd name="connsiteX2" fmla="*/ 835819 w 2469356"/>
                <a:gd name="connsiteY2" fmla="*/ 988218 h 1207293"/>
                <a:gd name="connsiteX3" fmla="*/ 1226344 w 2469356"/>
                <a:gd name="connsiteY3" fmla="*/ 1021556 h 1207293"/>
                <a:gd name="connsiteX4" fmla="*/ 1640681 w 2469356"/>
                <a:gd name="connsiteY4" fmla="*/ 1169193 h 1207293"/>
                <a:gd name="connsiteX5" fmla="*/ 2469356 w 2469356"/>
                <a:gd name="connsiteY5" fmla="*/ 1207293 h 1207293"/>
                <a:gd name="connsiteX0" fmla="*/ 0 w 2469356"/>
                <a:gd name="connsiteY0" fmla="*/ 0 h 1207293"/>
                <a:gd name="connsiteX1" fmla="*/ 409576 w 2469356"/>
                <a:gd name="connsiteY1" fmla="*/ 616743 h 1207293"/>
                <a:gd name="connsiteX2" fmla="*/ 835819 w 2469356"/>
                <a:gd name="connsiteY2" fmla="*/ 988218 h 1207293"/>
                <a:gd name="connsiteX3" fmla="*/ 1226344 w 2469356"/>
                <a:gd name="connsiteY3" fmla="*/ 1021556 h 1207293"/>
                <a:gd name="connsiteX4" fmla="*/ 1640681 w 2469356"/>
                <a:gd name="connsiteY4" fmla="*/ 1169193 h 1207293"/>
                <a:gd name="connsiteX5" fmla="*/ 2469356 w 2469356"/>
                <a:gd name="connsiteY5" fmla="*/ 1207293 h 1207293"/>
                <a:gd name="connsiteX0" fmla="*/ 0 w 2471737"/>
                <a:gd name="connsiteY0" fmla="*/ 0 h 1197768"/>
                <a:gd name="connsiteX1" fmla="*/ 409576 w 2471737"/>
                <a:gd name="connsiteY1" fmla="*/ 616743 h 1197768"/>
                <a:gd name="connsiteX2" fmla="*/ 835819 w 2471737"/>
                <a:gd name="connsiteY2" fmla="*/ 988218 h 1197768"/>
                <a:gd name="connsiteX3" fmla="*/ 1226344 w 2471737"/>
                <a:gd name="connsiteY3" fmla="*/ 1021556 h 1197768"/>
                <a:gd name="connsiteX4" fmla="*/ 1640681 w 2471737"/>
                <a:gd name="connsiteY4" fmla="*/ 1169193 h 1197768"/>
                <a:gd name="connsiteX5" fmla="*/ 2471737 w 2471737"/>
                <a:gd name="connsiteY5" fmla="*/ 1197768 h 1197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71737" h="1197768">
                  <a:moveTo>
                    <a:pt x="0" y="0"/>
                  </a:moveTo>
                  <a:lnTo>
                    <a:pt x="409576" y="616743"/>
                  </a:lnTo>
                  <a:lnTo>
                    <a:pt x="835819" y="988218"/>
                  </a:lnTo>
                  <a:lnTo>
                    <a:pt x="1226344" y="1021556"/>
                  </a:lnTo>
                  <a:lnTo>
                    <a:pt x="1640681" y="1169193"/>
                  </a:lnTo>
                  <a:lnTo>
                    <a:pt x="2471737" y="1197768"/>
                  </a:lnTo>
                </a:path>
              </a:pathLst>
            </a:custGeom>
            <a:noFill/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3EBB4F9-ADD0-496D-B964-B572ABD3F867}"/>
                </a:ext>
              </a:extLst>
            </p:cNvPr>
            <p:cNvSpPr/>
            <p:nvPr/>
          </p:nvSpPr>
          <p:spPr>
            <a:xfrm>
              <a:off x="6049990" y="1804754"/>
              <a:ext cx="176537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NGM282 3 mg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DA151F1-54D0-454D-888B-7067F2E6D58B}"/>
                </a:ext>
              </a:extLst>
            </p:cNvPr>
            <p:cNvSpPr/>
            <p:nvPr/>
          </p:nvSpPr>
          <p:spPr>
            <a:xfrm>
              <a:off x="5097180" y="2113805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9614F6A1-A9FD-42B5-9933-FF70725C3196}"/>
                </a:ext>
              </a:extLst>
            </p:cNvPr>
            <p:cNvCxnSpPr/>
            <p:nvPr/>
          </p:nvCxnSpPr>
          <p:spPr bwMode="auto">
            <a:xfrm flipV="1">
              <a:off x="5509545" y="2261218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AFAD2572-2F34-4A37-BC09-42C21833163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509545" y="5490930"/>
              <a:ext cx="292063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3A3C3038-8BB3-4129-B2BA-8F13ABC228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62978" y="2257426"/>
              <a:ext cx="0" cy="32371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7E8A017-ADD2-4424-A999-F07707DA1CCF}"/>
                </a:ext>
              </a:extLst>
            </p:cNvPr>
            <p:cNvSpPr/>
            <p:nvPr/>
          </p:nvSpPr>
          <p:spPr>
            <a:xfrm>
              <a:off x="5188552" y="2763218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80</a:t>
              </a:r>
            </a:p>
          </p:txBody>
        </p: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FBE524E2-A432-47FB-A866-17F1D31B34D5}"/>
                </a:ext>
              </a:extLst>
            </p:cNvPr>
            <p:cNvCxnSpPr/>
            <p:nvPr/>
          </p:nvCxnSpPr>
          <p:spPr bwMode="auto">
            <a:xfrm flipV="1">
              <a:off x="5509545" y="291063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627EA7D-99E8-4FCB-9B86-991B88F2CFF5}"/>
                </a:ext>
              </a:extLst>
            </p:cNvPr>
            <p:cNvSpPr/>
            <p:nvPr/>
          </p:nvSpPr>
          <p:spPr>
            <a:xfrm>
              <a:off x="5188552" y="3411406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60</a:t>
              </a:r>
            </a:p>
          </p:txBody>
        </p: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2B09F6F0-35B9-4406-9F99-41C03A915055}"/>
                </a:ext>
              </a:extLst>
            </p:cNvPr>
            <p:cNvCxnSpPr/>
            <p:nvPr/>
          </p:nvCxnSpPr>
          <p:spPr bwMode="auto">
            <a:xfrm flipV="1">
              <a:off x="5509545" y="3558819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F58DC19D-0C20-4B99-AA12-5DFABE2923FB}"/>
                </a:ext>
              </a:extLst>
            </p:cNvPr>
            <p:cNvSpPr/>
            <p:nvPr/>
          </p:nvSpPr>
          <p:spPr>
            <a:xfrm>
              <a:off x="5188552" y="4059263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40</a:t>
              </a:r>
            </a:p>
          </p:txBody>
        </p: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17A143B5-2B1B-44A8-83B4-410BF7FAD0EF}"/>
                </a:ext>
              </a:extLst>
            </p:cNvPr>
            <p:cNvCxnSpPr/>
            <p:nvPr/>
          </p:nvCxnSpPr>
          <p:spPr bwMode="auto">
            <a:xfrm flipV="1">
              <a:off x="5509545" y="4206676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EFC7F89-61D2-4684-9A3E-B5BFA6A39BF1}"/>
                </a:ext>
              </a:extLst>
            </p:cNvPr>
            <p:cNvSpPr/>
            <p:nvPr/>
          </p:nvSpPr>
          <p:spPr>
            <a:xfrm>
              <a:off x="5188552" y="4696697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C4855014-F981-4AA6-8795-E1FB3F597F73}"/>
                </a:ext>
              </a:extLst>
            </p:cNvPr>
            <p:cNvCxnSpPr/>
            <p:nvPr/>
          </p:nvCxnSpPr>
          <p:spPr bwMode="auto">
            <a:xfrm flipV="1">
              <a:off x="5509545" y="484411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8C198EEE-3A41-4913-B5B5-35C08A206440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5745692" y="55205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E69CA47D-BFC1-4435-B2B1-829B9EC77558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6155298" y="55205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50892339-836E-429F-BAC2-0D514B03FD78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6563679" y="552056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842E3154-FA3E-44B1-B7D8-B1A5CB459A4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6975593" y="5520562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2623771A-6575-4E2B-A386-D8B67612530B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7386282" y="5520562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773518BD-3883-4092-9877-F851A2EC02B0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7794663" y="5520562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63C9B4F1-C61C-4D45-BEC2-C1995474BF0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8203044" y="5520562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CE5EE878-40D1-4E32-AC4F-0D610A1F199E}"/>
                </a:ext>
              </a:extLst>
            </p:cNvPr>
            <p:cNvSpPr/>
            <p:nvPr/>
          </p:nvSpPr>
          <p:spPr>
            <a:xfrm>
              <a:off x="5713754" y="2797414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22BCE73-8313-4CFF-AEF7-BC4D1C520D43}"/>
                </a:ext>
              </a:extLst>
            </p:cNvPr>
            <p:cNvSpPr/>
            <p:nvPr/>
          </p:nvSpPr>
          <p:spPr>
            <a:xfrm>
              <a:off x="6137039" y="3830876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D5987DCC-13BE-42D1-BBC4-126213FC1F4C}"/>
                </a:ext>
              </a:extLst>
            </p:cNvPr>
            <p:cNvSpPr/>
            <p:nvPr/>
          </p:nvSpPr>
          <p:spPr>
            <a:xfrm>
              <a:off x="6542429" y="4321414"/>
              <a:ext cx="111644" cy="11164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20AFCEDF-2088-46B6-A41E-B21B2FBD8118}"/>
                </a:ext>
              </a:extLst>
            </p:cNvPr>
            <p:cNvSpPr/>
            <p:nvPr/>
          </p:nvSpPr>
          <p:spPr>
            <a:xfrm>
              <a:off x="6942479" y="4321414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1C75EB82-1CA9-48AA-90BD-F25D88526A55}"/>
                </a:ext>
              </a:extLst>
            </p:cNvPr>
            <p:cNvSpPr/>
            <p:nvPr/>
          </p:nvSpPr>
          <p:spPr>
            <a:xfrm>
              <a:off x="7352054" y="4554777"/>
              <a:ext cx="111644" cy="111644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0E80E1AC-3F25-49F9-86B5-5EDA2C8275BC}"/>
                </a:ext>
              </a:extLst>
            </p:cNvPr>
            <p:cNvSpPr/>
            <p:nvPr/>
          </p:nvSpPr>
          <p:spPr>
            <a:xfrm>
              <a:off x="8185491" y="4497627"/>
              <a:ext cx="127238" cy="127238"/>
            </a:xfrm>
            <a:prstGeom prst="ellipse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F998BD5D-DE0E-454B-9E8D-D3BE83BFA4EC}"/>
                </a:ext>
              </a:extLst>
            </p:cNvPr>
            <p:cNvSpPr/>
            <p:nvPr/>
          </p:nvSpPr>
          <p:spPr>
            <a:xfrm>
              <a:off x="5708989" y="3346310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739BD7EF-5CCD-4ED6-9B38-60198D44DB89}"/>
                </a:ext>
              </a:extLst>
            </p:cNvPr>
            <p:cNvSpPr/>
            <p:nvPr/>
          </p:nvSpPr>
          <p:spPr>
            <a:xfrm>
              <a:off x="6118564" y="3960673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D1F97B32-657F-4F45-A94E-EE84D58EA002}"/>
                </a:ext>
              </a:extLst>
            </p:cNvPr>
            <p:cNvSpPr/>
            <p:nvPr/>
          </p:nvSpPr>
          <p:spPr>
            <a:xfrm>
              <a:off x="6542427" y="4317860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C615F8F5-4BA4-44FB-B6A1-1ABA3B53BB20}"/>
                </a:ext>
              </a:extLst>
            </p:cNvPr>
            <p:cNvSpPr/>
            <p:nvPr/>
          </p:nvSpPr>
          <p:spPr>
            <a:xfrm>
              <a:off x="6937714" y="4351198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F0BAEDF4-508F-4A00-BDEC-33D94AF61AB1}"/>
                </a:ext>
              </a:extLst>
            </p:cNvPr>
            <p:cNvSpPr/>
            <p:nvPr/>
          </p:nvSpPr>
          <p:spPr>
            <a:xfrm>
              <a:off x="7347289" y="4532173"/>
              <a:ext cx="111644" cy="111644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2602E701-39F9-4C88-AE77-C106351FDA4C}"/>
                </a:ext>
              </a:extLst>
            </p:cNvPr>
            <p:cNvSpPr/>
            <p:nvPr/>
          </p:nvSpPr>
          <p:spPr>
            <a:xfrm>
              <a:off x="8185489" y="4527410"/>
              <a:ext cx="127238" cy="127238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83F13F32-98C3-4D6B-B23A-40F40C8188C4}"/>
                </a:ext>
              </a:extLst>
            </p:cNvPr>
            <p:cNvSpPr/>
            <p:nvPr/>
          </p:nvSpPr>
          <p:spPr>
            <a:xfrm>
              <a:off x="5250506" y="5663828"/>
              <a:ext cx="8114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F0ADCF50-E5C8-477F-A410-6FF8E7CF873A}"/>
                </a:ext>
              </a:extLst>
            </p:cNvPr>
            <p:cNvSpPr/>
            <p:nvPr/>
          </p:nvSpPr>
          <p:spPr>
            <a:xfrm>
              <a:off x="5995119" y="566382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W2</a:t>
              </a: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C0109A00-D42E-4757-8363-A07D44690799}"/>
                </a:ext>
              </a:extLst>
            </p:cNvPr>
            <p:cNvSpPr/>
            <p:nvPr/>
          </p:nvSpPr>
          <p:spPr>
            <a:xfrm>
              <a:off x="6403500" y="566382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W4</a:t>
              </a: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57D0AF10-532B-49E9-AE45-B62970061F12}"/>
                </a:ext>
              </a:extLst>
            </p:cNvPr>
            <p:cNvSpPr/>
            <p:nvPr/>
          </p:nvSpPr>
          <p:spPr>
            <a:xfrm>
              <a:off x="6815414" y="566382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D62F7128-E22C-49A5-8809-2625B126A22B}"/>
                </a:ext>
              </a:extLst>
            </p:cNvPr>
            <p:cNvSpPr/>
            <p:nvPr/>
          </p:nvSpPr>
          <p:spPr>
            <a:xfrm>
              <a:off x="7226103" y="5663828"/>
              <a:ext cx="43633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W8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D9399CF5-9DAC-41C9-81D6-1B8E4EBD9AE0}"/>
                </a:ext>
              </a:extLst>
            </p:cNvPr>
            <p:cNvSpPr/>
            <p:nvPr/>
          </p:nvSpPr>
          <p:spPr>
            <a:xfrm>
              <a:off x="7576738" y="5663828"/>
              <a:ext cx="5277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W10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0D4F472-BCD9-4215-AB1C-A54C5201E57D}"/>
                </a:ext>
              </a:extLst>
            </p:cNvPr>
            <p:cNvSpPr/>
            <p:nvPr/>
          </p:nvSpPr>
          <p:spPr>
            <a:xfrm>
              <a:off x="8003591" y="5663828"/>
              <a:ext cx="5277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50BF1350-3027-48C4-8621-453523DFF7E6}"/>
                </a:ext>
              </a:extLst>
            </p:cNvPr>
            <p:cNvSpPr/>
            <p:nvPr/>
          </p:nvSpPr>
          <p:spPr>
            <a:xfrm>
              <a:off x="5294660" y="5323374"/>
              <a:ext cx="2760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9801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2569" y="1122388"/>
            <a:ext cx="3671639" cy="544488"/>
          </a:xfrm>
        </p:spPr>
        <p:txBody>
          <a:bodyPr/>
          <a:lstStyle/>
          <a:p>
            <a:r>
              <a:rPr lang="en-US" sz="2400">
                <a:solidFill>
                  <a:srgbClr val="0070C0"/>
                </a:solidFill>
                <a:latin typeface="Calibri"/>
                <a:cs typeface="Calibri"/>
              </a:rPr>
              <a:t>Histological parameters, %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3F5DD44C-DB80-45EB-ABA7-42B0C3D9F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id="{7754293D-FF68-4904-A0D4-2A65A2CBD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9C571386-4213-4420-AC1F-8ADE1E27DEB3}"/>
              </a:ext>
            </a:extLst>
          </p:cNvPr>
          <p:cNvGrpSpPr/>
          <p:nvPr/>
        </p:nvGrpSpPr>
        <p:grpSpPr>
          <a:xfrm>
            <a:off x="2803716" y="2433398"/>
            <a:ext cx="3935446" cy="331869"/>
            <a:chOff x="2803716" y="2433398"/>
            <a:chExt cx="3935446" cy="331869"/>
          </a:xfrm>
        </p:grpSpPr>
        <p:sp>
          <p:nvSpPr>
            <p:cNvPr id="99" name="AutoShape 126">
              <a:extLst>
                <a:ext uri="{FF2B5EF4-FFF2-40B4-BE49-F238E27FC236}">
                  <a16:creationId xmlns:a16="http://schemas.microsoft.com/office/drawing/2014/main" id="{BCF3E68B-0F87-4808-9F59-A42DCDDC6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3716" y="2433398"/>
              <a:ext cx="3935446" cy="3310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400"/>
            </a:p>
          </p:txBody>
        </p:sp>
        <p:sp>
          <p:nvSpPr>
            <p:cNvPr id="302" name="ZoneTexte 301">
              <a:extLst>
                <a:ext uri="{FF2B5EF4-FFF2-40B4-BE49-F238E27FC236}">
                  <a16:creationId xmlns:a16="http://schemas.microsoft.com/office/drawing/2014/main" id="{512BC7D8-ABB2-4385-A373-ED412089A0D5}"/>
                </a:ext>
              </a:extLst>
            </p:cNvPr>
            <p:cNvSpPr txBox="1"/>
            <p:nvPr/>
          </p:nvSpPr>
          <p:spPr>
            <a:xfrm>
              <a:off x="3130415" y="2457490"/>
              <a:ext cx="9069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Improved</a:t>
              </a:r>
            </a:p>
          </p:txBody>
        </p:sp>
        <p:sp>
          <p:nvSpPr>
            <p:cNvPr id="303" name="ZoneTexte 302">
              <a:extLst>
                <a:ext uri="{FF2B5EF4-FFF2-40B4-BE49-F238E27FC236}">
                  <a16:creationId xmlns:a16="http://schemas.microsoft.com/office/drawing/2014/main" id="{021F0EFB-0E5E-4B6A-8894-CB18B0B11C54}"/>
                </a:ext>
              </a:extLst>
            </p:cNvPr>
            <p:cNvSpPr txBox="1"/>
            <p:nvPr/>
          </p:nvSpPr>
          <p:spPr>
            <a:xfrm>
              <a:off x="4480282" y="2457490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No change</a:t>
              </a:r>
            </a:p>
          </p:txBody>
        </p:sp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37F22A8A-1D04-412B-BEC9-2D1FA4A9883C}"/>
                </a:ext>
              </a:extLst>
            </p:cNvPr>
            <p:cNvSpPr/>
            <p:nvPr/>
          </p:nvSpPr>
          <p:spPr bwMode="auto">
            <a:xfrm>
              <a:off x="2987824" y="2519645"/>
              <a:ext cx="183467" cy="183467"/>
            </a:xfrm>
            <a:prstGeom prst="rect">
              <a:avLst/>
            </a:prstGeom>
            <a:solidFill>
              <a:srgbClr val="0066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6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7F727DBE-04AA-46D9-BD06-6188C1919908}"/>
                </a:ext>
              </a:extLst>
            </p:cNvPr>
            <p:cNvSpPr/>
            <p:nvPr/>
          </p:nvSpPr>
          <p:spPr bwMode="auto">
            <a:xfrm>
              <a:off x="4337691" y="2519645"/>
              <a:ext cx="183467" cy="18346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6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06" name="Rectangle 305">
              <a:extLst>
                <a:ext uri="{FF2B5EF4-FFF2-40B4-BE49-F238E27FC236}">
                  <a16:creationId xmlns:a16="http://schemas.microsoft.com/office/drawing/2014/main" id="{6EEE879B-06B7-4738-A8C0-38B1B3265F0C}"/>
                </a:ext>
              </a:extLst>
            </p:cNvPr>
            <p:cNvSpPr/>
            <p:nvPr/>
          </p:nvSpPr>
          <p:spPr bwMode="auto">
            <a:xfrm>
              <a:off x="5617434" y="2519645"/>
              <a:ext cx="183467" cy="1834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6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07" name="ZoneTexte 306">
              <a:extLst>
                <a:ext uri="{FF2B5EF4-FFF2-40B4-BE49-F238E27FC236}">
                  <a16:creationId xmlns:a16="http://schemas.microsoft.com/office/drawing/2014/main" id="{DC4BECF5-FE22-4525-85B2-52021C2BF318}"/>
                </a:ext>
              </a:extLst>
            </p:cNvPr>
            <p:cNvSpPr txBox="1"/>
            <p:nvPr/>
          </p:nvSpPr>
          <p:spPr>
            <a:xfrm>
              <a:off x="5760025" y="2457490"/>
              <a:ext cx="9525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Worsened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382EF236-D8B7-4438-A52E-E82BC96E7000}"/>
              </a:ext>
            </a:extLst>
          </p:cNvPr>
          <p:cNvGrpSpPr/>
          <p:nvPr/>
        </p:nvGrpSpPr>
        <p:grpSpPr>
          <a:xfrm>
            <a:off x="281880" y="2963070"/>
            <a:ext cx="4161637" cy="3346250"/>
            <a:chOff x="281880" y="2963070"/>
            <a:chExt cx="4161637" cy="3346250"/>
          </a:xfrm>
        </p:grpSpPr>
        <p:sp>
          <p:nvSpPr>
            <p:cNvPr id="259" name="Freeform 5">
              <a:extLst>
                <a:ext uri="{FF2B5EF4-FFF2-40B4-BE49-F238E27FC236}">
                  <a16:creationId xmlns:a16="http://schemas.microsoft.com/office/drawing/2014/main" id="{533235EA-4D23-44EE-83A5-A7C04DFF2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6104" y="3249613"/>
              <a:ext cx="3225800" cy="2546350"/>
            </a:xfrm>
            <a:custGeom>
              <a:avLst/>
              <a:gdLst>
                <a:gd name="T0" fmla="*/ 2032 w 2032"/>
                <a:gd name="T1" fmla="*/ 1604 h 1604"/>
                <a:gd name="T2" fmla="*/ 0 w 2032"/>
                <a:gd name="T3" fmla="*/ 1604 h 1604"/>
                <a:gd name="T4" fmla="*/ 0 w 2032"/>
                <a:gd name="T5" fmla="*/ 0 h 1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2" h="1604">
                  <a:moveTo>
                    <a:pt x="2032" y="1604"/>
                  </a:moveTo>
                  <a:lnTo>
                    <a:pt x="0" y="1604"/>
                  </a:lnTo>
                  <a:lnTo>
                    <a:pt x="0" y="0"/>
                  </a:lnTo>
                </a:path>
              </a:pathLst>
            </a:cu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0" name="Line 13">
              <a:extLst>
                <a:ext uri="{FF2B5EF4-FFF2-40B4-BE49-F238E27FC236}">
                  <a16:creationId xmlns:a16="http://schemas.microsoft.com/office/drawing/2014/main" id="{71EF6C25-CDC0-42B5-AA60-B301DC354A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2916" y="3268663"/>
              <a:ext cx="103187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1" name="Line 14">
              <a:extLst>
                <a:ext uri="{FF2B5EF4-FFF2-40B4-BE49-F238E27FC236}">
                  <a16:creationId xmlns:a16="http://schemas.microsoft.com/office/drawing/2014/main" id="{B23AE7C3-FFD5-457A-8C41-CCD0FEEFC1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2916" y="3775076"/>
              <a:ext cx="103187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2" name="Line 15">
              <a:extLst>
                <a:ext uri="{FF2B5EF4-FFF2-40B4-BE49-F238E27FC236}">
                  <a16:creationId xmlns:a16="http://schemas.microsoft.com/office/drawing/2014/main" id="{73C7C130-4F41-4059-A8FD-ED1589D29B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2916" y="4278313"/>
              <a:ext cx="103187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3" name="Line 16">
              <a:extLst>
                <a:ext uri="{FF2B5EF4-FFF2-40B4-BE49-F238E27FC236}">
                  <a16:creationId xmlns:a16="http://schemas.microsoft.com/office/drawing/2014/main" id="{C17B5710-1921-444C-8C07-942AA06904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2916" y="4784726"/>
              <a:ext cx="103187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4" name="Line 17">
              <a:extLst>
                <a:ext uri="{FF2B5EF4-FFF2-40B4-BE49-F238E27FC236}">
                  <a16:creationId xmlns:a16="http://schemas.microsoft.com/office/drawing/2014/main" id="{06DD2AC8-A492-45EA-B2F2-6A3DBDB3F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944" y="5291138"/>
              <a:ext cx="104307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5" name="Line 18">
              <a:extLst>
                <a:ext uri="{FF2B5EF4-FFF2-40B4-BE49-F238E27FC236}">
                  <a16:creationId xmlns:a16="http://schemas.microsoft.com/office/drawing/2014/main" id="{2E06F7FF-CA8F-43E8-A434-AABCA4F17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2916" y="5795963"/>
              <a:ext cx="103187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6" name="Freeform 19">
              <a:extLst>
                <a:ext uri="{FF2B5EF4-FFF2-40B4-BE49-F238E27FC236}">
                  <a16:creationId xmlns:a16="http://schemas.microsoft.com/office/drawing/2014/main" id="{3B83D678-7FB2-49D7-8002-D9D99399E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406" y="3286321"/>
              <a:ext cx="463550" cy="1892300"/>
            </a:xfrm>
            <a:custGeom>
              <a:avLst/>
              <a:gdLst>
                <a:gd name="T0" fmla="*/ 292 w 292"/>
                <a:gd name="T1" fmla="*/ 0 h 1192"/>
                <a:gd name="T2" fmla="*/ 0 w 292"/>
                <a:gd name="T3" fmla="*/ 0 h 1192"/>
                <a:gd name="T4" fmla="*/ 0 w 292"/>
                <a:gd name="T5" fmla="*/ 1192 h 1192"/>
                <a:gd name="T6" fmla="*/ 292 w 292"/>
                <a:gd name="T7" fmla="*/ 1192 h 1192"/>
                <a:gd name="T8" fmla="*/ 292 w 292"/>
                <a:gd name="T9" fmla="*/ 0 h 1192"/>
                <a:gd name="T10" fmla="*/ 292 w 292"/>
                <a:gd name="T11" fmla="*/ 0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192">
                  <a:moveTo>
                    <a:pt x="292" y="0"/>
                  </a:moveTo>
                  <a:lnTo>
                    <a:pt x="0" y="0"/>
                  </a:lnTo>
                  <a:lnTo>
                    <a:pt x="0" y="1192"/>
                  </a:lnTo>
                  <a:lnTo>
                    <a:pt x="292" y="1192"/>
                  </a:lnTo>
                  <a:lnTo>
                    <a:pt x="292" y="0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6666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7" name="Freeform 20">
              <a:extLst>
                <a:ext uri="{FF2B5EF4-FFF2-40B4-BE49-F238E27FC236}">
                  <a16:creationId xmlns:a16="http://schemas.microsoft.com/office/drawing/2014/main" id="{11D2498F-4E59-4FA1-9D68-8D04B0740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554" y="5572126"/>
              <a:ext cx="463550" cy="223837"/>
            </a:xfrm>
            <a:custGeom>
              <a:avLst/>
              <a:gdLst>
                <a:gd name="T0" fmla="*/ 0 w 292"/>
                <a:gd name="T1" fmla="*/ 0 h 141"/>
                <a:gd name="T2" fmla="*/ 0 w 292"/>
                <a:gd name="T3" fmla="*/ 141 h 141"/>
                <a:gd name="T4" fmla="*/ 292 w 292"/>
                <a:gd name="T5" fmla="*/ 141 h 141"/>
                <a:gd name="T6" fmla="*/ 292 w 292"/>
                <a:gd name="T7" fmla="*/ 0 h 141"/>
                <a:gd name="T8" fmla="*/ 0 w 292"/>
                <a:gd name="T9" fmla="*/ 0 h 141"/>
                <a:gd name="T10" fmla="*/ 0 w 292"/>
                <a:gd name="T1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141">
                  <a:moveTo>
                    <a:pt x="0" y="0"/>
                  </a:moveTo>
                  <a:lnTo>
                    <a:pt x="0" y="141"/>
                  </a:lnTo>
                  <a:lnTo>
                    <a:pt x="292" y="141"/>
                  </a:lnTo>
                  <a:lnTo>
                    <a:pt x="29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8" name="Freeform 21">
              <a:extLst>
                <a:ext uri="{FF2B5EF4-FFF2-40B4-BE49-F238E27FC236}">
                  <a16:creationId xmlns:a16="http://schemas.microsoft.com/office/drawing/2014/main" id="{05E5C774-B35A-4BE0-945B-788438336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279" y="5160963"/>
              <a:ext cx="468581" cy="401899"/>
            </a:xfrm>
            <a:custGeom>
              <a:avLst/>
              <a:gdLst>
                <a:gd name="T0" fmla="*/ 0 w 292"/>
                <a:gd name="T1" fmla="*/ 259 h 259"/>
                <a:gd name="T2" fmla="*/ 292 w 292"/>
                <a:gd name="T3" fmla="*/ 259 h 259"/>
                <a:gd name="T4" fmla="*/ 292 w 292"/>
                <a:gd name="T5" fmla="*/ 0 h 259"/>
                <a:gd name="T6" fmla="*/ 0 w 292"/>
                <a:gd name="T7" fmla="*/ 0 h 259"/>
                <a:gd name="T8" fmla="*/ 0 w 292"/>
                <a:gd name="T9" fmla="*/ 259 h 259"/>
                <a:gd name="T10" fmla="*/ 0 w 292"/>
                <a:gd name="T11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259">
                  <a:moveTo>
                    <a:pt x="0" y="259"/>
                  </a:moveTo>
                  <a:lnTo>
                    <a:pt x="292" y="259"/>
                  </a:lnTo>
                  <a:lnTo>
                    <a:pt x="292" y="0"/>
                  </a:lnTo>
                  <a:lnTo>
                    <a:pt x="0" y="0"/>
                  </a:lnTo>
                  <a:lnTo>
                    <a:pt x="0" y="259"/>
                  </a:lnTo>
                  <a:lnTo>
                    <a:pt x="0" y="25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69" name="Freeform 22">
              <a:extLst>
                <a:ext uri="{FF2B5EF4-FFF2-40B4-BE49-F238E27FC236}">
                  <a16:creationId xmlns:a16="http://schemas.microsoft.com/office/drawing/2014/main" id="{AEBEBAA8-29AE-4E9F-83FE-893BE9A7F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1941" y="4956176"/>
              <a:ext cx="465137" cy="839787"/>
            </a:xfrm>
            <a:custGeom>
              <a:avLst/>
              <a:gdLst>
                <a:gd name="T0" fmla="*/ 293 w 293"/>
                <a:gd name="T1" fmla="*/ 529 h 529"/>
                <a:gd name="T2" fmla="*/ 293 w 293"/>
                <a:gd name="T3" fmla="*/ 0 h 529"/>
                <a:gd name="T4" fmla="*/ 0 w 293"/>
                <a:gd name="T5" fmla="*/ 0 h 529"/>
                <a:gd name="T6" fmla="*/ 0 w 293"/>
                <a:gd name="T7" fmla="*/ 529 h 529"/>
                <a:gd name="T8" fmla="*/ 293 w 293"/>
                <a:gd name="T9" fmla="*/ 529 h 529"/>
                <a:gd name="T10" fmla="*/ 293 w 293"/>
                <a:gd name="T11" fmla="*/ 529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529">
                  <a:moveTo>
                    <a:pt x="293" y="529"/>
                  </a:moveTo>
                  <a:lnTo>
                    <a:pt x="293" y="0"/>
                  </a:lnTo>
                  <a:lnTo>
                    <a:pt x="0" y="0"/>
                  </a:lnTo>
                  <a:lnTo>
                    <a:pt x="0" y="529"/>
                  </a:lnTo>
                  <a:lnTo>
                    <a:pt x="293" y="529"/>
                  </a:lnTo>
                  <a:lnTo>
                    <a:pt x="293" y="52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70" name="Freeform 23">
              <a:extLst>
                <a:ext uri="{FF2B5EF4-FFF2-40B4-BE49-F238E27FC236}">
                  <a16:creationId xmlns:a16="http://schemas.microsoft.com/office/drawing/2014/main" id="{7B947169-CE2A-4A03-B40C-C435EDE9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1941" y="3268663"/>
              <a:ext cx="465137" cy="1687512"/>
            </a:xfrm>
            <a:custGeom>
              <a:avLst/>
              <a:gdLst>
                <a:gd name="T0" fmla="*/ 293 w 293"/>
                <a:gd name="T1" fmla="*/ 1063 h 1063"/>
                <a:gd name="T2" fmla="*/ 293 w 293"/>
                <a:gd name="T3" fmla="*/ 0 h 1063"/>
                <a:gd name="T4" fmla="*/ 0 w 293"/>
                <a:gd name="T5" fmla="*/ 0 h 1063"/>
                <a:gd name="T6" fmla="*/ 0 w 293"/>
                <a:gd name="T7" fmla="*/ 1063 h 1063"/>
                <a:gd name="T8" fmla="*/ 293 w 293"/>
                <a:gd name="T9" fmla="*/ 1063 h 1063"/>
                <a:gd name="T10" fmla="*/ 293 w 293"/>
                <a:gd name="T11" fmla="*/ 1063 h 1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063">
                  <a:moveTo>
                    <a:pt x="293" y="1063"/>
                  </a:moveTo>
                  <a:lnTo>
                    <a:pt x="293" y="0"/>
                  </a:lnTo>
                  <a:lnTo>
                    <a:pt x="0" y="0"/>
                  </a:lnTo>
                  <a:lnTo>
                    <a:pt x="0" y="1063"/>
                  </a:lnTo>
                  <a:lnTo>
                    <a:pt x="293" y="1063"/>
                  </a:lnTo>
                  <a:lnTo>
                    <a:pt x="293" y="1063"/>
                  </a:lnTo>
                  <a:close/>
                </a:path>
              </a:pathLst>
            </a:custGeom>
            <a:solidFill>
              <a:srgbClr val="006666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71" name="Freeform 24">
              <a:extLst>
                <a:ext uri="{FF2B5EF4-FFF2-40B4-BE49-F238E27FC236}">
                  <a16:creationId xmlns:a16="http://schemas.microsoft.com/office/drawing/2014/main" id="{72091AB2-6027-4899-BB0C-FDEE75081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866" y="3268663"/>
              <a:ext cx="465137" cy="850900"/>
            </a:xfrm>
            <a:custGeom>
              <a:avLst/>
              <a:gdLst>
                <a:gd name="T0" fmla="*/ 0 w 293"/>
                <a:gd name="T1" fmla="*/ 536 h 536"/>
                <a:gd name="T2" fmla="*/ 293 w 293"/>
                <a:gd name="T3" fmla="*/ 536 h 536"/>
                <a:gd name="T4" fmla="*/ 293 w 293"/>
                <a:gd name="T5" fmla="*/ 0 h 536"/>
                <a:gd name="T6" fmla="*/ 0 w 293"/>
                <a:gd name="T7" fmla="*/ 0 h 536"/>
                <a:gd name="T8" fmla="*/ 0 w 293"/>
                <a:gd name="T9" fmla="*/ 536 h 536"/>
                <a:gd name="T10" fmla="*/ 0 w 293"/>
                <a:gd name="T11" fmla="*/ 536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536">
                  <a:moveTo>
                    <a:pt x="0" y="536"/>
                  </a:moveTo>
                  <a:lnTo>
                    <a:pt x="293" y="536"/>
                  </a:lnTo>
                  <a:lnTo>
                    <a:pt x="293" y="0"/>
                  </a:lnTo>
                  <a:lnTo>
                    <a:pt x="0" y="0"/>
                  </a:lnTo>
                  <a:lnTo>
                    <a:pt x="0" y="536"/>
                  </a:lnTo>
                  <a:lnTo>
                    <a:pt x="0" y="536"/>
                  </a:lnTo>
                  <a:close/>
                </a:path>
              </a:pathLst>
            </a:custGeom>
            <a:solidFill>
              <a:srgbClr val="006666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72" name="Freeform 25">
              <a:extLst>
                <a:ext uri="{FF2B5EF4-FFF2-40B4-BE49-F238E27FC236}">
                  <a16:creationId xmlns:a16="http://schemas.microsoft.com/office/drawing/2014/main" id="{7911A1E1-E7FB-4325-B197-71C612B1F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866" y="4119563"/>
              <a:ext cx="465137" cy="1676400"/>
            </a:xfrm>
            <a:custGeom>
              <a:avLst/>
              <a:gdLst>
                <a:gd name="T0" fmla="*/ 293 w 293"/>
                <a:gd name="T1" fmla="*/ 0 h 1056"/>
                <a:gd name="T2" fmla="*/ 0 w 293"/>
                <a:gd name="T3" fmla="*/ 0 h 1056"/>
                <a:gd name="T4" fmla="*/ 0 w 293"/>
                <a:gd name="T5" fmla="*/ 1056 h 1056"/>
                <a:gd name="T6" fmla="*/ 293 w 293"/>
                <a:gd name="T7" fmla="*/ 1056 h 1056"/>
                <a:gd name="T8" fmla="*/ 293 w 293"/>
                <a:gd name="T9" fmla="*/ 0 h 1056"/>
                <a:gd name="T10" fmla="*/ 293 w 293"/>
                <a:gd name="T11" fmla="*/ 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056">
                  <a:moveTo>
                    <a:pt x="293" y="0"/>
                  </a:moveTo>
                  <a:lnTo>
                    <a:pt x="0" y="0"/>
                  </a:lnTo>
                  <a:lnTo>
                    <a:pt x="0" y="1056"/>
                  </a:lnTo>
                  <a:lnTo>
                    <a:pt x="293" y="1056"/>
                  </a:lnTo>
                  <a:lnTo>
                    <a:pt x="293" y="0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73" name="Freeform 26">
              <a:extLst>
                <a:ext uri="{FF2B5EF4-FFF2-40B4-BE49-F238E27FC236}">
                  <a16:creationId xmlns:a16="http://schemas.microsoft.com/office/drawing/2014/main" id="{3B659182-D165-4851-8080-A310CD2ED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791" y="3268663"/>
              <a:ext cx="466725" cy="1060450"/>
            </a:xfrm>
            <a:custGeom>
              <a:avLst/>
              <a:gdLst>
                <a:gd name="T0" fmla="*/ 294 w 294"/>
                <a:gd name="T1" fmla="*/ 668 h 668"/>
                <a:gd name="T2" fmla="*/ 294 w 294"/>
                <a:gd name="T3" fmla="*/ 0 h 668"/>
                <a:gd name="T4" fmla="*/ 0 w 294"/>
                <a:gd name="T5" fmla="*/ 0 h 668"/>
                <a:gd name="T6" fmla="*/ 0 w 294"/>
                <a:gd name="T7" fmla="*/ 668 h 668"/>
                <a:gd name="T8" fmla="*/ 294 w 294"/>
                <a:gd name="T9" fmla="*/ 668 h 668"/>
                <a:gd name="T10" fmla="*/ 294 w 294"/>
                <a:gd name="T11" fmla="*/ 668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4" h="668">
                  <a:moveTo>
                    <a:pt x="294" y="668"/>
                  </a:moveTo>
                  <a:lnTo>
                    <a:pt x="294" y="0"/>
                  </a:lnTo>
                  <a:lnTo>
                    <a:pt x="0" y="0"/>
                  </a:lnTo>
                  <a:lnTo>
                    <a:pt x="0" y="668"/>
                  </a:lnTo>
                  <a:lnTo>
                    <a:pt x="294" y="668"/>
                  </a:lnTo>
                  <a:lnTo>
                    <a:pt x="294" y="668"/>
                  </a:lnTo>
                  <a:close/>
                </a:path>
              </a:pathLst>
            </a:custGeom>
            <a:solidFill>
              <a:srgbClr val="006666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74" name="Freeform 27">
              <a:extLst>
                <a:ext uri="{FF2B5EF4-FFF2-40B4-BE49-F238E27FC236}">
                  <a16:creationId xmlns:a16="http://schemas.microsoft.com/office/drawing/2014/main" id="{F541A5E3-DB24-489C-B6C4-A31739541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791" y="5467351"/>
              <a:ext cx="466725" cy="328612"/>
            </a:xfrm>
            <a:custGeom>
              <a:avLst/>
              <a:gdLst>
                <a:gd name="T0" fmla="*/ 0 w 294"/>
                <a:gd name="T1" fmla="*/ 0 h 207"/>
                <a:gd name="T2" fmla="*/ 0 w 294"/>
                <a:gd name="T3" fmla="*/ 207 h 207"/>
                <a:gd name="T4" fmla="*/ 294 w 294"/>
                <a:gd name="T5" fmla="*/ 207 h 207"/>
                <a:gd name="T6" fmla="*/ 294 w 294"/>
                <a:gd name="T7" fmla="*/ 0 h 207"/>
                <a:gd name="T8" fmla="*/ 0 w 294"/>
                <a:gd name="T9" fmla="*/ 0 h 207"/>
                <a:gd name="T10" fmla="*/ 0 w 294"/>
                <a:gd name="T11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4" h="207">
                  <a:moveTo>
                    <a:pt x="0" y="0"/>
                  </a:moveTo>
                  <a:lnTo>
                    <a:pt x="0" y="207"/>
                  </a:lnTo>
                  <a:lnTo>
                    <a:pt x="294" y="207"/>
                  </a:lnTo>
                  <a:lnTo>
                    <a:pt x="2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75" name="Freeform 28">
              <a:extLst>
                <a:ext uri="{FF2B5EF4-FFF2-40B4-BE49-F238E27FC236}">
                  <a16:creationId xmlns:a16="http://schemas.microsoft.com/office/drawing/2014/main" id="{83879FE1-D672-4658-9822-38D82CAC9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791" y="4329113"/>
              <a:ext cx="466725" cy="1138237"/>
            </a:xfrm>
            <a:custGeom>
              <a:avLst/>
              <a:gdLst>
                <a:gd name="T0" fmla="*/ 0 w 294"/>
                <a:gd name="T1" fmla="*/ 717 h 717"/>
                <a:gd name="T2" fmla="*/ 294 w 294"/>
                <a:gd name="T3" fmla="*/ 717 h 717"/>
                <a:gd name="T4" fmla="*/ 294 w 294"/>
                <a:gd name="T5" fmla="*/ 0 h 717"/>
                <a:gd name="T6" fmla="*/ 0 w 294"/>
                <a:gd name="T7" fmla="*/ 0 h 717"/>
                <a:gd name="T8" fmla="*/ 0 w 294"/>
                <a:gd name="T9" fmla="*/ 717 h 717"/>
                <a:gd name="T10" fmla="*/ 0 w 294"/>
                <a:gd name="T11" fmla="*/ 717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4" h="717">
                  <a:moveTo>
                    <a:pt x="0" y="717"/>
                  </a:moveTo>
                  <a:lnTo>
                    <a:pt x="294" y="717"/>
                  </a:lnTo>
                  <a:lnTo>
                    <a:pt x="294" y="0"/>
                  </a:lnTo>
                  <a:lnTo>
                    <a:pt x="0" y="0"/>
                  </a:lnTo>
                  <a:lnTo>
                    <a:pt x="0" y="717"/>
                  </a:lnTo>
                  <a:lnTo>
                    <a:pt x="0" y="71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76" name="ZoneTexte 275">
              <a:extLst>
                <a:ext uri="{FF2B5EF4-FFF2-40B4-BE49-F238E27FC236}">
                  <a16:creationId xmlns:a16="http://schemas.microsoft.com/office/drawing/2014/main" id="{01F77094-BE9D-4DCD-91F0-B5A164355FE5}"/>
                </a:ext>
              </a:extLst>
            </p:cNvPr>
            <p:cNvSpPr txBox="1"/>
            <p:nvPr/>
          </p:nvSpPr>
          <p:spPr>
            <a:xfrm>
              <a:off x="1350145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-1.9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(1.7)</a:t>
              </a:r>
            </a:p>
          </p:txBody>
        </p:sp>
        <p:sp>
          <p:nvSpPr>
            <p:cNvPr id="277" name="ZoneTexte 276">
              <a:extLst>
                <a:ext uri="{FF2B5EF4-FFF2-40B4-BE49-F238E27FC236}">
                  <a16:creationId xmlns:a16="http://schemas.microsoft.com/office/drawing/2014/main" id="{4EEFFC0D-7F87-4139-A912-26F44F29DA18}"/>
                </a:ext>
              </a:extLst>
            </p:cNvPr>
            <p:cNvSpPr txBox="1"/>
            <p:nvPr/>
          </p:nvSpPr>
          <p:spPr>
            <a:xfrm>
              <a:off x="872065" y="5631865"/>
              <a:ext cx="2632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78" name="ZoneTexte 277">
              <a:extLst>
                <a:ext uri="{FF2B5EF4-FFF2-40B4-BE49-F238E27FC236}">
                  <a16:creationId xmlns:a16="http://schemas.microsoft.com/office/drawing/2014/main" id="{B656089D-B178-4120-9DDC-D2924A8F86E1}"/>
                </a:ext>
              </a:extLst>
            </p:cNvPr>
            <p:cNvSpPr txBox="1"/>
            <p:nvPr/>
          </p:nvSpPr>
          <p:spPr>
            <a:xfrm>
              <a:off x="793518" y="512765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20</a:t>
              </a:r>
            </a:p>
          </p:txBody>
        </p:sp>
        <p:sp>
          <p:nvSpPr>
            <p:cNvPr id="279" name="ZoneTexte 278">
              <a:extLst>
                <a:ext uri="{FF2B5EF4-FFF2-40B4-BE49-F238E27FC236}">
                  <a16:creationId xmlns:a16="http://schemas.microsoft.com/office/drawing/2014/main" id="{75E71B11-4E52-48A3-9D0B-E63BB66B3375}"/>
                </a:ext>
              </a:extLst>
            </p:cNvPr>
            <p:cNvSpPr txBox="1"/>
            <p:nvPr/>
          </p:nvSpPr>
          <p:spPr>
            <a:xfrm>
              <a:off x="793518" y="462343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40</a:t>
              </a:r>
            </a:p>
          </p:txBody>
        </p:sp>
        <p:sp>
          <p:nvSpPr>
            <p:cNvPr id="280" name="ZoneTexte 279">
              <a:extLst>
                <a:ext uri="{FF2B5EF4-FFF2-40B4-BE49-F238E27FC236}">
                  <a16:creationId xmlns:a16="http://schemas.microsoft.com/office/drawing/2014/main" id="{2FA9E6EA-4D4F-428E-AC44-D5EC725B842A}"/>
                </a:ext>
              </a:extLst>
            </p:cNvPr>
            <p:cNvSpPr txBox="1"/>
            <p:nvPr/>
          </p:nvSpPr>
          <p:spPr>
            <a:xfrm>
              <a:off x="793518" y="411922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60</a:t>
              </a:r>
            </a:p>
          </p:txBody>
        </p:sp>
        <p:sp>
          <p:nvSpPr>
            <p:cNvPr id="281" name="ZoneTexte 280">
              <a:extLst>
                <a:ext uri="{FF2B5EF4-FFF2-40B4-BE49-F238E27FC236}">
                  <a16:creationId xmlns:a16="http://schemas.microsoft.com/office/drawing/2014/main" id="{97311674-95DA-445B-AD54-B98F00F98F4C}"/>
                </a:ext>
              </a:extLst>
            </p:cNvPr>
            <p:cNvSpPr txBox="1"/>
            <p:nvPr/>
          </p:nvSpPr>
          <p:spPr>
            <a:xfrm>
              <a:off x="793518" y="3615010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80</a:t>
              </a:r>
            </a:p>
          </p:txBody>
        </p:sp>
        <p:sp>
          <p:nvSpPr>
            <p:cNvPr id="282" name="ZoneTexte 281">
              <a:extLst>
                <a:ext uri="{FF2B5EF4-FFF2-40B4-BE49-F238E27FC236}">
                  <a16:creationId xmlns:a16="http://schemas.microsoft.com/office/drawing/2014/main" id="{E5D484B7-2712-4334-ACEC-4608C3C0DB98}"/>
                </a:ext>
              </a:extLst>
            </p:cNvPr>
            <p:cNvSpPr txBox="1"/>
            <p:nvPr/>
          </p:nvSpPr>
          <p:spPr>
            <a:xfrm>
              <a:off x="714970" y="3110796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284" name="ZoneTexte 283">
              <a:extLst>
                <a:ext uri="{FF2B5EF4-FFF2-40B4-BE49-F238E27FC236}">
                  <a16:creationId xmlns:a16="http://schemas.microsoft.com/office/drawing/2014/main" id="{32732FCC-78A4-43C8-8F73-141DE41F8845}"/>
                </a:ext>
              </a:extLst>
            </p:cNvPr>
            <p:cNvSpPr txBox="1"/>
            <p:nvPr/>
          </p:nvSpPr>
          <p:spPr>
            <a:xfrm>
              <a:off x="2167906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-1.0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(0.9)</a:t>
              </a:r>
            </a:p>
          </p:txBody>
        </p:sp>
        <p:sp>
          <p:nvSpPr>
            <p:cNvPr id="285" name="ZoneTexte 284">
              <a:extLst>
                <a:ext uri="{FF2B5EF4-FFF2-40B4-BE49-F238E27FC236}">
                  <a16:creationId xmlns:a16="http://schemas.microsoft.com/office/drawing/2014/main" id="{F9344B4B-B6FE-4784-9592-EE2F516777FA}"/>
                </a:ext>
              </a:extLst>
            </p:cNvPr>
            <p:cNvSpPr txBox="1"/>
            <p:nvPr/>
          </p:nvSpPr>
          <p:spPr>
            <a:xfrm>
              <a:off x="2964830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-0.4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(0.6)</a:t>
              </a:r>
            </a:p>
          </p:txBody>
        </p:sp>
        <p:sp>
          <p:nvSpPr>
            <p:cNvPr id="286" name="ZoneTexte 285">
              <a:extLst>
                <a:ext uri="{FF2B5EF4-FFF2-40B4-BE49-F238E27FC236}">
                  <a16:creationId xmlns:a16="http://schemas.microsoft.com/office/drawing/2014/main" id="{2A98E913-90E6-451C-9EA3-AFAFF80BB708}"/>
                </a:ext>
              </a:extLst>
            </p:cNvPr>
            <p:cNvSpPr txBox="1"/>
            <p:nvPr/>
          </p:nvSpPr>
          <p:spPr>
            <a:xfrm>
              <a:off x="3760282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-0.5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(0.9)</a:t>
              </a:r>
            </a:p>
          </p:txBody>
        </p:sp>
        <p:sp>
          <p:nvSpPr>
            <p:cNvPr id="287" name="ZoneTexte 286">
              <a:extLst>
                <a:ext uri="{FF2B5EF4-FFF2-40B4-BE49-F238E27FC236}">
                  <a16:creationId xmlns:a16="http://schemas.microsoft.com/office/drawing/2014/main" id="{DFC2E3A7-7F5C-4D3B-9791-6A7038F8D26C}"/>
                </a:ext>
              </a:extLst>
            </p:cNvPr>
            <p:cNvSpPr txBox="1"/>
            <p:nvPr/>
          </p:nvSpPr>
          <p:spPr>
            <a:xfrm>
              <a:off x="281880" y="5847655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rgbClr val="333399"/>
                  </a:solidFill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Mean change</a:t>
              </a:r>
              <a:br>
                <a:rPr lang="en-US" sz="1200" kern="0" dirty="0">
                  <a:solidFill>
                    <a:srgbClr val="333399"/>
                  </a:solidFill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lang="en-US" sz="1200" kern="0" dirty="0">
                  <a:solidFill>
                    <a:srgbClr val="333399"/>
                  </a:solidFill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at W12 (SD)</a:t>
              </a:r>
            </a:p>
          </p:txBody>
        </p:sp>
        <p:sp>
          <p:nvSpPr>
            <p:cNvPr id="288" name="ZoneTexte 287">
              <a:extLst>
                <a:ext uri="{FF2B5EF4-FFF2-40B4-BE49-F238E27FC236}">
                  <a16:creationId xmlns:a16="http://schemas.microsoft.com/office/drawing/2014/main" id="{DDA496B1-0453-49E9-9F92-5F385F328504}"/>
                </a:ext>
              </a:extLst>
            </p:cNvPr>
            <p:cNvSpPr txBox="1"/>
            <p:nvPr/>
          </p:nvSpPr>
          <p:spPr>
            <a:xfrm>
              <a:off x="1388201" y="2963070"/>
              <a:ext cx="4299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NAS</a:t>
              </a:r>
            </a:p>
          </p:txBody>
        </p:sp>
        <p:sp>
          <p:nvSpPr>
            <p:cNvPr id="289" name="ZoneTexte 288">
              <a:extLst>
                <a:ext uri="{FF2B5EF4-FFF2-40B4-BE49-F238E27FC236}">
                  <a16:creationId xmlns:a16="http://schemas.microsoft.com/office/drawing/2014/main" id="{1355279C-19B8-4604-99F1-6E2F03D6ED30}"/>
                </a:ext>
              </a:extLst>
            </p:cNvPr>
            <p:cNvSpPr txBox="1"/>
            <p:nvPr/>
          </p:nvSpPr>
          <p:spPr>
            <a:xfrm>
              <a:off x="2054575" y="2963070"/>
              <a:ext cx="7136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Steatosis</a:t>
              </a:r>
            </a:p>
          </p:txBody>
        </p:sp>
        <p:sp>
          <p:nvSpPr>
            <p:cNvPr id="290" name="ZoneTexte 289">
              <a:extLst>
                <a:ext uri="{FF2B5EF4-FFF2-40B4-BE49-F238E27FC236}">
                  <a16:creationId xmlns:a16="http://schemas.microsoft.com/office/drawing/2014/main" id="{6A496FE0-A112-43A3-AE9C-F706D458A707}"/>
                </a:ext>
              </a:extLst>
            </p:cNvPr>
            <p:cNvSpPr txBox="1"/>
            <p:nvPr/>
          </p:nvSpPr>
          <p:spPr>
            <a:xfrm>
              <a:off x="2727171" y="2963070"/>
              <a:ext cx="9813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Inflammation</a:t>
              </a:r>
            </a:p>
          </p:txBody>
        </p:sp>
        <p:sp>
          <p:nvSpPr>
            <p:cNvPr id="291" name="ZoneTexte 290">
              <a:extLst>
                <a:ext uri="{FF2B5EF4-FFF2-40B4-BE49-F238E27FC236}">
                  <a16:creationId xmlns:a16="http://schemas.microsoft.com/office/drawing/2014/main" id="{6F4BD0A5-6781-4254-95DF-F71F4E75CF2D}"/>
                </a:ext>
              </a:extLst>
            </p:cNvPr>
            <p:cNvSpPr txBox="1"/>
            <p:nvPr/>
          </p:nvSpPr>
          <p:spPr>
            <a:xfrm>
              <a:off x="3636885" y="2963070"/>
              <a:ext cx="8066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Ballooning</a:t>
              </a:r>
            </a:p>
          </p:txBody>
        </p:sp>
        <p:sp>
          <p:nvSpPr>
            <p:cNvPr id="292" name="ZoneTexte 291">
              <a:extLst>
                <a:ext uri="{FF2B5EF4-FFF2-40B4-BE49-F238E27FC236}">
                  <a16:creationId xmlns:a16="http://schemas.microsoft.com/office/drawing/2014/main" id="{AD60ABC1-9429-4D68-B49B-248A65B4B09D}"/>
                </a:ext>
              </a:extLst>
            </p:cNvPr>
            <p:cNvSpPr txBox="1"/>
            <p:nvPr/>
          </p:nvSpPr>
          <p:spPr>
            <a:xfrm>
              <a:off x="1443770" y="5540232"/>
              <a:ext cx="3593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8%</a:t>
              </a:r>
            </a:p>
          </p:txBody>
        </p:sp>
        <p:sp>
          <p:nvSpPr>
            <p:cNvPr id="293" name="ZoneTexte 292">
              <a:extLst>
                <a:ext uri="{FF2B5EF4-FFF2-40B4-BE49-F238E27FC236}">
                  <a16:creationId xmlns:a16="http://schemas.microsoft.com/office/drawing/2014/main" id="{96E53A77-CDDF-4687-BA44-A0146FAC8822}"/>
                </a:ext>
              </a:extLst>
            </p:cNvPr>
            <p:cNvSpPr txBox="1"/>
            <p:nvPr/>
          </p:nvSpPr>
          <p:spPr>
            <a:xfrm>
              <a:off x="1333624" y="5211827"/>
              <a:ext cx="54153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17%</a:t>
              </a:r>
            </a:p>
          </p:txBody>
        </p:sp>
        <p:sp>
          <p:nvSpPr>
            <p:cNvPr id="294" name="ZoneTexte 293">
              <a:extLst>
                <a:ext uri="{FF2B5EF4-FFF2-40B4-BE49-F238E27FC236}">
                  <a16:creationId xmlns:a16="http://schemas.microsoft.com/office/drawing/2014/main" id="{C1DF47E5-78AC-468C-9256-BFA11DE8E7B3}"/>
                </a:ext>
              </a:extLst>
            </p:cNvPr>
            <p:cNvSpPr txBox="1"/>
            <p:nvPr/>
          </p:nvSpPr>
          <p:spPr>
            <a:xfrm>
              <a:off x="1381750" y="4074172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75%</a:t>
              </a:r>
            </a:p>
          </p:txBody>
        </p:sp>
        <p:sp>
          <p:nvSpPr>
            <p:cNvPr id="295" name="ZoneTexte 294">
              <a:extLst>
                <a:ext uri="{FF2B5EF4-FFF2-40B4-BE49-F238E27FC236}">
                  <a16:creationId xmlns:a16="http://schemas.microsoft.com/office/drawing/2014/main" id="{9DE54C61-6127-4374-8B73-31B255DF461B}"/>
                </a:ext>
              </a:extLst>
            </p:cNvPr>
            <p:cNvSpPr txBox="1"/>
            <p:nvPr/>
          </p:nvSpPr>
          <p:spPr>
            <a:xfrm>
              <a:off x="2186109" y="5281540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33%</a:t>
              </a:r>
            </a:p>
          </p:txBody>
        </p:sp>
        <p:sp>
          <p:nvSpPr>
            <p:cNvPr id="296" name="ZoneTexte 295">
              <a:extLst>
                <a:ext uri="{FF2B5EF4-FFF2-40B4-BE49-F238E27FC236}">
                  <a16:creationId xmlns:a16="http://schemas.microsoft.com/office/drawing/2014/main" id="{2BBBF9FC-F22F-4DE0-A7DC-33011D789DF4}"/>
                </a:ext>
              </a:extLst>
            </p:cNvPr>
            <p:cNvSpPr txBox="1"/>
            <p:nvPr/>
          </p:nvSpPr>
          <p:spPr>
            <a:xfrm>
              <a:off x="2176766" y="4024114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67%</a:t>
              </a:r>
            </a:p>
          </p:txBody>
        </p:sp>
        <p:sp>
          <p:nvSpPr>
            <p:cNvPr id="297" name="ZoneTexte 296">
              <a:extLst>
                <a:ext uri="{FF2B5EF4-FFF2-40B4-BE49-F238E27FC236}">
                  <a16:creationId xmlns:a16="http://schemas.microsoft.com/office/drawing/2014/main" id="{F901B2B1-226E-401F-83C8-808979F1D333}"/>
                </a:ext>
              </a:extLst>
            </p:cNvPr>
            <p:cNvSpPr txBox="1"/>
            <p:nvPr/>
          </p:nvSpPr>
          <p:spPr>
            <a:xfrm>
              <a:off x="2992888" y="3500101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33%</a:t>
              </a:r>
            </a:p>
          </p:txBody>
        </p:sp>
        <p:sp>
          <p:nvSpPr>
            <p:cNvPr id="298" name="ZoneTexte 297">
              <a:extLst>
                <a:ext uri="{FF2B5EF4-FFF2-40B4-BE49-F238E27FC236}">
                  <a16:creationId xmlns:a16="http://schemas.microsoft.com/office/drawing/2014/main" id="{F3241E6D-A64F-4EF7-9853-06FAD7A544A1}"/>
                </a:ext>
              </a:extLst>
            </p:cNvPr>
            <p:cNvSpPr txBox="1"/>
            <p:nvPr/>
          </p:nvSpPr>
          <p:spPr>
            <a:xfrm>
              <a:off x="2992888" y="4795741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67%</a:t>
              </a:r>
            </a:p>
          </p:txBody>
        </p:sp>
        <p:sp>
          <p:nvSpPr>
            <p:cNvPr id="299" name="ZoneTexte 298">
              <a:extLst>
                <a:ext uri="{FF2B5EF4-FFF2-40B4-BE49-F238E27FC236}">
                  <a16:creationId xmlns:a16="http://schemas.microsoft.com/office/drawing/2014/main" id="{AB68B334-A86D-4C42-8C5A-CC77344D805D}"/>
                </a:ext>
              </a:extLst>
            </p:cNvPr>
            <p:cNvSpPr txBox="1"/>
            <p:nvPr/>
          </p:nvSpPr>
          <p:spPr>
            <a:xfrm>
              <a:off x="3786714" y="4688086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46%</a:t>
              </a:r>
            </a:p>
          </p:txBody>
        </p:sp>
        <p:sp>
          <p:nvSpPr>
            <p:cNvPr id="300" name="ZoneTexte 299">
              <a:extLst>
                <a:ext uri="{FF2B5EF4-FFF2-40B4-BE49-F238E27FC236}">
                  <a16:creationId xmlns:a16="http://schemas.microsoft.com/office/drawing/2014/main" id="{2159D6A1-2DC6-4927-A561-139623B8766E}"/>
                </a:ext>
              </a:extLst>
            </p:cNvPr>
            <p:cNvSpPr txBox="1"/>
            <p:nvPr/>
          </p:nvSpPr>
          <p:spPr>
            <a:xfrm>
              <a:off x="3786714" y="3725855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42%</a:t>
              </a:r>
            </a:p>
          </p:txBody>
        </p:sp>
        <p:sp>
          <p:nvSpPr>
            <p:cNvPr id="301" name="ZoneTexte 300">
              <a:extLst>
                <a:ext uri="{FF2B5EF4-FFF2-40B4-BE49-F238E27FC236}">
                  <a16:creationId xmlns:a16="http://schemas.microsoft.com/office/drawing/2014/main" id="{23035DCC-A7C0-4511-95EA-8BA2721D7761}"/>
                </a:ext>
              </a:extLst>
            </p:cNvPr>
            <p:cNvSpPr txBox="1"/>
            <p:nvPr/>
          </p:nvSpPr>
          <p:spPr>
            <a:xfrm>
              <a:off x="3751126" y="5483107"/>
              <a:ext cx="5357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12%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B0B928BE-4F3A-4E84-A050-06B4A6CB3B36}"/>
              </a:ext>
            </a:extLst>
          </p:cNvPr>
          <p:cNvGrpSpPr/>
          <p:nvPr/>
        </p:nvGrpSpPr>
        <p:grpSpPr>
          <a:xfrm>
            <a:off x="5001102" y="2963070"/>
            <a:ext cx="3718983" cy="3346250"/>
            <a:chOff x="5001102" y="2963070"/>
            <a:chExt cx="3718983" cy="3346250"/>
          </a:xfrm>
        </p:grpSpPr>
        <p:sp>
          <p:nvSpPr>
            <p:cNvPr id="313" name="ZoneTexte 312">
              <a:extLst>
                <a:ext uri="{FF2B5EF4-FFF2-40B4-BE49-F238E27FC236}">
                  <a16:creationId xmlns:a16="http://schemas.microsoft.com/office/drawing/2014/main" id="{E42C2A4A-64CF-45C4-AB47-D02DD173D26E}"/>
                </a:ext>
              </a:extLst>
            </p:cNvPr>
            <p:cNvSpPr txBox="1"/>
            <p:nvPr/>
          </p:nvSpPr>
          <p:spPr>
            <a:xfrm>
              <a:off x="5664769" y="2963070"/>
              <a:ext cx="4299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NAS</a:t>
              </a:r>
            </a:p>
          </p:txBody>
        </p:sp>
        <p:sp>
          <p:nvSpPr>
            <p:cNvPr id="314" name="ZoneTexte 313">
              <a:extLst>
                <a:ext uri="{FF2B5EF4-FFF2-40B4-BE49-F238E27FC236}">
                  <a16:creationId xmlns:a16="http://schemas.microsoft.com/office/drawing/2014/main" id="{EAD85842-2826-4335-829F-E03042D3E4F1}"/>
                </a:ext>
              </a:extLst>
            </p:cNvPr>
            <p:cNvSpPr txBox="1"/>
            <p:nvPr/>
          </p:nvSpPr>
          <p:spPr>
            <a:xfrm>
              <a:off x="6331143" y="2963070"/>
              <a:ext cx="7136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Steatosis</a:t>
              </a:r>
            </a:p>
          </p:txBody>
        </p:sp>
        <p:sp>
          <p:nvSpPr>
            <p:cNvPr id="315" name="ZoneTexte 314">
              <a:extLst>
                <a:ext uri="{FF2B5EF4-FFF2-40B4-BE49-F238E27FC236}">
                  <a16:creationId xmlns:a16="http://schemas.microsoft.com/office/drawing/2014/main" id="{6631B59F-E0F2-4C14-BC71-D73C5E753F6F}"/>
                </a:ext>
              </a:extLst>
            </p:cNvPr>
            <p:cNvSpPr txBox="1"/>
            <p:nvPr/>
          </p:nvSpPr>
          <p:spPr>
            <a:xfrm>
              <a:off x="7003739" y="2963070"/>
              <a:ext cx="9813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Inflammation</a:t>
              </a:r>
            </a:p>
          </p:txBody>
        </p:sp>
        <p:sp>
          <p:nvSpPr>
            <p:cNvPr id="316" name="ZoneTexte 315">
              <a:extLst>
                <a:ext uri="{FF2B5EF4-FFF2-40B4-BE49-F238E27FC236}">
                  <a16:creationId xmlns:a16="http://schemas.microsoft.com/office/drawing/2014/main" id="{D4076479-E6B7-4AEC-941E-5B55EE3DC847}"/>
                </a:ext>
              </a:extLst>
            </p:cNvPr>
            <p:cNvSpPr txBox="1"/>
            <p:nvPr/>
          </p:nvSpPr>
          <p:spPr>
            <a:xfrm>
              <a:off x="7913453" y="2963070"/>
              <a:ext cx="8066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Ballooning</a:t>
              </a:r>
            </a:p>
          </p:txBody>
        </p:sp>
        <p:sp>
          <p:nvSpPr>
            <p:cNvPr id="215" name="Freeform 6">
              <a:extLst>
                <a:ext uri="{FF2B5EF4-FFF2-40B4-BE49-F238E27FC236}">
                  <a16:creationId xmlns:a16="http://schemas.microsoft.com/office/drawing/2014/main" id="{CC1F842A-E48C-4C0B-A546-54F15BAC3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5051" y="3249613"/>
              <a:ext cx="3225800" cy="2546350"/>
            </a:xfrm>
            <a:custGeom>
              <a:avLst/>
              <a:gdLst>
                <a:gd name="T0" fmla="*/ 2032 w 2032"/>
                <a:gd name="T1" fmla="*/ 1604 h 1604"/>
                <a:gd name="T2" fmla="*/ 0 w 2032"/>
                <a:gd name="T3" fmla="*/ 1604 h 1604"/>
                <a:gd name="T4" fmla="*/ 0 w 2032"/>
                <a:gd name="T5" fmla="*/ 0 h 1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2" h="1604">
                  <a:moveTo>
                    <a:pt x="2032" y="1604"/>
                  </a:moveTo>
                  <a:lnTo>
                    <a:pt x="0" y="1604"/>
                  </a:lnTo>
                  <a:lnTo>
                    <a:pt x="0" y="0"/>
                  </a:lnTo>
                </a:path>
              </a:pathLst>
            </a:cu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16" name="Line 7">
              <a:extLst>
                <a:ext uri="{FF2B5EF4-FFF2-40B4-BE49-F238E27FC236}">
                  <a16:creationId xmlns:a16="http://schemas.microsoft.com/office/drawing/2014/main" id="{5C132078-9122-42A9-9D1C-DB05F6F25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0276" y="3268663"/>
              <a:ext cx="104775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17" name="Line 8">
              <a:extLst>
                <a:ext uri="{FF2B5EF4-FFF2-40B4-BE49-F238E27FC236}">
                  <a16:creationId xmlns:a16="http://schemas.microsoft.com/office/drawing/2014/main" id="{F15F8C31-ABC5-4C44-9FEF-8E53114FB0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0276" y="3775076"/>
              <a:ext cx="104775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18" name="Line 9">
              <a:extLst>
                <a:ext uri="{FF2B5EF4-FFF2-40B4-BE49-F238E27FC236}">
                  <a16:creationId xmlns:a16="http://schemas.microsoft.com/office/drawing/2014/main" id="{984A6133-C2DC-4B87-AF8F-D5F535CF7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0276" y="4278313"/>
              <a:ext cx="104775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19" name="Line 10">
              <a:extLst>
                <a:ext uri="{FF2B5EF4-FFF2-40B4-BE49-F238E27FC236}">
                  <a16:creationId xmlns:a16="http://schemas.microsoft.com/office/drawing/2014/main" id="{4F4F528A-7E79-4FAC-A011-817A52DA6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0276" y="4784726"/>
              <a:ext cx="104775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0" name="Line 11">
              <a:extLst>
                <a:ext uri="{FF2B5EF4-FFF2-40B4-BE49-F238E27FC236}">
                  <a16:creationId xmlns:a16="http://schemas.microsoft.com/office/drawing/2014/main" id="{960DDE83-D8F2-4A42-9315-C1D1C1EF38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0276" y="5291138"/>
              <a:ext cx="104775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1" name="Line 12">
              <a:extLst>
                <a:ext uri="{FF2B5EF4-FFF2-40B4-BE49-F238E27FC236}">
                  <a16:creationId xmlns:a16="http://schemas.microsoft.com/office/drawing/2014/main" id="{CB82FCD4-18EC-4254-83B7-131D96CF76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0276" y="5795963"/>
              <a:ext cx="104775" cy="0"/>
            </a:xfrm>
            <a:prstGeom prst="line">
              <a:avLst/>
            </a:pr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2" name="Freeform 29">
              <a:extLst>
                <a:ext uri="{FF2B5EF4-FFF2-40B4-BE49-F238E27FC236}">
                  <a16:creationId xmlns:a16="http://schemas.microsoft.com/office/drawing/2014/main" id="{E9F867A5-C009-4F24-B5B2-41032AB1C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4913" y="3268663"/>
              <a:ext cx="465137" cy="2120900"/>
            </a:xfrm>
            <a:custGeom>
              <a:avLst/>
              <a:gdLst>
                <a:gd name="T0" fmla="*/ 293 w 293"/>
                <a:gd name="T1" fmla="*/ 0 h 1336"/>
                <a:gd name="T2" fmla="*/ 0 w 293"/>
                <a:gd name="T3" fmla="*/ 0 h 1336"/>
                <a:gd name="T4" fmla="*/ 0 w 293"/>
                <a:gd name="T5" fmla="*/ 1336 h 1336"/>
                <a:gd name="T6" fmla="*/ 293 w 293"/>
                <a:gd name="T7" fmla="*/ 1336 h 1336"/>
                <a:gd name="T8" fmla="*/ 293 w 293"/>
                <a:gd name="T9" fmla="*/ 0 h 1336"/>
                <a:gd name="T10" fmla="*/ 293 w 293"/>
                <a:gd name="T11" fmla="*/ 0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336">
                  <a:moveTo>
                    <a:pt x="293" y="0"/>
                  </a:moveTo>
                  <a:lnTo>
                    <a:pt x="0" y="0"/>
                  </a:lnTo>
                  <a:lnTo>
                    <a:pt x="0" y="1336"/>
                  </a:lnTo>
                  <a:lnTo>
                    <a:pt x="293" y="1336"/>
                  </a:lnTo>
                  <a:lnTo>
                    <a:pt x="293" y="0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3" name="Freeform 30">
              <a:extLst>
                <a:ext uri="{FF2B5EF4-FFF2-40B4-BE49-F238E27FC236}">
                  <a16:creationId xmlns:a16="http://schemas.microsoft.com/office/drawing/2014/main" id="{9C1B9EE6-771A-4EEB-B4D5-D4B1BB9E2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4913" y="5662613"/>
              <a:ext cx="468053" cy="133350"/>
            </a:xfrm>
            <a:custGeom>
              <a:avLst/>
              <a:gdLst>
                <a:gd name="T0" fmla="*/ 0 w 293"/>
                <a:gd name="T1" fmla="*/ 0 h 84"/>
                <a:gd name="T2" fmla="*/ 0 w 293"/>
                <a:gd name="T3" fmla="*/ 84 h 84"/>
                <a:gd name="T4" fmla="*/ 293 w 293"/>
                <a:gd name="T5" fmla="*/ 84 h 84"/>
                <a:gd name="T6" fmla="*/ 293 w 293"/>
                <a:gd name="T7" fmla="*/ 0 h 84"/>
                <a:gd name="T8" fmla="*/ 0 w 293"/>
                <a:gd name="T9" fmla="*/ 0 h 84"/>
                <a:gd name="T10" fmla="*/ 0 w 293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84">
                  <a:moveTo>
                    <a:pt x="0" y="0"/>
                  </a:moveTo>
                  <a:lnTo>
                    <a:pt x="0" y="84"/>
                  </a:lnTo>
                  <a:lnTo>
                    <a:pt x="293" y="84"/>
                  </a:lnTo>
                  <a:lnTo>
                    <a:pt x="29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4" name="Freeform 31">
              <a:extLst>
                <a:ext uri="{FF2B5EF4-FFF2-40B4-BE49-F238E27FC236}">
                  <a16:creationId xmlns:a16="http://schemas.microsoft.com/office/drawing/2014/main" id="{F10E65A4-E67E-4AF4-9335-A07942FA8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4913" y="5389563"/>
              <a:ext cx="465137" cy="273050"/>
            </a:xfrm>
            <a:custGeom>
              <a:avLst/>
              <a:gdLst>
                <a:gd name="T0" fmla="*/ 0 w 293"/>
                <a:gd name="T1" fmla="*/ 172 h 172"/>
                <a:gd name="T2" fmla="*/ 293 w 293"/>
                <a:gd name="T3" fmla="*/ 172 h 172"/>
                <a:gd name="T4" fmla="*/ 293 w 293"/>
                <a:gd name="T5" fmla="*/ 0 h 172"/>
                <a:gd name="T6" fmla="*/ 0 w 293"/>
                <a:gd name="T7" fmla="*/ 0 h 172"/>
                <a:gd name="T8" fmla="*/ 0 w 293"/>
                <a:gd name="T9" fmla="*/ 172 h 172"/>
                <a:gd name="T10" fmla="*/ 0 w 293"/>
                <a:gd name="T11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172">
                  <a:moveTo>
                    <a:pt x="0" y="172"/>
                  </a:moveTo>
                  <a:lnTo>
                    <a:pt x="293" y="172"/>
                  </a:lnTo>
                  <a:lnTo>
                    <a:pt x="293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5" name="Freeform 32">
              <a:extLst>
                <a:ext uri="{FF2B5EF4-FFF2-40B4-BE49-F238E27FC236}">
                  <a16:creationId xmlns:a16="http://schemas.microsoft.com/office/drawing/2014/main" id="{B3D87B4A-87A3-4E88-907C-CE1DCDDBD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2476" y="5132388"/>
              <a:ext cx="461962" cy="663575"/>
            </a:xfrm>
            <a:custGeom>
              <a:avLst/>
              <a:gdLst>
                <a:gd name="T0" fmla="*/ 0 w 291"/>
                <a:gd name="T1" fmla="*/ 0 h 418"/>
                <a:gd name="T2" fmla="*/ 0 w 291"/>
                <a:gd name="T3" fmla="*/ 418 h 418"/>
                <a:gd name="T4" fmla="*/ 291 w 291"/>
                <a:gd name="T5" fmla="*/ 418 h 418"/>
                <a:gd name="T6" fmla="*/ 291 w 291"/>
                <a:gd name="T7" fmla="*/ 0 h 418"/>
                <a:gd name="T8" fmla="*/ 0 w 291"/>
                <a:gd name="T9" fmla="*/ 0 h 418"/>
                <a:gd name="T10" fmla="*/ 0 w 291"/>
                <a:gd name="T11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418">
                  <a:moveTo>
                    <a:pt x="0" y="0"/>
                  </a:moveTo>
                  <a:lnTo>
                    <a:pt x="0" y="418"/>
                  </a:lnTo>
                  <a:lnTo>
                    <a:pt x="291" y="418"/>
                  </a:lnTo>
                  <a:lnTo>
                    <a:pt x="29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6" name="Freeform 33">
              <a:extLst>
                <a:ext uri="{FF2B5EF4-FFF2-40B4-BE49-F238E27FC236}">
                  <a16:creationId xmlns:a16="http://schemas.microsoft.com/office/drawing/2014/main" id="{373331CA-46B7-4A3A-B01A-60E4BD64B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2476" y="3268663"/>
              <a:ext cx="461962" cy="1863725"/>
            </a:xfrm>
            <a:custGeom>
              <a:avLst/>
              <a:gdLst>
                <a:gd name="T0" fmla="*/ 0 w 291"/>
                <a:gd name="T1" fmla="*/ 1174 h 1174"/>
                <a:gd name="T2" fmla="*/ 291 w 291"/>
                <a:gd name="T3" fmla="*/ 1174 h 1174"/>
                <a:gd name="T4" fmla="*/ 291 w 291"/>
                <a:gd name="T5" fmla="*/ 0 h 1174"/>
                <a:gd name="T6" fmla="*/ 0 w 291"/>
                <a:gd name="T7" fmla="*/ 0 h 1174"/>
                <a:gd name="T8" fmla="*/ 0 w 291"/>
                <a:gd name="T9" fmla="*/ 1174 h 1174"/>
                <a:gd name="T10" fmla="*/ 0 w 291"/>
                <a:gd name="T11" fmla="*/ 1174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1174">
                  <a:moveTo>
                    <a:pt x="0" y="1174"/>
                  </a:moveTo>
                  <a:lnTo>
                    <a:pt x="291" y="1174"/>
                  </a:lnTo>
                  <a:lnTo>
                    <a:pt x="291" y="0"/>
                  </a:lnTo>
                  <a:lnTo>
                    <a:pt x="0" y="0"/>
                  </a:lnTo>
                  <a:lnTo>
                    <a:pt x="0" y="1174"/>
                  </a:lnTo>
                  <a:lnTo>
                    <a:pt x="0" y="1174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7" name="Freeform 34">
              <a:extLst>
                <a:ext uri="{FF2B5EF4-FFF2-40B4-BE49-F238E27FC236}">
                  <a16:creationId xmlns:a16="http://schemas.microsoft.com/office/drawing/2014/main" id="{186E1BE5-EB3F-43CF-AE76-E09B7EC4B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738" y="5662613"/>
              <a:ext cx="468053" cy="133350"/>
            </a:xfrm>
            <a:custGeom>
              <a:avLst/>
              <a:gdLst>
                <a:gd name="T0" fmla="*/ 293 w 293"/>
                <a:gd name="T1" fmla="*/ 84 h 84"/>
                <a:gd name="T2" fmla="*/ 293 w 293"/>
                <a:gd name="T3" fmla="*/ 0 h 84"/>
                <a:gd name="T4" fmla="*/ 0 w 293"/>
                <a:gd name="T5" fmla="*/ 0 h 84"/>
                <a:gd name="T6" fmla="*/ 0 w 293"/>
                <a:gd name="T7" fmla="*/ 84 h 84"/>
                <a:gd name="T8" fmla="*/ 293 w 293"/>
                <a:gd name="T9" fmla="*/ 84 h 84"/>
                <a:gd name="T10" fmla="*/ 293 w 29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84">
                  <a:moveTo>
                    <a:pt x="293" y="84"/>
                  </a:moveTo>
                  <a:lnTo>
                    <a:pt x="293" y="0"/>
                  </a:lnTo>
                  <a:lnTo>
                    <a:pt x="0" y="0"/>
                  </a:lnTo>
                  <a:lnTo>
                    <a:pt x="0" y="84"/>
                  </a:lnTo>
                  <a:lnTo>
                    <a:pt x="293" y="84"/>
                  </a:lnTo>
                  <a:lnTo>
                    <a:pt x="293" y="8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8" name="Freeform 35">
              <a:extLst>
                <a:ext uri="{FF2B5EF4-FFF2-40B4-BE49-F238E27FC236}">
                  <a16:creationId xmlns:a16="http://schemas.microsoft.com/office/drawing/2014/main" id="{A2D0C129-0233-42D5-BDE8-67F517E13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738" y="4603751"/>
              <a:ext cx="465137" cy="1058862"/>
            </a:xfrm>
            <a:custGeom>
              <a:avLst/>
              <a:gdLst>
                <a:gd name="T0" fmla="*/ 293 w 293"/>
                <a:gd name="T1" fmla="*/ 667 h 667"/>
                <a:gd name="T2" fmla="*/ 293 w 293"/>
                <a:gd name="T3" fmla="*/ 0 h 667"/>
                <a:gd name="T4" fmla="*/ 0 w 293"/>
                <a:gd name="T5" fmla="*/ 0 h 667"/>
                <a:gd name="T6" fmla="*/ 0 w 293"/>
                <a:gd name="T7" fmla="*/ 667 h 667"/>
                <a:gd name="T8" fmla="*/ 293 w 293"/>
                <a:gd name="T9" fmla="*/ 667 h 667"/>
                <a:gd name="T10" fmla="*/ 293 w 293"/>
                <a:gd name="T11" fmla="*/ 667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667">
                  <a:moveTo>
                    <a:pt x="293" y="667"/>
                  </a:moveTo>
                  <a:lnTo>
                    <a:pt x="293" y="0"/>
                  </a:lnTo>
                  <a:lnTo>
                    <a:pt x="0" y="0"/>
                  </a:lnTo>
                  <a:lnTo>
                    <a:pt x="0" y="667"/>
                  </a:lnTo>
                  <a:lnTo>
                    <a:pt x="293" y="667"/>
                  </a:lnTo>
                  <a:lnTo>
                    <a:pt x="293" y="66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29" name="Freeform 36">
              <a:extLst>
                <a:ext uri="{FF2B5EF4-FFF2-40B4-BE49-F238E27FC236}">
                  <a16:creationId xmlns:a16="http://schemas.microsoft.com/office/drawing/2014/main" id="{05BCAADE-9344-4D36-A4BE-12EF0480D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738" y="3268663"/>
              <a:ext cx="465137" cy="1335087"/>
            </a:xfrm>
            <a:custGeom>
              <a:avLst/>
              <a:gdLst>
                <a:gd name="T0" fmla="*/ 293 w 293"/>
                <a:gd name="T1" fmla="*/ 841 h 841"/>
                <a:gd name="T2" fmla="*/ 293 w 293"/>
                <a:gd name="T3" fmla="*/ 0 h 841"/>
                <a:gd name="T4" fmla="*/ 0 w 293"/>
                <a:gd name="T5" fmla="*/ 0 h 841"/>
                <a:gd name="T6" fmla="*/ 0 w 293"/>
                <a:gd name="T7" fmla="*/ 841 h 841"/>
                <a:gd name="T8" fmla="*/ 293 w 293"/>
                <a:gd name="T9" fmla="*/ 841 h 841"/>
                <a:gd name="T10" fmla="*/ 293 w 293"/>
                <a:gd name="T11" fmla="*/ 841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3" h="841">
                  <a:moveTo>
                    <a:pt x="293" y="841"/>
                  </a:moveTo>
                  <a:lnTo>
                    <a:pt x="293" y="0"/>
                  </a:lnTo>
                  <a:lnTo>
                    <a:pt x="0" y="0"/>
                  </a:lnTo>
                  <a:lnTo>
                    <a:pt x="0" y="841"/>
                  </a:lnTo>
                  <a:lnTo>
                    <a:pt x="293" y="841"/>
                  </a:lnTo>
                  <a:lnTo>
                    <a:pt x="293" y="841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30" name="Freeform 37">
              <a:extLst>
                <a:ext uri="{FF2B5EF4-FFF2-40B4-BE49-F238E27FC236}">
                  <a16:creationId xmlns:a16="http://schemas.microsoft.com/office/drawing/2014/main" id="{4A829E5B-7963-4E0F-9B8B-A17A03416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9401" y="3268663"/>
              <a:ext cx="463550" cy="1060450"/>
            </a:xfrm>
            <a:custGeom>
              <a:avLst/>
              <a:gdLst>
                <a:gd name="T0" fmla="*/ 0 w 292"/>
                <a:gd name="T1" fmla="*/ 668 h 668"/>
                <a:gd name="T2" fmla="*/ 292 w 292"/>
                <a:gd name="T3" fmla="*/ 668 h 668"/>
                <a:gd name="T4" fmla="*/ 292 w 292"/>
                <a:gd name="T5" fmla="*/ 0 h 668"/>
                <a:gd name="T6" fmla="*/ 0 w 292"/>
                <a:gd name="T7" fmla="*/ 0 h 668"/>
                <a:gd name="T8" fmla="*/ 0 w 292"/>
                <a:gd name="T9" fmla="*/ 668 h 668"/>
                <a:gd name="T10" fmla="*/ 0 w 292"/>
                <a:gd name="T11" fmla="*/ 668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668">
                  <a:moveTo>
                    <a:pt x="0" y="668"/>
                  </a:moveTo>
                  <a:lnTo>
                    <a:pt x="292" y="668"/>
                  </a:lnTo>
                  <a:lnTo>
                    <a:pt x="292" y="0"/>
                  </a:lnTo>
                  <a:lnTo>
                    <a:pt x="0" y="0"/>
                  </a:lnTo>
                  <a:lnTo>
                    <a:pt x="0" y="668"/>
                  </a:lnTo>
                  <a:lnTo>
                    <a:pt x="0" y="668"/>
                  </a:lnTo>
                  <a:close/>
                </a:path>
              </a:pathLst>
            </a:custGeom>
            <a:solidFill>
              <a:srgbClr val="006666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31" name="Freeform 38">
              <a:extLst>
                <a:ext uri="{FF2B5EF4-FFF2-40B4-BE49-F238E27FC236}">
                  <a16:creationId xmlns:a16="http://schemas.microsoft.com/office/drawing/2014/main" id="{19358380-1292-4F39-A34F-D28D90601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9401" y="4329113"/>
              <a:ext cx="463550" cy="1333500"/>
            </a:xfrm>
            <a:custGeom>
              <a:avLst/>
              <a:gdLst>
                <a:gd name="T0" fmla="*/ 292 w 292"/>
                <a:gd name="T1" fmla="*/ 0 h 840"/>
                <a:gd name="T2" fmla="*/ 0 w 292"/>
                <a:gd name="T3" fmla="*/ 0 h 840"/>
                <a:gd name="T4" fmla="*/ 0 w 292"/>
                <a:gd name="T5" fmla="*/ 840 h 840"/>
                <a:gd name="T6" fmla="*/ 292 w 292"/>
                <a:gd name="T7" fmla="*/ 840 h 840"/>
                <a:gd name="T8" fmla="*/ 292 w 292"/>
                <a:gd name="T9" fmla="*/ 0 h 840"/>
                <a:gd name="T10" fmla="*/ 292 w 292"/>
                <a:gd name="T11" fmla="*/ 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840">
                  <a:moveTo>
                    <a:pt x="292" y="0"/>
                  </a:moveTo>
                  <a:lnTo>
                    <a:pt x="0" y="0"/>
                  </a:lnTo>
                  <a:lnTo>
                    <a:pt x="0" y="840"/>
                  </a:lnTo>
                  <a:lnTo>
                    <a:pt x="292" y="840"/>
                  </a:lnTo>
                  <a:lnTo>
                    <a:pt x="292" y="0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32" name="Freeform 39">
              <a:extLst>
                <a:ext uri="{FF2B5EF4-FFF2-40B4-BE49-F238E27FC236}">
                  <a16:creationId xmlns:a16="http://schemas.microsoft.com/office/drawing/2014/main" id="{EBE398A3-A7CB-4704-A16D-F550AF65A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9401" y="5662613"/>
              <a:ext cx="466456" cy="133350"/>
            </a:xfrm>
            <a:custGeom>
              <a:avLst/>
              <a:gdLst>
                <a:gd name="T0" fmla="*/ 0 w 292"/>
                <a:gd name="T1" fmla="*/ 0 h 84"/>
                <a:gd name="T2" fmla="*/ 0 w 292"/>
                <a:gd name="T3" fmla="*/ 84 h 84"/>
                <a:gd name="T4" fmla="*/ 292 w 292"/>
                <a:gd name="T5" fmla="*/ 84 h 84"/>
                <a:gd name="T6" fmla="*/ 292 w 292"/>
                <a:gd name="T7" fmla="*/ 0 h 84"/>
                <a:gd name="T8" fmla="*/ 0 w 292"/>
                <a:gd name="T9" fmla="*/ 0 h 84"/>
                <a:gd name="T10" fmla="*/ 0 w 292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84">
                  <a:moveTo>
                    <a:pt x="0" y="0"/>
                  </a:moveTo>
                  <a:lnTo>
                    <a:pt x="0" y="84"/>
                  </a:lnTo>
                  <a:lnTo>
                    <a:pt x="292" y="84"/>
                  </a:lnTo>
                  <a:lnTo>
                    <a:pt x="29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endParaRPr>
            </a:p>
          </p:txBody>
        </p:sp>
        <p:sp>
          <p:nvSpPr>
            <p:cNvPr id="233" name="ZoneTexte 232">
              <a:extLst>
                <a:ext uri="{FF2B5EF4-FFF2-40B4-BE49-F238E27FC236}">
                  <a16:creationId xmlns:a16="http://schemas.microsoft.com/office/drawing/2014/main" id="{6A3C92ED-6F9A-4DB3-8947-85C998CB7489}"/>
                </a:ext>
              </a:extLst>
            </p:cNvPr>
            <p:cNvSpPr txBox="1"/>
            <p:nvPr/>
          </p:nvSpPr>
          <p:spPr>
            <a:xfrm>
              <a:off x="5670071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-2.3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(1.8)</a:t>
              </a:r>
            </a:p>
          </p:txBody>
        </p:sp>
        <p:sp>
          <p:nvSpPr>
            <p:cNvPr id="234" name="ZoneTexte 233">
              <a:extLst>
                <a:ext uri="{FF2B5EF4-FFF2-40B4-BE49-F238E27FC236}">
                  <a16:creationId xmlns:a16="http://schemas.microsoft.com/office/drawing/2014/main" id="{399195C3-9B62-462F-86E8-1B5ABA7B904A}"/>
                </a:ext>
              </a:extLst>
            </p:cNvPr>
            <p:cNvSpPr txBox="1"/>
            <p:nvPr/>
          </p:nvSpPr>
          <p:spPr>
            <a:xfrm>
              <a:off x="6487832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-1.1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(0.9)</a:t>
              </a:r>
            </a:p>
          </p:txBody>
        </p:sp>
        <p:sp>
          <p:nvSpPr>
            <p:cNvPr id="235" name="ZoneTexte 234">
              <a:extLst>
                <a:ext uri="{FF2B5EF4-FFF2-40B4-BE49-F238E27FC236}">
                  <a16:creationId xmlns:a16="http://schemas.microsoft.com/office/drawing/2014/main" id="{1774D025-5013-4D00-8DF6-E70609161330}"/>
                </a:ext>
              </a:extLst>
            </p:cNvPr>
            <p:cNvSpPr txBox="1"/>
            <p:nvPr/>
          </p:nvSpPr>
          <p:spPr>
            <a:xfrm>
              <a:off x="7284756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-0.4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(0.7)</a:t>
              </a:r>
            </a:p>
          </p:txBody>
        </p:sp>
        <p:sp>
          <p:nvSpPr>
            <p:cNvPr id="236" name="ZoneTexte 235">
              <a:extLst>
                <a:ext uri="{FF2B5EF4-FFF2-40B4-BE49-F238E27FC236}">
                  <a16:creationId xmlns:a16="http://schemas.microsoft.com/office/drawing/2014/main" id="{63AE6FF4-22C3-42BD-9B42-093C4FA7058E}"/>
                </a:ext>
              </a:extLst>
            </p:cNvPr>
            <p:cNvSpPr txBox="1"/>
            <p:nvPr/>
          </p:nvSpPr>
          <p:spPr>
            <a:xfrm>
              <a:off x="8080208" y="5847655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-0.7</a:t>
              </a:r>
              <a:b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</a:b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(0.9)</a:t>
              </a:r>
            </a:p>
          </p:txBody>
        </p:sp>
        <p:sp>
          <p:nvSpPr>
            <p:cNvPr id="237" name="ZoneTexte 236">
              <a:extLst>
                <a:ext uri="{FF2B5EF4-FFF2-40B4-BE49-F238E27FC236}">
                  <a16:creationId xmlns:a16="http://schemas.microsoft.com/office/drawing/2014/main" id="{E26FB0F7-7734-4C5F-A5BB-91A52C6F177C}"/>
                </a:ext>
              </a:extLst>
            </p:cNvPr>
            <p:cNvSpPr txBox="1"/>
            <p:nvPr/>
          </p:nvSpPr>
          <p:spPr>
            <a:xfrm>
              <a:off x="5681965" y="4170405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84%</a:t>
              </a:r>
            </a:p>
          </p:txBody>
        </p:sp>
        <p:sp>
          <p:nvSpPr>
            <p:cNvPr id="239" name="ZoneTexte 238">
              <a:extLst>
                <a:ext uri="{FF2B5EF4-FFF2-40B4-BE49-F238E27FC236}">
                  <a16:creationId xmlns:a16="http://schemas.microsoft.com/office/drawing/2014/main" id="{763EAA15-14D8-4BAD-B288-D925F4408A47}"/>
                </a:ext>
              </a:extLst>
            </p:cNvPr>
            <p:cNvSpPr txBox="1"/>
            <p:nvPr/>
          </p:nvSpPr>
          <p:spPr>
            <a:xfrm>
              <a:off x="6496498" y="4070090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74%</a:t>
              </a:r>
            </a:p>
          </p:txBody>
        </p:sp>
        <p:sp>
          <p:nvSpPr>
            <p:cNvPr id="240" name="ZoneTexte 239">
              <a:extLst>
                <a:ext uri="{FF2B5EF4-FFF2-40B4-BE49-F238E27FC236}">
                  <a16:creationId xmlns:a16="http://schemas.microsoft.com/office/drawing/2014/main" id="{9F4FDA3A-BA5D-4BAC-9BE2-DED7A9E0EEB4}"/>
                </a:ext>
              </a:extLst>
            </p:cNvPr>
            <p:cNvSpPr txBox="1"/>
            <p:nvPr/>
          </p:nvSpPr>
          <p:spPr>
            <a:xfrm>
              <a:off x="6487693" y="5334298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26%</a:t>
              </a:r>
            </a:p>
          </p:txBody>
        </p:sp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465B8B2C-4119-4650-BF0D-5F8B6D90E959}"/>
                </a:ext>
              </a:extLst>
            </p:cNvPr>
            <p:cNvSpPr txBox="1"/>
            <p:nvPr/>
          </p:nvSpPr>
          <p:spPr>
            <a:xfrm>
              <a:off x="7284479" y="4841974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53%</a:t>
              </a:r>
            </a:p>
          </p:txBody>
        </p:sp>
        <p:sp>
          <p:nvSpPr>
            <p:cNvPr id="242" name="ZoneTexte 241">
              <a:extLst>
                <a:ext uri="{FF2B5EF4-FFF2-40B4-BE49-F238E27FC236}">
                  <a16:creationId xmlns:a16="http://schemas.microsoft.com/office/drawing/2014/main" id="{58AFAC6E-5A63-4CE8-9954-DAAEEA45925F}"/>
                </a:ext>
              </a:extLst>
            </p:cNvPr>
            <p:cNvSpPr txBox="1"/>
            <p:nvPr/>
          </p:nvSpPr>
          <p:spPr>
            <a:xfrm>
              <a:off x="7284168" y="3630906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42%</a:t>
              </a:r>
            </a:p>
          </p:txBody>
        </p:sp>
        <p:sp>
          <p:nvSpPr>
            <p:cNvPr id="243" name="ZoneTexte 242">
              <a:extLst>
                <a:ext uri="{FF2B5EF4-FFF2-40B4-BE49-F238E27FC236}">
                  <a16:creationId xmlns:a16="http://schemas.microsoft.com/office/drawing/2014/main" id="{E17BA676-8326-484A-9075-E78E723004A4}"/>
                </a:ext>
              </a:extLst>
            </p:cNvPr>
            <p:cNvSpPr txBox="1"/>
            <p:nvPr/>
          </p:nvSpPr>
          <p:spPr>
            <a:xfrm>
              <a:off x="8078855" y="3774622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53%</a:t>
              </a:r>
            </a:p>
          </p:txBody>
        </p:sp>
        <p:sp>
          <p:nvSpPr>
            <p:cNvPr id="244" name="ZoneTexte 243">
              <a:extLst>
                <a:ext uri="{FF2B5EF4-FFF2-40B4-BE49-F238E27FC236}">
                  <a16:creationId xmlns:a16="http://schemas.microsoft.com/office/drawing/2014/main" id="{1BAC52AB-D5AB-4087-9274-653FD204B86E}"/>
                </a:ext>
              </a:extLst>
            </p:cNvPr>
            <p:cNvSpPr txBox="1"/>
            <p:nvPr/>
          </p:nvSpPr>
          <p:spPr>
            <a:xfrm>
              <a:off x="8088507" y="4994015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42%</a:t>
              </a:r>
            </a:p>
          </p:txBody>
        </p: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70245E2C-4D11-47BD-80F9-79748A9BBC1D}"/>
                </a:ext>
              </a:extLst>
            </p:cNvPr>
            <p:cNvSpPr txBox="1"/>
            <p:nvPr/>
          </p:nvSpPr>
          <p:spPr>
            <a:xfrm>
              <a:off x="5720565" y="5593668"/>
              <a:ext cx="39390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5%</a:t>
              </a:r>
            </a:p>
          </p:txBody>
        </p:sp>
        <p:sp>
          <p:nvSpPr>
            <p:cNvPr id="246" name="ZoneTexte 245">
              <a:extLst>
                <a:ext uri="{FF2B5EF4-FFF2-40B4-BE49-F238E27FC236}">
                  <a16:creationId xmlns:a16="http://schemas.microsoft.com/office/drawing/2014/main" id="{C843900F-41F2-495F-B4CC-55D3C3C6B7BF}"/>
                </a:ext>
              </a:extLst>
            </p:cNvPr>
            <p:cNvSpPr txBox="1"/>
            <p:nvPr/>
          </p:nvSpPr>
          <p:spPr>
            <a:xfrm>
              <a:off x="7254768" y="5595711"/>
              <a:ext cx="47320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5%</a:t>
              </a:r>
            </a:p>
          </p:txBody>
        </p:sp>
        <p:sp>
          <p:nvSpPr>
            <p:cNvPr id="247" name="ZoneTexte 246">
              <a:extLst>
                <a:ext uri="{FF2B5EF4-FFF2-40B4-BE49-F238E27FC236}">
                  <a16:creationId xmlns:a16="http://schemas.microsoft.com/office/drawing/2014/main" id="{9F7CFF72-6319-495A-BE0C-EC58267F1563}"/>
                </a:ext>
              </a:extLst>
            </p:cNvPr>
            <p:cNvSpPr txBox="1"/>
            <p:nvPr/>
          </p:nvSpPr>
          <p:spPr>
            <a:xfrm>
              <a:off x="8100392" y="5595711"/>
              <a:ext cx="4732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5%</a:t>
              </a:r>
            </a:p>
          </p:txBody>
        </p:sp>
        <p:sp>
          <p:nvSpPr>
            <p:cNvPr id="248" name="ZoneTexte 247">
              <a:extLst>
                <a:ext uri="{FF2B5EF4-FFF2-40B4-BE49-F238E27FC236}">
                  <a16:creationId xmlns:a16="http://schemas.microsoft.com/office/drawing/2014/main" id="{72566EA8-E580-4A2B-B179-CF95A80814E8}"/>
                </a:ext>
              </a:extLst>
            </p:cNvPr>
            <p:cNvSpPr txBox="1"/>
            <p:nvPr/>
          </p:nvSpPr>
          <p:spPr>
            <a:xfrm>
              <a:off x="5158197" y="5631865"/>
              <a:ext cx="2632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9" name="ZoneTexte 248">
              <a:extLst>
                <a:ext uri="{FF2B5EF4-FFF2-40B4-BE49-F238E27FC236}">
                  <a16:creationId xmlns:a16="http://schemas.microsoft.com/office/drawing/2014/main" id="{C89999A8-1BA9-4004-9E49-17E64E918C7A}"/>
                </a:ext>
              </a:extLst>
            </p:cNvPr>
            <p:cNvSpPr txBox="1"/>
            <p:nvPr/>
          </p:nvSpPr>
          <p:spPr>
            <a:xfrm>
              <a:off x="5079650" y="512765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20</a:t>
              </a:r>
            </a:p>
          </p:txBody>
        </p:sp>
        <p:sp>
          <p:nvSpPr>
            <p:cNvPr id="250" name="ZoneTexte 249">
              <a:extLst>
                <a:ext uri="{FF2B5EF4-FFF2-40B4-BE49-F238E27FC236}">
                  <a16:creationId xmlns:a16="http://schemas.microsoft.com/office/drawing/2014/main" id="{BA62C8A6-BBB6-44EB-B031-AD2E0F02FAC8}"/>
                </a:ext>
              </a:extLst>
            </p:cNvPr>
            <p:cNvSpPr txBox="1"/>
            <p:nvPr/>
          </p:nvSpPr>
          <p:spPr>
            <a:xfrm>
              <a:off x="5079650" y="462343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40</a:t>
              </a:r>
            </a:p>
          </p:txBody>
        </p:sp>
        <p:sp>
          <p:nvSpPr>
            <p:cNvPr id="251" name="ZoneTexte 250">
              <a:extLst>
                <a:ext uri="{FF2B5EF4-FFF2-40B4-BE49-F238E27FC236}">
                  <a16:creationId xmlns:a16="http://schemas.microsoft.com/office/drawing/2014/main" id="{12696386-FA5F-4207-A2DA-FD923B13E82B}"/>
                </a:ext>
              </a:extLst>
            </p:cNvPr>
            <p:cNvSpPr txBox="1"/>
            <p:nvPr/>
          </p:nvSpPr>
          <p:spPr>
            <a:xfrm>
              <a:off x="5079650" y="411922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60</a:t>
              </a:r>
            </a:p>
          </p:txBody>
        </p:sp>
        <p:sp>
          <p:nvSpPr>
            <p:cNvPr id="252" name="ZoneTexte 251">
              <a:extLst>
                <a:ext uri="{FF2B5EF4-FFF2-40B4-BE49-F238E27FC236}">
                  <a16:creationId xmlns:a16="http://schemas.microsoft.com/office/drawing/2014/main" id="{A3D43792-D231-49C4-97A6-B7218D04F905}"/>
                </a:ext>
              </a:extLst>
            </p:cNvPr>
            <p:cNvSpPr txBox="1"/>
            <p:nvPr/>
          </p:nvSpPr>
          <p:spPr>
            <a:xfrm>
              <a:off x="5079650" y="3615010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80</a:t>
              </a:r>
            </a:p>
          </p:txBody>
        </p:sp>
        <p:sp>
          <p:nvSpPr>
            <p:cNvPr id="253" name="ZoneTexte 252">
              <a:extLst>
                <a:ext uri="{FF2B5EF4-FFF2-40B4-BE49-F238E27FC236}">
                  <a16:creationId xmlns:a16="http://schemas.microsoft.com/office/drawing/2014/main" id="{DFAB8130-12E2-4F2A-A863-74E1B8FB3268}"/>
                </a:ext>
              </a:extLst>
            </p:cNvPr>
            <p:cNvSpPr txBox="1"/>
            <p:nvPr/>
          </p:nvSpPr>
          <p:spPr>
            <a:xfrm>
              <a:off x="5001102" y="3110796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12" name="ZoneTexte 311">
              <a:extLst>
                <a:ext uri="{FF2B5EF4-FFF2-40B4-BE49-F238E27FC236}">
                  <a16:creationId xmlns:a16="http://schemas.microsoft.com/office/drawing/2014/main" id="{98AD3148-A045-48C5-BAFA-8107BEAB288B}"/>
                </a:ext>
              </a:extLst>
            </p:cNvPr>
            <p:cNvSpPr txBox="1"/>
            <p:nvPr/>
          </p:nvSpPr>
          <p:spPr>
            <a:xfrm>
              <a:off x="5670943" y="5380685"/>
              <a:ext cx="4315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Calibri" panose="020F0502020204030204" pitchFamily="34" charset="0"/>
                </a:rPr>
                <a:t>11%</a:t>
              </a:r>
            </a:p>
          </p:txBody>
        </p:sp>
      </p:grpSp>
      <p:sp>
        <p:nvSpPr>
          <p:cNvPr id="317" name="Rectangle 316">
            <a:extLst>
              <a:ext uri="{FF2B5EF4-FFF2-40B4-BE49-F238E27FC236}">
                <a16:creationId xmlns:a16="http://schemas.microsoft.com/office/drawing/2014/main" id="{4B23468B-7996-4A8E-8241-7B24D1F572FA}"/>
              </a:ext>
            </a:extLst>
          </p:cNvPr>
          <p:cNvSpPr/>
          <p:nvPr/>
        </p:nvSpPr>
        <p:spPr>
          <a:xfrm>
            <a:off x="1763688" y="1876762"/>
            <a:ext cx="17653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NGM282 1 mg</a:t>
            </a: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9EE85BE1-4FE3-4CCE-86CD-20BC074AE7A5}"/>
              </a:ext>
            </a:extLst>
          </p:cNvPr>
          <p:cNvSpPr/>
          <p:nvPr/>
        </p:nvSpPr>
        <p:spPr>
          <a:xfrm>
            <a:off x="6005396" y="1876762"/>
            <a:ext cx="17653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NGM282 3 mg</a:t>
            </a:r>
          </a:p>
        </p:txBody>
      </p:sp>
      <p:sp>
        <p:nvSpPr>
          <p:cNvPr id="98" name="Rectangle 27">
            <a:extLst>
              <a:ext uri="{FF2B5EF4-FFF2-40B4-BE49-F238E27FC236}">
                <a16:creationId xmlns:a16="http://schemas.microsoft.com/office/drawing/2014/main" id="{4C2D87AD-5FAB-434D-8808-91420E2C0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>
                <a:ea typeface="ＭＳ Ｐゴシック" pitchFamily="34" charset="-128"/>
              </a:rPr>
              <a:t>NGM282, NAS and fibrosis in NASH:</a:t>
            </a:r>
            <a:br>
              <a:rPr lang="en-US" kern="0">
                <a:ea typeface="ＭＳ Ｐゴシック" pitchFamily="34" charset="-128"/>
              </a:rPr>
            </a:br>
            <a:r>
              <a:rPr lang="en-US" kern="0">
                <a:ea typeface="ＭＳ Ｐゴシック" pitchFamily="34" charset="-128"/>
              </a:rPr>
              <a:t>a phase 2 study</a:t>
            </a:r>
            <a:endParaRPr lang="en-US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6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7416824" cy="620688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Fibrosis at baseline </a:t>
            </a:r>
            <a:r>
              <a:rPr lang="fr-FR" sz="2400" dirty="0">
                <a:solidFill>
                  <a:srgbClr val="0070C0"/>
                </a:solidFill>
                <a:latin typeface="Calibri"/>
                <a:cs typeface="Calibri"/>
              </a:rPr>
              <a:t>and W12 in the </a:t>
            </a: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NGM282 </a:t>
            </a:r>
            <a:r>
              <a:rPr lang="fr-FR" sz="2400" dirty="0">
                <a:solidFill>
                  <a:srgbClr val="0070C0"/>
                </a:solidFill>
                <a:latin typeface="Calibri"/>
                <a:cs typeface="Calibri"/>
              </a:rPr>
              <a:t>1 mg group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id="{1DFBCC53-D10A-4E23-A307-D2E28875A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C1705304-5AE9-4B39-87A0-6126E9EF1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1" name="Espace réservé du contenu 26">
            <a:extLst>
              <a:ext uri="{FF2B5EF4-FFF2-40B4-BE49-F238E27FC236}">
                <a16:creationId xmlns:a16="http://schemas.microsoft.com/office/drawing/2014/main" id="{53A7BEC5-BE3B-4AC1-B36D-C8B8AA22C7BA}"/>
              </a:ext>
            </a:extLst>
          </p:cNvPr>
          <p:cNvSpPr txBox="1">
            <a:spLocks/>
          </p:cNvSpPr>
          <p:nvPr/>
        </p:nvSpPr>
        <p:spPr bwMode="auto">
          <a:xfrm>
            <a:off x="297880" y="5946752"/>
            <a:ext cx="8136706" cy="6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85750" lvl="1">
              <a:buFont typeface="Wingdings" panose="05000000000000000000" pitchFamily="2" charset="2"/>
              <a:buChar char="§"/>
            </a:pPr>
            <a:r>
              <a:rPr lang="en-US" sz="1600" kern="0" dirty="0"/>
              <a:t>Mean change from baseline in fibrosis stage: - 0.1</a:t>
            </a:r>
          </a:p>
          <a:p>
            <a:pPr marL="285750" lvl="1">
              <a:buFont typeface="Wingdings" panose="05000000000000000000" pitchFamily="2" charset="2"/>
              <a:buChar char="§"/>
            </a:pPr>
            <a:r>
              <a:rPr lang="en-US" sz="1600" kern="0" dirty="0"/>
              <a:t>One subject had a 2-stage improvement in fibrosis: F2 to F0</a:t>
            </a:r>
          </a:p>
        </p:txBody>
      </p:sp>
      <p:sp>
        <p:nvSpPr>
          <p:cNvPr id="22" name="Text Box 61">
            <a:extLst>
              <a:ext uri="{FF2B5EF4-FFF2-40B4-BE49-F238E27FC236}">
                <a16:creationId xmlns:a16="http://schemas.microsoft.com/office/drawing/2014/main" id="{E2AB165E-8805-4EB9-B9CF-A73F0B501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71" y="1759930"/>
            <a:ext cx="32249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Fibrosis Stage at baseline, %</a:t>
            </a:r>
            <a:endParaRPr kumimoji="0" lang="fr-FR" sz="200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3" name="Text Box 61">
            <a:extLst>
              <a:ext uri="{FF2B5EF4-FFF2-40B4-BE49-F238E27FC236}">
                <a16:creationId xmlns:a16="http://schemas.microsoft.com/office/drawing/2014/main" id="{A8DFDE9B-5EFE-419C-988D-2EE5F5262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086" y="1759930"/>
            <a:ext cx="4317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000" b="1">
                <a:solidFill>
                  <a:srgbClr val="0070C0"/>
                </a:solidFill>
                <a:latin typeface="Calibri" panose="020F0502020204030204" pitchFamily="34" charset="0"/>
                <a:ea typeface="ＭＳ Ｐゴシック" pitchFamily="34" charset="-128"/>
              </a:rPr>
              <a:t>Fibrosis Histologic Response at W12, %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4CC2BD26-ECB9-4712-B55E-85DC7B164EBF}"/>
              </a:ext>
            </a:extLst>
          </p:cNvPr>
          <p:cNvGrpSpPr/>
          <p:nvPr/>
        </p:nvGrpSpPr>
        <p:grpSpPr>
          <a:xfrm>
            <a:off x="4932040" y="2264427"/>
            <a:ext cx="3633060" cy="3612845"/>
            <a:chOff x="4932040" y="2264427"/>
            <a:chExt cx="3633060" cy="3612845"/>
          </a:xfrm>
        </p:grpSpPr>
        <p:graphicFrame>
          <p:nvGraphicFramePr>
            <p:cNvPr id="15" name="Espace réservé du contenu 9">
              <a:extLst>
                <a:ext uri="{FF2B5EF4-FFF2-40B4-BE49-F238E27FC236}">
                  <a16:creationId xmlns:a16="http://schemas.microsoft.com/office/drawing/2014/main" id="{309AD198-9D5C-4917-95F8-8B79EB8CCC0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15400699"/>
                </p:ext>
              </p:extLst>
            </p:nvPr>
          </p:nvGraphicFramePr>
          <p:xfrm>
            <a:off x="4932040" y="2264427"/>
            <a:ext cx="2991866" cy="36128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0D2030F7-8344-45CB-A39D-C21C59DCCD2B}"/>
                </a:ext>
              </a:extLst>
            </p:cNvPr>
            <p:cNvSpPr txBox="1"/>
            <p:nvPr/>
          </p:nvSpPr>
          <p:spPr>
            <a:xfrm>
              <a:off x="7450859" y="2636215"/>
              <a:ext cx="10101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Improved</a:t>
              </a:r>
              <a:endPara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AD763D4-70A9-433E-BC26-961B83EEC7E3}"/>
                </a:ext>
              </a:extLst>
            </p:cNvPr>
            <p:cNvSpPr txBox="1"/>
            <p:nvPr/>
          </p:nvSpPr>
          <p:spPr>
            <a:xfrm>
              <a:off x="7479546" y="3901572"/>
              <a:ext cx="10855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No change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3C9ADC4-182C-42DF-BD71-A0194516F41C}"/>
                </a:ext>
              </a:extLst>
            </p:cNvPr>
            <p:cNvSpPr txBox="1"/>
            <p:nvPr/>
          </p:nvSpPr>
          <p:spPr>
            <a:xfrm>
              <a:off x="7452409" y="4906563"/>
              <a:ext cx="106311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Worsened</a:t>
              </a:r>
              <a:b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</a:br>
              <a:r>
                <a:rPr kumimoji="0" lang="fr-FR" sz="1400" i="1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(1 point)</a:t>
              </a:r>
              <a:endParaRPr kumimoji="0" lang="fr-FR" sz="1600" i="1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A017CFF4-F49A-4065-BE39-9A1377E2F3AA}"/>
              </a:ext>
            </a:extLst>
          </p:cNvPr>
          <p:cNvGrpSpPr/>
          <p:nvPr/>
        </p:nvGrpSpPr>
        <p:grpSpPr>
          <a:xfrm>
            <a:off x="299864" y="2276872"/>
            <a:ext cx="4344144" cy="3327028"/>
            <a:chOff x="299864" y="2276872"/>
            <a:chExt cx="4344144" cy="332702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B72E583-E302-4833-A4DB-8F0BDD2DD576}"/>
                </a:ext>
              </a:extLst>
            </p:cNvPr>
            <p:cNvSpPr/>
            <p:nvPr/>
          </p:nvSpPr>
          <p:spPr>
            <a:xfrm>
              <a:off x="1324553" y="5265346"/>
              <a:ext cx="229646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Mean fibrosis stage = 2.3</a:t>
              </a:r>
            </a:p>
          </p:txBody>
        </p: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2DD4BEF5-2171-491E-BE89-0EB9CCFDD926}"/>
                </a:ext>
              </a:extLst>
            </p:cNvPr>
            <p:cNvGrpSpPr/>
            <p:nvPr/>
          </p:nvGrpSpPr>
          <p:grpSpPr>
            <a:xfrm>
              <a:off x="299864" y="2276872"/>
              <a:ext cx="4344144" cy="3071843"/>
              <a:chOff x="227856" y="2235875"/>
              <a:chExt cx="4344144" cy="3071843"/>
            </a:xfrm>
          </p:grpSpPr>
          <p:graphicFrame>
            <p:nvGraphicFramePr>
              <p:cNvPr id="10" name="Graphique 9">
                <a:extLst>
                  <a:ext uri="{FF2B5EF4-FFF2-40B4-BE49-F238E27FC236}">
                    <a16:creationId xmlns:a16="http://schemas.microsoft.com/office/drawing/2014/main" id="{DB04BC84-26BB-455A-AA2A-E131AF80C50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292350485"/>
                  </p:ext>
                </p:extLst>
              </p:nvPr>
            </p:nvGraphicFramePr>
            <p:xfrm>
              <a:off x="227856" y="2411622"/>
              <a:ext cx="4344144" cy="289609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742D53C-24A1-4CCF-A4B1-D4068E8F4703}"/>
                  </a:ext>
                </a:extLst>
              </p:cNvPr>
              <p:cNvSpPr/>
              <p:nvPr/>
            </p:nvSpPr>
            <p:spPr>
              <a:xfrm>
                <a:off x="1838531" y="2235875"/>
                <a:ext cx="4074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b="1" dirty="0">
                    <a:solidFill>
                      <a:srgbClr val="333399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F4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F40F09E5-E2D1-4614-9F1F-1944EB62A753}"/>
                  </a:ext>
                </a:extLst>
              </p:cNvPr>
              <p:cNvSpPr/>
              <p:nvPr/>
            </p:nvSpPr>
            <p:spPr>
              <a:xfrm>
                <a:off x="2903793" y="2348880"/>
                <a:ext cx="4074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b="1" dirty="0">
                    <a:solidFill>
                      <a:srgbClr val="333399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F1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31DC90A-82B8-49A0-B0A7-9C3D08DECE44}"/>
                  </a:ext>
                </a:extLst>
              </p:cNvPr>
              <p:cNvSpPr/>
              <p:nvPr/>
            </p:nvSpPr>
            <p:spPr>
              <a:xfrm>
                <a:off x="3695881" y="3810526"/>
                <a:ext cx="4074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b="1" dirty="0">
                    <a:solidFill>
                      <a:srgbClr val="333399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F2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EE36593-65DA-4AFD-AFF1-E1873DD3DC62}"/>
                  </a:ext>
                </a:extLst>
              </p:cNvPr>
              <p:cNvSpPr/>
              <p:nvPr/>
            </p:nvSpPr>
            <p:spPr>
              <a:xfrm>
                <a:off x="743553" y="4160898"/>
                <a:ext cx="4074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b="1" dirty="0">
                    <a:solidFill>
                      <a:srgbClr val="333399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F3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23F308A-B284-43F5-BD7A-2154DFC323B4}"/>
                  </a:ext>
                </a:extLst>
              </p:cNvPr>
              <p:cNvSpPr/>
              <p:nvPr/>
            </p:nvSpPr>
            <p:spPr>
              <a:xfrm>
                <a:off x="1352682" y="3690393"/>
                <a:ext cx="5389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38 %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BE50ECE-7064-4436-B334-F48B80972C97}"/>
                  </a:ext>
                </a:extLst>
              </p:cNvPr>
              <p:cNvSpPr/>
              <p:nvPr/>
            </p:nvSpPr>
            <p:spPr>
              <a:xfrm>
                <a:off x="2646351" y="4199703"/>
                <a:ext cx="5389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42 %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A9755B2-D5D1-439B-807F-2AB81B15A863}"/>
                  </a:ext>
                </a:extLst>
              </p:cNvPr>
              <p:cNvSpPr/>
              <p:nvPr/>
            </p:nvSpPr>
            <p:spPr>
              <a:xfrm>
                <a:off x="2443934" y="2902887"/>
                <a:ext cx="5389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16 %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807AEB4B-833C-4FAA-B0AD-71509BEC9CE4}"/>
                  </a:ext>
                </a:extLst>
              </p:cNvPr>
              <p:cNvSpPr/>
              <p:nvPr/>
            </p:nvSpPr>
            <p:spPr>
              <a:xfrm>
                <a:off x="1933477" y="2583954"/>
                <a:ext cx="44755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4 %</a:t>
                </a:r>
              </a:p>
            </p:txBody>
          </p:sp>
        </p:grpSp>
      </p:grpSp>
      <p:sp>
        <p:nvSpPr>
          <p:cNvPr id="37" name="Rectangle 27">
            <a:extLst>
              <a:ext uri="{FF2B5EF4-FFF2-40B4-BE49-F238E27FC236}">
                <a16:creationId xmlns:a16="http://schemas.microsoft.com/office/drawing/2014/main" id="{7277E5D8-AB2C-4ED7-B412-AEA3CA232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>
                <a:ea typeface="ＭＳ Ｐゴシック" pitchFamily="34" charset="-128"/>
              </a:rPr>
              <a:t>NGM282, NAS and fibrosis in NASH:</a:t>
            </a:r>
            <a:br>
              <a:rPr lang="en-US" kern="0">
                <a:ea typeface="ＭＳ Ｐゴシック" pitchFamily="34" charset="-128"/>
              </a:rPr>
            </a:br>
            <a:r>
              <a:rPr lang="en-US" kern="0">
                <a:ea typeface="ＭＳ Ｐゴシック" pitchFamily="34" charset="-128"/>
              </a:rPr>
              <a:t>a phase 2 study</a:t>
            </a:r>
            <a:endParaRPr lang="en-US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158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272039" cy="47248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Mean LDL-cholesterol changes during treatment, mg/dL</a:t>
            </a:r>
          </a:p>
        </p:txBody>
      </p:sp>
      <p:sp>
        <p:nvSpPr>
          <p:cNvPr id="13" name="ZoneTexte 69">
            <a:extLst>
              <a:ext uri="{FF2B5EF4-FFF2-40B4-BE49-F238E27FC236}">
                <a16:creationId xmlns:a16="http://schemas.microsoft.com/office/drawing/2014/main" id="{6DB79354-913F-4C7F-BFD6-CB457E376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14" name="AutoShape 162">
            <a:extLst>
              <a:ext uri="{FF2B5EF4-FFF2-40B4-BE49-F238E27FC236}">
                <a16:creationId xmlns:a16="http://schemas.microsoft.com/office/drawing/2014/main" id="{1431FEF9-A21A-4FAA-8B62-F6BF7EA45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15" name="Espace réservé du contenu 26">
            <a:extLst>
              <a:ext uri="{FF2B5EF4-FFF2-40B4-BE49-F238E27FC236}">
                <a16:creationId xmlns:a16="http://schemas.microsoft.com/office/drawing/2014/main" id="{C6BEECDB-4C0F-4DB7-AF95-A08BE258FAD8}"/>
              </a:ext>
            </a:extLst>
          </p:cNvPr>
          <p:cNvSpPr txBox="1">
            <a:spLocks/>
          </p:cNvSpPr>
          <p:nvPr/>
        </p:nvSpPr>
        <p:spPr bwMode="auto">
          <a:xfrm>
            <a:off x="997676" y="5741881"/>
            <a:ext cx="7318740" cy="78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66700" lvl="1" indent="-266700">
              <a:spcBef>
                <a:spcPts val="200"/>
              </a:spcBef>
            </a:pPr>
            <a:r>
              <a:rPr lang="en-US" sz="1400" kern="0" dirty="0"/>
              <a:t>Decreased C4 and increased LDL-cholesterol reflect potent CYP7A1 inhibition</a:t>
            </a:r>
          </a:p>
          <a:p>
            <a:pPr marL="266700" lvl="1" indent="-266700">
              <a:spcBef>
                <a:spcPts val="200"/>
              </a:spcBef>
            </a:pPr>
            <a:r>
              <a:rPr lang="en-US" sz="1400" kern="0" dirty="0"/>
              <a:t>Lipid particle change primarily driven by increase in large LDL particles</a:t>
            </a:r>
          </a:p>
          <a:p>
            <a:pPr marL="266700" lvl="1" indent="-266700">
              <a:spcBef>
                <a:spcPts val="200"/>
              </a:spcBef>
            </a:pPr>
            <a:r>
              <a:rPr lang="en-US" sz="1400" kern="0" dirty="0"/>
              <a:t>Significant reductions in serum triglycerides: -25 % (1 mg) and -34 % (3 mg) at W12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970016" y="1628800"/>
            <a:ext cx="6940497" cy="4087015"/>
            <a:chOff x="970016" y="1268760"/>
            <a:chExt cx="6940497" cy="4447055"/>
          </a:xfrm>
        </p:grpSpPr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B2793E95-0C5D-4380-B7B2-A5B4DEA5EB2F}"/>
                </a:ext>
              </a:extLst>
            </p:cNvPr>
            <p:cNvCxnSpPr/>
            <p:nvPr/>
          </p:nvCxnSpPr>
          <p:spPr>
            <a:xfrm flipH="1">
              <a:off x="1494971" y="2389697"/>
              <a:ext cx="6306543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>
              <a:extLst>
                <a:ext uri="{FF2B5EF4-FFF2-40B4-BE49-F238E27FC236}">
                  <a16:creationId xmlns:a16="http://schemas.microsoft.com/office/drawing/2014/main" id="{E37F1AF5-2BC3-425D-A4AD-957A7F9E40E5}"/>
                </a:ext>
              </a:extLst>
            </p:cNvPr>
            <p:cNvCxnSpPr/>
            <p:nvPr/>
          </p:nvCxnSpPr>
          <p:spPr>
            <a:xfrm flipH="1">
              <a:off x="1494971" y="4549623"/>
              <a:ext cx="6306543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Forme libre : forme 89">
              <a:extLst>
                <a:ext uri="{FF2B5EF4-FFF2-40B4-BE49-F238E27FC236}">
                  <a16:creationId xmlns:a16="http://schemas.microsoft.com/office/drawing/2014/main" id="{5E117628-F5FA-4C7B-81EB-C7D6DD280BEE}"/>
                </a:ext>
              </a:extLst>
            </p:cNvPr>
            <p:cNvSpPr/>
            <p:nvPr/>
          </p:nvSpPr>
          <p:spPr>
            <a:xfrm>
              <a:off x="1914526" y="4150651"/>
              <a:ext cx="5548313" cy="600075"/>
            </a:xfrm>
            <a:custGeom>
              <a:avLst/>
              <a:gdLst>
                <a:gd name="connsiteX0" fmla="*/ 0 w 5548313"/>
                <a:gd name="connsiteY0" fmla="*/ 347662 h 614362"/>
                <a:gd name="connsiteX1" fmla="*/ 938213 w 5548313"/>
                <a:gd name="connsiteY1" fmla="*/ 0 h 614362"/>
                <a:gd name="connsiteX2" fmla="*/ 1866900 w 5548313"/>
                <a:gd name="connsiteY2" fmla="*/ 438150 h 614362"/>
                <a:gd name="connsiteX3" fmla="*/ 2795588 w 5548313"/>
                <a:gd name="connsiteY3" fmla="*/ 590550 h 614362"/>
                <a:gd name="connsiteX4" fmla="*/ 3724275 w 5548313"/>
                <a:gd name="connsiteY4" fmla="*/ 614362 h 614362"/>
                <a:gd name="connsiteX5" fmla="*/ 5548313 w 5548313"/>
                <a:gd name="connsiteY5" fmla="*/ 571500 h 614362"/>
                <a:gd name="connsiteX0" fmla="*/ 0 w 5538788"/>
                <a:gd name="connsiteY0" fmla="*/ 395287 h 614362"/>
                <a:gd name="connsiteX1" fmla="*/ 928688 w 5538788"/>
                <a:gd name="connsiteY1" fmla="*/ 0 h 614362"/>
                <a:gd name="connsiteX2" fmla="*/ 1857375 w 5538788"/>
                <a:gd name="connsiteY2" fmla="*/ 438150 h 614362"/>
                <a:gd name="connsiteX3" fmla="*/ 2786063 w 5538788"/>
                <a:gd name="connsiteY3" fmla="*/ 590550 h 614362"/>
                <a:gd name="connsiteX4" fmla="*/ 3714750 w 5538788"/>
                <a:gd name="connsiteY4" fmla="*/ 614362 h 614362"/>
                <a:gd name="connsiteX5" fmla="*/ 5538788 w 5538788"/>
                <a:gd name="connsiteY5" fmla="*/ 571500 h 614362"/>
                <a:gd name="connsiteX0" fmla="*/ 0 w 5538788"/>
                <a:gd name="connsiteY0" fmla="*/ 395287 h 614362"/>
                <a:gd name="connsiteX1" fmla="*/ 928688 w 5538788"/>
                <a:gd name="connsiteY1" fmla="*/ 0 h 614362"/>
                <a:gd name="connsiteX2" fmla="*/ 1857375 w 5538788"/>
                <a:gd name="connsiteY2" fmla="*/ 404812 h 614362"/>
                <a:gd name="connsiteX3" fmla="*/ 2786063 w 5538788"/>
                <a:gd name="connsiteY3" fmla="*/ 590550 h 614362"/>
                <a:gd name="connsiteX4" fmla="*/ 3714750 w 5538788"/>
                <a:gd name="connsiteY4" fmla="*/ 614362 h 614362"/>
                <a:gd name="connsiteX5" fmla="*/ 5538788 w 5538788"/>
                <a:gd name="connsiteY5" fmla="*/ 571500 h 614362"/>
                <a:gd name="connsiteX0" fmla="*/ 0 w 5538788"/>
                <a:gd name="connsiteY0" fmla="*/ 395287 h 614362"/>
                <a:gd name="connsiteX1" fmla="*/ 928688 w 5538788"/>
                <a:gd name="connsiteY1" fmla="*/ 0 h 614362"/>
                <a:gd name="connsiteX2" fmla="*/ 1857375 w 5538788"/>
                <a:gd name="connsiteY2" fmla="*/ 404812 h 614362"/>
                <a:gd name="connsiteX3" fmla="*/ 2776538 w 5538788"/>
                <a:gd name="connsiteY3" fmla="*/ 533400 h 614362"/>
                <a:gd name="connsiteX4" fmla="*/ 3714750 w 5538788"/>
                <a:gd name="connsiteY4" fmla="*/ 614362 h 614362"/>
                <a:gd name="connsiteX5" fmla="*/ 5538788 w 5538788"/>
                <a:gd name="connsiteY5" fmla="*/ 571500 h 614362"/>
                <a:gd name="connsiteX0" fmla="*/ 0 w 5538788"/>
                <a:gd name="connsiteY0" fmla="*/ 395287 h 614362"/>
                <a:gd name="connsiteX1" fmla="*/ 928688 w 5538788"/>
                <a:gd name="connsiteY1" fmla="*/ 0 h 614362"/>
                <a:gd name="connsiteX2" fmla="*/ 1857375 w 5538788"/>
                <a:gd name="connsiteY2" fmla="*/ 404812 h 614362"/>
                <a:gd name="connsiteX3" fmla="*/ 2776538 w 5538788"/>
                <a:gd name="connsiteY3" fmla="*/ 523875 h 614362"/>
                <a:gd name="connsiteX4" fmla="*/ 3714750 w 5538788"/>
                <a:gd name="connsiteY4" fmla="*/ 614362 h 614362"/>
                <a:gd name="connsiteX5" fmla="*/ 5538788 w 5538788"/>
                <a:gd name="connsiteY5" fmla="*/ 571500 h 614362"/>
                <a:gd name="connsiteX0" fmla="*/ 0 w 5538788"/>
                <a:gd name="connsiteY0" fmla="*/ 395287 h 600075"/>
                <a:gd name="connsiteX1" fmla="*/ 928688 w 5538788"/>
                <a:gd name="connsiteY1" fmla="*/ 0 h 600075"/>
                <a:gd name="connsiteX2" fmla="*/ 1857375 w 5538788"/>
                <a:gd name="connsiteY2" fmla="*/ 404812 h 600075"/>
                <a:gd name="connsiteX3" fmla="*/ 2776538 w 5538788"/>
                <a:gd name="connsiteY3" fmla="*/ 523875 h 600075"/>
                <a:gd name="connsiteX4" fmla="*/ 3695700 w 5538788"/>
                <a:gd name="connsiteY4" fmla="*/ 600075 h 600075"/>
                <a:gd name="connsiteX5" fmla="*/ 5538788 w 5538788"/>
                <a:gd name="connsiteY5" fmla="*/ 571500 h 600075"/>
                <a:gd name="connsiteX0" fmla="*/ 0 w 5548313"/>
                <a:gd name="connsiteY0" fmla="*/ 395287 h 600075"/>
                <a:gd name="connsiteX1" fmla="*/ 928688 w 5548313"/>
                <a:gd name="connsiteY1" fmla="*/ 0 h 600075"/>
                <a:gd name="connsiteX2" fmla="*/ 1857375 w 5548313"/>
                <a:gd name="connsiteY2" fmla="*/ 404812 h 600075"/>
                <a:gd name="connsiteX3" fmla="*/ 2776538 w 5548313"/>
                <a:gd name="connsiteY3" fmla="*/ 523875 h 600075"/>
                <a:gd name="connsiteX4" fmla="*/ 3695700 w 5548313"/>
                <a:gd name="connsiteY4" fmla="*/ 600075 h 600075"/>
                <a:gd name="connsiteX5" fmla="*/ 5548313 w 5548313"/>
                <a:gd name="connsiteY5" fmla="*/ 581025 h 60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48313" h="600075">
                  <a:moveTo>
                    <a:pt x="0" y="395287"/>
                  </a:moveTo>
                  <a:lnTo>
                    <a:pt x="928688" y="0"/>
                  </a:lnTo>
                  <a:lnTo>
                    <a:pt x="1857375" y="404812"/>
                  </a:lnTo>
                  <a:lnTo>
                    <a:pt x="2776538" y="523875"/>
                  </a:lnTo>
                  <a:lnTo>
                    <a:pt x="3695700" y="600075"/>
                  </a:lnTo>
                  <a:lnTo>
                    <a:pt x="5548313" y="581025"/>
                  </a:lnTo>
                </a:path>
              </a:pathLst>
            </a:custGeom>
            <a:noFill/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90A22A40-BAE9-4971-890B-16001508B0C6}"/>
                </a:ext>
              </a:extLst>
            </p:cNvPr>
            <p:cNvSpPr/>
            <p:nvPr/>
          </p:nvSpPr>
          <p:spPr>
            <a:xfrm>
              <a:off x="1905000" y="1985963"/>
              <a:ext cx="5548313" cy="614362"/>
            </a:xfrm>
            <a:custGeom>
              <a:avLst/>
              <a:gdLst>
                <a:gd name="connsiteX0" fmla="*/ 0 w 5548313"/>
                <a:gd name="connsiteY0" fmla="*/ 347662 h 614362"/>
                <a:gd name="connsiteX1" fmla="*/ 938213 w 5548313"/>
                <a:gd name="connsiteY1" fmla="*/ 0 h 614362"/>
                <a:gd name="connsiteX2" fmla="*/ 1866900 w 5548313"/>
                <a:gd name="connsiteY2" fmla="*/ 438150 h 614362"/>
                <a:gd name="connsiteX3" fmla="*/ 2795588 w 5548313"/>
                <a:gd name="connsiteY3" fmla="*/ 590550 h 614362"/>
                <a:gd name="connsiteX4" fmla="*/ 3724275 w 5548313"/>
                <a:gd name="connsiteY4" fmla="*/ 614362 h 614362"/>
                <a:gd name="connsiteX5" fmla="*/ 5548313 w 5548313"/>
                <a:gd name="connsiteY5" fmla="*/ 571500 h 61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48313" h="614362">
                  <a:moveTo>
                    <a:pt x="0" y="347662"/>
                  </a:moveTo>
                  <a:lnTo>
                    <a:pt x="938213" y="0"/>
                  </a:lnTo>
                  <a:lnTo>
                    <a:pt x="1866900" y="438150"/>
                  </a:lnTo>
                  <a:lnTo>
                    <a:pt x="2795588" y="590550"/>
                  </a:lnTo>
                  <a:lnTo>
                    <a:pt x="3724275" y="614362"/>
                  </a:lnTo>
                  <a:lnTo>
                    <a:pt x="5548313" y="571500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DE558539-33C4-40D9-8BF4-40C29514BE6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82381" y="5361203"/>
              <a:ext cx="6528132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B9A64C18-633D-4EBA-91B6-BD9EC8D8BB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35814" y="3675967"/>
              <a:ext cx="0" cy="1688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5B507CC-AAA2-462F-B446-3413A1093C32}"/>
                </a:ext>
              </a:extLst>
            </p:cNvPr>
            <p:cNvSpPr/>
            <p:nvPr/>
          </p:nvSpPr>
          <p:spPr>
            <a:xfrm>
              <a:off x="1504497" y="5408038"/>
              <a:ext cx="81144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8FC7928-36FB-4E30-A5A9-36AF7FD3BA22}"/>
                </a:ext>
              </a:extLst>
            </p:cNvPr>
            <p:cNvSpPr/>
            <p:nvPr/>
          </p:nvSpPr>
          <p:spPr>
            <a:xfrm>
              <a:off x="970016" y="3528554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200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F74D2FED-C8FF-4350-8726-B633D04CF3E9}"/>
                </a:ext>
              </a:extLst>
            </p:cNvPr>
            <p:cNvCxnSpPr/>
            <p:nvPr/>
          </p:nvCxnSpPr>
          <p:spPr bwMode="auto">
            <a:xfrm flipV="1">
              <a:off x="1382381" y="3675967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69E8B4F-DB6C-482A-AA5D-C245EEA7BF91}"/>
                </a:ext>
              </a:extLst>
            </p:cNvPr>
            <p:cNvSpPr/>
            <p:nvPr/>
          </p:nvSpPr>
          <p:spPr>
            <a:xfrm>
              <a:off x="970016" y="4373871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D02919D6-DA9F-40F1-917C-3DCA675B544D}"/>
                </a:ext>
              </a:extLst>
            </p:cNvPr>
            <p:cNvCxnSpPr/>
            <p:nvPr/>
          </p:nvCxnSpPr>
          <p:spPr bwMode="auto">
            <a:xfrm flipV="1">
              <a:off x="1382381" y="4521284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BE2FAE6-E576-4827-80F7-A6BBF0876E57}"/>
                </a:ext>
              </a:extLst>
            </p:cNvPr>
            <p:cNvSpPr/>
            <p:nvPr/>
          </p:nvSpPr>
          <p:spPr>
            <a:xfrm>
              <a:off x="1061388" y="4791696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50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BECC1052-FE56-4A29-9D6D-9D280E53D472}"/>
                </a:ext>
              </a:extLst>
            </p:cNvPr>
            <p:cNvCxnSpPr/>
            <p:nvPr/>
          </p:nvCxnSpPr>
          <p:spPr bwMode="auto">
            <a:xfrm flipV="1">
              <a:off x="1382381" y="4939109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19838672-355B-42A8-B67B-F02B3C30E852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1882745" y="5390833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88ED24B-4838-44F4-B1B3-A13DBD7CFEAC}"/>
                </a:ext>
              </a:extLst>
            </p:cNvPr>
            <p:cNvSpPr/>
            <p:nvPr/>
          </p:nvSpPr>
          <p:spPr>
            <a:xfrm>
              <a:off x="2619457" y="5408038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W2</a:t>
              </a:r>
            </a:p>
          </p:txBody>
        </p: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B5438B0F-48AF-49D1-9008-B3102DB1862C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811757" y="5390833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ACA5B75-174A-4F70-B52D-F49F103374C1}"/>
                </a:ext>
              </a:extLst>
            </p:cNvPr>
            <p:cNvSpPr/>
            <p:nvPr/>
          </p:nvSpPr>
          <p:spPr>
            <a:xfrm>
              <a:off x="3545584" y="5408038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W4</a:t>
              </a:r>
            </a:p>
          </p:txBody>
        </p: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A23A8846-256F-4A39-BC69-DD783274AB28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3737884" y="5390833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193853C-FE0F-451E-99BF-42215388EC87}"/>
                </a:ext>
              </a:extLst>
            </p:cNvPr>
            <p:cNvSpPr/>
            <p:nvPr/>
          </p:nvSpPr>
          <p:spPr>
            <a:xfrm>
              <a:off x="4468100" y="5408038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F6E6347A-DF95-45AC-AD66-2A5B58553911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4660400" y="5390833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F6E6440-172E-4450-B8E1-E1AC4B484C84}"/>
                </a:ext>
              </a:extLst>
            </p:cNvPr>
            <p:cNvSpPr/>
            <p:nvPr/>
          </p:nvSpPr>
          <p:spPr>
            <a:xfrm>
              <a:off x="5387603" y="5408038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W8</a:t>
              </a:r>
            </a:p>
          </p:txBody>
        </p: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9E548C60-5FD4-4089-9E06-8E747552673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5579903" y="5390833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C3C07B1-B395-4FAD-B7A4-87E981D45EB9}"/>
                </a:ext>
              </a:extLst>
            </p:cNvPr>
            <p:cNvSpPr/>
            <p:nvPr/>
          </p:nvSpPr>
          <p:spPr>
            <a:xfrm>
              <a:off x="6261420" y="5408038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W10</a:t>
              </a:r>
            </a:p>
          </p:txBody>
        </p: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82A705A4-C29C-4D14-B64F-D1E0916599A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6499406" y="5390833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5D1F0E-3495-4A6A-973D-A4458EAC3679}"/>
                </a:ext>
              </a:extLst>
            </p:cNvPr>
            <p:cNvSpPr/>
            <p:nvPr/>
          </p:nvSpPr>
          <p:spPr>
            <a:xfrm>
              <a:off x="7184467" y="5408038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188D2CFF-AD2C-4A68-8C63-0539549403E1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7422453" y="5390833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25A62AB-747F-4E6C-9134-178B46A1001F}"/>
                </a:ext>
              </a:extLst>
            </p:cNvPr>
            <p:cNvSpPr/>
            <p:nvPr/>
          </p:nvSpPr>
          <p:spPr>
            <a:xfrm>
              <a:off x="1152759" y="5207314"/>
              <a:ext cx="2760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1353309-FFE5-4068-98D6-19AB549EB2D0}"/>
                </a:ext>
              </a:extLst>
            </p:cNvPr>
            <p:cNvSpPr/>
            <p:nvPr/>
          </p:nvSpPr>
          <p:spPr>
            <a:xfrm>
              <a:off x="970016" y="3941239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150</a:t>
              </a:r>
            </a:p>
          </p:txBody>
        </p: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D529BD95-F5AF-4B95-98F8-827672E08014}"/>
                </a:ext>
              </a:extLst>
            </p:cNvPr>
            <p:cNvCxnSpPr/>
            <p:nvPr/>
          </p:nvCxnSpPr>
          <p:spPr bwMode="auto">
            <a:xfrm flipV="1">
              <a:off x="1382381" y="4088652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Rectangle : coins arrondis 45">
              <a:extLst>
                <a:ext uri="{FF2B5EF4-FFF2-40B4-BE49-F238E27FC236}">
                  <a16:creationId xmlns:a16="http://schemas.microsoft.com/office/drawing/2014/main" id="{618CADD1-AA03-4C81-917F-58292878B2A0}"/>
                </a:ext>
              </a:extLst>
            </p:cNvPr>
            <p:cNvSpPr/>
            <p:nvPr/>
          </p:nvSpPr>
          <p:spPr bwMode="auto">
            <a:xfrm>
              <a:off x="1644650" y="1268760"/>
              <a:ext cx="1173730" cy="432764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NGM282</a:t>
              </a:r>
              <a:b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</a:b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1 mg</a:t>
              </a:r>
            </a:p>
          </p:txBody>
        </p:sp>
        <p:sp>
          <p:nvSpPr>
            <p:cNvPr id="47" name="Rectangle : coins arrondis 46">
              <a:extLst>
                <a:ext uri="{FF2B5EF4-FFF2-40B4-BE49-F238E27FC236}">
                  <a16:creationId xmlns:a16="http://schemas.microsoft.com/office/drawing/2014/main" id="{1B3E79E1-1E51-4E9B-9B6E-2CF4C2B4ABD2}"/>
                </a:ext>
              </a:extLst>
            </p:cNvPr>
            <p:cNvSpPr/>
            <p:nvPr/>
          </p:nvSpPr>
          <p:spPr bwMode="auto">
            <a:xfrm>
              <a:off x="2863851" y="1268760"/>
              <a:ext cx="4556720" cy="432764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NGM282 1 mg</a:t>
              </a:r>
              <a:b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</a:br>
              <a: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+ </a:t>
              </a:r>
              <a:r>
                <a:rPr lang="en-US" sz="1200" b="1">
                  <a:solidFill>
                    <a:srgbClr val="FFFFFF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r</a:t>
              </a:r>
              <a: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osuvastatin (if needed, titration at W4, W8)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9" name="Rectangle : coins arrondis 48">
              <a:extLst>
                <a:ext uri="{FF2B5EF4-FFF2-40B4-BE49-F238E27FC236}">
                  <a16:creationId xmlns:a16="http://schemas.microsoft.com/office/drawing/2014/main" id="{FC6E6FCD-0E04-4D99-824B-2B1175104F5B}"/>
                </a:ext>
              </a:extLst>
            </p:cNvPr>
            <p:cNvSpPr/>
            <p:nvPr/>
          </p:nvSpPr>
          <p:spPr bwMode="auto">
            <a:xfrm>
              <a:off x="1644650" y="3595206"/>
              <a:ext cx="1173730" cy="432764"/>
            </a:xfrm>
            <a:prstGeom prst="roundRect">
              <a:avLst/>
            </a:prstGeom>
            <a:solidFill>
              <a:srgbClr val="003366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NGM282</a:t>
              </a:r>
              <a:b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</a:b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3 mg</a:t>
              </a:r>
            </a:p>
          </p:txBody>
        </p:sp>
        <p:sp>
          <p:nvSpPr>
            <p:cNvPr id="50" name="Rectangle : coins arrondis 49">
              <a:extLst>
                <a:ext uri="{FF2B5EF4-FFF2-40B4-BE49-F238E27FC236}">
                  <a16:creationId xmlns:a16="http://schemas.microsoft.com/office/drawing/2014/main" id="{BC7FDD36-EBDB-44FE-95F1-39590F789711}"/>
                </a:ext>
              </a:extLst>
            </p:cNvPr>
            <p:cNvSpPr/>
            <p:nvPr/>
          </p:nvSpPr>
          <p:spPr bwMode="auto">
            <a:xfrm>
              <a:off x="2863851" y="3595206"/>
              <a:ext cx="4556720" cy="432764"/>
            </a:xfrm>
            <a:prstGeom prst="roundRect">
              <a:avLst/>
            </a:prstGeom>
            <a:solidFill>
              <a:srgbClr val="003366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NGM282 3 mg</a:t>
              </a:r>
              <a:br>
                <a:rPr kumimoji="0" lang="en-US" sz="1200" b="1" i="0" u="none" strike="noStrike" kern="120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</a:br>
              <a:r>
                <a:rPr kumimoji="0" lang="en-US" sz="1200" b="1" i="0" u="none" strike="noStrike" kern="120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  <a:cs typeface="Arial" charset="0"/>
                </a:rPr>
                <a:t>+ r0osuvastatin (if needed, titration at W4, W8)</a:t>
              </a:r>
            </a:p>
          </p:txBody>
        </p: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1E5E4588-26DD-4FE7-9817-A84C75884CD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82381" y="3191541"/>
              <a:ext cx="6528132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18A86CF2-9FD3-4A1E-BE10-F487D2AA8F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35814" y="1506305"/>
              <a:ext cx="0" cy="1688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47D22CA-5C22-4358-A67B-E47797701B16}"/>
                </a:ext>
              </a:extLst>
            </p:cNvPr>
            <p:cNvSpPr/>
            <p:nvPr/>
          </p:nvSpPr>
          <p:spPr>
            <a:xfrm>
              <a:off x="1504497" y="3238376"/>
              <a:ext cx="81144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2DB43EF-4387-4B70-BF33-DA3D3404FA4C}"/>
                </a:ext>
              </a:extLst>
            </p:cNvPr>
            <p:cNvSpPr/>
            <p:nvPr/>
          </p:nvSpPr>
          <p:spPr>
            <a:xfrm>
              <a:off x="970016" y="1358892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200</a:t>
              </a:r>
            </a:p>
          </p:txBody>
        </p: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8545D03A-4A46-42A0-BD23-B166E3A2B426}"/>
                </a:ext>
              </a:extLst>
            </p:cNvPr>
            <p:cNvCxnSpPr/>
            <p:nvPr/>
          </p:nvCxnSpPr>
          <p:spPr bwMode="auto">
            <a:xfrm flipV="1">
              <a:off x="1382381" y="1506305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23D3195-1F31-4B90-9A01-67639CDB4B81}"/>
                </a:ext>
              </a:extLst>
            </p:cNvPr>
            <p:cNvSpPr/>
            <p:nvPr/>
          </p:nvSpPr>
          <p:spPr>
            <a:xfrm>
              <a:off x="970016" y="2204209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BB3BD5AE-87F6-4AA8-8484-FE93D3ABBA31}"/>
                </a:ext>
              </a:extLst>
            </p:cNvPr>
            <p:cNvCxnSpPr/>
            <p:nvPr/>
          </p:nvCxnSpPr>
          <p:spPr bwMode="auto">
            <a:xfrm flipV="1">
              <a:off x="1382381" y="2351622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9C7739-A746-49E7-966B-ACBE6AFEF565}"/>
                </a:ext>
              </a:extLst>
            </p:cNvPr>
            <p:cNvSpPr/>
            <p:nvPr/>
          </p:nvSpPr>
          <p:spPr>
            <a:xfrm>
              <a:off x="1061388" y="2622034"/>
              <a:ext cx="3674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50</a:t>
              </a:r>
            </a:p>
          </p:txBody>
        </p: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2C14FE94-45E1-49BB-B47A-D1E7297CF20E}"/>
                </a:ext>
              </a:extLst>
            </p:cNvPr>
            <p:cNvCxnSpPr/>
            <p:nvPr/>
          </p:nvCxnSpPr>
          <p:spPr bwMode="auto">
            <a:xfrm flipV="1">
              <a:off x="1382381" y="2769447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B8849CD8-5A5E-4053-A4A6-2732D1C98698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1882745" y="322117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46DD83A-CBDF-4B5D-8B8B-E69496C060D4}"/>
                </a:ext>
              </a:extLst>
            </p:cNvPr>
            <p:cNvSpPr/>
            <p:nvPr/>
          </p:nvSpPr>
          <p:spPr>
            <a:xfrm>
              <a:off x="2619457" y="3238376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W2</a:t>
              </a:r>
            </a:p>
          </p:txBody>
        </p: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C3549E76-695B-4A34-A8BB-20887842E3A7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811757" y="322117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6A38BF2-E0F8-466B-A393-F9BAD9990F67}"/>
                </a:ext>
              </a:extLst>
            </p:cNvPr>
            <p:cNvSpPr/>
            <p:nvPr/>
          </p:nvSpPr>
          <p:spPr>
            <a:xfrm>
              <a:off x="3545584" y="3238376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W4</a:t>
              </a:r>
            </a:p>
          </p:txBody>
        </p: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C406B4B4-718A-4D49-83C5-6E85142BD332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3737884" y="322117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0C7654B-1328-44D6-A19C-AE3FF21F7369}"/>
                </a:ext>
              </a:extLst>
            </p:cNvPr>
            <p:cNvSpPr/>
            <p:nvPr/>
          </p:nvSpPr>
          <p:spPr>
            <a:xfrm>
              <a:off x="4468100" y="3238376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W6</a:t>
              </a:r>
            </a:p>
          </p:txBody>
        </p: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AF2A9817-76C4-4FC4-B909-09BCCB7D251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4660400" y="322117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C498708-5493-4928-B7A6-CCA950B88CDF}"/>
                </a:ext>
              </a:extLst>
            </p:cNvPr>
            <p:cNvSpPr/>
            <p:nvPr/>
          </p:nvSpPr>
          <p:spPr>
            <a:xfrm>
              <a:off x="5387603" y="3238376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W8</a:t>
              </a:r>
            </a:p>
          </p:txBody>
        </p: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ACB1840A-67DF-4A65-A071-9D893FD3C0F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5579903" y="322117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AB1390C-1A7A-4C72-A717-0106ACD254F7}"/>
                </a:ext>
              </a:extLst>
            </p:cNvPr>
            <p:cNvSpPr/>
            <p:nvPr/>
          </p:nvSpPr>
          <p:spPr>
            <a:xfrm>
              <a:off x="6261420" y="3238376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W10</a:t>
              </a: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11451799-4601-4D61-B7F2-250EF498484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6499406" y="322117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E0430A6-8ECC-4AE2-94F2-A0DDC06A512E}"/>
                </a:ext>
              </a:extLst>
            </p:cNvPr>
            <p:cNvSpPr/>
            <p:nvPr/>
          </p:nvSpPr>
          <p:spPr>
            <a:xfrm>
              <a:off x="7184467" y="3238376"/>
              <a:ext cx="5309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W12</a:t>
              </a:r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F11A8B8F-B3C5-4E57-AA1B-56EC35454443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7422453" y="3221171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F64E638-953B-44F2-A242-B9A794777E9B}"/>
                </a:ext>
              </a:extLst>
            </p:cNvPr>
            <p:cNvSpPr/>
            <p:nvPr/>
          </p:nvSpPr>
          <p:spPr>
            <a:xfrm>
              <a:off x="1152759" y="3037652"/>
              <a:ext cx="2760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97C4CCF-AD3C-453C-9B1C-0D690A855253}"/>
                </a:ext>
              </a:extLst>
            </p:cNvPr>
            <p:cNvSpPr/>
            <p:nvPr/>
          </p:nvSpPr>
          <p:spPr>
            <a:xfrm>
              <a:off x="970016" y="1771577"/>
              <a:ext cx="4587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150</a:t>
              </a:r>
            </a:p>
          </p:txBody>
        </p: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3631A65E-5916-42DB-A473-D7F130B4A364}"/>
                </a:ext>
              </a:extLst>
            </p:cNvPr>
            <p:cNvCxnSpPr/>
            <p:nvPr/>
          </p:nvCxnSpPr>
          <p:spPr bwMode="auto">
            <a:xfrm flipV="1">
              <a:off x="1382381" y="1918990"/>
              <a:ext cx="50400" cy="1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68A6DB3-3F13-4177-9733-C1905AD0423D}"/>
                </a:ext>
              </a:extLst>
            </p:cNvPr>
            <p:cNvSpPr/>
            <p:nvPr/>
          </p:nvSpPr>
          <p:spPr>
            <a:xfrm>
              <a:off x="2292636" y="4925526"/>
              <a:ext cx="5015668" cy="4018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Calibri" panose="020F0502020204030204" pitchFamily="34" charset="0"/>
                  <a:cs typeface="Calibri" panose="020F0502020204030204" pitchFamily="34" charset="0"/>
                </a:rPr>
                <a:t>LDL-C levels drop below baseline with rosuvastatin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94A81A2A-D67E-473B-9AC0-C4BBF6AA9B74}"/>
                </a:ext>
              </a:extLst>
            </p:cNvPr>
            <p:cNvSpPr/>
            <p:nvPr/>
          </p:nvSpPr>
          <p:spPr>
            <a:xfrm>
              <a:off x="7389374" y="2502965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81DB9AD6-03E6-4188-8C4C-753B138C3D3A}"/>
                </a:ext>
              </a:extLst>
            </p:cNvPr>
            <p:cNvSpPr/>
            <p:nvPr/>
          </p:nvSpPr>
          <p:spPr>
            <a:xfrm>
              <a:off x="5546286" y="2531540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E5F29444-3CE4-4EEC-A1FE-63EF4AF989A2}"/>
                </a:ext>
              </a:extLst>
            </p:cNvPr>
            <p:cNvSpPr/>
            <p:nvPr/>
          </p:nvSpPr>
          <p:spPr>
            <a:xfrm>
              <a:off x="4622362" y="2512490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F4D4A39A-45EF-44BB-AAEB-3645E40ABE08}"/>
                </a:ext>
              </a:extLst>
            </p:cNvPr>
            <p:cNvSpPr/>
            <p:nvPr/>
          </p:nvSpPr>
          <p:spPr>
            <a:xfrm>
              <a:off x="3698437" y="2355327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D7D66236-ABBE-4D19-B5BB-CB2441A22B32}"/>
                </a:ext>
              </a:extLst>
            </p:cNvPr>
            <p:cNvSpPr/>
            <p:nvPr/>
          </p:nvSpPr>
          <p:spPr>
            <a:xfrm>
              <a:off x="2774512" y="1931465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C04EF797-11DB-4AF5-BBB8-3F73B3FCB9C4}"/>
                </a:ext>
              </a:extLst>
            </p:cNvPr>
            <p:cNvSpPr/>
            <p:nvPr/>
          </p:nvSpPr>
          <p:spPr>
            <a:xfrm>
              <a:off x="1841062" y="2274365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F0463F49-92FA-4102-8CEB-23B404B7261F}"/>
                </a:ext>
              </a:extLst>
            </p:cNvPr>
            <p:cNvSpPr/>
            <p:nvPr/>
          </p:nvSpPr>
          <p:spPr>
            <a:xfrm>
              <a:off x="7389374" y="4667654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8CA13B09-218F-4027-AC9B-343D293A81AD}"/>
                </a:ext>
              </a:extLst>
            </p:cNvPr>
            <p:cNvSpPr/>
            <p:nvPr/>
          </p:nvSpPr>
          <p:spPr>
            <a:xfrm>
              <a:off x="5546286" y="4696229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8D6E50E0-C239-4E13-BB0B-2E8275669085}"/>
                </a:ext>
              </a:extLst>
            </p:cNvPr>
            <p:cNvSpPr/>
            <p:nvPr/>
          </p:nvSpPr>
          <p:spPr>
            <a:xfrm>
              <a:off x="4622362" y="4610497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98F1F454-4C62-42AB-AFF5-6F87E4D81FB8}"/>
                </a:ext>
              </a:extLst>
            </p:cNvPr>
            <p:cNvSpPr/>
            <p:nvPr/>
          </p:nvSpPr>
          <p:spPr>
            <a:xfrm>
              <a:off x="3698437" y="4491438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65BE39BE-593B-4E50-BB59-6D6D4F64A3E8}"/>
                </a:ext>
              </a:extLst>
            </p:cNvPr>
            <p:cNvSpPr/>
            <p:nvPr/>
          </p:nvSpPr>
          <p:spPr>
            <a:xfrm>
              <a:off x="2774512" y="4096154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FC2CED55-D41B-419E-9888-272DD0DA2FD6}"/>
                </a:ext>
              </a:extLst>
            </p:cNvPr>
            <p:cNvSpPr/>
            <p:nvPr/>
          </p:nvSpPr>
          <p:spPr>
            <a:xfrm>
              <a:off x="1850588" y="4486684"/>
              <a:ext cx="124858" cy="124858"/>
            </a:xfrm>
            <a:prstGeom prst="ellipse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3" name="Rectangle 27">
            <a:extLst>
              <a:ext uri="{FF2B5EF4-FFF2-40B4-BE49-F238E27FC236}">
                <a16:creationId xmlns:a16="http://schemas.microsoft.com/office/drawing/2014/main" id="{C1572168-B716-48AD-B1A7-C12333E63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>
                <a:ea typeface="ＭＳ Ｐゴシック" pitchFamily="34" charset="-128"/>
              </a:rPr>
              <a:t>NGM282, NAS and fibrosis in NASH:</a:t>
            </a:r>
            <a:br>
              <a:rPr lang="en-US" kern="0">
                <a:ea typeface="ＭＳ Ｐゴシック" pitchFamily="34" charset="-128"/>
              </a:rPr>
            </a:br>
            <a:r>
              <a:rPr lang="en-US" kern="0">
                <a:ea typeface="ＭＳ Ｐゴシック" pitchFamily="34" charset="-128"/>
              </a:rPr>
              <a:t>a phase 2 study</a:t>
            </a:r>
            <a:endParaRPr lang="en-US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632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988593" y="1196752"/>
            <a:ext cx="3095575" cy="544488"/>
          </a:xfrm>
        </p:spPr>
        <p:txBody>
          <a:bodyPr/>
          <a:lstStyle/>
          <a:p>
            <a:r>
              <a:rPr lang="en-US" sz="2400">
                <a:solidFill>
                  <a:srgbClr val="0070C0"/>
                </a:solidFill>
                <a:latin typeface="Calibri"/>
                <a:cs typeface="Calibri"/>
              </a:rPr>
              <a:t>Safety and tolerability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29FD819-2138-46CC-875C-E892454A0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700808"/>
            <a:ext cx="8351838" cy="4824412"/>
          </a:xfrm>
        </p:spPr>
        <p:txBody>
          <a:bodyPr/>
          <a:lstStyle/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Favorable safety and tolerability profile consistent with other NGM282 studies: no new safety signals identified</a:t>
            </a:r>
          </a:p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Mild gastrointestinal symptoms (loose/frequent stools) were the most common treatment emergent adverse events</a:t>
            </a:r>
          </a:p>
          <a:p>
            <a:pPr lvl="1"/>
            <a:r>
              <a:rPr lang="en-US" dirty="0"/>
              <a:t>Majority were mild and resolved during treatment phase</a:t>
            </a:r>
          </a:p>
          <a:p>
            <a:pPr lvl="1"/>
            <a:r>
              <a:rPr lang="en-US" dirty="0"/>
              <a:t>No subject withdrew from treatment due to any drug-related AEs</a:t>
            </a:r>
          </a:p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Gastrointestinal symptoms were largely mitigated with separating the timing of injection around meals and decreasing meal size</a:t>
            </a:r>
          </a:p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Five severe adverse events, all unrelated to study drug:</a:t>
            </a:r>
          </a:p>
          <a:p>
            <a:pPr lvl="1"/>
            <a:r>
              <a:rPr lang="en-US" dirty="0"/>
              <a:t>Pneumonia</a:t>
            </a:r>
          </a:p>
          <a:p>
            <a:pPr lvl="1"/>
            <a:r>
              <a:rPr lang="en-US" dirty="0"/>
              <a:t>Pleurisy</a:t>
            </a:r>
          </a:p>
          <a:p>
            <a:pPr lvl="1"/>
            <a:r>
              <a:rPr lang="en-US" dirty="0"/>
              <a:t>Chest tightness</a:t>
            </a:r>
          </a:p>
          <a:p>
            <a:pPr lvl="1"/>
            <a:r>
              <a:rPr lang="en-US" dirty="0"/>
              <a:t>Cardiac arrest (non myocardial infarction)</a:t>
            </a:r>
          </a:p>
          <a:p>
            <a:pPr lvl="1"/>
            <a:r>
              <a:rPr lang="en-US" dirty="0"/>
              <a:t>Renal mass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8EFF64DC-E71E-4DBB-A89A-C5CA0B55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079" y="6597352"/>
            <a:ext cx="266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Harrison SA, AASLD 2018, Abs. 104</a:t>
            </a:r>
          </a:p>
        </p:txBody>
      </p:sp>
      <p:sp>
        <p:nvSpPr>
          <p:cNvPr id="10" name="AutoShape 162">
            <a:extLst>
              <a:ext uri="{FF2B5EF4-FFF2-40B4-BE49-F238E27FC236}">
                <a16:creationId xmlns:a16="http://schemas.microsoft.com/office/drawing/2014/main" id="{725F2728-8539-4114-A56D-BA4E7AFEA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NGM282-phase 2</a:t>
            </a:r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EAC7A802-5F08-4939-AD68-DC3A5444E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kern="0">
                <a:ea typeface="ＭＳ Ｐゴシック" pitchFamily="34" charset="-128"/>
              </a:rPr>
              <a:t>NGM282, NAS and fibrosis in NASH:</a:t>
            </a:r>
            <a:br>
              <a:rPr lang="en-US" kern="0">
                <a:ea typeface="ＭＳ Ｐゴシック" pitchFamily="34" charset="-128"/>
              </a:rPr>
            </a:br>
            <a:r>
              <a:rPr lang="en-US" kern="0">
                <a:ea typeface="ＭＳ Ｐゴシック" pitchFamily="34" charset="-128"/>
              </a:rPr>
              <a:t>a phase 2 study</a:t>
            </a:r>
            <a:endParaRPr lang="en-US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7941562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9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7799</TotalTime>
  <Words>1148</Words>
  <Application>Microsoft Office PowerPoint</Application>
  <PresentationFormat>Affichage à l'écran (4:3)</PresentationFormat>
  <Paragraphs>353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Trebuchet MS</vt:lpstr>
      <vt:lpstr>Wingdings</vt:lpstr>
      <vt:lpstr>HCV-trials.com 2019</vt:lpstr>
      <vt:lpstr>NGM282, NAS and fibrosis in NASH: a phase 2 study</vt:lpstr>
      <vt:lpstr>NGM282, NAS and fibrosis in NASH: a phase 2 study</vt:lpstr>
      <vt:lpstr>NGM282, NAS and fibrosis in NASH: a phase 2 study</vt:lpstr>
      <vt:lpstr>Primary endpoint: mean absolute liver fat content at W12, %</vt:lpstr>
      <vt:lpstr>Mean transaminases (IU/L)</vt:lpstr>
      <vt:lpstr>Histological parameters, %</vt:lpstr>
      <vt:lpstr>Fibrosis at baseline and W12 in the NGM282 1 mg group</vt:lpstr>
      <vt:lpstr>Mean LDL-cholesterol changes during treatment, mg/dL</vt:lpstr>
      <vt:lpstr>Safety and tolerability</vt:lpstr>
      <vt:lpstr>NGM282, NAS and fibrosis in NASH: a phase 2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2019</dc:title>
  <dc:subject>AEI - www.aei.fr</dc:subject>
  <dc:creator>www.hcv-trial.com</dc:creator>
  <cp:lastModifiedBy>Pilar</cp:lastModifiedBy>
  <cp:revision>355</cp:revision>
  <dcterms:created xsi:type="dcterms:W3CDTF">2010-10-19T10:42:50Z</dcterms:created>
  <dcterms:modified xsi:type="dcterms:W3CDTF">2019-01-28T10:40:06Z</dcterms:modified>
</cp:coreProperties>
</file>