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317" r:id="rId3"/>
    <p:sldId id="318" r:id="rId4"/>
    <p:sldId id="31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6600"/>
    <a:srgbClr val="0070C0"/>
    <a:srgbClr val="C00000"/>
    <a:srgbClr val="D35B1F"/>
    <a:srgbClr val="000066"/>
    <a:srgbClr val="FF3F3F"/>
    <a:srgbClr val="FFFFFF"/>
    <a:srgbClr val="DDDDDD"/>
    <a:srgbClr val="A38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5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720" y="90"/>
      </p:cViewPr>
      <p:guideLst>
        <p:guide pos="5759"/>
        <p:guide orient="horz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395536" y="1916832"/>
            <a:ext cx="1836200" cy="2376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Histologic NASH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(F1-3 within 2 years)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or  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Phenotypic NASH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(BMI ≥ 27 kg/m² or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≥ 23 kg/m² + DM)</a:t>
            </a:r>
          </a:p>
          <a:p>
            <a:endParaRPr lang="en-US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ALT &gt; 43 IU/L(men); </a:t>
            </a:r>
          </a:p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&gt; 28 IU/L (women)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FLIGHT-FXR Study: </a:t>
            </a:r>
            <a:r>
              <a:rPr lang="en-US" sz="3000" dirty="0" err="1"/>
              <a:t>Tropifexor</a:t>
            </a:r>
            <a:r>
              <a:rPr lang="en-US" sz="3000" dirty="0"/>
              <a:t> (LJN452) </a:t>
            </a:r>
            <a:br>
              <a:rPr lang="en-US" sz="3000" dirty="0"/>
            </a:br>
            <a:r>
              <a:rPr lang="en-US" sz="3000" dirty="0"/>
              <a:t>in NASH: phase 2b (interim results)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539750" y="1196752"/>
            <a:ext cx="8351838" cy="43150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19" name="Espace réservé du contenu 26">
            <a:extLst>
              <a:ext uri="{FF2B5EF4-FFF2-40B4-BE49-F238E27FC236}">
                <a16:creationId xmlns:a16="http://schemas.microsoft.com/office/drawing/2014/main" id="{838A7278-8079-4268-B219-47786CEEAFB2}"/>
              </a:ext>
            </a:extLst>
          </p:cNvPr>
          <p:cNvSpPr txBox="1">
            <a:spLocks/>
          </p:cNvSpPr>
          <p:nvPr/>
        </p:nvSpPr>
        <p:spPr bwMode="auto">
          <a:xfrm>
            <a:off x="539750" y="5733256"/>
            <a:ext cx="820871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</a:pPr>
            <a:r>
              <a:rPr lang="en-US" kern="0" dirty="0"/>
              <a:t>Endpoints</a:t>
            </a:r>
          </a:p>
          <a:p>
            <a:pPr lvl="1">
              <a:spcBef>
                <a:spcPts val="0"/>
              </a:spcBef>
            </a:pPr>
            <a:r>
              <a:rPr lang="en-US" kern="0" dirty="0"/>
              <a:t>Safety, liver fat content (MRI-PDFF), liver biochemistry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6378C9D-2B64-4CD3-A930-54F93D35AD59}"/>
              </a:ext>
            </a:extLst>
          </p:cNvPr>
          <p:cNvSpPr/>
          <p:nvPr/>
        </p:nvSpPr>
        <p:spPr>
          <a:xfrm>
            <a:off x="5436096" y="1556792"/>
            <a:ext cx="2304256" cy="324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TXR 10 µg (N = 14)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E0E0F664-CD3E-4248-9A38-ACD793724FF3}"/>
              </a:ext>
            </a:extLst>
          </p:cNvPr>
          <p:cNvSpPr/>
          <p:nvPr/>
        </p:nvSpPr>
        <p:spPr>
          <a:xfrm>
            <a:off x="5436096" y="1880864"/>
            <a:ext cx="2304256" cy="324000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TXR 30 µg (N = 16)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6080A0E3-9F35-44AB-9A8D-6E1363E4DBB7}"/>
              </a:ext>
            </a:extLst>
          </p:cNvPr>
          <p:cNvSpPr/>
          <p:nvPr/>
        </p:nvSpPr>
        <p:spPr>
          <a:xfrm>
            <a:off x="5436096" y="2204864"/>
            <a:ext cx="2304256" cy="324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cs typeface="Calibri" panose="020F0502020204030204" pitchFamily="34" charset="0"/>
              </a:rPr>
              <a:t>TXR 60 µg (N = 16)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CD08838C-EEE4-4DF0-8499-7860AD534E77}"/>
              </a:ext>
            </a:extLst>
          </p:cNvPr>
          <p:cNvSpPr/>
          <p:nvPr/>
        </p:nvSpPr>
        <p:spPr>
          <a:xfrm>
            <a:off x="5436096" y="2492896"/>
            <a:ext cx="2304256" cy="324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TXR 90 µg (N = 15)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27818592-9D07-49F9-9723-01433DED1E70}"/>
              </a:ext>
            </a:extLst>
          </p:cNvPr>
          <p:cNvSpPr/>
          <p:nvPr/>
        </p:nvSpPr>
        <p:spPr>
          <a:xfrm>
            <a:off x="5436096" y="2816968"/>
            <a:ext cx="2304256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Placebo (N = 16)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AC670B56-E936-40A0-AB67-5FEAF87D0160}"/>
              </a:ext>
            </a:extLst>
          </p:cNvPr>
          <p:cNvSpPr/>
          <p:nvPr/>
        </p:nvSpPr>
        <p:spPr>
          <a:xfrm>
            <a:off x="5436096" y="3537048"/>
            <a:ext cx="2304256" cy="324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cs typeface="Calibri" panose="020F0502020204030204" pitchFamily="34" charset="0"/>
              </a:rPr>
              <a:t>TXR 60 µg (N = 21)</a:t>
            </a: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4EFC7ED5-6166-4634-850B-CAFEE987B251}"/>
              </a:ext>
            </a:extLst>
          </p:cNvPr>
          <p:cNvSpPr/>
          <p:nvPr/>
        </p:nvSpPr>
        <p:spPr>
          <a:xfrm>
            <a:off x="5436096" y="3861120"/>
            <a:ext cx="2304256" cy="324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TXR 90 µg (N = 70)</a:t>
            </a:r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7D3FCC95-6F30-4736-997B-6904E471ACB7}"/>
              </a:ext>
            </a:extLst>
          </p:cNvPr>
          <p:cNvSpPr/>
          <p:nvPr/>
        </p:nvSpPr>
        <p:spPr>
          <a:xfrm>
            <a:off x="5436096" y="4149152"/>
            <a:ext cx="2304256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Placebo (N = 30)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8480874A-B74A-4751-8AAE-CC9C8E1431DA}"/>
              </a:ext>
            </a:extLst>
          </p:cNvPr>
          <p:cNvSpPr/>
          <p:nvPr/>
        </p:nvSpPr>
        <p:spPr>
          <a:xfrm>
            <a:off x="5436096" y="4833192"/>
            <a:ext cx="2304256" cy="324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  <a:cs typeface="Calibri" panose="020F0502020204030204" pitchFamily="34" charset="0"/>
              </a:rPr>
              <a:t>TXR 140 µg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17A59FAE-CDC1-46F2-B674-82CA08369C4C}"/>
              </a:ext>
            </a:extLst>
          </p:cNvPr>
          <p:cNvSpPr/>
          <p:nvPr/>
        </p:nvSpPr>
        <p:spPr>
          <a:xfrm>
            <a:off x="5436096" y="5157264"/>
            <a:ext cx="2304256" cy="324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TXR 200 µg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6DF4CB16-504B-4E0D-B330-8BD86EA55B2C}"/>
              </a:ext>
            </a:extLst>
          </p:cNvPr>
          <p:cNvSpPr/>
          <p:nvPr/>
        </p:nvSpPr>
        <p:spPr>
          <a:xfrm>
            <a:off x="5436096" y="5481264"/>
            <a:ext cx="2304256" cy="3240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cs typeface="Calibri" panose="020F0502020204030204" pitchFamily="34" charset="0"/>
              </a:rPr>
              <a:t>Placebo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7FA66400-8B72-46D4-BF2A-0D850BB6F676}"/>
              </a:ext>
            </a:extLst>
          </p:cNvPr>
          <p:cNvSpPr/>
          <p:nvPr/>
        </p:nvSpPr>
        <p:spPr>
          <a:xfrm>
            <a:off x="7812360" y="1556792"/>
            <a:ext cx="1152128" cy="324000"/>
          </a:xfrm>
          <a:prstGeom prst="roundRect">
            <a:avLst/>
          </a:prstGeom>
          <a:solidFill>
            <a:srgbClr val="0070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53909ED1-B035-4118-A7E2-0E98F5193A82}"/>
              </a:ext>
            </a:extLst>
          </p:cNvPr>
          <p:cNvSpPr/>
          <p:nvPr/>
        </p:nvSpPr>
        <p:spPr>
          <a:xfrm>
            <a:off x="7812360" y="1880864"/>
            <a:ext cx="1152128" cy="324000"/>
          </a:xfrm>
          <a:prstGeom prst="roundRect">
            <a:avLst/>
          </a:prstGeom>
          <a:solidFill>
            <a:srgbClr val="FF66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945B2E86-B1A5-4993-9655-A412BD052E19}"/>
              </a:ext>
            </a:extLst>
          </p:cNvPr>
          <p:cNvSpPr/>
          <p:nvPr/>
        </p:nvSpPr>
        <p:spPr>
          <a:xfrm>
            <a:off x="7812360" y="2204864"/>
            <a:ext cx="1152128" cy="3240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63A69AC7-ED03-417F-BD66-49EBD6403DA8}"/>
              </a:ext>
            </a:extLst>
          </p:cNvPr>
          <p:cNvSpPr/>
          <p:nvPr/>
        </p:nvSpPr>
        <p:spPr>
          <a:xfrm>
            <a:off x="7812360" y="2492896"/>
            <a:ext cx="1152128" cy="324000"/>
          </a:xfrm>
          <a:prstGeom prst="round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55E08479-0870-4D56-A5ED-8130FD36BFD9}"/>
              </a:ext>
            </a:extLst>
          </p:cNvPr>
          <p:cNvSpPr/>
          <p:nvPr/>
        </p:nvSpPr>
        <p:spPr>
          <a:xfrm>
            <a:off x="7812360" y="2816968"/>
            <a:ext cx="1152128" cy="324000"/>
          </a:xfrm>
          <a:prstGeom prst="roundRect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01C05745-CCC6-4BBB-9F92-8F43E29EB424}"/>
              </a:ext>
            </a:extLst>
          </p:cNvPr>
          <p:cNvSpPr/>
          <p:nvPr/>
        </p:nvSpPr>
        <p:spPr>
          <a:xfrm>
            <a:off x="7812360" y="3537048"/>
            <a:ext cx="1152128" cy="3240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E5A9497D-E955-4828-A069-53081FD189E1}"/>
              </a:ext>
            </a:extLst>
          </p:cNvPr>
          <p:cNvSpPr/>
          <p:nvPr/>
        </p:nvSpPr>
        <p:spPr>
          <a:xfrm>
            <a:off x="7812360" y="3861120"/>
            <a:ext cx="1152128" cy="324000"/>
          </a:xfrm>
          <a:prstGeom prst="round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8EB2EF13-695E-490C-8186-B724E038F03E}"/>
              </a:ext>
            </a:extLst>
          </p:cNvPr>
          <p:cNvSpPr/>
          <p:nvPr/>
        </p:nvSpPr>
        <p:spPr>
          <a:xfrm>
            <a:off x="7812360" y="4149152"/>
            <a:ext cx="1152128" cy="324000"/>
          </a:xfrm>
          <a:prstGeom prst="roundRect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099669FD-B5D5-4381-906C-4034440791A0}"/>
              </a:ext>
            </a:extLst>
          </p:cNvPr>
          <p:cNvSpPr/>
          <p:nvPr/>
        </p:nvSpPr>
        <p:spPr>
          <a:xfrm>
            <a:off x="7812360" y="4833192"/>
            <a:ext cx="1152128" cy="324000"/>
          </a:xfrm>
          <a:prstGeom prst="roundRect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7D69AD45-5630-41FB-8054-EBA349966470}"/>
              </a:ext>
            </a:extLst>
          </p:cNvPr>
          <p:cNvSpPr/>
          <p:nvPr/>
        </p:nvSpPr>
        <p:spPr>
          <a:xfrm>
            <a:off x="7812360" y="5157264"/>
            <a:ext cx="1152128" cy="324000"/>
          </a:xfrm>
          <a:prstGeom prst="roundRect">
            <a:avLst/>
          </a:prstGeom>
          <a:solidFill>
            <a:srgbClr val="0070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 : coins arrondis 46">
            <a:extLst>
              <a:ext uri="{FF2B5EF4-FFF2-40B4-BE49-F238E27FC236}">
                <a16:creationId xmlns:a16="http://schemas.microsoft.com/office/drawing/2014/main" id="{FEF4719B-DF9D-41CE-8C04-17A662479805}"/>
              </a:ext>
            </a:extLst>
          </p:cNvPr>
          <p:cNvSpPr/>
          <p:nvPr/>
        </p:nvSpPr>
        <p:spPr>
          <a:xfrm>
            <a:off x="7812360" y="5481264"/>
            <a:ext cx="1152128" cy="324000"/>
          </a:xfrm>
          <a:prstGeom prst="roundRect">
            <a:avLst/>
          </a:prstGeom>
          <a:solidFill>
            <a:schemeClr val="bg1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AC2CDC3-A518-484F-921D-AE0BE8F39CEE}"/>
              </a:ext>
            </a:extLst>
          </p:cNvPr>
          <p:cNvSpPr txBox="1"/>
          <p:nvPr/>
        </p:nvSpPr>
        <p:spPr>
          <a:xfrm>
            <a:off x="7642798" y="1196752"/>
            <a:ext cx="147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Follow-up (4 weeks)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B2F4A53E-830A-439A-882E-A941B3668665}"/>
              </a:ext>
            </a:extLst>
          </p:cNvPr>
          <p:cNvCxnSpPr/>
          <p:nvPr/>
        </p:nvCxnSpPr>
        <p:spPr>
          <a:xfrm>
            <a:off x="7812360" y="1498745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>
            <a:extLst>
              <a:ext uri="{FF2B5EF4-FFF2-40B4-BE49-F238E27FC236}">
                <a16:creationId xmlns:a16="http://schemas.microsoft.com/office/drawing/2014/main" id="{229D2A72-D733-4E6E-86E8-44394DF2E9EF}"/>
              </a:ext>
            </a:extLst>
          </p:cNvPr>
          <p:cNvSpPr txBox="1"/>
          <p:nvPr/>
        </p:nvSpPr>
        <p:spPr>
          <a:xfrm>
            <a:off x="7642798" y="3152001"/>
            <a:ext cx="147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Follow-up (4 weeks)</a:t>
            </a:r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CA305ACA-464C-4BBE-A543-28B0DC674C6D}"/>
              </a:ext>
            </a:extLst>
          </p:cNvPr>
          <p:cNvCxnSpPr/>
          <p:nvPr/>
        </p:nvCxnSpPr>
        <p:spPr>
          <a:xfrm>
            <a:off x="7812360" y="3429000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>
            <a:extLst>
              <a:ext uri="{FF2B5EF4-FFF2-40B4-BE49-F238E27FC236}">
                <a16:creationId xmlns:a16="http://schemas.microsoft.com/office/drawing/2014/main" id="{2D5F32E5-472B-4502-A28E-EFC607BCCA58}"/>
              </a:ext>
            </a:extLst>
          </p:cNvPr>
          <p:cNvSpPr txBox="1"/>
          <p:nvPr/>
        </p:nvSpPr>
        <p:spPr>
          <a:xfrm>
            <a:off x="7642798" y="4473152"/>
            <a:ext cx="14720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Follow-up (4 weeks)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1554B448-A0BA-4EAB-9208-4A0E5E55C8C1}"/>
              </a:ext>
            </a:extLst>
          </p:cNvPr>
          <p:cNvCxnSpPr/>
          <p:nvPr/>
        </p:nvCxnSpPr>
        <p:spPr>
          <a:xfrm>
            <a:off x="7812360" y="4780929"/>
            <a:ext cx="1152128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DA368498-10C5-4914-904B-CE97CA9BA678}"/>
              </a:ext>
            </a:extLst>
          </p:cNvPr>
          <p:cNvCxnSpPr>
            <a:cxnSpLocks/>
          </p:cNvCxnSpPr>
          <p:nvPr/>
        </p:nvCxnSpPr>
        <p:spPr>
          <a:xfrm>
            <a:off x="5481977" y="4780929"/>
            <a:ext cx="2232248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4E16F77E-9825-4F85-BE4A-85C5A938F6C0}"/>
              </a:ext>
            </a:extLst>
          </p:cNvPr>
          <p:cNvSpPr txBox="1"/>
          <p:nvPr/>
        </p:nvSpPr>
        <p:spPr>
          <a:xfrm>
            <a:off x="6186539" y="4473152"/>
            <a:ext cx="875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 weeks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2465CE4C-3550-460C-B1C3-D44BDE424C8C}"/>
              </a:ext>
            </a:extLst>
          </p:cNvPr>
          <p:cNvCxnSpPr>
            <a:cxnSpLocks/>
          </p:cNvCxnSpPr>
          <p:nvPr/>
        </p:nvCxnSpPr>
        <p:spPr>
          <a:xfrm>
            <a:off x="5481977" y="3429000"/>
            <a:ext cx="2232248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ZoneTexte 57">
            <a:extLst>
              <a:ext uri="{FF2B5EF4-FFF2-40B4-BE49-F238E27FC236}">
                <a16:creationId xmlns:a16="http://schemas.microsoft.com/office/drawing/2014/main" id="{1D8ECD10-E918-4C20-9587-978079B3CA41}"/>
              </a:ext>
            </a:extLst>
          </p:cNvPr>
          <p:cNvSpPr txBox="1"/>
          <p:nvPr/>
        </p:nvSpPr>
        <p:spPr>
          <a:xfrm>
            <a:off x="6186539" y="3121223"/>
            <a:ext cx="875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weeks</a:t>
            </a:r>
          </a:p>
        </p:txBody>
      </p:sp>
      <p:cxnSp>
        <p:nvCxnSpPr>
          <p:cNvPr id="59" name="Connecteur droit avec flèche 58">
            <a:extLst>
              <a:ext uri="{FF2B5EF4-FFF2-40B4-BE49-F238E27FC236}">
                <a16:creationId xmlns:a16="http://schemas.microsoft.com/office/drawing/2014/main" id="{365767D3-1D31-4439-A348-EA0ECF9DD45F}"/>
              </a:ext>
            </a:extLst>
          </p:cNvPr>
          <p:cNvCxnSpPr>
            <a:cxnSpLocks/>
          </p:cNvCxnSpPr>
          <p:nvPr/>
        </p:nvCxnSpPr>
        <p:spPr>
          <a:xfrm>
            <a:off x="5481977" y="1498745"/>
            <a:ext cx="2232248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67782492-0770-41F7-BFA8-5F78A0EF136B}"/>
              </a:ext>
            </a:extLst>
          </p:cNvPr>
          <p:cNvSpPr txBox="1"/>
          <p:nvPr/>
        </p:nvSpPr>
        <p:spPr>
          <a:xfrm>
            <a:off x="5898511" y="1196752"/>
            <a:ext cx="875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weeks</a:t>
            </a:r>
          </a:p>
        </p:txBody>
      </p:sp>
      <p:cxnSp>
        <p:nvCxnSpPr>
          <p:cNvPr id="7169" name="Connecteur droit 7168">
            <a:extLst>
              <a:ext uri="{FF2B5EF4-FFF2-40B4-BE49-F238E27FC236}">
                <a16:creationId xmlns:a16="http://schemas.microsoft.com/office/drawing/2014/main" id="{7C1E7577-5537-4651-ABEF-4A3EB32B6CBE}"/>
              </a:ext>
            </a:extLst>
          </p:cNvPr>
          <p:cNvCxnSpPr/>
          <p:nvPr/>
        </p:nvCxnSpPr>
        <p:spPr>
          <a:xfrm>
            <a:off x="7262423" y="1412776"/>
            <a:ext cx="0" cy="108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62">
            <a:extLst>
              <a:ext uri="{FF2B5EF4-FFF2-40B4-BE49-F238E27FC236}">
                <a16:creationId xmlns:a16="http://schemas.microsoft.com/office/drawing/2014/main" id="{FBE98F47-C586-4F5C-A569-E95B263FD1B4}"/>
              </a:ext>
            </a:extLst>
          </p:cNvPr>
          <p:cNvSpPr txBox="1"/>
          <p:nvPr/>
        </p:nvSpPr>
        <p:spPr>
          <a:xfrm>
            <a:off x="7022616" y="1124744"/>
            <a:ext cx="573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W8 *</a:t>
            </a:r>
          </a:p>
        </p:txBody>
      </p:sp>
      <p:sp>
        <p:nvSpPr>
          <p:cNvPr id="7177" name="Rectangle : coins arrondis 7176">
            <a:extLst>
              <a:ext uri="{FF2B5EF4-FFF2-40B4-BE49-F238E27FC236}">
                <a16:creationId xmlns:a16="http://schemas.microsoft.com/office/drawing/2014/main" id="{63BA5398-05AA-431B-A58A-F1869B1FE882}"/>
              </a:ext>
            </a:extLst>
          </p:cNvPr>
          <p:cNvSpPr/>
          <p:nvPr/>
        </p:nvSpPr>
        <p:spPr>
          <a:xfrm>
            <a:off x="3851920" y="1628800"/>
            <a:ext cx="1440160" cy="1440099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400">
                <a:cs typeface="Calibri" panose="020F0502020204030204" pitchFamily="34" charset="0"/>
              </a:rPr>
              <a:t>77 patients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Randomization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1:1:1:1:1</a:t>
            </a:r>
          </a:p>
        </p:txBody>
      </p:sp>
      <p:cxnSp>
        <p:nvCxnSpPr>
          <p:cNvPr id="7179" name="Connecteur droit avec flèche 7178">
            <a:extLst>
              <a:ext uri="{FF2B5EF4-FFF2-40B4-BE49-F238E27FC236}">
                <a16:creationId xmlns:a16="http://schemas.microsoft.com/office/drawing/2014/main" id="{CFE47F5D-5036-4D8A-ACDE-9049ABB328B2}"/>
              </a:ext>
            </a:extLst>
          </p:cNvPr>
          <p:cNvCxnSpPr>
            <a:cxnSpLocks/>
          </p:cNvCxnSpPr>
          <p:nvPr/>
        </p:nvCxnSpPr>
        <p:spPr>
          <a:xfrm>
            <a:off x="5237490" y="1700808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3BD32A05-E9AE-4D3F-9403-51945718C54E}"/>
              </a:ext>
            </a:extLst>
          </p:cNvPr>
          <p:cNvCxnSpPr>
            <a:cxnSpLocks/>
          </p:cNvCxnSpPr>
          <p:nvPr/>
        </p:nvCxnSpPr>
        <p:spPr>
          <a:xfrm>
            <a:off x="5237490" y="2060848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>
            <a:extLst>
              <a:ext uri="{FF2B5EF4-FFF2-40B4-BE49-F238E27FC236}">
                <a16:creationId xmlns:a16="http://schemas.microsoft.com/office/drawing/2014/main" id="{50CAD2E5-137A-41A7-9727-E26FEA5DF3F3}"/>
              </a:ext>
            </a:extLst>
          </p:cNvPr>
          <p:cNvCxnSpPr>
            <a:cxnSpLocks/>
          </p:cNvCxnSpPr>
          <p:nvPr/>
        </p:nvCxnSpPr>
        <p:spPr>
          <a:xfrm>
            <a:off x="5237490" y="2348880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E1D9108D-B662-4BBD-9AC0-8163A3157394}"/>
              </a:ext>
            </a:extLst>
          </p:cNvPr>
          <p:cNvCxnSpPr>
            <a:cxnSpLocks/>
          </p:cNvCxnSpPr>
          <p:nvPr/>
        </p:nvCxnSpPr>
        <p:spPr>
          <a:xfrm>
            <a:off x="5237490" y="2636912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id="{54584900-6E5E-41A6-995B-4D58AD5C20C1}"/>
              </a:ext>
            </a:extLst>
          </p:cNvPr>
          <p:cNvCxnSpPr>
            <a:cxnSpLocks/>
          </p:cNvCxnSpPr>
          <p:nvPr/>
        </p:nvCxnSpPr>
        <p:spPr>
          <a:xfrm>
            <a:off x="5237490" y="2996952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25E6E679-9720-48FE-A3C3-121591C2BA3B}"/>
              </a:ext>
            </a:extLst>
          </p:cNvPr>
          <p:cNvCxnSpPr>
            <a:cxnSpLocks/>
          </p:cNvCxnSpPr>
          <p:nvPr/>
        </p:nvCxnSpPr>
        <p:spPr>
          <a:xfrm>
            <a:off x="5237490" y="3753072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0D3D24AE-7A5D-44CE-9FCD-0041B3DC74D3}"/>
              </a:ext>
            </a:extLst>
          </p:cNvPr>
          <p:cNvCxnSpPr>
            <a:cxnSpLocks/>
          </p:cNvCxnSpPr>
          <p:nvPr/>
        </p:nvCxnSpPr>
        <p:spPr>
          <a:xfrm>
            <a:off x="5237490" y="3969096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30F723B0-B499-4CB9-B6BE-1E8E37C2E301}"/>
              </a:ext>
            </a:extLst>
          </p:cNvPr>
          <p:cNvCxnSpPr>
            <a:cxnSpLocks/>
          </p:cNvCxnSpPr>
          <p:nvPr/>
        </p:nvCxnSpPr>
        <p:spPr>
          <a:xfrm>
            <a:off x="5237490" y="4329136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>
            <a:extLst>
              <a:ext uri="{FF2B5EF4-FFF2-40B4-BE49-F238E27FC236}">
                <a16:creationId xmlns:a16="http://schemas.microsoft.com/office/drawing/2014/main" id="{77FCB778-7F5B-4153-A753-FA9C41825149}"/>
              </a:ext>
            </a:extLst>
          </p:cNvPr>
          <p:cNvCxnSpPr>
            <a:cxnSpLocks/>
          </p:cNvCxnSpPr>
          <p:nvPr/>
        </p:nvCxnSpPr>
        <p:spPr>
          <a:xfrm>
            <a:off x="5237490" y="5000149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>
            <a:extLst>
              <a:ext uri="{FF2B5EF4-FFF2-40B4-BE49-F238E27FC236}">
                <a16:creationId xmlns:a16="http://schemas.microsoft.com/office/drawing/2014/main" id="{82139181-A032-480B-B2C5-9AACE359ED8A}"/>
              </a:ext>
            </a:extLst>
          </p:cNvPr>
          <p:cNvCxnSpPr>
            <a:cxnSpLocks/>
          </p:cNvCxnSpPr>
          <p:nvPr/>
        </p:nvCxnSpPr>
        <p:spPr>
          <a:xfrm>
            <a:off x="5237490" y="5337248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ZoneTexte 97">
            <a:extLst>
              <a:ext uri="{FF2B5EF4-FFF2-40B4-BE49-F238E27FC236}">
                <a16:creationId xmlns:a16="http://schemas.microsoft.com/office/drawing/2014/main" id="{521DC865-7D35-4269-9EC4-58DCDA61EC11}"/>
              </a:ext>
            </a:extLst>
          </p:cNvPr>
          <p:cNvSpPr txBox="1"/>
          <p:nvPr/>
        </p:nvSpPr>
        <p:spPr>
          <a:xfrm>
            <a:off x="2228428" y="2185119"/>
            <a:ext cx="641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A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E7CAD6E6-2E3B-47FE-B8BF-BB5B00DA89E5}"/>
              </a:ext>
            </a:extLst>
          </p:cNvPr>
          <p:cNvSpPr txBox="1"/>
          <p:nvPr/>
        </p:nvSpPr>
        <p:spPr>
          <a:xfrm>
            <a:off x="2228428" y="3124706"/>
            <a:ext cx="15841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B : after completion </a:t>
            </a:r>
            <a:b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Part A W8 </a:t>
            </a:r>
          </a:p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interim analysis </a:t>
            </a:r>
          </a:p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dose selection </a:t>
            </a:r>
            <a:b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400" b="1">
              <a:solidFill>
                <a:srgbClr val="33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F2B33E27-0BF1-4EB6-8186-672DFFB5509C}"/>
              </a:ext>
            </a:extLst>
          </p:cNvPr>
          <p:cNvSpPr txBox="1"/>
          <p:nvPr/>
        </p:nvSpPr>
        <p:spPr>
          <a:xfrm>
            <a:off x="2228428" y="5085184"/>
            <a:ext cx="13768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C (ongoing)</a:t>
            </a:r>
          </a:p>
        </p:txBody>
      </p:sp>
      <p:sp>
        <p:nvSpPr>
          <p:cNvPr id="71" name="ZoneTexte 69">
            <a:extLst>
              <a:ext uri="{FF2B5EF4-FFF2-40B4-BE49-F238E27FC236}">
                <a16:creationId xmlns:a16="http://schemas.microsoft.com/office/drawing/2014/main" id="{992B4913-9891-4B89-B519-626AFA67B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152" y="6597352"/>
            <a:ext cx="2677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Sanyal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AJ, AASLD 2018, Abs. LB-23</a:t>
            </a:r>
          </a:p>
        </p:txBody>
      </p:sp>
      <p:sp>
        <p:nvSpPr>
          <p:cNvPr id="72" name="AutoShape 162">
            <a:extLst>
              <a:ext uri="{FF2B5EF4-FFF2-40B4-BE49-F238E27FC236}">
                <a16:creationId xmlns:a16="http://schemas.microsoft.com/office/drawing/2014/main" id="{3FFBAD8E-42A9-4DA4-9BB0-5CF3F9AE5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70663"/>
            <a:ext cx="15417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Tropifexor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2b</a:t>
            </a:r>
          </a:p>
        </p:txBody>
      </p:sp>
      <p:sp>
        <p:nvSpPr>
          <p:cNvPr id="73" name="Rectangle : coins arrondis 7176">
            <a:extLst>
              <a:ext uri="{FF2B5EF4-FFF2-40B4-BE49-F238E27FC236}">
                <a16:creationId xmlns:a16="http://schemas.microsoft.com/office/drawing/2014/main" id="{63BA5398-05AA-431B-A58A-F1869B1FE882}"/>
              </a:ext>
            </a:extLst>
          </p:cNvPr>
          <p:cNvSpPr/>
          <p:nvPr/>
        </p:nvSpPr>
        <p:spPr>
          <a:xfrm>
            <a:off x="3851920" y="3573040"/>
            <a:ext cx="1440160" cy="82810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400">
                <a:cs typeface="Calibri" panose="020F0502020204030204" pitchFamily="34" charset="0"/>
              </a:rPr>
              <a:t>121 patients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Randomization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4:15:5</a:t>
            </a:r>
          </a:p>
        </p:txBody>
      </p:sp>
      <p:sp>
        <p:nvSpPr>
          <p:cNvPr id="74" name="Rectangle : coins arrondis 7176">
            <a:extLst>
              <a:ext uri="{FF2B5EF4-FFF2-40B4-BE49-F238E27FC236}">
                <a16:creationId xmlns:a16="http://schemas.microsoft.com/office/drawing/2014/main" id="{63BA5398-05AA-431B-A58A-F1869B1FE882}"/>
              </a:ext>
            </a:extLst>
          </p:cNvPr>
          <p:cNvSpPr/>
          <p:nvPr/>
        </p:nvSpPr>
        <p:spPr>
          <a:xfrm>
            <a:off x="3851920" y="4869184"/>
            <a:ext cx="1440160" cy="82810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400">
                <a:cs typeface="Calibri" panose="020F0502020204030204" pitchFamily="34" charset="0"/>
              </a:rPr>
              <a:t>150 patients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Randomization</a:t>
            </a:r>
          </a:p>
          <a:p>
            <a:pPr algn="ctr"/>
            <a:r>
              <a:rPr lang="en-US" sz="1400">
                <a:cs typeface="Calibri" panose="020F0502020204030204" pitchFamily="34" charset="0"/>
              </a:rPr>
              <a:t>1:1:1</a:t>
            </a:r>
          </a:p>
        </p:txBody>
      </p: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82139181-A032-480B-B2C5-9AACE359ED8A}"/>
              </a:ext>
            </a:extLst>
          </p:cNvPr>
          <p:cNvCxnSpPr>
            <a:cxnSpLocks/>
          </p:cNvCxnSpPr>
          <p:nvPr/>
        </p:nvCxnSpPr>
        <p:spPr>
          <a:xfrm>
            <a:off x="5237490" y="5625280"/>
            <a:ext cx="19860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utoShape 162"/>
          <p:cNvSpPr>
            <a:spLocks noChangeArrowheads="1"/>
          </p:cNvSpPr>
          <p:nvPr/>
        </p:nvSpPr>
        <p:spPr bwMode="auto">
          <a:xfrm>
            <a:off x="323528" y="4941232"/>
            <a:ext cx="1872199" cy="576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r>
              <a:rPr lang="en-US" sz="1200" b="1" dirty="0">
                <a:latin typeface="+mn-lt"/>
              </a:rPr>
              <a:t> Histologic NASH </a:t>
            </a:r>
          </a:p>
          <a:p>
            <a:r>
              <a:rPr lang="en-US" sz="1200" b="1" dirty="0">
                <a:latin typeface="+mn-lt"/>
              </a:rPr>
              <a:t>(F2-3 within 6 months)</a:t>
            </a:r>
          </a:p>
        </p:txBody>
      </p:sp>
      <p:sp>
        <p:nvSpPr>
          <p:cNvPr id="77" name="Rectangle : coins arrondis 7176">
            <a:extLst>
              <a:ext uri="{FF2B5EF4-FFF2-40B4-BE49-F238E27FC236}">
                <a16:creationId xmlns:a16="http://schemas.microsoft.com/office/drawing/2014/main" id="{63BA5398-05AA-431B-A58A-F1869B1FE882}"/>
              </a:ext>
            </a:extLst>
          </p:cNvPr>
          <p:cNvSpPr/>
          <p:nvPr/>
        </p:nvSpPr>
        <p:spPr>
          <a:xfrm>
            <a:off x="2267744" y="1340769"/>
            <a:ext cx="1368160" cy="360039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400">
                <a:cs typeface="Calibri" panose="020F0502020204030204" pitchFamily="34" charset="0"/>
              </a:rPr>
              <a:t>Double-blind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3131840" y="1124744"/>
            <a:ext cx="3599631" cy="720080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  <a:latin typeface="Calibri"/>
                <a:cs typeface="Calibri"/>
              </a:rPr>
              <a:t>Results (parts A and B)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18AA185-0688-4784-B4E9-12C5B07C4ED5}"/>
              </a:ext>
            </a:extLst>
          </p:cNvPr>
          <p:cNvSpPr txBox="1"/>
          <p:nvPr/>
        </p:nvSpPr>
        <p:spPr>
          <a:xfrm>
            <a:off x="1319964" y="2401724"/>
            <a:ext cx="33011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Geometric mean percentage change </a:t>
            </a:r>
            <a:b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1600" b="1" dirty="0" err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predose</a:t>
            </a: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(95% CI)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EE598D0-35DC-4396-8985-353CA45A94F9}"/>
              </a:ext>
            </a:extLst>
          </p:cNvPr>
          <p:cNvGrpSpPr/>
          <p:nvPr/>
        </p:nvGrpSpPr>
        <p:grpSpPr>
          <a:xfrm>
            <a:off x="498086" y="3006697"/>
            <a:ext cx="3968291" cy="3304182"/>
            <a:chOff x="459693" y="3005138"/>
            <a:chExt cx="3968291" cy="3304182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id="{BD4753D0-E8F9-4CA3-9BC4-E7774889D418}"/>
                </a:ext>
              </a:extLst>
            </p:cNvPr>
            <p:cNvGrpSpPr/>
            <p:nvPr/>
          </p:nvGrpSpPr>
          <p:grpSpPr>
            <a:xfrm>
              <a:off x="918021" y="3005138"/>
              <a:ext cx="3509963" cy="2960164"/>
              <a:chOff x="830263" y="3005138"/>
              <a:chExt cx="3509963" cy="1963738"/>
            </a:xfrm>
          </p:grpSpPr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3AA8610C-4869-473D-B717-336C539A08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063" y="3032125"/>
                <a:ext cx="3459163" cy="1936750"/>
              </a:xfrm>
              <a:custGeom>
                <a:avLst/>
                <a:gdLst>
                  <a:gd name="T0" fmla="*/ 2179 w 2179"/>
                  <a:gd name="T1" fmla="*/ 1220 h 1220"/>
                  <a:gd name="T2" fmla="*/ 0 w 2179"/>
                  <a:gd name="T3" fmla="*/ 1220 h 1220"/>
                  <a:gd name="T4" fmla="*/ 0 w 2179"/>
                  <a:gd name="T5" fmla="*/ 0 h 1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9" h="1220">
                    <a:moveTo>
                      <a:pt x="2179" y="1220"/>
                    </a:moveTo>
                    <a:lnTo>
                      <a:pt x="0" y="122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7" name="Line 12">
                <a:extLst>
                  <a:ext uri="{FF2B5EF4-FFF2-40B4-BE49-F238E27FC236}">
                    <a16:creationId xmlns:a16="http://schemas.microsoft.com/office/drawing/2014/main" id="{E638000B-D699-41A4-BD1A-E82600D224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0263" y="3367088"/>
                <a:ext cx="508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8" name="Line 13">
                <a:extLst>
                  <a:ext uri="{FF2B5EF4-FFF2-40B4-BE49-F238E27FC236}">
                    <a16:creationId xmlns:a16="http://schemas.microsoft.com/office/drawing/2014/main" id="{15F658BC-57F0-4051-A894-482D0BE05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0263" y="3902075"/>
                <a:ext cx="508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9" name="Line 14">
                <a:extLst>
                  <a:ext uri="{FF2B5EF4-FFF2-40B4-BE49-F238E27FC236}">
                    <a16:creationId xmlns:a16="http://schemas.microsoft.com/office/drawing/2014/main" id="{C290E534-BB8C-4032-BC56-7C6141DE60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0263" y="4433888"/>
                <a:ext cx="508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0" name="Line 15">
                <a:extLst>
                  <a:ext uri="{FF2B5EF4-FFF2-40B4-BE49-F238E27FC236}">
                    <a16:creationId xmlns:a16="http://schemas.microsoft.com/office/drawing/2014/main" id="{533585E6-505D-48D5-8F8A-AC99B12FEB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0263" y="4968875"/>
                <a:ext cx="508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2" name="Freeform 16">
                <a:extLst>
                  <a:ext uri="{FF2B5EF4-FFF2-40B4-BE49-F238E27FC236}">
                    <a16:creationId xmlns:a16="http://schemas.microsoft.com/office/drawing/2014/main" id="{C5F3CEEC-3FBD-4927-B120-868ABDC6B6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1851" y="4041775"/>
                <a:ext cx="998538" cy="927100"/>
              </a:xfrm>
              <a:custGeom>
                <a:avLst/>
                <a:gdLst>
                  <a:gd name="T0" fmla="*/ 629 w 629"/>
                  <a:gd name="T1" fmla="*/ 0 h 584"/>
                  <a:gd name="T2" fmla="*/ 314 w 629"/>
                  <a:gd name="T3" fmla="*/ 0 h 584"/>
                  <a:gd name="T4" fmla="*/ 0 w 629"/>
                  <a:gd name="T5" fmla="*/ 0 h 584"/>
                  <a:gd name="T6" fmla="*/ 0 w 629"/>
                  <a:gd name="T7" fmla="*/ 584 h 584"/>
                  <a:gd name="T8" fmla="*/ 629 w 629"/>
                  <a:gd name="T9" fmla="*/ 584 h 584"/>
                  <a:gd name="T10" fmla="*/ 629 w 629"/>
                  <a:gd name="T11" fmla="*/ 0 h 584"/>
                  <a:gd name="T12" fmla="*/ 629 w 629"/>
                  <a:gd name="T13" fmla="*/ 0 h 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584">
                    <a:moveTo>
                      <a:pt x="629" y="0"/>
                    </a:moveTo>
                    <a:lnTo>
                      <a:pt x="314" y="0"/>
                    </a:lnTo>
                    <a:lnTo>
                      <a:pt x="0" y="0"/>
                    </a:lnTo>
                    <a:lnTo>
                      <a:pt x="0" y="584"/>
                    </a:lnTo>
                    <a:lnTo>
                      <a:pt x="629" y="584"/>
                    </a:lnTo>
                    <a:lnTo>
                      <a:pt x="629" y="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3" name="Freeform 17">
                <a:extLst>
                  <a:ext uri="{FF2B5EF4-FFF2-40B4-BE49-F238E27FC236}">
                    <a16:creationId xmlns:a16="http://schemas.microsoft.com/office/drawing/2014/main" id="{E968C8E8-0CD5-4066-AFAA-F46170F70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9763" y="3444875"/>
                <a:ext cx="998538" cy="1524000"/>
              </a:xfrm>
              <a:custGeom>
                <a:avLst/>
                <a:gdLst>
                  <a:gd name="T0" fmla="*/ 629 w 629"/>
                  <a:gd name="T1" fmla="*/ 0 h 960"/>
                  <a:gd name="T2" fmla="*/ 315 w 629"/>
                  <a:gd name="T3" fmla="*/ 0 h 960"/>
                  <a:gd name="T4" fmla="*/ 0 w 629"/>
                  <a:gd name="T5" fmla="*/ 0 h 960"/>
                  <a:gd name="T6" fmla="*/ 0 w 629"/>
                  <a:gd name="T7" fmla="*/ 960 h 960"/>
                  <a:gd name="T8" fmla="*/ 629 w 629"/>
                  <a:gd name="T9" fmla="*/ 960 h 960"/>
                  <a:gd name="T10" fmla="*/ 629 w 629"/>
                  <a:gd name="T11" fmla="*/ 0 h 960"/>
                  <a:gd name="T12" fmla="*/ 629 w 629"/>
                  <a:gd name="T13" fmla="*/ 0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960">
                    <a:moveTo>
                      <a:pt x="629" y="0"/>
                    </a:moveTo>
                    <a:lnTo>
                      <a:pt x="315" y="0"/>
                    </a:lnTo>
                    <a:lnTo>
                      <a:pt x="0" y="0"/>
                    </a:lnTo>
                    <a:lnTo>
                      <a:pt x="0" y="960"/>
                    </a:lnTo>
                    <a:lnTo>
                      <a:pt x="629" y="960"/>
                    </a:lnTo>
                    <a:lnTo>
                      <a:pt x="629" y="0"/>
                    </a:lnTo>
                    <a:lnTo>
                      <a:pt x="629" y="0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4" name="Freeform 18">
                <a:extLst>
                  <a:ext uri="{FF2B5EF4-FFF2-40B4-BE49-F238E27FC236}">
                    <a16:creationId xmlns:a16="http://schemas.microsoft.com/office/drawing/2014/main" id="{3D18CA89-5002-4270-ABDA-A430ACF81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351" y="4849813"/>
                <a:ext cx="998538" cy="119063"/>
              </a:xfrm>
              <a:custGeom>
                <a:avLst/>
                <a:gdLst>
                  <a:gd name="T0" fmla="*/ 0 w 629"/>
                  <a:gd name="T1" fmla="*/ 0 h 75"/>
                  <a:gd name="T2" fmla="*/ 0 w 629"/>
                  <a:gd name="T3" fmla="*/ 75 h 75"/>
                  <a:gd name="T4" fmla="*/ 629 w 629"/>
                  <a:gd name="T5" fmla="*/ 75 h 75"/>
                  <a:gd name="T6" fmla="*/ 629 w 629"/>
                  <a:gd name="T7" fmla="*/ 0 h 75"/>
                  <a:gd name="T8" fmla="*/ 315 w 629"/>
                  <a:gd name="T9" fmla="*/ 0 h 75"/>
                  <a:gd name="T10" fmla="*/ 0 w 629"/>
                  <a:gd name="T11" fmla="*/ 0 h 75"/>
                  <a:gd name="T12" fmla="*/ 0 w 629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9" h="75">
                    <a:moveTo>
                      <a:pt x="0" y="0"/>
                    </a:moveTo>
                    <a:lnTo>
                      <a:pt x="0" y="75"/>
                    </a:lnTo>
                    <a:lnTo>
                      <a:pt x="629" y="75"/>
                    </a:lnTo>
                    <a:lnTo>
                      <a:pt x="629" y="0"/>
                    </a:lnTo>
                    <a:lnTo>
                      <a:pt x="315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8" name="Line 22">
                <a:extLst>
                  <a:ext uri="{FF2B5EF4-FFF2-40B4-BE49-F238E27FC236}">
                    <a16:creationId xmlns:a16="http://schemas.microsoft.com/office/drawing/2014/main" id="{68F2498A-F339-4CB0-8A0E-CAA133A644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2413" y="4740275"/>
                <a:ext cx="0" cy="109538"/>
              </a:xfrm>
              <a:prstGeom prst="line">
                <a:avLst/>
              </a:pr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30" name="Line 24">
                <a:extLst>
                  <a:ext uri="{FF2B5EF4-FFF2-40B4-BE49-F238E27FC236}">
                    <a16:creationId xmlns:a16="http://schemas.microsoft.com/office/drawing/2014/main" id="{3426C7DB-A921-4B66-B9AA-A5552AF05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79826" y="3005138"/>
                <a:ext cx="0" cy="439738"/>
              </a:xfrm>
              <a:prstGeom prst="line">
                <a:avLst/>
              </a:pr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33" name="Line 26">
                <a:extLst>
                  <a:ext uri="{FF2B5EF4-FFF2-40B4-BE49-F238E27FC236}">
                    <a16:creationId xmlns:a16="http://schemas.microsoft.com/office/drawing/2014/main" id="{7660BE18-F6A4-498E-B55D-27AD2B3BD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0326" y="3648075"/>
                <a:ext cx="0" cy="393700"/>
              </a:xfrm>
              <a:prstGeom prst="line">
                <a:avLst/>
              </a:pr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</p:grp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43B0C688-632A-467D-9C7C-4E32BBA188DC}"/>
                </a:ext>
              </a:extLst>
            </p:cNvPr>
            <p:cNvSpPr txBox="1"/>
            <p:nvPr/>
          </p:nvSpPr>
          <p:spPr>
            <a:xfrm>
              <a:off x="1173464" y="6001543"/>
              <a:ext cx="8707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Placebo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8DDC3DF5-18A1-459C-BB61-32B9C0AFB496}"/>
                </a:ext>
              </a:extLst>
            </p:cNvPr>
            <p:cNvSpPr txBox="1"/>
            <p:nvPr/>
          </p:nvSpPr>
          <p:spPr>
            <a:xfrm>
              <a:off x="2149115" y="6001543"/>
              <a:ext cx="10342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LJN 60 </a:t>
              </a:r>
              <a:r>
                <a:rPr lang="fr-FR" sz="1400" b="1" dirty="0">
                  <a:latin typeface="Symbol" charset="2"/>
                  <a:cs typeface="Symbol" charset="2"/>
                </a:rPr>
                <a:t>m</a:t>
              </a:r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78808516-42D4-4B1E-AD4D-9133E7E60366}"/>
                </a:ext>
              </a:extLst>
            </p:cNvPr>
            <p:cNvSpPr txBox="1"/>
            <p:nvPr/>
          </p:nvSpPr>
          <p:spPr>
            <a:xfrm>
              <a:off x="3229235" y="6001543"/>
              <a:ext cx="10342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LJN 90 </a:t>
              </a:r>
              <a:r>
                <a:rPr lang="fr-FR" sz="1400" b="1" dirty="0">
                  <a:latin typeface="Symbol" charset="2"/>
                  <a:cs typeface="Symbol" charset="2"/>
                </a:rPr>
                <a:t>m</a:t>
              </a:r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12D074D7-AF54-42FB-8663-37E7CA218AE3}"/>
                </a:ext>
              </a:extLst>
            </p:cNvPr>
            <p:cNvSpPr txBox="1"/>
            <p:nvPr/>
          </p:nvSpPr>
          <p:spPr>
            <a:xfrm>
              <a:off x="658466" y="5785825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7D1293E-CBE3-41F2-8574-F2184833B34D}"/>
                </a:ext>
              </a:extLst>
            </p:cNvPr>
            <p:cNvSpPr txBox="1"/>
            <p:nvPr/>
          </p:nvSpPr>
          <p:spPr>
            <a:xfrm>
              <a:off x="459693" y="5016748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200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56134BBA-2C04-41E8-A540-D69C77F49A0F}"/>
                </a:ext>
              </a:extLst>
            </p:cNvPr>
            <p:cNvSpPr txBox="1"/>
            <p:nvPr/>
          </p:nvSpPr>
          <p:spPr>
            <a:xfrm>
              <a:off x="459693" y="4203406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400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5552132-E5C9-427A-AFD1-1ADF5BA16C62}"/>
                </a:ext>
              </a:extLst>
            </p:cNvPr>
            <p:cNvSpPr txBox="1"/>
            <p:nvPr/>
          </p:nvSpPr>
          <p:spPr>
            <a:xfrm>
              <a:off x="459693" y="3395953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600</a:t>
              </a:r>
            </a:p>
          </p:txBody>
        </p:sp>
      </p:grpSp>
      <p:sp>
        <p:nvSpPr>
          <p:cNvPr id="58" name="ZoneTexte 57">
            <a:extLst>
              <a:ext uri="{FF2B5EF4-FFF2-40B4-BE49-F238E27FC236}">
                <a16:creationId xmlns:a16="http://schemas.microsoft.com/office/drawing/2014/main" id="{F66609B3-C043-4AEB-A430-8356A8445942}"/>
              </a:ext>
            </a:extLst>
          </p:cNvPr>
          <p:cNvSpPr txBox="1"/>
          <p:nvPr/>
        </p:nvSpPr>
        <p:spPr>
          <a:xfrm>
            <a:off x="1760777" y="1916832"/>
            <a:ext cx="1810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FGF 19 (pg/mL)</a:t>
            </a:r>
          </a:p>
        </p:txBody>
      </p:sp>
      <p:sp>
        <p:nvSpPr>
          <p:cNvPr id="51" name="ZoneTexte 69">
            <a:extLst>
              <a:ext uri="{FF2B5EF4-FFF2-40B4-BE49-F238E27FC236}">
                <a16:creationId xmlns:a16="http://schemas.microsoft.com/office/drawing/2014/main" id="{5E5EF736-CBEB-4B9F-B848-A40598878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152" y="6597352"/>
            <a:ext cx="2677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Sanyal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AJ, AASLD 2018, Abs. LB-23</a:t>
            </a:r>
          </a:p>
        </p:txBody>
      </p:sp>
      <p:sp>
        <p:nvSpPr>
          <p:cNvPr id="52" name="AutoShape 162">
            <a:extLst>
              <a:ext uri="{FF2B5EF4-FFF2-40B4-BE49-F238E27FC236}">
                <a16:creationId xmlns:a16="http://schemas.microsoft.com/office/drawing/2014/main" id="{7DDF2148-ACE2-4B09-8DF3-48EBFEB7B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70663"/>
            <a:ext cx="15417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Tropifexor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2b</a:t>
            </a:r>
          </a:p>
        </p:txBody>
      </p:sp>
      <p:sp>
        <p:nvSpPr>
          <p:cNvPr id="2" name="Rectangle 1"/>
          <p:cNvSpPr/>
          <p:nvPr/>
        </p:nvSpPr>
        <p:spPr>
          <a:xfrm>
            <a:off x="6876256" y="1916832"/>
            <a:ext cx="718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PDFF</a:t>
            </a:r>
          </a:p>
        </p:txBody>
      </p:sp>
      <p:sp>
        <p:nvSpPr>
          <p:cNvPr id="46" name="Rectangle 27">
            <a:extLst>
              <a:ext uri="{FF2B5EF4-FFF2-40B4-BE49-F238E27FC236}">
                <a16:creationId xmlns:a16="http://schemas.microsoft.com/office/drawing/2014/main" id="{BF960BB1-1038-4851-B528-C57627D51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33399"/>
                </a:solidFill>
                <a:latin typeface="Trebuchet MS" pitchFamily="34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rebuchet MS" pitchFamily="34" charset="0"/>
              </a:defRPr>
            </a:lvl9pPr>
          </a:lstStyle>
          <a:p>
            <a:r>
              <a:rPr lang="en-US" sz="3000" kern="0"/>
              <a:t>FLIGHT-FXR Study: Tropifexor (LJN452) </a:t>
            </a:r>
            <a:br>
              <a:rPr lang="en-US" sz="3000" kern="0"/>
            </a:br>
            <a:r>
              <a:rPr lang="en-US" sz="3000" kern="0"/>
              <a:t>in NASH: phase 2b (interim results)</a:t>
            </a:r>
            <a:endParaRPr lang="en-US" sz="3000" kern="0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33795EB6-CC89-490D-800E-FF756783666B}"/>
              </a:ext>
            </a:extLst>
          </p:cNvPr>
          <p:cNvGrpSpPr/>
          <p:nvPr/>
        </p:nvGrpSpPr>
        <p:grpSpPr>
          <a:xfrm>
            <a:off x="4869166" y="2401724"/>
            <a:ext cx="4042550" cy="3907596"/>
            <a:chOff x="4869166" y="2401724"/>
            <a:chExt cx="4042550" cy="3907596"/>
          </a:xfrm>
        </p:grpSpPr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314FBDA6-CE9B-463C-A6A2-7FA39659D44E}"/>
                </a:ext>
              </a:extLst>
            </p:cNvPr>
            <p:cNvGrpSpPr/>
            <p:nvPr/>
          </p:nvGrpSpPr>
          <p:grpSpPr>
            <a:xfrm>
              <a:off x="5312095" y="3041768"/>
              <a:ext cx="3599621" cy="2919482"/>
              <a:chOff x="4764088" y="3017838"/>
              <a:chExt cx="3508376" cy="1952625"/>
            </a:xfrm>
          </p:grpSpPr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589B2492-C12D-4150-8306-816565F6F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3301" y="3032125"/>
                <a:ext cx="3459163" cy="1936750"/>
              </a:xfrm>
              <a:custGeom>
                <a:avLst/>
                <a:gdLst>
                  <a:gd name="T0" fmla="*/ 2179 w 2179"/>
                  <a:gd name="T1" fmla="*/ 1220 h 1220"/>
                  <a:gd name="T2" fmla="*/ 0 w 2179"/>
                  <a:gd name="T3" fmla="*/ 1220 h 1220"/>
                  <a:gd name="T4" fmla="*/ 0 w 2179"/>
                  <a:gd name="T5" fmla="*/ 0 h 1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9" h="1220">
                    <a:moveTo>
                      <a:pt x="2179" y="1220"/>
                    </a:moveTo>
                    <a:lnTo>
                      <a:pt x="0" y="1220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1" name="Line 7">
                <a:extLst>
                  <a:ext uri="{FF2B5EF4-FFF2-40B4-BE49-F238E27FC236}">
                    <a16:creationId xmlns:a16="http://schemas.microsoft.com/office/drawing/2014/main" id="{E873AC32-F686-4C64-B76C-E2E656FD8C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4088" y="3276600"/>
                <a:ext cx="49213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2" name="Line 8">
                <a:extLst>
                  <a:ext uri="{FF2B5EF4-FFF2-40B4-BE49-F238E27FC236}">
                    <a16:creationId xmlns:a16="http://schemas.microsoft.com/office/drawing/2014/main" id="{BBB88DDA-DC15-4AE6-A04A-E2E7D0D030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4088" y="3703638"/>
                <a:ext cx="49213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3" name="Line 9">
                <a:extLst>
                  <a:ext uri="{FF2B5EF4-FFF2-40B4-BE49-F238E27FC236}">
                    <a16:creationId xmlns:a16="http://schemas.microsoft.com/office/drawing/2014/main" id="{2824878C-1C1B-4E3A-809F-E1D50F275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4088" y="4122738"/>
                <a:ext cx="49213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4" name="Line 10">
                <a:extLst>
                  <a:ext uri="{FF2B5EF4-FFF2-40B4-BE49-F238E27FC236}">
                    <a16:creationId xmlns:a16="http://schemas.microsoft.com/office/drawing/2014/main" id="{B42574D1-A4DF-40B2-BA47-637E2906D4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4088" y="4541838"/>
                <a:ext cx="49213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15" name="Line 11">
                <a:extLst>
                  <a:ext uri="{FF2B5EF4-FFF2-40B4-BE49-F238E27FC236}">
                    <a16:creationId xmlns:a16="http://schemas.microsoft.com/office/drawing/2014/main" id="{A068456D-0EF8-4462-8823-E51766175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4088" y="4968875"/>
                <a:ext cx="49213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5" name="Freeform 19">
                <a:extLst>
                  <a:ext uri="{FF2B5EF4-FFF2-40B4-BE49-F238E27FC236}">
                    <a16:creationId xmlns:a16="http://schemas.microsoft.com/office/drawing/2014/main" id="{4572DDCB-DC28-4317-9113-1AE9D81C8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3588" y="3563938"/>
                <a:ext cx="998538" cy="1404938"/>
              </a:xfrm>
              <a:custGeom>
                <a:avLst/>
                <a:gdLst>
                  <a:gd name="T0" fmla="*/ 629 w 629"/>
                  <a:gd name="T1" fmla="*/ 885 h 885"/>
                  <a:gd name="T2" fmla="*/ 629 w 629"/>
                  <a:gd name="T3" fmla="*/ 0 h 885"/>
                  <a:gd name="T4" fmla="*/ 0 w 629"/>
                  <a:gd name="T5" fmla="*/ 0 h 885"/>
                  <a:gd name="T6" fmla="*/ 0 w 629"/>
                  <a:gd name="T7" fmla="*/ 885 h 885"/>
                  <a:gd name="T8" fmla="*/ 629 w 629"/>
                  <a:gd name="T9" fmla="*/ 885 h 885"/>
                  <a:gd name="T10" fmla="*/ 629 w 629"/>
                  <a:gd name="T11" fmla="*/ 885 h 8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885">
                    <a:moveTo>
                      <a:pt x="629" y="885"/>
                    </a:moveTo>
                    <a:lnTo>
                      <a:pt x="629" y="0"/>
                    </a:lnTo>
                    <a:lnTo>
                      <a:pt x="0" y="0"/>
                    </a:lnTo>
                    <a:lnTo>
                      <a:pt x="0" y="885"/>
                    </a:lnTo>
                    <a:lnTo>
                      <a:pt x="629" y="885"/>
                    </a:lnTo>
                    <a:lnTo>
                      <a:pt x="629" y="885"/>
                    </a:ln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6" name="Freeform 20">
                <a:extLst>
                  <a:ext uri="{FF2B5EF4-FFF2-40B4-BE49-F238E27FC236}">
                    <a16:creationId xmlns:a16="http://schemas.microsoft.com/office/drawing/2014/main" id="{671311FD-4321-410D-AA02-C2C1034019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6176" y="4359275"/>
                <a:ext cx="998538" cy="609600"/>
              </a:xfrm>
              <a:custGeom>
                <a:avLst/>
                <a:gdLst>
                  <a:gd name="T0" fmla="*/ 0 w 629"/>
                  <a:gd name="T1" fmla="*/ 0 h 384"/>
                  <a:gd name="T2" fmla="*/ 0 w 629"/>
                  <a:gd name="T3" fmla="*/ 384 h 384"/>
                  <a:gd name="T4" fmla="*/ 629 w 629"/>
                  <a:gd name="T5" fmla="*/ 384 h 384"/>
                  <a:gd name="T6" fmla="*/ 629 w 629"/>
                  <a:gd name="T7" fmla="*/ 0 h 384"/>
                  <a:gd name="T8" fmla="*/ 0 w 629"/>
                  <a:gd name="T9" fmla="*/ 0 h 384"/>
                  <a:gd name="T10" fmla="*/ 0 w 629"/>
                  <a:gd name="T11" fmla="*/ 0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9" h="384">
                    <a:moveTo>
                      <a:pt x="0" y="0"/>
                    </a:moveTo>
                    <a:lnTo>
                      <a:pt x="0" y="384"/>
                    </a:lnTo>
                    <a:lnTo>
                      <a:pt x="629" y="384"/>
                    </a:lnTo>
                    <a:lnTo>
                      <a:pt x="62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7" name="Freeform 21">
                <a:extLst>
                  <a:ext uri="{FF2B5EF4-FFF2-40B4-BE49-F238E27FC236}">
                    <a16:creationId xmlns:a16="http://schemas.microsoft.com/office/drawing/2014/main" id="{04D405EA-C477-456C-A925-588D53674B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4088" y="3808413"/>
                <a:ext cx="998538" cy="1162050"/>
              </a:xfrm>
              <a:custGeom>
                <a:avLst/>
                <a:gdLst>
                  <a:gd name="T0" fmla="*/ 315 w 629"/>
                  <a:gd name="T1" fmla="*/ 9 h 732"/>
                  <a:gd name="T2" fmla="*/ 315 w 629"/>
                  <a:gd name="T3" fmla="*/ 0 h 732"/>
                  <a:gd name="T4" fmla="*/ 0 w 629"/>
                  <a:gd name="T5" fmla="*/ 0 h 732"/>
                  <a:gd name="T6" fmla="*/ 0 w 629"/>
                  <a:gd name="T7" fmla="*/ 732 h 732"/>
                  <a:gd name="T8" fmla="*/ 629 w 629"/>
                  <a:gd name="T9" fmla="*/ 732 h 732"/>
                  <a:gd name="T10" fmla="*/ 629 w 629"/>
                  <a:gd name="T11" fmla="*/ 0 h 732"/>
                  <a:gd name="T12" fmla="*/ 315 w 629"/>
                  <a:gd name="T13" fmla="*/ 0 h 732"/>
                  <a:gd name="T14" fmla="*/ 315 w 629"/>
                  <a:gd name="T15" fmla="*/ 9 h 732"/>
                  <a:gd name="T16" fmla="*/ 315 w 629"/>
                  <a:gd name="T17" fmla="*/ 9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9" h="732">
                    <a:moveTo>
                      <a:pt x="315" y="9"/>
                    </a:moveTo>
                    <a:lnTo>
                      <a:pt x="315" y="0"/>
                    </a:lnTo>
                    <a:lnTo>
                      <a:pt x="0" y="0"/>
                    </a:lnTo>
                    <a:lnTo>
                      <a:pt x="0" y="732"/>
                    </a:lnTo>
                    <a:lnTo>
                      <a:pt x="629" y="732"/>
                    </a:lnTo>
                    <a:lnTo>
                      <a:pt x="629" y="0"/>
                    </a:lnTo>
                    <a:lnTo>
                      <a:pt x="315" y="0"/>
                    </a:lnTo>
                    <a:lnTo>
                      <a:pt x="315" y="9"/>
                    </a:lnTo>
                    <a:lnTo>
                      <a:pt x="315" y="9"/>
                    </a:ln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29" name="Line 23">
                <a:extLst>
                  <a:ext uri="{FF2B5EF4-FFF2-40B4-BE49-F238E27FC236}">
                    <a16:creationId xmlns:a16="http://schemas.microsoft.com/office/drawing/2014/main" id="{EE96BD34-E57A-467B-98DC-2CE9E4625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54651" y="3735388"/>
                <a:ext cx="0" cy="619125"/>
              </a:xfrm>
              <a:prstGeom prst="line">
                <a:avLst/>
              </a:pr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32" name="Line 25">
                <a:extLst>
                  <a:ext uri="{FF2B5EF4-FFF2-40B4-BE49-F238E27FC236}">
                    <a16:creationId xmlns:a16="http://schemas.microsoft.com/office/drawing/2014/main" id="{F3744CF1-AF6C-42CF-8159-A5D3F5279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12063" y="3017838"/>
                <a:ext cx="0" cy="542925"/>
              </a:xfrm>
              <a:prstGeom prst="line">
                <a:avLst/>
              </a:pr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  <p:sp>
            <p:nvSpPr>
              <p:cNvPr id="35" name="Freeform 27">
                <a:extLst>
                  <a:ext uri="{FF2B5EF4-FFF2-40B4-BE49-F238E27FC236}">
                    <a16:creationId xmlns:a16="http://schemas.microsoft.com/office/drawing/2014/main" id="{156CF14E-DD82-4896-8C3E-4CB01F7BA9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34151" y="3090863"/>
                <a:ext cx="0" cy="731838"/>
              </a:xfrm>
              <a:custGeom>
                <a:avLst/>
                <a:gdLst>
                  <a:gd name="T0" fmla="*/ 0 h 461"/>
                  <a:gd name="T1" fmla="*/ 452 h 461"/>
                  <a:gd name="T2" fmla="*/ 461 h 46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61">
                    <a:moveTo>
                      <a:pt x="0" y="0"/>
                    </a:moveTo>
                    <a:lnTo>
                      <a:pt x="0" y="452"/>
                    </a:lnTo>
                    <a:lnTo>
                      <a:pt x="0" y="461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latin typeface="+mn-lt"/>
                </a:endParaRPr>
              </a:p>
            </p:txBody>
          </p: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B8369E70-D5E8-4255-A325-9EF501AB813E}"/>
                </a:ext>
              </a:extLst>
            </p:cNvPr>
            <p:cNvSpPr txBox="1"/>
            <p:nvPr/>
          </p:nvSpPr>
          <p:spPr>
            <a:xfrm>
              <a:off x="5579625" y="6001543"/>
              <a:ext cx="8707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Placebo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831C8305-031A-49DC-BB06-26BB42F6AFC2}"/>
                </a:ext>
              </a:extLst>
            </p:cNvPr>
            <p:cNvSpPr txBox="1"/>
            <p:nvPr/>
          </p:nvSpPr>
          <p:spPr>
            <a:xfrm>
              <a:off x="6555276" y="6001543"/>
              <a:ext cx="10342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LJN 60 </a:t>
              </a:r>
              <a:r>
                <a:rPr lang="fr-FR" sz="1400" b="1" dirty="0">
                  <a:latin typeface="Symbol" charset="2"/>
                  <a:cs typeface="Symbol" charset="2"/>
                </a:rPr>
                <a:t>m</a:t>
              </a:r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4FAC94EB-E3C6-4D14-B47F-04592EAF7EED}"/>
                </a:ext>
              </a:extLst>
            </p:cNvPr>
            <p:cNvSpPr txBox="1"/>
            <p:nvPr/>
          </p:nvSpPr>
          <p:spPr>
            <a:xfrm>
              <a:off x="7635396" y="6001543"/>
              <a:ext cx="10342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LJN 90 </a:t>
              </a:r>
              <a:r>
                <a:rPr lang="fr-FR" sz="1400" b="1" dirty="0">
                  <a:latin typeface="Symbol" charset="2"/>
                  <a:cs typeface="Symbol" charset="2"/>
                </a:rPr>
                <a:t>m</a:t>
              </a:r>
              <a:r>
                <a:rPr lang="fr-FR" sz="1400" b="1" dirty="0">
                  <a:latin typeface="+mn-lt"/>
                  <a:cs typeface="Calibri" panose="020F0502020204030204" pitchFamily="34" charset="0"/>
                </a:rPr>
                <a:t>g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656A07A4-7868-42A4-9BED-ED97F04F16F7}"/>
                </a:ext>
              </a:extLst>
            </p:cNvPr>
            <p:cNvSpPr txBox="1"/>
            <p:nvPr/>
          </p:nvSpPr>
          <p:spPr>
            <a:xfrm>
              <a:off x="5656463" y="2401724"/>
              <a:ext cx="28446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% with absolute decrease </a:t>
              </a:r>
              <a:r>
                <a:rPr lang="en-US" sz="1600" b="1" i="1" u="sng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&gt;</a:t>
              </a:r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5%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399B33AE-2C23-4B1D-8452-7E8A1CE4E124}"/>
                </a:ext>
              </a:extLst>
            </p:cNvPr>
            <p:cNvSpPr txBox="1"/>
            <p:nvPr/>
          </p:nvSpPr>
          <p:spPr>
            <a:xfrm>
              <a:off x="5073354" y="5785825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A40ADA59-BD23-41D6-A82B-B9E7019B4AF4}"/>
                </a:ext>
              </a:extLst>
            </p:cNvPr>
            <p:cNvSpPr txBox="1"/>
            <p:nvPr/>
          </p:nvSpPr>
          <p:spPr>
            <a:xfrm>
              <a:off x="4874581" y="5144865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200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0A38D8E1-0B74-4FDB-BDF4-BEF494BF301B}"/>
                </a:ext>
              </a:extLst>
            </p:cNvPr>
            <p:cNvSpPr txBox="1"/>
            <p:nvPr/>
          </p:nvSpPr>
          <p:spPr>
            <a:xfrm>
              <a:off x="4874581" y="4567778"/>
              <a:ext cx="4828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400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42C44115-E6D3-4AAF-AB97-BE0274F9EAB1}"/>
                </a:ext>
              </a:extLst>
            </p:cNvPr>
            <p:cNvSpPr txBox="1"/>
            <p:nvPr/>
          </p:nvSpPr>
          <p:spPr>
            <a:xfrm>
              <a:off x="4869166" y="3936592"/>
              <a:ext cx="488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600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EFFB67E9-825A-47E7-B285-EEBDD57CAB34}"/>
                </a:ext>
              </a:extLst>
            </p:cNvPr>
            <p:cNvSpPr txBox="1"/>
            <p:nvPr/>
          </p:nvSpPr>
          <p:spPr>
            <a:xfrm>
              <a:off x="4869166" y="3295632"/>
              <a:ext cx="488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dirty="0">
                  <a:latin typeface="+mn-lt"/>
                  <a:cs typeface="Calibri" panose="020F0502020204030204" pitchFamily="34" charset="0"/>
                </a:rPr>
                <a:t>800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50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5FE1F93F-2ABC-4396-8C20-A4ACD0BA97AF}"/>
              </a:ext>
            </a:extLst>
          </p:cNvPr>
          <p:cNvSpPr txBox="1"/>
          <p:nvPr/>
        </p:nvSpPr>
        <p:spPr>
          <a:xfrm>
            <a:off x="383319" y="1124744"/>
            <a:ext cx="844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Calibri"/>
                <a:cs typeface="Calibri"/>
              </a:rPr>
              <a:t>Geometric mean % change from baseline in ALT (IU/L), 95% CI </a:t>
            </a:r>
            <a:r>
              <a:rPr lang="mr-IN" sz="2000" b="1" dirty="0">
                <a:solidFill>
                  <a:srgbClr val="0070C0"/>
                </a:solidFill>
                <a:latin typeface="Calibri"/>
                <a:cs typeface="Calibri"/>
              </a:rPr>
              <a:t>–</a:t>
            </a:r>
            <a:r>
              <a:rPr lang="fr-FR" sz="2000" b="1" dirty="0">
                <a:solidFill>
                  <a:srgbClr val="0070C0"/>
                </a:solidFill>
                <a:latin typeface="Calibri"/>
                <a:cs typeface="Calibri"/>
              </a:rPr>
              <a:t> Parts A and B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6D64A570-EC19-47FF-A1D3-334C1944CCC5}"/>
              </a:ext>
            </a:extLst>
          </p:cNvPr>
          <p:cNvGrpSpPr/>
          <p:nvPr/>
        </p:nvGrpSpPr>
        <p:grpSpPr>
          <a:xfrm>
            <a:off x="70560" y="1578278"/>
            <a:ext cx="2992552" cy="4648001"/>
            <a:chOff x="258071" y="1578278"/>
            <a:chExt cx="2992552" cy="4648001"/>
          </a:xfrm>
        </p:grpSpPr>
        <p:grpSp>
          <p:nvGrpSpPr>
            <p:cNvPr id="89" name="Groupe 88">
              <a:extLst>
                <a:ext uri="{FF2B5EF4-FFF2-40B4-BE49-F238E27FC236}">
                  <a16:creationId xmlns:a16="http://schemas.microsoft.com/office/drawing/2014/main" id="{EF9897E4-7B69-4534-B86D-EE9255CAAD84}"/>
                </a:ext>
              </a:extLst>
            </p:cNvPr>
            <p:cNvGrpSpPr/>
            <p:nvPr/>
          </p:nvGrpSpPr>
          <p:grpSpPr>
            <a:xfrm>
              <a:off x="590294" y="1993900"/>
              <a:ext cx="2617787" cy="3751263"/>
              <a:chOff x="757238" y="1993900"/>
              <a:chExt cx="2617787" cy="3751263"/>
            </a:xfrm>
          </p:grpSpPr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FA8F8BD4-6A0B-41C4-84EA-4FFC9318FD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775" y="1993900"/>
                <a:ext cx="2508250" cy="3624262"/>
              </a:xfrm>
              <a:custGeom>
                <a:avLst/>
                <a:gdLst>
                  <a:gd name="T0" fmla="*/ 1580 w 1580"/>
                  <a:gd name="T1" fmla="*/ 2283 h 2283"/>
                  <a:gd name="T2" fmla="*/ 0 w 1580"/>
                  <a:gd name="T3" fmla="*/ 2283 h 2283"/>
                  <a:gd name="T4" fmla="*/ 0 w 1580"/>
                  <a:gd name="T5" fmla="*/ 0 h 2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0" h="2283">
                    <a:moveTo>
                      <a:pt x="1580" y="2283"/>
                    </a:moveTo>
                    <a:lnTo>
                      <a:pt x="0" y="2283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8">
                <a:extLst>
                  <a:ext uri="{FF2B5EF4-FFF2-40B4-BE49-F238E27FC236}">
                    <a16:creationId xmlns:a16="http://schemas.microsoft.com/office/drawing/2014/main" id="{AE69F29C-691D-470A-ADB5-233666A4E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238" y="2184400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9">
                <a:extLst>
                  <a:ext uri="{FF2B5EF4-FFF2-40B4-BE49-F238E27FC236}">
                    <a16:creationId xmlns:a16="http://schemas.microsoft.com/office/drawing/2014/main" id="{74206A2B-FAAF-4206-8651-32294AB85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238" y="3005138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0">
                <a:extLst>
                  <a:ext uri="{FF2B5EF4-FFF2-40B4-BE49-F238E27FC236}">
                    <a16:creationId xmlns:a16="http://schemas.microsoft.com/office/drawing/2014/main" id="{2679F247-A7B9-4DD2-8DBD-49AD6AE088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238" y="3827463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1">
                <a:extLst>
                  <a:ext uri="{FF2B5EF4-FFF2-40B4-BE49-F238E27FC236}">
                    <a16:creationId xmlns:a16="http://schemas.microsoft.com/office/drawing/2014/main" id="{8897F524-6A49-4161-858C-DE2947D61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238" y="4649788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2">
                <a:extLst>
                  <a:ext uri="{FF2B5EF4-FFF2-40B4-BE49-F238E27FC236}">
                    <a16:creationId xmlns:a16="http://schemas.microsoft.com/office/drawing/2014/main" id="{EE857986-CD45-4638-966E-A8EAEDFEB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7238" y="5473700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35">
                <a:extLst>
                  <a:ext uri="{FF2B5EF4-FFF2-40B4-BE49-F238E27FC236}">
                    <a16:creationId xmlns:a16="http://schemas.microsoft.com/office/drawing/2014/main" id="{638AB6A7-26BB-47FA-8634-B040EC599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897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36">
                <a:extLst>
                  <a:ext uri="{FF2B5EF4-FFF2-40B4-BE49-F238E27FC236}">
                    <a16:creationId xmlns:a16="http://schemas.microsoft.com/office/drawing/2014/main" id="{3BC11ED5-1057-437E-B728-98BF43264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237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37">
                <a:extLst>
                  <a:ext uri="{FF2B5EF4-FFF2-40B4-BE49-F238E27FC236}">
                    <a16:creationId xmlns:a16="http://schemas.microsoft.com/office/drawing/2014/main" id="{24120CD8-95E5-43D9-ADB3-3F0DC03D0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407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8">
                <a:extLst>
                  <a:ext uri="{FF2B5EF4-FFF2-40B4-BE49-F238E27FC236}">
                    <a16:creationId xmlns:a16="http://schemas.microsoft.com/office/drawing/2014/main" id="{7464B23C-2787-4569-85A4-EA30338FB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57363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39">
                <a:extLst>
                  <a:ext uri="{FF2B5EF4-FFF2-40B4-BE49-F238E27FC236}">
                    <a16:creationId xmlns:a16="http://schemas.microsoft.com/office/drawing/2014/main" id="{C5E908EB-7301-460F-A1D2-72D9CEC9A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747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40">
                <a:extLst>
                  <a:ext uri="{FF2B5EF4-FFF2-40B4-BE49-F238E27FC236}">
                    <a16:creationId xmlns:a16="http://schemas.microsoft.com/office/drawing/2014/main" id="{189506A7-108C-4FEB-8202-45A43468DD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20763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Line 41">
                <a:extLst>
                  <a:ext uri="{FF2B5EF4-FFF2-40B4-BE49-F238E27FC236}">
                    <a16:creationId xmlns:a16="http://schemas.microsoft.com/office/drawing/2014/main" id="{A46E547E-F670-4F86-B9A3-F19227CC7A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16000" y="3208338"/>
                <a:ext cx="0" cy="660400"/>
              </a:xfrm>
              <a:prstGeom prst="line">
                <a:avLst/>
              </a:pr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2">
                <a:extLst>
                  <a:ext uri="{FF2B5EF4-FFF2-40B4-BE49-F238E27FC236}">
                    <a16:creationId xmlns:a16="http://schemas.microsoft.com/office/drawing/2014/main" id="{E5961335-ACBF-4CD3-B8B1-BA1E81CAB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8838" y="3505200"/>
                <a:ext cx="0" cy="1138237"/>
              </a:xfrm>
              <a:custGeom>
                <a:avLst/>
                <a:gdLst>
                  <a:gd name="T0" fmla="*/ 717 h 717"/>
                  <a:gd name="T1" fmla="*/ 376 h 717"/>
                  <a:gd name="T2" fmla="*/ 0 h 71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17">
                    <a:moveTo>
                      <a:pt x="0" y="717"/>
                    </a:moveTo>
                    <a:lnTo>
                      <a:pt x="0" y="376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43">
                <a:extLst>
                  <a:ext uri="{FF2B5EF4-FFF2-40B4-BE49-F238E27FC236}">
                    <a16:creationId xmlns:a16="http://schemas.microsoft.com/office/drawing/2014/main" id="{6931BEB2-F185-40B6-A150-5B34E9C9A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4188" y="3402013"/>
                <a:ext cx="0" cy="1133475"/>
              </a:xfrm>
              <a:custGeom>
                <a:avLst/>
                <a:gdLst>
                  <a:gd name="T0" fmla="*/ 714 h 714"/>
                  <a:gd name="T1" fmla="*/ 385 h 714"/>
                  <a:gd name="T2" fmla="*/ 0 h 71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714">
                    <a:moveTo>
                      <a:pt x="0" y="714"/>
                    </a:moveTo>
                    <a:lnTo>
                      <a:pt x="0" y="385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44">
                <a:extLst>
                  <a:ext uri="{FF2B5EF4-FFF2-40B4-BE49-F238E27FC236}">
                    <a16:creationId xmlns:a16="http://schemas.microsoft.com/office/drawing/2014/main" id="{B3721102-56CC-4985-8C9D-E5BAE3579B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213" y="3451225"/>
                <a:ext cx="0" cy="1546225"/>
              </a:xfrm>
              <a:custGeom>
                <a:avLst/>
                <a:gdLst>
                  <a:gd name="T0" fmla="*/ 974 h 974"/>
                  <a:gd name="T1" fmla="*/ 520 h 974"/>
                  <a:gd name="T2" fmla="*/ 0 h 97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974">
                    <a:moveTo>
                      <a:pt x="0" y="974"/>
                    </a:moveTo>
                    <a:lnTo>
                      <a:pt x="0" y="52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45">
                <a:extLst>
                  <a:ext uri="{FF2B5EF4-FFF2-40B4-BE49-F238E27FC236}">
                    <a16:creationId xmlns:a16="http://schemas.microsoft.com/office/drawing/2014/main" id="{8D8F1ACC-3406-41A4-9445-BCB8ED013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7475" y="3460750"/>
                <a:ext cx="0" cy="920750"/>
              </a:xfrm>
              <a:custGeom>
                <a:avLst/>
                <a:gdLst>
                  <a:gd name="T0" fmla="*/ 580 h 580"/>
                  <a:gd name="T1" fmla="*/ 300 h 580"/>
                  <a:gd name="T2" fmla="*/ 0 h 58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80">
                    <a:moveTo>
                      <a:pt x="0" y="580"/>
                    </a:moveTo>
                    <a:lnTo>
                      <a:pt x="0" y="300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46">
                <a:extLst>
                  <a:ext uri="{FF2B5EF4-FFF2-40B4-BE49-F238E27FC236}">
                    <a16:creationId xmlns:a16="http://schemas.microsoft.com/office/drawing/2014/main" id="{34E6923C-5CC8-4806-9A87-7C3D542006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788" y="3159125"/>
                <a:ext cx="0" cy="1349375"/>
              </a:xfrm>
              <a:custGeom>
                <a:avLst/>
                <a:gdLst>
                  <a:gd name="T0" fmla="*/ 850 h 850"/>
                  <a:gd name="T1" fmla="*/ 453 h 850"/>
                  <a:gd name="T2" fmla="*/ 0 h 85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850">
                    <a:moveTo>
                      <a:pt x="0" y="850"/>
                    </a:moveTo>
                    <a:lnTo>
                      <a:pt x="0" y="453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59">
                <a:extLst>
                  <a:ext uri="{FF2B5EF4-FFF2-40B4-BE49-F238E27FC236}">
                    <a16:creationId xmlns:a16="http://schemas.microsoft.com/office/drawing/2014/main" id="{B8436D55-9F0E-43C1-96A4-7EB46E4439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5525" y="3541713"/>
                <a:ext cx="2198688" cy="735012"/>
              </a:xfrm>
              <a:custGeom>
                <a:avLst/>
                <a:gdLst>
                  <a:gd name="T0" fmla="*/ 1385 w 1385"/>
                  <a:gd name="T1" fmla="*/ 463 h 463"/>
                  <a:gd name="T2" fmla="*/ 926 w 1385"/>
                  <a:gd name="T3" fmla="*/ 209 h 463"/>
                  <a:gd name="T4" fmla="*/ 923 w 1385"/>
                  <a:gd name="T5" fmla="*/ 212 h 463"/>
                  <a:gd name="T6" fmla="*/ 695 w 1385"/>
                  <a:gd name="T7" fmla="*/ 353 h 463"/>
                  <a:gd name="T8" fmla="*/ 686 w 1385"/>
                  <a:gd name="T9" fmla="*/ 357 h 463"/>
                  <a:gd name="T10" fmla="*/ 459 w 1385"/>
                  <a:gd name="T11" fmla="*/ 297 h 463"/>
                  <a:gd name="T12" fmla="*/ 228 w 1385"/>
                  <a:gd name="T13" fmla="*/ 249 h 463"/>
                  <a:gd name="T14" fmla="*/ 0 w 1385"/>
                  <a:gd name="T15" fmla="*/ 0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85" h="463">
                    <a:moveTo>
                      <a:pt x="1385" y="463"/>
                    </a:moveTo>
                    <a:lnTo>
                      <a:pt x="926" y="209"/>
                    </a:lnTo>
                    <a:lnTo>
                      <a:pt x="923" y="212"/>
                    </a:lnTo>
                    <a:lnTo>
                      <a:pt x="695" y="353"/>
                    </a:lnTo>
                    <a:lnTo>
                      <a:pt x="686" y="357"/>
                    </a:lnTo>
                    <a:lnTo>
                      <a:pt x="459" y="297"/>
                    </a:lnTo>
                    <a:lnTo>
                      <a:pt x="228" y="249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64">
                <a:extLst>
                  <a:ext uri="{FF2B5EF4-FFF2-40B4-BE49-F238E27FC236}">
                    <a16:creationId xmlns:a16="http://schemas.microsoft.com/office/drawing/2014/main" id="{5531C019-11B5-48B2-8555-BE7EFC34D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2663" y="3498850"/>
                <a:ext cx="85725" cy="8572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3" y="0"/>
                      <a:pt x="9" y="2"/>
                      <a:pt x="5" y="6"/>
                    </a:cubicBezTo>
                    <a:cubicBezTo>
                      <a:pt x="1" y="10"/>
                      <a:pt x="0" y="14"/>
                      <a:pt x="0" y="19"/>
                    </a:cubicBezTo>
                    <a:cubicBezTo>
                      <a:pt x="0" y="25"/>
                      <a:pt x="1" y="29"/>
                      <a:pt x="5" y="33"/>
                    </a:cubicBezTo>
                    <a:cubicBezTo>
                      <a:pt x="9" y="37"/>
                      <a:pt x="13" y="38"/>
                      <a:pt x="19" y="38"/>
                    </a:cubicBezTo>
                    <a:cubicBezTo>
                      <a:pt x="24" y="38"/>
                      <a:pt x="28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65">
                <a:extLst>
                  <a:ext uri="{FF2B5EF4-FFF2-40B4-BE49-F238E27FC236}">
                    <a16:creationId xmlns:a16="http://schemas.microsoft.com/office/drawing/2014/main" id="{4B7ECEF1-A74B-4659-94AE-B890A55907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613" y="3894138"/>
                <a:ext cx="85725" cy="8572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3" y="0"/>
                      <a:pt x="9" y="2"/>
                      <a:pt x="5" y="6"/>
                    </a:cubicBezTo>
                    <a:cubicBezTo>
                      <a:pt x="1" y="10"/>
                      <a:pt x="0" y="14"/>
                      <a:pt x="0" y="19"/>
                    </a:cubicBezTo>
                    <a:cubicBezTo>
                      <a:pt x="0" y="25"/>
                      <a:pt x="1" y="29"/>
                      <a:pt x="5" y="33"/>
                    </a:cubicBezTo>
                    <a:cubicBezTo>
                      <a:pt x="9" y="37"/>
                      <a:pt x="13" y="38"/>
                      <a:pt x="19" y="38"/>
                    </a:cubicBezTo>
                    <a:cubicBezTo>
                      <a:pt x="24" y="38"/>
                      <a:pt x="28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85FCFC05-C1AA-40F6-B6F1-F8B79306E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1325" y="3970338"/>
                <a:ext cx="85725" cy="8572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3" y="0"/>
                      <a:pt x="9" y="2"/>
                      <a:pt x="5" y="6"/>
                    </a:cubicBezTo>
                    <a:cubicBezTo>
                      <a:pt x="1" y="10"/>
                      <a:pt x="0" y="14"/>
                      <a:pt x="0" y="19"/>
                    </a:cubicBezTo>
                    <a:cubicBezTo>
                      <a:pt x="0" y="25"/>
                      <a:pt x="1" y="29"/>
                      <a:pt x="5" y="33"/>
                    </a:cubicBezTo>
                    <a:cubicBezTo>
                      <a:pt x="9" y="37"/>
                      <a:pt x="13" y="38"/>
                      <a:pt x="19" y="38"/>
                    </a:cubicBezTo>
                    <a:cubicBezTo>
                      <a:pt x="24" y="38"/>
                      <a:pt x="28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67">
                <a:extLst>
                  <a:ext uri="{FF2B5EF4-FFF2-40B4-BE49-F238E27FC236}">
                    <a16:creationId xmlns:a16="http://schemas.microsoft.com/office/drawing/2014/main" id="{465800F7-614E-4665-9948-515A9A975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5975" y="4059238"/>
                <a:ext cx="85725" cy="85725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4"/>
                      <a:pt x="37" y="9"/>
                      <a:pt x="33" y="5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68">
                <a:extLst>
                  <a:ext uri="{FF2B5EF4-FFF2-40B4-BE49-F238E27FC236}">
                    <a16:creationId xmlns:a16="http://schemas.microsoft.com/office/drawing/2014/main" id="{851CD7FB-63F8-4F8E-B93C-723E7FD1E2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7925" y="3833813"/>
                <a:ext cx="85725" cy="87312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3"/>
                      <a:pt x="37" y="9"/>
                      <a:pt x="33" y="5"/>
                    </a:cubicBezTo>
                    <a:cubicBezTo>
                      <a:pt x="29" y="1"/>
                      <a:pt x="25" y="0"/>
                      <a:pt x="19" y="0"/>
                    </a:cubicBezTo>
                    <a:cubicBezTo>
                      <a:pt x="14" y="0"/>
                      <a:pt x="10" y="1"/>
                      <a:pt x="6" y="5"/>
                    </a:cubicBez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69">
                <a:extLst>
                  <a:ext uri="{FF2B5EF4-FFF2-40B4-BE49-F238E27FC236}">
                    <a16:creationId xmlns:a16="http://schemas.microsoft.com/office/drawing/2014/main" id="{E7B52EB2-B552-40F6-BA21-E64A5E628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1350" y="4233863"/>
                <a:ext cx="87313" cy="8572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9" y="37"/>
                      <a:pt x="14" y="38"/>
                      <a:pt x="19" y="38"/>
                    </a:cubicBezTo>
                    <a:cubicBezTo>
                      <a:pt x="24" y="38"/>
                      <a:pt x="29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358EADBA-1D70-4F04-B9B5-661EA5950029}"/>
                </a:ext>
              </a:extLst>
            </p:cNvPr>
            <p:cNvSpPr txBox="1"/>
            <p:nvPr/>
          </p:nvSpPr>
          <p:spPr>
            <a:xfrm>
              <a:off x="731899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E2D37232-1E29-4B1F-88B9-9E7D098406D5}"/>
                </a:ext>
              </a:extLst>
            </p:cNvPr>
            <p:cNvSpPr txBox="1"/>
            <p:nvPr/>
          </p:nvSpPr>
          <p:spPr>
            <a:xfrm>
              <a:off x="1100737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31F390E2-A61D-4BF3-AEBC-2A63A6D60787}"/>
                </a:ext>
              </a:extLst>
            </p:cNvPr>
            <p:cNvSpPr txBox="1"/>
            <p:nvPr/>
          </p:nvSpPr>
          <p:spPr>
            <a:xfrm>
              <a:off x="1469576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96" name="ZoneTexte 95">
              <a:extLst>
                <a:ext uri="{FF2B5EF4-FFF2-40B4-BE49-F238E27FC236}">
                  <a16:creationId xmlns:a16="http://schemas.microsoft.com/office/drawing/2014/main" id="{732D72A7-A0E9-4F43-84BF-D35912983A2C}"/>
                </a:ext>
              </a:extLst>
            </p:cNvPr>
            <p:cNvSpPr txBox="1"/>
            <p:nvPr/>
          </p:nvSpPr>
          <p:spPr>
            <a:xfrm>
              <a:off x="1838414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97" name="ZoneTexte 96">
              <a:extLst>
                <a:ext uri="{FF2B5EF4-FFF2-40B4-BE49-F238E27FC236}">
                  <a16:creationId xmlns:a16="http://schemas.microsoft.com/office/drawing/2014/main" id="{49B9E656-DF06-48BF-BD8C-3199DCD443FE}"/>
                </a:ext>
              </a:extLst>
            </p:cNvPr>
            <p:cNvSpPr txBox="1"/>
            <p:nvPr/>
          </p:nvSpPr>
          <p:spPr>
            <a:xfrm>
              <a:off x="2207253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4F7675CD-3864-43BB-897A-9810F2E8E5F4}"/>
                </a:ext>
              </a:extLst>
            </p:cNvPr>
            <p:cNvSpPr txBox="1"/>
            <p:nvPr/>
          </p:nvSpPr>
          <p:spPr>
            <a:xfrm>
              <a:off x="2908863" y="570956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4501DF46-CCBF-4304-A38F-936EBF32EBD7}"/>
                </a:ext>
              </a:extLst>
            </p:cNvPr>
            <p:cNvSpPr txBox="1"/>
            <p:nvPr/>
          </p:nvSpPr>
          <p:spPr>
            <a:xfrm>
              <a:off x="265919" y="5351950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-30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2994C231-CB82-4558-8A60-70CD1C399CA1}"/>
                </a:ext>
              </a:extLst>
            </p:cNvPr>
            <p:cNvSpPr txBox="1"/>
            <p:nvPr/>
          </p:nvSpPr>
          <p:spPr>
            <a:xfrm>
              <a:off x="258071" y="452651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EF928264-4384-4DF2-BE8C-0CD22ADF4C28}"/>
                </a:ext>
              </a:extLst>
            </p:cNvPr>
            <p:cNvSpPr txBox="1"/>
            <p:nvPr/>
          </p:nvSpPr>
          <p:spPr>
            <a:xfrm>
              <a:off x="258071" y="3701083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-10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CDECDDC4-EB16-473B-88D9-ECAA4CEAE78A}"/>
                </a:ext>
              </a:extLst>
            </p:cNvPr>
            <p:cNvSpPr txBox="1"/>
            <p:nvPr/>
          </p:nvSpPr>
          <p:spPr>
            <a:xfrm>
              <a:off x="376693" y="2875649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FA8FB785-C29C-47DF-849D-E3C068C92EA2}"/>
                </a:ext>
              </a:extLst>
            </p:cNvPr>
            <p:cNvSpPr txBox="1"/>
            <p:nvPr/>
          </p:nvSpPr>
          <p:spPr>
            <a:xfrm>
              <a:off x="304559" y="2050215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06" name="ZoneTexte 105">
              <a:extLst>
                <a:ext uri="{FF2B5EF4-FFF2-40B4-BE49-F238E27FC236}">
                  <a16:creationId xmlns:a16="http://schemas.microsoft.com/office/drawing/2014/main" id="{E9D3E550-7728-4363-9E1F-5187DDC359E3}"/>
                </a:ext>
              </a:extLst>
            </p:cNvPr>
            <p:cNvSpPr txBox="1"/>
            <p:nvPr/>
          </p:nvSpPr>
          <p:spPr>
            <a:xfrm rot="16200000">
              <a:off x="564553" y="2144653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45</a:t>
              </a:r>
            </a:p>
          </p:txBody>
        </p:sp>
        <p:sp>
          <p:nvSpPr>
            <p:cNvPr id="107" name="ZoneTexte 106">
              <a:extLst>
                <a:ext uri="{FF2B5EF4-FFF2-40B4-BE49-F238E27FC236}">
                  <a16:creationId xmlns:a16="http://schemas.microsoft.com/office/drawing/2014/main" id="{D9855FAA-08A9-48FF-846A-7754D96A5EEC}"/>
                </a:ext>
              </a:extLst>
            </p:cNvPr>
            <p:cNvSpPr txBox="1"/>
            <p:nvPr/>
          </p:nvSpPr>
          <p:spPr>
            <a:xfrm rot="16200000">
              <a:off x="931343" y="2144653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46</a:t>
              </a:r>
            </a:p>
          </p:txBody>
        </p:sp>
        <p:sp>
          <p:nvSpPr>
            <p:cNvPr id="108" name="ZoneTexte 107">
              <a:extLst>
                <a:ext uri="{FF2B5EF4-FFF2-40B4-BE49-F238E27FC236}">
                  <a16:creationId xmlns:a16="http://schemas.microsoft.com/office/drawing/2014/main" id="{0BDB5BAC-AB11-4C6E-AC89-F34A81020BA1}"/>
                </a:ext>
              </a:extLst>
            </p:cNvPr>
            <p:cNvSpPr txBox="1"/>
            <p:nvPr/>
          </p:nvSpPr>
          <p:spPr>
            <a:xfrm rot="16200000">
              <a:off x="1298133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46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1079C2F1-F6D6-4049-A7F6-640E056E4E48}"/>
                </a:ext>
              </a:extLst>
            </p:cNvPr>
            <p:cNvSpPr txBox="1"/>
            <p:nvPr/>
          </p:nvSpPr>
          <p:spPr>
            <a:xfrm rot="16200000">
              <a:off x="2031714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45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CCE2FB21-FE1A-4EBC-A52A-129CD2FB6BC1}"/>
                </a:ext>
              </a:extLst>
            </p:cNvPr>
            <p:cNvSpPr txBox="1"/>
            <p:nvPr/>
          </p:nvSpPr>
          <p:spPr>
            <a:xfrm rot="16200000">
              <a:off x="2760004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45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57B16A00-259D-4864-A253-0EAA4AD3DC3D}"/>
                </a:ext>
              </a:extLst>
            </p:cNvPr>
            <p:cNvSpPr txBox="1"/>
            <p:nvPr/>
          </p:nvSpPr>
          <p:spPr>
            <a:xfrm rot="16200000">
              <a:off x="1664923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N = 43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5155D572-2171-4073-8BCB-F2B0EA3CA673}"/>
                </a:ext>
              </a:extLst>
            </p:cNvPr>
            <p:cNvSpPr txBox="1"/>
            <p:nvPr/>
          </p:nvSpPr>
          <p:spPr>
            <a:xfrm>
              <a:off x="1462349" y="1578278"/>
              <a:ext cx="8551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633AB901-65E3-49D3-995E-56A4358620EE}"/>
                </a:ext>
              </a:extLst>
            </p:cNvPr>
            <p:cNvSpPr txBox="1"/>
            <p:nvPr/>
          </p:nvSpPr>
          <p:spPr>
            <a:xfrm>
              <a:off x="1547664" y="5949280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</p:grpSp>
      <p:sp>
        <p:nvSpPr>
          <p:cNvPr id="142" name="ZoneTexte 69">
            <a:extLst>
              <a:ext uri="{FF2B5EF4-FFF2-40B4-BE49-F238E27FC236}">
                <a16:creationId xmlns:a16="http://schemas.microsoft.com/office/drawing/2014/main" id="{DA160BA1-94D1-4060-BE48-52DF9229B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152" y="6597352"/>
            <a:ext cx="2677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Sanyal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AJ, AASLD 2018, Abs. LB-23</a:t>
            </a:r>
          </a:p>
        </p:txBody>
      </p:sp>
      <p:sp>
        <p:nvSpPr>
          <p:cNvPr id="143" name="AutoShape 162">
            <a:extLst>
              <a:ext uri="{FF2B5EF4-FFF2-40B4-BE49-F238E27FC236}">
                <a16:creationId xmlns:a16="http://schemas.microsoft.com/office/drawing/2014/main" id="{602DB3F5-15A8-43CF-A4ED-F4AD2B78E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70663"/>
            <a:ext cx="15417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Tropifexor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2b</a:t>
            </a:r>
          </a:p>
        </p:txBody>
      </p:sp>
      <p:sp>
        <p:nvSpPr>
          <p:cNvPr id="144" name="Rectangle 27">
            <a:extLst>
              <a:ext uri="{FF2B5EF4-FFF2-40B4-BE49-F238E27FC236}">
                <a16:creationId xmlns:a16="http://schemas.microsoft.com/office/drawing/2014/main" id="{F551FB12-D53C-4668-AACA-81E7CDC22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FLIGHT-FXR Study: </a:t>
            </a:r>
            <a:r>
              <a:rPr lang="en-US" sz="3000" dirty="0" err="1"/>
              <a:t>Tropifexor</a:t>
            </a:r>
            <a:r>
              <a:rPr lang="en-US" sz="3000" dirty="0"/>
              <a:t> (LJN452) </a:t>
            </a:r>
            <a:br>
              <a:rPr lang="en-US" sz="3000" dirty="0"/>
            </a:br>
            <a:r>
              <a:rPr lang="en-US" sz="3000" dirty="0"/>
              <a:t>in NASH: phase 2b (interim results)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E67AB40A-BD5A-46BF-8D55-14E841C2D8D7}"/>
              </a:ext>
            </a:extLst>
          </p:cNvPr>
          <p:cNvGrpSpPr/>
          <p:nvPr/>
        </p:nvGrpSpPr>
        <p:grpSpPr>
          <a:xfrm>
            <a:off x="3059753" y="1578278"/>
            <a:ext cx="3017139" cy="4648001"/>
            <a:chOff x="3078225" y="1578278"/>
            <a:chExt cx="3017139" cy="4648001"/>
          </a:xfrm>
        </p:grpSpPr>
        <p:grpSp>
          <p:nvGrpSpPr>
            <p:cNvPr id="91" name="Groupe 90">
              <a:extLst>
                <a:ext uri="{FF2B5EF4-FFF2-40B4-BE49-F238E27FC236}">
                  <a16:creationId xmlns:a16="http://schemas.microsoft.com/office/drawing/2014/main" id="{61272719-2ED5-4B5E-B4D5-0EFF73B9713D}"/>
                </a:ext>
              </a:extLst>
            </p:cNvPr>
            <p:cNvGrpSpPr/>
            <p:nvPr/>
          </p:nvGrpSpPr>
          <p:grpSpPr>
            <a:xfrm>
              <a:off x="3443230" y="1993900"/>
              <a:ext cx="2619375" cy="3751263"/>
              <a:chOff x="3392488" y="1993900"/>
              <a:chExt cx="2619375" cy="3751263"/>
            </a:xfrm>
          </p:grpSpPr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180E1AE7-7323-4AFC-AEFA-DDC52F3C13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025" y="1993900"/>
                <a:ext cx="2509838" cy="3624262"/>
              </a:xfrm>
              <a:custGeom>
                <a:avLst/>
                <a:gdLst>
                  <a:gd name="T0" fmla="*/ 0 w 1581"/>
                  <a:gd name="T1" fmla="*/ 0 h 2283"/>
                  <a:gd name="T2" fmla="*/ 0 w 1581"/>
                  <a:gd name="T3" fmla="*/ 2283 h 2283"/>
                  <a:gd name="T4" fmla="*/ 1581 w 1581"/>
                  <a:gd name="T5" fmla="*/ 2283 h 2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1" h="2283">
                    <a:moveTo>
                      <a:pt x="0" y="0"/>
                    </a:moveTo>
                    <a:lnTo>
                      <a:pt x="0" y="2283"/>
                    </a:lnTo>
                    <a:lnTo>
                      <a:pt x="1581" y="2283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grpSp>
            <p:nvGrpSpPr>
              <p:cNvPr id="90" name="Groupe 89">
                <a:extLst>
                  <a:ext uri="{FF2B5EF4-FFF2-40B4-BE49-F238E27FC236}">
                    <a16:creationId xmlns:a16="http://schemas.microsoft.com/office/drawing/2014/main" id="{7E27A65F-BAAE-42B0-8EB8-63A809070FD2}"/>
                  </a:ext>
                </a:extLst>
              </p:cNvPr>
              <p:cNvGrpSpPr/>
              <p:nvPr/>
            </p:nvGrpSpPr>
            <p:grpSpPr>
              <a:xfrm>
                <a:off x="3392488" y="2184400"/>
                <a:ext cx="2516187" cy="3560763"/>
                <a:chOff x="3392488" y="2184400"/>
                <a:chExt cx="2516187" cy="3560763"/>
              </a:xfrm>
            </p:grpSpPr>
            <p:sp>
              <p:nvSpPr>
                <p:cNvPr id="18" name="Line 13">
                  <a:extLst>
                    <a:ext uri="{FF2B5EF4-FFF2-40B4-BE49-F238E27FC236}">
                      <a16:creationId xmlns:a16="http://schemas.microsoft.com/office/drawing/2014/main" id="{78F9EFC1-6579-45D5-A6B3-903045D23A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2488" y="2184400"/>
                  <a:ext cx="109538" cy="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9" name="Line 14">
                  <a:extLst>
                    <a:ext uri="{FF2B5EF4-FFF2-40B4-BE49-F238E27FC236}">
                      <a16:creationId xmlns:a16="http://schemas.microsoft.com/office/drawing/2014/main" id="{6BF27DAB-210C-4B0F-B3D0-BB9DB2DEB3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2488" y="3005138"/>
                  <a:ext cx="109538" cy="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0" name="Line 15">
                  <a:extLst>
                    <a:ext uri="{FF2B5EF4-FFF2-40B4-BE49-F238E27FC236}">
                      <a16:creationId xmlns:a16="http://schemas.microsoft.com/office/drawing/2014/main" id="{0FABA0B2-619E-4A7C-99C1-E8DC79B461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2488" y="3827463"/>
                  <a:ext cx="109538" cy="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2" name="Line 16">
                  <a:extLst>
                    <a:ext uri="{FF2B5EF4-FFF2-40B4-BE49-F238E27FC236}">
                      <a16:creationId xmlns:a16="http://schemas.microsoft.com/office/drawing/2014/main" id="{FB6AF3DD-D3F3-4B50-9734-466B95B08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2488" y="4649788"/>
                  <a:ext cx="109538" cy="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23" name="Line 17">
                  <a:extLst>
                    <a:ext uri="{FF2B5EF4-FFF2-40B4-BE49-F238E27FC236}">
                      <a16:creationId xmlns:a16="http://schemas.microsoft.com/office/drawing/2014/main" id="{67501AFD-F7C7-46E1-BB9D-5B45FD6A05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92488" y="5473700"/>
                  <a:ext cx="109538" cy="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7" name="Line 29">
                  <a:extLst>
                    <a:ext uri="{FF2B5EF4-FFF2-40B4-BE49-F238E27FC236}">
                      <a16:creationId xmlns:a16="http://schemas.microsoft.com/office/drawing/2014/main" id="{9D481057-05A0-4BF9-BC39-9EC23D2DF3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656013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8" name="Line 30">
                  <a:extLst>
                    <a:ext uri="{FF2B5EF4-FFF2-40B4-BE49-F238E27FC236}">
                      <a16:creationId xmlns:a16="http://schemas.microsoft.com/office/drawing/2014/main" id="{036280DE-557C-41F3-AB49-0131505420D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24313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39" name="Line 31">
                  <a:extLst>
                    <a:ext uri="{FF2B5EF4-FFF2-40B4-BE49-F238E27FC236}">
                      <a16:creationId xmlns:a16="http://schemas.microsoft.com/office/drawing/2014/main" id="{7B81E531-E94E-4FEC-8AAE-D10EEBC8FD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391025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0" name="Line 32">
                  <a:extLst>
                    <a:ext uri="{FF2B5EF4-FFF2-40B4-BE49-F238E27FC236}">
                      <a16:creationId xmlns:a16="http://schemas.microsoft.com/office/drawing/2014/main" id="{6AEC751F-0A72-4DDA-B8A1-8EF41F4879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760913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1" name="Line 33">
                  <a:extLst>
                    <a:ext uri="{FF2B5EF4-FFF2-40B4-BE49-F238E27FC236}">
                      <a16:creationId xmlns:a16="http://schemas.microsoft.com/office/drawing/2014/main" id="{687D3539-1B66-40B4-8A63-6026B4C5C8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127625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42" name="Line 34">
                  <a:extLst>
                    <a:ext uri="{FF2B5EF4-FFF2-40B4-BE49-F238E27FC236}">
                      <a16:creationId xmlns:a16="http://schemas.microsoft.com/office/drawing/2014/main" id="{1EDC99FC-299E-4B54-9D5A-E01C2264B9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865813" y="5618163"/>
                  <a:ext cx="0" cy="127000"/>
                </a:xfrm>
                <a:prstGeom prst="line">
                  <a:avLst/>
                </a:prstGeom>
                <a:noFill/>
                <a:ln w="7938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1" name="Line 53">
                  <a:extLst>
                    <a:ext uri="{FF2B5EF4-FFF2-40B4-BE49-F238E27FC236}">
                      <a16:creationId xmlns:a16="http://schemas.microsoft.com/office/drawing/2014/main" id="{6E8956A9-A862-4640-835E-D58C378CDC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656013" y="2917825"/>
                  <a:ext cx="0" cy="855662"/>
                </a:xfrm>
                <a:prstGeom prst="line">
                  <a:avLst/>
                </a:pr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2" name="Freeform 54">
                  <a:extLst>
                    <a:ext uri="{FF2B5EF4-FFF2-40B4-BE49-F238E27FC236}">
                      <a16:creationId xmlns:a16="http://schemas.microsoft.com/office/drawing/2014/main" id="{A5FB5131-60F1-4DD2-87A7-6535D0353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70438" y="3805238"/>
                  <a:ext cx="0" cy="1373187"/>
                </a:xfrm>
                <a:custGeom>
                  <a:avLst/>
                  <a:gdLst>
                    <a:gd name="T0" fmla="*/ 865 h 865"/>
                    <a:gd name="T1" fmla="*/ 487 h 865"/>
                    <a:gd name="T2" fmla="*/ 0 h 865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865">
                      <a:moveTo>
                        <a:pt x="0" y="865"/>
                      </a:moveTo>
                      <a:lnTo>
                        <a:pt x="0" y="48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3" name="Freeform 55">
                  <a:extLst>
                    <a:ext uri="{FF2B5EF4-FFF2-40B4-BE49-F238E27FC236}">
                      <a16:creationId xmlns:a16="http://schemas.microsoft.com/office/drawing/2014/main" id="{B622264B-ACE3-451F-9BC2-B20F668A94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41913" y="3949700"/>
                  <a:ext cx="0" cy="1482725"/>
                </a:xfrm>
                <a:custGeom>
                  <a:avLst/>
                  <a:gdLst>
                    <a:gd name="T0" fmla="*/ 934 h 934"/>
                    <a:gd name="T1" fmla="*/ 497 h 934"/>
                    <a:gd name="T2" fmla="*/ 0 h 934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934">
                      <a:moveTo>
                        <a:pt x="0" y="934"/>
                      </a:moveTo>
                      <a:lnTo>
                        <a:pt x="0" y="49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4" name="Freeform 56">
                  <a:extLst>
                    <a:ext uri="{FF2B5EF4-FFF2-40B4-BE49-F238E27FC236}">
                      <a16:creationId xmlns:a16="http://schemas.microsoft.com/office/drawing/2014/main" id="{54581995-7537-4FE0-90EC-58CE6890425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65813" y="4027488"/>
                  <a:ext cx="0" cy="1346200"/>
                </a:xfrm>
                <a:custGeom>
                  <a:avLst/>
                  <a:gdLst>
                    <a:gd name="T0" fmla="*/ 848 h 848"/>
                    <a:gd name="T1" fmla="*/ 448 h 848"/>
                    <a:gd name="T2" fmla="*/ 0 h 848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848">
                      <a:moveTo>
                        <a:pt x="0" y="848"/>
                      </a:moveTo>
                      <a:lnTo>
                        <a:pt x="0" y="44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5" name="Freeform 57">
                  <a:extLst>
                    <a:ext uri="{FF2B5EF4-FFF2-40B4-BE49-F238E27FC236}">
                      <a16:creationId xmlns:a16="http://schemas.microsoft.com/office/drawing/2014/main" id="{7863CC68-C5A4-4056-B331-E9B2B2843B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27488" y="3954463"/>
                  <a:ext cx="0" cy="1206500"/>
                </a:xfrm>
                <a:custGeom>
                  <a:avLst/>
                  <a:gdLst>
                    <a:gd name="T0" fmla="*/ 760 h 760"/>
                    <a:gd name="T1" fmla="*/ 357 h 760"/>
                    <a:gd name="T2" fmla="*/ 0 h 760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760">
                      <a:moveTo>
                        <a:pt x="0" y="760"/>
                      </a:moveTo>
                      <a:lnTo>
                        <a:pt x="0" y="35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66" name="Freeform 58">
                  <a:extLst>
                    <a:ext uri="{FF2B5EF4-FFF2-40B4-BE49-F238E27FC236}">
                      <a16:creationId xmlns:a16="http://schemas.microsoft.com/office/drawing/2014/main" id="{C5122632-7E2A-46AE-AFB3-1AA143907FC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94200" y="3322638"/>
                  <a:ext cx="0" cy="1374775"/>
                </a:xfrm>
                <a:custGeom>
                  <a:avLst/>
                  <a:gdLst>
                    <a:gd name="T0" fmla="*/ 866 h 866"/>
                    <a:gd name="T1" fmla="*/ 471 h 866"/>
                    <a:gd name="T2" fmla="*/ 0 h 866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</a:cxnLst>
                  <a:rect l="0" t="0" r="r" b="b"/>
                  <a:pathLst>
                    <a:path h="866">
                      <a:moveTo>
                        <a:pt x="0" y="866"/>
                      </a:moveTo>
                      <a:lnTo>
                        <a:pt x="0" y="47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7463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0" name="Freeform 61">
                  <a:extLst>
                    <a:ext uri="{FF2B5EF4-FFF2-40B4-BE49-F238E27FC236}">
                      <a16:creationId xmlns:a16="http://schemas.microsoft.com/office/drawing/2014/main" id="{1A3AE65F-5BF8-4C9E-B158-7E14FA13D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9188" y="3344863"/>
                  <a:ext cx="2211388" cy="1393825"/>
                </a:xfrm>
                <a:custGeom>
                  <a:avLst/>
                  <a:gdLst>
                    <a:gd name="T0" fmla="*/ 1393 w 1393"/>
                    <a:gd name="T1" fmla="*/ 878 h 878"/>
                    <a:gd name="T2" fmla="*/ 1390 w 1393"/>
                    <a:gd name="T3" fmla="*/ 878 h 878"/>
                    <a:gd name="T4" fmla="*/ 934 w 1393"/>
                    <a:gd name="T5" fmla="*/ 878 h 878"/>
                    <a:gd name="T6" fmla="*/ 928 w 1393"/>
                    <a:gd name="T7" fmla="*/ 878 h 878"/>
                    <a:gd name="T8" fmla="*/ 700 w 1393"/>
                    <a:gd name="T9" fmla="*/ 777 h 878"/>
                    <a:gd name="T10" fmla="*/ 691 w 1393"/>
                    <a:gd name="T11" fmla="*/ 772 h 878"/>
                    <a:gd name="T12" fmla="*/ 466 w 1393"/>
                    <a:gd name="T13" fmla="*/ 453 h 878"/>
                    <a:gd name="T14" fmla="*/ 463 w 1393"/>
                    <a:gd name="T15" fmla="*/ 457 h 878"/>
                    <a:gd name="T16" fmla="*/ 232 w 1393"/>
                    <a:gd name="T17" fmla="*/ 741 h 878"/>
                    <a:gd name="T18" fmla="*/ 232 w 1393"/>
                    <a:gd name="T19" fmla="*/ 741 h 878"/>
                    <a:gd name="T20" fmla="*/ 0 w 1393"/>
                    <a:gd name="T21" fmla="*/ 0 h 8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93" h="878">
                      <a:moveTo>
                        <a:pt x="1393" y="878"/>
                      </a:moveTo>
                      <a:lnTo>
                        <a:pt x="1390" y="878"/>
                      </a:lnTo>
                      <a:lnTo>
                        <a:pt x="934" y="878"/>
                      </a:lnTo>
                      <a:lnTo>
                        <a:pt x="928" y="878"/>
                      </a:lnTo>
                      <a:lnTo>
                        <a:pt x="700" y="777"/>
                      </a:lnTo>
                      <a:lnTo>
                        <a:pt x="691" y="772"/>
                      </a:lnTo>
                      <a:lnTo>
                        <a:pt x="466" y="453"/>
                      </a:lnTo>
                      <a:lnTo>
                        <a:pt x="463" y="457"/>
                      </a:lnTo>
                      <a:lnTo>
                        <a:pt x="232" y="741"/>
                      </a:lnTo>
                      <a:lnTo>
                        <a:pt x="232" y="74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 cap="rnd">
                  <a:solidFill>
                    <a:srgbClr val="FFCC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1" name="Freeform 62">
                  <a:extLst>
                    <a:ext uri="{FF2B5EF4-FFF2-40B4-BE49-F238E27FC236}">
                      <a16:creationId xmlns:a16="http://schemas.microsoft.com/office/drawing/2014/main" id="{BC57441E-5749-493B-87AD-27D0623544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16325" y="3302000"/>
                  <a:ext cx="87313" cy="84137"/>
                </a:xfrm>
                <a:custGeom>
                  <a:avLst/>
                  <a:gdLst>
                    <a:gd name="T0" fmla="*/ 6 w 38"/>
                    <a:gd name="T1" fmla="*/ 5 h 37"/>
                    <a:gd name="T2" fmla="*/ 0 w 38"/>
                    <a:gd name="T3" fmla="*/ 19 h 37"/>
                    <a:gd name="T4" fmla="*/ 6 w 38"/>
                    <a:gd name="T5" fmla="*/ 32 h 37"/>
                    <a:gd name="T6" fmla="*/ 19 w 38"/>
                    <a:gd name="T7" fmla="*/ 37 h 37"/>
                    <a:gd name="T8" fmla="*/ 32 w 38"/>
                    <a:gd name="T9" fmla="*/ 32 h 37"/>
                    <a:gd name="T10" fmla="*/ 38 w 38"/>
                    <a:gd name="T11" fmla="*/ 19 h 37"/>
                    <a:gd name="T12" fmla="*/ 32 w 38"/>
                    <a:gd name="T13" fmla="*/ 5 h 37"/>
                    <a:gd name="T14" fmla="*/ 19 w 38"/>
                    <a:gd name="T15" fmla="*/ 0 h 37"/>
                    <a:gd name="T16" fmla="*/ 6 w 38"/>
                    <a:gd name="T17" fmla="*/ 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7">
                      <a:moveTo>
                        <a:pt x="6" y="5"/>
                      </a:moveTo>
                      <a:cubicBezTo>
                        <a:pt x="2" y="9"/>
                        <a:pt x="0" y="13"/>
                        <a:pt x="0" y="19"/>
                      </a:cubicBezTo>
                      <a:cubicBezTo>
                        <a:pt x="0" y="24"/>
                        <a:pt x="2" y="28"/>
                        <a:pt x="6" y="32"/>
                      </a:cubicBezTo>
                      <a:cubicBezTo>
                        <a:pt x="9" y="36"/>
                        <a:pt x="14" y="37"/>
                        <a:pt x="19" y="37"/>
                      </a:cubicBezTo>
                      <a:cubicBezTo>
                        <a:pt x="24" y="37"/>
                        <a:pt x="29" y="36"/>
                        <a:pt x="32" y="32"/>
                      </a:cubicBezTo>
                      <a:cubicBezTo>
                        <a:pt x="36" y="28"/>
                        <a:pt x="38" y="24"/>
                        <a:pt x="38" y="19"/>
                      </a:cubicBezTo>
                      <a:cubicBezTo>
                        <a:pt x="38" y="13"/>
                        <a:pt x="36" y="9"/>
                        <a:pt x="32" y="5"/>
                      </a:cubicBezTo>
                      <a:cubicBezTo>
                        <a:pt x="29" y="1"/>
                        <a:pt x="24" y="0"/>
                        <a:pt x="19" y="0"/>
                      </a:cubicBezTo>
                      <a:cubicBezTo>
                        <a:pt x="14" y="0"/>
                        <a:pt x="9" y="1"/>
                        <a:pt x="6" y="5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79" name="Freeform 70">
                  <a:extLst>
                    <a:ext uri="{FF2B5EF4-FFF2-40B4-BE49-F238E27FC236}">
                      <a16:creationId xmlns:a16="http://schemas.microsoft.com/office/drawing/2014/main" id="{FEE02C54-B143-45BB-A346-721E687A66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83038" y="4478338"/>
                  <a:ext cx="87313" cy="85725"/>
                </a:xfrm>
                <a:custGeom>
                  <a:avLst/>
                  <a:gdLst>
                    <a:gd name="T0" fmla="*/ 6 w 38"/>
                    <a:gd name="T1" fmla="*/ 6 h 38"/>
                    <a:gd name="T2" fmla="*/ 0 w 38"/>
                    <a:gd name="T3" fmla="*/ 19 h 38"/>
                    <a:gd name="T4" fmla="*/ 6 w 38"/>
                    <a:gd name="T5" fmla="*/ 33 h 38"/>
                    <a:gd name="T6" fmla="*/ 19 w 38"/>
                    <a:gd name="T7" fmla="*/ 38 h 38"/>
                    <a:gd name="T8" fmla="*/ 32 w 38"/>
                    <a:gd name="T9" fmla="*/ 33 h 38"/>
                    <a:gd name="T10" fmla="*/ 38 w 38"/>
                    <a:gd name="T11" fmla="*/ 19 h 38"/>
                    <a:gd name="T12" fmla="*/ 32 w 38"/>
                    <a:gd name="T13" fmla="*/ 6 h 38"/>
                    <a:gd name="T14" fmla="*/ 19 w 38"/>
                    <a:gd name="T15" fmla="*/ 0 h 38"/>
                    <a:gd name="T16" fmla="*/ 6 w 38"/>
                    <a:gd name="T17" fmla="*/ 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6" y="6"/>
                      </a:moveTo>
                      <a:cubicBezTo>
                        <a:pt x="2" y="10"/>
                        <a:pt x="0" y="14"/>
                        <a:pt x="0" y="19"/>
                      </a:cubicBezTo>
                      <a:cubicBezTo>
                        <a:pt x="0" y="24"/>
                        <a:pt x="2" y="29"/>
                        <a:pt x="6" y="33"/>
                      </a:cubicBezTo>
                      <a:cubicBezTo>
                        <a:pt x="9" y="36"/>
                        <a:pt x="14" y="38"/>
                        <a:pt x="19" y="38"/>
                      </a:cubicBezTo>
                      <a:cubicBezTo>
                        <a:pt x="24" y="38"/>
                        <a:pt x="29" y="36"/>
                        <a:pt x="32" y="33"/>
                      </a:cubicBezTo>
                      <a:cubicBezTo>
                        <a:pt x="36" y="29"/>
                        <a:pt x="38" y="24"/>
                        <a:pt x="38" y="19"/>
                      </a:cubicBezTo>
                      <a:cubicBezTo>
                        <a:pt x="38" y="14"/>
                        <a:pt x="36" y="10"/>
                        <a:pt x="32" y="6"/>
                      </a:cubicBezTo>
                      <a:cubicBezTo>
                        <a:pt x="29" y="2"/>
                        <a:pt x="24" y="0"/>
                        <a:pt x="19" y="0"/>
                      </a:cubicBezTo>
                      <a:cubicBezTo>
                        <a:pt x="14" y="0"/>
                        <a:pt x="9" y="2"/>
                        <a:pt x="6" y="6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0" name="Freeform 71">
                  <a:extLst>
                    <a:ext uri="{FF2B5EF4-FFF2-40B4-BE49-F238E27FC236}">
                      <a16:creationId xmlns:a16="http://schemas.microsoft.com/office/drawing/2014/main" id="{FA88917D-7F68-4C77-9CCF-441F2C0FD2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1338" y="4027488"/>
                  <a:ext cx="85725" cy="85725"/>
                </a:xfrm>
                <a:custGeom>
                  <a:avLst/>
                  <a:gdLst>
                    <a:gd name="T0" fmla="*/ 6 w 38"/>
                    <a:gd name="T1" fmla="*/ 5 h 38"/>
                    <a:gd name="T2" fmla="*/ 0 w 38"/>
                    <a:gd name="T3" fmla="*/ 19 h 38"/>
                    <a:gd name="T4" fmla="*/ 6 w 38"/>
                    <a:gd name="T5" fmla="*/ 32 h 38"/>
                    <a:gd name="T6" fmla="*/ 19 w 38"/>
                    <a:gd name="T7" fmla="*/ 38 h 38"/>
                    <a:gd name="T8" fmla="*/ 32 w 38"/>
                    <a:gd name="T9" fmla="*/ 32 h 38"/>
                    <a:gd name="T10" fmla="*/ 38 w 38"/>
                    <a:gd name="T11" fmla="*/ 19 h 38"/>
                    <a:gd name="T12" fmla="*/ 32 w 38"/>
                    <a:gd name="T13" fmla="*/ 5 h 38"/>
                    <a:gd name="T14" fmla="*/ 19 w 38"/>
                    <a:gd name="T15" fmla="*/ 0 h 38"/>
                    <a:gd name="T16" fmla="*/ 6 w 38"/>
                    <a:gd name="T17" fmla="*/ 5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6" y="5"/>
                      </a:moveTo>
                      <a:cubicBezTo>
                        <a:pt x="2" y="9"/>
                        <a:pt x="0" y="13"/>
                        <a:pt x="0" y="19"/>
                      </a:cubicBezTo>
                      <a:cubicBezTo>
                        <a:pt x="0" y="24"/>
                        <a:pt x="2" y="28"/>
                        <a:pt x="6" y="32"/>
                      </a:cubicBezTo>
                      <a:cubicBezTo>
                        <a:pt x="9" y="36"/>
                        <a:pt x="14" y="38"/>
                        <a:pt x="19" y="38"/>
                      </a:cubicBezTo>
                      <a:cubicBezTo>
                        <a:pt x="24" y="38"/>
                        <a:pt x="29" y="36"/>
                        <a:pt x="32" y="32"/>
                      </a:cubicBezTo>
                      <a:cubicBezTo>
                        <a:pt x="36" y="28"/>
                        <a:pt x="38" y="24"/>
                        <a:pt x="38" y="19"/>
                      </a:cubicBezTo>
                      <a:cubicBezTo>
                        <a:pt x="38" y="13"/>
                        <a:pt x="36" y="9"/>
                        <a:pt x="32" y="5"/>
                      </a:cubicBezTo>
                      <a:cubicBezTo>
                        <a:pt x="29" y="1"/>
                        <a:pt x="24" y="0"/>
                        <a:pt x="19" y="0"/>
                      </a:cubicBezTo>
                      <a:cubicBezTo>
                        <a:pt x="14" y="0"/>
                        <a:pt x="9" y="1"/>
                        <a:pt x="6" y="5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1" name="Freeform 72">
                  <a:extLst>
                    <a:ext uri="{FF2B5EF4-FFF2-40B4-BE49-F238E27FC236}">
                      <a16:creationId xmlns:a16="http://schemas.microsoft.com/office/drawing/2014/main" id="{4DBCA7EF-4569-40C4-AED8-689D7EEBCE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27575" y="4535488"/>
                  <a:ext cx="85725" cy="85725"/>
                </a:xfrm>
                <a:custGeom>
                  <a:avLst/>
                  <a:gdLst>
                    <a:gd name="T0" fmla="*/ 6 w 38"/>
                    <a:gd name="T1" fmla="*/ 6 h 38"/>
                    <a:gd name="T2" fmla="*/ 0 w 38"/>
                    <a:gd name="T3" fmla="*/ 19 h 38"/>
                    <a:gd name="T4" fmla="*/ 6 w 38"/>
                    <a:gd name="T5" fmla="*/ 32 h 38"/>
                    <a:gd name="T6" fmla="*/ 19 w 38"/>
                    <a:gd name="T7" fmla="*/ 38 h 38"/>
                    <a:gd name="T8" fmla="*/ 32 w 38"/>
                    <a:gd name="T9" fmla="*/ 32 h 38"/>
                    <a:gd name="T10" fmla="*/ 38 w 38"/>
                    <a:gd name="T11" fmla="*/ 19 h 38"/>
                    <a:gd name="T12" fmla="*/ 32 w 38"/>
                    <a:gd name="T13" fmla="*/ 6 h 38"/>
                    <a:gd name="T14" fmla="*/ 19 w 38"/>
                    <a:gd name="T15" fmla="*/ 0 h 38"/>
                    <a:gd name="T16" fmla="*/ 6 w 38"/>
                    <a:gd name="T17" fmla="*/ 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6" y="6"/>
                      </a:moveTo>
                      <a:cubicBezTo>
                        <a:pt x="2" y="9"/>
                        <a:pt x="0" y="14"/>
                        <a:pt x="0" y="19"/>
                      </a:cubicBezTo>
                      <a:cubicBezTo>
                        <a:pt x="0" y="24"/>
                        <a:pt x="2" y="29"/>
                        <a:pt x="6" y="32"/>
                      </a:cubicBezTo>
                      <a:cubicBezTo>
                        <a:pt x="9" y="36"/>
                        <a:pt x="14" y="38"/>
                        <a:pt x="19" y="38"/>
                      </a:cubicBezTo>
                      <a:cubicBezTo>
                        <a:pt x="24" y="38"/>
                        <a:pt x="29" y="36"/>
                        <a:pt x="32" y="32"/>
                      </a:cubicBezTo>
                      <a:cubicBezTo>
                        <a:pt x="36" y="29"/>
                        <a:pt x="38" y="24"/>
                        <a:pt x="38" y="19"/>
                      </a:cubicBezTo>
                      <a:cubicBezTo>
                        <a:pt x="38" y="14"/>
                        <a:pt x="36" y="9"/>
                        <a:pt x="32" y="6"/>
                      </a:cubicBezTo>
                      <a:cubicBezTo>
                        <a:pt x="29" y="2"/>
                        <a:pt x="24" y="0"/>
                        <a:pt x="19" y="0"/>
                      </a:cubicBezTo>
                      <a:cubicBezTo>
                        <a:pt x="14" y="0"/>
                        <a:pt x="9" y="2"/>
                        <a:pt x="6" y="6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2" name="Freeform 73">
                  <a:extLst>
                    <a:ext uri="{FF2B5EF4-FFF2-40B4-BE49-F238E27FC236}">
                      <a16:creationId xmlns:a16="http://schemas.microsoft.com/office/drawing/2014/main" id="{8C294298-71DD-454F-9650-8185BA2F6B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99050" y="4695825"/>
                  <a:ext cx="85725" cy="85725"/>
                </a:xfrm>
                <a:custGeom>
                  <a:avLst/>
                  <a:gdLst>
                    <a:gd name="T0" fmla="*/ 6 w 38"/>
                    <a:gd name="T1" fmla="*/ 6 h 38"/>
                    <a:gd name="T2" fmla="*/ 0 w 38"/>
                    <a:gd name="T3" fmla="*/ 19 h 38"/>
                    <a:gd name="T4" fmla="*/ 6 w 38"/>
                    <a:gd name="T5" fmla="*/ 33 h 38"/>
                    <a:gd name="T6" fmla="*/ 19 w 38"/>
                    <a:gd name="T7" fmla="*/ 38 h 38"/>
                    <a:gd name="T8" fmla="*/ 32 w 38"/>
                    <a:gd name="T9" fmla="*/ 33 h 38"/>
                    <a:gd name="T10" fmla="*/ 38 w 38"/>
                    <a:gd name="T11" fmla="*/ 19 h 38"/>
                    <a:gd name="T12" fmla="*/ 32 w 38"/>
                    <a:gd name="T13" fmla="*/ 6 h 38"/>
                    <a:gd name="T14" fmla="*/ 19 w 38"/>
                    <a:gd name="T15" fmla="*/ 0 h 38"/>
                    <a:gd name="T16" fmla="*/ 6 w 38"/>
                    <a:gd name="T17" fmla="*/ 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6" y="6"/>
                      </a:moveTo>
                      <a:cubicBezTo>
                        <a:pt x="2" y="10"/>
                        <a:pt x="0" y="14"/>
                        <a:pt x="0" y="19"/>
                      </a:cubicBezTo>
                      <a:cubicBezTo>
                        <a:pt x="0" y="24"/>
                        <a:pt x="2" y="29"/>
                        <a:pt x="6" y="33"/>
                      </a:cubicBezTo>
                      <a:cubicBezTo>
                        <a:pt x="9" y="36"/>
                        <a:pt x="14" y="38"/>
                        <a:pt x="19" y="38"/>
                      </a:cubicBezTo>
                      <a:cubicBezTo>
                        <a:pt x="24" y="38"/>
                        <a:pt x="29" y="36"/>
                        <a:pt x="32" y="33"/>
                      </a:cubicBezTo>
                      <a:cubicBezTo>
                        <a:pt x="36" y="29"/>
                        <a:pt x="38" y="24"/>
                        <a:pt x="38" y="19"/>
                      </a:cubicBezTo>
                      <a:cubicBezTo>
                        <a:pt x="38" y="14"/>
                        <a:pt x="36" y="10"/>
                        <a:pt x="32" y="6"/>
                      </a:cubicBezTo>
                      <a:cubicBezTo>
                        <a:pt x="29" y="2"/>
                        <a:pt x="24" y="0"/>
                        <a:pt x="19" y="0"/>
                      </a:cubicBezTo>
                      <a:cubicBezTo>
                        <a:pt x="14" y="0"/>
                        <a:pt x="9" y="2"/>
                        <a:pt x="6" y="6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83" name="Freeform 74">
                  <a:extLst>
                    <a:ext uri="{FF2B5EF4-FFF2-40B4-BE49-F238E27FC236}">
                      <a16:creationId xmlns:a16="http://schemas.microsoft.com/office/drawing/2014/main" id="{2A20A3C9-4C20-4264-A3FE-76E97BCC59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822950" y="4695825"/>
                  <a:ext cx="85725" cy="85725"/>
                </a:xfrm>
                <a:custGeom>
                  <a:avLst/>
                  <a:gdLst>
                    <a:gd name="T0" fmla="*/ 5 w 38"/>
                    <a:gd name="T1" fmla="*/ 6 h 38"/>
                    <a:gd name="T2" fmla="*/ 0 w 38"/>
                    <a:gd name="T3" fmla="*/ 19 h 38"/>
                    <a:gd name="T4" fmla="*/ 5 w 38"/>
                    <a:gd name="T5" fmla="*/ 33 h 38"/>
                    <a:gd name="T6" fmla="*/ 19 w 38"/>
                    <a:gd name="T7" fmla="*/ 38 h 38"/>
                    <a:gd name="T8" fmla="*/ 32 w 38"/>
                    <a:gd name="T9" fmla="*/ 33 h 38"/>
                    <a:gd name="T10" fmla="*/ 38 w 38"/>
                    <a:gd name="T11" fmla="*/ 19 h 38"/>
                    <a:gd name="T12" fmla="*/ 32 w 38"/>
                    <a:gd name="T13" fmla="*/ 6 h 38"/>
                    <a:gd name="T14" fmla="*/ 19 w 38"/>
                    <a:gd name="T15" fmla="*/ 0 h 38"/>
                    <a:gd name="T16" fmla="*/ 5 w 38"/>
                    <a:gd name="T17" fmla="*/ 6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38">
                      <a:moveTo>
                        <a:pt x="5" y="6"/>
                      </a:moveTo>
                      <a:cubicBezTo>
                        <a:pt x="1" y="10"/>
                        <a:pt x="0" y="14"/>
                        <a:pt x="0" y="19"/>
                      </a:cubicBezTo>
                      <a:cubicBezTo>
                        <a:pt x="0" y="24"/>
                        <a:pt x="1" y="29"/>
                        <a:pt x="5" y="33"/>
                      </a:cubicBezTo>
                      <a:cubicBezTo>
                        <a:pt x="9" y="36"/>
                        <a:pt x="13" y="38"/>
                        <a:pt x="19" y="38"/>
                      </a:cubicBezTo>
                      <a:cubicBezTo>
                        <a:pt x="24" y="38"/>
                        <a:pt x="28" y="36"/>
                        <a:pt x="32" y="33"/>
                      </a:cubicBezTo>
                      <a:cubicBezTo>
                        <a:pt x="36" y="29"/>
                        <a:pt x="38" y="24"/>
                        <a:pt x="38" y="19"/>
                      </a:cubicBezTo>
                      <a:cubicBezTo>
                        <a:pt x="38" y="14"/>
                        <a:pt x="36" y="10"/>
                        <a:pt x="32" y="6"/>
                      </a:cubicBezTo>
                      <a:cubicBezTo>
                        <a:pt x="28" y="2"/>
                        <a:pt x="24" y="0"/>
                        <a:pt x="19" y="0"/>
                      </a:cubicBezTo>
                      <a:cubicBezTo>
                        <a:pt x="13" y="0"/>
                        <a:pt x="9" y="2"/>
                        <a:pt x="5" y="6"/>
                      </a:cubicBezTo>
                      <a:close/>
                    </a:path>
                  </a:pathLst>
                </a:custGeom>
                <a:solidFill>
                  <a:srgbClr val="FFCC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</p:grp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79D2F6F8-3825-4E86-BD27-6A4ED5D15BD3}"/>
                </a:ext>
              </a:extLst>
            </p:cNvPr>
            <p:cNvSpPr txBox="1"/>
            <p:nvPr/>
          </p:nvSpPr>
          <p:spPr>
            <a:xfrm rot="16200000">
              <a:off x="3423607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37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230D6DE6-2911-4F53-9752-67E45F95BEEE}"/>
                </a:ext>
              </a:extLst>
            </p:cNvPr>
            <p:cNvSpPr txBox="1"/>
            <p:nvPr/>
          </p:nvSpPr>
          <p:spPr>
            <a:xfrm rot="16200000">
              <a:off x="3790397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37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2ECE443D-06B6-49BF-8D49-D427B74403F8}"/>
                </a:ext>
              </a:extLst>
            </p:cNvPr>
            <p:cNvSpPr txBox="1"/>
            <p:nvPr/>
          </p:nvSpPr>
          <p:spPr>
            <a:xfrm rot="16200000">
              <a:off x="4157187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37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991DB8B1-C94D-498C-B666-7FEA2CC1AF77}"/>
                </a:ext>
              </a:extLst>
            </p:cNvPr>
            <p:cNvSpPr txBox="1"/>
            <p:nvPr/>
          </p:nvSpPr>
          <p:spPr>
            <a:xfrm rot="16200000">
              <a:off x="4890768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36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8445840B-F4D9-4EB8-BC8B-1A96AA8FCC74}"/>
                </a:ext>
              </a:extLst>
            </p:cNvPr>
            <p:cNvSpPr txBox="1"/>
            <p:nvPr/>
          </p:nvSpPr>
          <p:spPr>
            <a:xfrm rot="16200000">
              <a:off x="5619058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36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E965B08F-54E0-4DC8-9AD1-BE65542A93D2}"/>
                </a:ext>
              </a:extLst>
            </p:cNvPr>
            <p:cNvSpPr txBox="1"/>
            <p:nvPr/>
          </p:nvSpPr>
          <p:spPr>
            <a:xfrm rot="16200000">
              <a:off x="4523977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37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3B93DD5C-78D6-4493-93BB-4F5BFE25A1AE}"/>
                </a:ext>
              </a:extLst>
            </p:cNvPr>
            <p:cNvSpPr txBox="1"/>
            <p:nvPr/>
          </p:nvSpPr>
          <p:spPr>
            <a:xfrm>
              <a:off x="3576640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923C7230-8334-45A1-816A-F7AC1CDB2F87}"/>
                </a:ext>
              </a:extLst>
            </p:cNvPr>
            <p:cNvSpPr txBox="1"/>
            <p:nvPr/>
          </p:nvSpPr>
          <p:spPr>
            <a:xfrm>
              <a:off x="3945478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7C46E91F-1537-40E6-8F36-0CA7F2FBF230}"/>
                </a:ext>
              </a:extLst>
            </p:cNvPr>
            <p:cNvSpPr txBox="1"/>
            <p:nvPr/>
          </p:nvSpPr>
          <p:spPr>
            <a:xfrm>
              <a:off x="4314317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ACC1CF1A-D9A3-4FA0-B6B8-D4C69AF1DA36}"/>
                </a:ext>
              </a:extLst>
            </p:cNvPr>
            <p:cNvSpPr txBox="1"/>
            <p:nvPr/>
          </p:nvSpPr>
          <p:spPr>
            <a:xfrm>
              <a:off x="4683155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B5B3B2A3-1182-44B3-99B4-19FFB75C08C7}"/>
                </a:ext>
              </a:extLst>
            </p:cNvPr>
            <p:cNvSpPr txBox="1"/>
            <p:nvPr/>
          </p:nvSpPr>
          <p:spPr>
            <a:xfrm>
              <a:off x="5051994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9754FEDA-56AF-46B6-BC4B-A359F9B3F495}"/>
                </a:ext>
              </a:extLst>
            </p:cNvPr>
            <p:cNvSpPr txBox="1"/>
            <p:nvPr/>
          </p:nvSpPr>
          <p:spPr>
            <a:xfrm>
              <a:off x="5753604" y="570956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B4C8D9BF-3AE3-4E76-A15D-ACB7B3C53CA3}"/>
                </a:ext>
              </a:extLst>
            </p:cNvPr>
            <p:cNvSpPr txBox="1"/>
            <p:nvPr/>
          </p:nvSpPr>
          <p:spPr>
            <a:xfrm>
              <a:off x="4499992" y="5949280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74DDA39E-EAFE-459E-A6F5-E5D662ACEE82}"/>
                </a:ext>
              </a:extLst>
            </p:cNvPr>
            <p:cNvSpPr txBox="1"/>
            <p:nvPr/>
          </p:nvSpPr>
          <p:spPr>
            <a:xfrm>
              <a:off x="4226134" y="1578278"/>
              <a:ext cx="10310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TXR 60 µg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E2CDDC31-FA05-4F3C-A968-DD31B3556EF9}"/>
                </a:ext>
              </a:extLst>
            </p:cNvPr>
            <p:cNvSpPr txBox="1"/>
            <p:nvPr/>
          </p:nvSpPr>
          <p:spPr>
            <a:xfrm>
              <a:off x="3086073" y="5347635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-30</a:t>
              </a:r>
            </a:p>
          </p:txBody>
        </p:sp>
        <p:sp>
          <p:nvSpPr>
            <p:cNvPr id="146" name="ZoneTexte 145">
              <a:extLst>
                <a:ext uri="{FF2B5EF4-FFF2-40B4-BE49-F238E27FC236}">
                  <a16:creationId xmlns:a16="http://schemas.microsoft.com/office/drawing/2014/main" id="{7832FDFB-5DBC-437E-B2A3-B25DCD076637}"/>
                </a:ext>
              </a:extLst>
            </p:cNvPr>
            <p:cNvSpPr txBox="1"/>
            <p:nvPr/>
          </p:nvSpPr>
          <p:spPr>
            <a:xfrm>
              <a:off x="3078225" y="4522202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F1A54486-EB86-4AFE-9E68-FC407770A29F}"/>
                </a:ext>
              </a:extLst>
            </p:cNvPr>
            <p:cNvSpPr txBox="1"/>
            <p:nvPr/>
          </p:nvSpPr>
          <p:spPr>
            <a:xfrm>
              <a:off x="3078225" y="3696768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-10</a:t>
              </a:r>
            </a:p>
          </p:txBody>
        </p: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78DD5550-19E8-43E6-ABB6-F2E35FC759AE}"/>
                </a:ext>
              </a:extLst>
            </p:cNvPr>
            <p:cNvSpPr txBox="1"/>
            <p:nvPr/>
          </p:nvSpPr>
          <p:spPr>
            <a:xfrm>
              <a:off x="3196847" y="287133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7510EDE6-7984-437F-BAE8-DA83E01DD4B6}"/>
                </a:ext>
              </a:extLst>
            </p:cNvPr>
            <p:cNvSpPr txBox="1"/>
            <p:nvPr/>
          </p:nvSpPr>
          <p:spPr>
            <a:xfrm>
              <a:off x="3124713" y="2045900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983071CC-156A-4FF4-A209-03484E97E629}"/>
              </a:ext>
            </a:extLst>
          </p:cNvPr>
          <p:cNvGrpSpPr/>
          <p:nvPr/>
        </p:nvGrpSpPr>
        <p:grpSpPr>
          <a:xfrm>
            <a:off x="5991428" y="1578278"/>
            <a:ext cx="2992770" cy="4648001"/>
            <a:chOff x="5991428" y="1578278"/>
            <a:chExt cx="2992770" cy="4648001"/>
          </a:xfrm>
        </p:grpSpPr>
        <p:grpSp>
          <p:nvGrpSpPr>
            <p:cNvPr id="92" name="Groupe 91">
              <a:extLst>
                <a:ext uri="{FF2B5EF4-FFF2-40B4-BE49-F238E27FC236}">
                  <a16:creationId xmlns:a16="http://schemas.microsoft.com/office/drawing/2014/main" id="{9BB5756C-9208-445B-90CE-371237BB60E3}"/>
                </a:ext>
              </a:extLst>
            </p:cNvPr>
            <p:cNvGrpSpPr/>
            <p:nvPr/>
          </p:nvGrpSpPr>
          <p:grpSpPr>
            <a:xfrm>
              <a:off x="6325434" y="1993900"/>
              <a:ext cx="2617788" cy="3751263"/>
              <a:chOff x="6019800" y="1993900"/>
              <a:chExt cx="2617788" cy="3751263"/>
            </a:xfrm>
          </p:grpSpPr>
          <p:sp>
            <p:nvSpPr>
              <p:cNvPr id="10" name="Freeform 5">
                <a:extLst>
                  <a:ext uri="{FF2B5EF4-FFF2-40B4-BE49-F238E27FC236}">
                    <a16:creationId xmlns:a16="http://schemas.microsoft.com/office/drawing/2014/main" id="{E98CA9BF-FAD2-4CE4-8C06-4B6E0E6AD6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9338" y="1993900"/>
                <a:ext cx="2508250" cy="3624262"/>
              </a:xfrm>
              <a:custGeom>
                <a:avLst/>
                <a:gdLst>
                  <a:gd name="T0" fmla="*/ 0 w 1580"/>
                  <a:gd name="T1" fmla="*/ 0 h 2283"/>
                  <a:gd name="T2" fmla="*/ 0 w 1580"/>
                  <a:gd name="T3" fmla="*/ 2283 h 2283"/>
                  <a:gd name="T4" fmla="*/ 1580 w 1580"/>
                  <a:gd name="T5" fmla="*/ 2283 h 2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0" h="2283">
                    <a:moveTo>
                      <a:pt x="0" y="0"/>
                    </a:moveTo>
                    <a:lnTo>
                      <a:pt x="0" y="2283"/>
                    </a:lnTo>
                    <a:lnTo>
                      <a:pt x="1580" y="2283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B09F860B-67E3-4B75-BB3F-E41EAE1FA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2184400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4" name="Line 9">
                <a:extLst>
                  <a:ext uri="{FF2B5EF4-FFF2-40B4-BE49-F238E27FC236}">
                    <a16:creationId xmlns:a16="http://schemas.microsoft.com/office/drawing/2014/main" id="{0A4302F7-2332-4668-A895-64F9E4A8A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3005138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5" name="Line 10">
                <a:extLst>
                  <a:ext uri="{FF2B5EF4-FFF2-40B4-BE49-F238E27FC236}">
                    <a16:creationId xmlns:a16="http://schemas.microsoft.com/office/drawing/2014/main" id="{6E63FB1D-FC5C-48F3-AE46-054208A8D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3827463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6" name="Line 11">
                <a:extLst>
                  <a:ext uri="{FF2B5EF4-FFF2-40B4-BE49-F238E27FC236}">
                    <a16:creationId xmlns:a16="http://schemas.microsoft.com/office/drawing/2014/main" id="{BD7EFBCA-98E5-4DCD-8484-284EE19D0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4649788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" name="Line 12">
                <a:extLst>
                  <a:ext uri="{FF2B5EF4-FFF2-40B4-BE49-F238E27FC236}">
                    <a16:creationId xmlns:a16="http://schemas.microsoft.com/office/drawing/2014/main" id="{ACE577F5-3854-4D1F-8A79-BE951BC0EF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5473700"/>
                <a:ext cx="109538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9" name="Line 23">
                <a:extLst>
                  <a:ext uri="{FF2B5EF4-FFF2-40B4-BE49-F238E27FC236}">
                    <a16:creationId xmlns:a16="http://schemas.microsoft.com/office/drawing/2014/main" id="{7F9FECCF-606C-4559-8FEC-DE075C350F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491538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0" name="Line 24">
                <a:extLst>
                  <a:ext uri="{FF2B5EF4-FFF2-40B4-BE49-F238E27FC236}">
                    <a16:creationId xmlns:a16="http://schemas.microsoft.com/office/drawing/2014/main" id="{F6F00FDB-E579-4576-B68A-2D44BAB4B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754938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2" name="Line 25">
                <a:extLst>
                  <a:ext uri="{FF2B5EF4-FFF2-40B4-BE49-F238E27FC236}">
                    <a16:creationId xmlns:a16="http://schemas.microsoft.com/office/drawing/2014/main" id="{66E6CB9B-7583-4C70-95EB-0E6214C0AF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386638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3" name="Line 26">
                <a:extLst>
                  <a:ext uri="{FF2B5EF4-FFF2-40B4-BE49-F238E27FC236}">
                    <a16:creationId xmlns:a16="http://schemas.microsoft.com/office/drawing/2014/main" id="{6EC7A0B3-28BC-4F38-B0E2-A73FCCFA7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01992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541CCDE0-B625-4722-922B-2E43EA3DFC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650038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08543389-279B-470A-A121-EC5009085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83325" y="5618163"/>
                <a:ext cx="0" cy="12700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5" name="Freeform 47">
                <a:extLst>
                  <a:ext uri="{FF2B5EF4-FFF2-40B4-BE49-F238E27FC236}">
                    <a16:creationId xmlns:a16="http://schemas.microsoft.com/office/drawing/2014/main" id="{857332E9-1027-41AB-A87A-B72B8DA2A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0813" y="4362450"/>
                <a:ext cx="0" cy="1047750"/>
              </a:xfrm>
              <a:custGeom>
                <a:avLst/>
                <a:gdLst>
                  <a:gd name="T0" fmla="*/ 660 h 660"/>
                  <a:gd name="T1" fmla="*/ 363 h 660"/>
                  <a:gd name="T2" fmla="*/ 0 h 66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60">
                    <a:moveTo>
                      <a:pt x="0" y="660"/>
                    </a:moveTo>
                    <a:lnTo>
                      <a:pt x="0" y="363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6" name="Freeform 48">
                <a:extLst>
                  <a:ext uri="{FF2B5EF4-FFF2-40B4-BE49-F238E27FC236}">
                    <a16:creationId xmlns:a16="http://schemas.microsoft.com/office/drawing/2014/main" id="{582B41FE-15D4-44EB-B1BB-033BB6B18E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5438" y="4484688"/>
                <a:ext cx="0" cy="712787"/>
              </a:xfrm>
              <a:custGeom>
                <a:avLst/>
                <a:gdLst>
                  <a:gd name="T0" fmla="*/ 449 h 449"/>
                  <a:gd name="T1" fmla="*/ 232 h 449"/>
                  <a:gd name="T2" fmla="*/ 0 h 44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49">
                    <a:moveTo>
                      <a:pt x="0" y="449"/>
                    </a:moveTo>
                    <a:lnTo>
                      <a:pt x="0" y="232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7" name="Freeform 49">
                <a:extLst>
                  <a:ext uri="{FF2B5EF4-FFF2-40B4-BE49-F238E27FC236}">
                    <a16:creationId xmlns:a16="http://schemas.microsoft.com/office/drawing/2014/main" id="{CE0031B1-F63B-40B1-BB3B-D2491799E8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2625" y="4357688"/>
                <a:ext cx="0" cy="815975"/>
              </a:xfrm>
              <a:custGeom>
                <a:avLst/>
                <a:gdLst>
                  <a:gd name="T0" fmla="*/ 514 h 514"/>
                  <a:gd name="T1" fmla="*/ 259 h 514"/>
                  <a:gd name="T2" fmla="*/ 0 h 51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14">
                    <a:moveTo>
                      <a:pt x="0" y="514"/>
                    </a:moveTo>
                    <a:lnTo>
                      <a:pt x="0" y="259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8" name="Freeform 50">
                <a:extLst>
                  <a:ext uri="{FF2B5EF4-FFF2-40B4-BE49-F238E27FC236}">
                    <a16:creationId xmlns:a16="http://schemas.microsoft.com/office/drawing/2014/main" id="{A635F3B3-0812-46E9-832C-DE52917E6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4100" y="4344988"/>
                <a:ext cx="0" cy="947737"/>
              </a:xfrm>
              <a:custGeom>
                <a:avLst/>
                <a:gdLst>
                  <a:gd name="T0" fmla="*/ 597 h 597"/>
                  <a:gd name="T1" fmla="*/ 312 h 597"/>
                  <a:gd name="T2" fmla="*/ 0 h 59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97">
                    <a:moveTo>
                      <a:pt x="0" y="597"/>
                    </a:moveTo>
                    <a:lnTo>
                      <a:pt x="0" y="312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59" name="Freeform 51">
                <a:extLst>
                  <a:ext uri="{FF2B5EF4-FFF2-40B4-BE49-F238E27FC236}">
                    <a16:creationId xmlns:a16="http://schemas.microsoft.com/office/drawing/2014/main" id="{4154BB33-757D-4E55-9CEA-C17370C86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01063" y="4448175"/>
                <a:ext cx="0" cy="1020762"/>
              </a:xfrm>
              <a:custGeom>
                <a:avLst/>
                <a:gdLst>
                  <a:gd name="T0" fmla="*/ 643 h 643"/>
                  <a:gd name="T1" fmla="*/ 343 h 643"/>
                  <a:gd name="T2" fmla="*/ 0 h 64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643">
                    <a:moveTo>
                      <a:pt x="0" y="643"/>
                    </a:moveTo>
                    <a:lnTo>
                      <a:pt x="0" y="343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0" name="Freeform 52">
                <a:extLst>
                  <a:ext uri="{FF2B5EF4-FFF2-40B4-BE49-F238E27FC236}">
                    <a16:creationId xmlns:a16="http://schemas.microsoft.com/office/drawing/2014/main" id="{E9B86F1B-7F5F-4B74-8818-94084EB629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0788" y="2909888"/>
                <a:ext cx="0" cy="511175"/>
              </a:xfrm>
              <a:custGeom>
                <a:avLst/>
                <a:gdLst>
                  <a:gd name="T0" fmla="*/ 322 h 322"/>
                  <a:gd name="T1" fmla="*/ 157 h 322"/>
                  <a:gd name="T2" fmla="*/ 0 h 32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22">
                    <a:moveTo>
                      <a:pt x="0" y="322"/>
                    </a:moveTo>
                    <a:lnTo>
                      <a:pt x="0" y="157"/>
                    </a:lnTo>
                    <a:lnTo>
                      <a:pt x="0" y="0"/>
                    </a:lnTo>
                  </a:path>
                </a:pathLst>
              </a:custGeom>
              <a:noFill/>
              <a:ln w="17463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68" name="Freeform 60">
                <a:extLst>
                  <a:ext uri="{FF2B5EF4-FFF2-40B4-BE49-F238E27FC236}">
                    <a16:creationId xmlns:a16="http://schemas.microsoft.com/office/drawing/2014/main" id="{E6544355-0D60-478E-8134-2E16EAEF81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0788" y="3159125"/>
                <a:ext cx="2205038" cy="1833562"/>
              </a:xfrm>
              <a:custGeom>
                <a:avLst/>
                <a:gdLst>
                  <a:gd name="T0" fmla="*/ 1389 w 1389"/>
                  <a:gd name="T1" fmla="*/ 1155 h 1155"/>
                  <a:gd name="T2" fmla="*/ 1386 w 1389"/>
                  <a:gd name="T3" fmla="*/ 1155 h 1155"/>
                  <a:gd name="T4" fmla="*/ 929 w 1389"/>
                  <a:gd name="T5" fmla="*/ 1121 h 1155"/>
                  <a:gd name="T6" fmla="*/ 926 w 1389"/>
                  <a:gd name="T7" fmla="*/ 1121 h 1155"/>
                  <a:gd name="T8" fmla="*/ 695 w 1389"/>
                  <a:gd name="T9" fmla="*/ 1059 h 1155"/>
                  <a:gd name="T10" fmla="*/ 464 w 1389"/>
                  <a:gd name="T11" fmla="*/ 1012 h 1155"/>
                  <a:gd name="T12" fmla="*/ 461 w 1389"/>
                  <a:gd name="T13" fmla="*/ 1014 h 1155"/>
                  <a:gd name="T14" fmla="*/ 236 w 1389"/>
                  <a:gd name="T15" fmla="*/ 1067 h 1155"/>
                  <a:gd name="T16" fmla="*/ 233 w 1389"/>
                  <a:gd name="T17" fmla="*/ 1067 h 1155"/>
                  <a:gd name="T18" fmla="*/ 0 w 1389"/>
                  <a:gd name="T19" fmla="*/ 0 h 1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89" h="1155">
                    <a:moveTo>
                      <a:pt x="1389" y="1155"/>
                    </a:moveTo>
                    <a:lnTo>
                      <a:pt x="1386" y="1155"/>
                    </a:lnTo>
                    <a:lnTo>
                      <a:pt x="929" y="1121"/>
                    </a:lnTo>
                    <a:lnTo>
                      <a:pt x="926" y="1121"/>
                    </a:lnTo>
                    <a:lnTo>
                      <a:pt x="695" y="1059"/>
                    </a:lnTo>
                    <a:lnTo>
                      <a:pt x="464" y="1012"/>
                    </a:lnTo>
                    <a:lnTo>
                      <a:pt x="461" y="1014"/>
                    </a:lnTo>
                    <a:lnTo>
                      <a:pt x="236" y="1067"/>
                    </a:lnTo>
                    <a:lnTo>
                      <a:pt x="233" y="1067"/>
                    </a:lnTo>
                    <a:lnTo>
                      <a:pt x="0" y="0"/>
                    </a:lnTo>
                  </a:path>
                </a:pathLst>
              </a:custGeom>
              <a:noFill/>
              <a:ln w="269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72" name="Freeform 63">
                <a:extLst>
                  <a:ext uri="{FF2B5EF4-FFF2-40B4-BE49-F238E27FC236}">
                    <a16:creationId xmlns:a16="http://schemas.microsoft.com/office/drawing/2014/main" id="{C832462F-56D1-4D5E-B3C2-80D0F2B7D5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7925" y="3116263"/>
                <a:ext cx="84138" cy="85725"/>
              </a:xfrm>
              <a:custGeom>
                <a:avLst/>
                <a:gdLst>
                  <a:gd name="T0" fmla="*/ 32 w 37"/>
                  <a:gd name="T1" fmla="*/ 32 h 38"/>
                  <a:gd name="T2" fmla="*/ 37 w 37"/>
                  <a:gd name="T3" fmla="*/ 19 h 38"/>
                  <a:gd name="T4" fmla="*/ 32 w 37"/>
                  <a:gd name="T5" fmla="*/ 5 h 38"/>
                  <a:gd name="T6" fmla="*/ 19 w 37"/>
                  <a:gd name="T7" fmla="*/ 0 h 38"/>
                  <a:gd name="T8" fmla="*/ 5 w 37"/>
                  <a:gd name="T9" fmla="*/ 5 h 38"/>
                  <a:gd name="T10" fmla="*/ 0 w 37"/>
                  <a:gd name="T11" fmla="*/ 19 h 38"/>
                  <a:gd name="T12" fmla="*/ 5 w 37"/>
                  <a:gd name="T13" fmla="*/ 32 h 38"/>
                  <a:gd name="T14" fmla="*/ 19 w 37"/>
                  <a:gd name="T15" fmla="*/ 38 h 38"/>
                  <a:gd name="T16" fmla="*/ 32 w 37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38">
                    <a:moveTo>
                      <a:pt x="32" y="32"/>
                    </a:moveTo>
                    <a:cubicBezTo>
                      <a:pt x="36" y="28"/>
                      <a:pt x="37" y="24"/>
                      <a:pt x="37" y="19"/>
                    </a:cubicBezTo>
                    <a:cubicBezTo>
                      <a:pt x="37" y="13"/>
                      <a:pt x="36" y="9"/>
                      <a:pt x="32" y="5"/>
                    </a:cubicBezTo>
                    <a:cubicBezTo>
                      <a:pt x="28" y="1"/>
                      <a:pt x="24" y="0"/>
                      <a:pt x="19" y="0"/>
                    </a:cubicBezTo>
                    <a:cubicBezTo>
                      <a:pt x="13" y="0"/>
                      <a:pt x="9" y="1"/>
                      <a:pt x="5" y="5"/>
                    </a:cubicBezTo>
                    <a:cubicBezTo>
                      <a:pt x="1" y="9"/>
                      <a:pt x="0" y="13"/>
                      <a:pt x="0" y="19"/>
                    </a:cubicBezTo>
                    <a:cubicBezTo>
                      <a:pt x="0" y="24"/>
                      <a:pt x="1" y="28"/>
                      <a:pt x="5" y="32"/>
                    </a:cubicBezTo>
                    <a:cubicBezTo>
                      <a:pt x="9" y="36"/>
                      <a:pt x="13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4" name="Freeform 75">
                <a:extLst>
                  <a:ext uri="{FF2B5EF4-FFF2-40B4-BE49-F238E27FC236}">
                    <a16:creationId xmlns:a16="http://schemas.microsoft.com/office/drawing/2014/main" id="{7805C46F-F99B-48D0-B325-149B84022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2575" y="4808538"/>
                <a:ext cx="85725" cy="87312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4"/>
                      <a:pt x="37" y="9"/>
                      <a:pt x="33" y="5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5" name="Freeform 76">
                <a:extLst>
                  <a:ext uri="{FF2B5EF4-FFF2-40B4-BE49-F238E27FC236}">
                    <a16:creationId xmlns:a16="http://schemas.microsoft.com/office/drawing/2014/main" id="{8450017C-6746-4DFF-ADA3-40C739D9B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9763" y="4725988"/>
                <a:ext cx="85725" cy="85725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4"/>
                      <a:pt x="37" y="9"/>
                      <a:pt x="33" y="5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6" name="Freeform 77">
                <a:extLst>
                  <a:ext uri="{FF2B5EF4-FFF2-40B4-BE49-F238E27FC236}">
                    <a16:creationId xmlns:a16="http://schemas.microsoft.com/office/drawing/2014/main" id="{D2C5803C-7286-477A-8211-149E08CAF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61238" y="4797425"/>
                <a:ext cx="85725" cy="87312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4"/>
                      <a:pt x="37" y="9"/>
                      <a:pt x="33" y="5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7" name="Freeform 78">
                <a:extLst>
                  <a:ext uri="{FF2B5EF4-FFF2-40B4-BE49-F238E27FC236}">
                    <a16:creationId xmlns:a16="http://schemas.microsoft.com/office/drawing/2014/main" id="{F6D8A994-DF1A-4698-8BB0-0E804C2BE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7950" y="4895850"/>
                <a:ext cx="87313" cy="85725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3" y="5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" name="Freeform 79">
                <a:extLst>
                  <a:ext uri="{FF2B5EF4-FFF2-40B4-BE49-F238E27FC236}">
                    <a16:creationId xmlns:a16="http://schemas.microsoft.com/office/drawing/2014/main" id="{9313C640-2EAD-4542-BBFE-4CB38D2DC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62963" y="4949825"/>
                <a:ext cx="85725" cy="85725"/>
              </a:xfrm>
              <a:custGeom>
                <a:avLst/>
                <a:gdLst>
                  <a:gd name="T0" fmla="*/ 33 w 38"/>
                  <a:gd name="T1" fmla="*/ 33 h 38"/>
                  <a:gd name="T2" fmla="*/ 38 w 38"/>
                  <a:gd name="T3" fmla="*/ 19 h 38"/>
                  <a:gd name="T4" fmla="*/ 33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3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3"/>
                    </a:move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10"/>
                      <a:pt x="33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4"/>
                      <a:pt x="2" y="29"/>
                      <a:pt x="6" y="33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3" y="33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04B7C76-A376-4391-A7BE-A32D026D6F66}"/>
                </a:ext>
              </a:extLst>
            </p:cNvPr>
            <p:cNvSpPr txBox="1"/>
            <p:nvPr/>
          </p:nvSpPr>
          <p:spPr>
            <a:xfrm rot="16200000">
              <a:off x="6314559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85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06A595B2-3483-4AA9-A79D-41F574040088}"/>
                </a:ext>
              </a:extLst>
            </p:cNvPr>
            <p:cNvSpPr txBox="1"/>
            <p:nvPr/>
          </p:nvSpPr>
          <p:spPr>
            <a:xfrm rot="16200000">
              <a:off x="6681350" y="2144654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82</a:t>
              </a: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923C2427-E9D2-4A19-8DB2-235D4DEBE45F}"/>
                </a:ext>
              </a:extLst>
            </p:cNvPr>
            <p:cNvSpPr txBox="1"/>
            <p:nvPr/>
          </p:nvSpPr>
          <p:spPr>
            <a:xfrm rot="16200000">
              <a:off x="7048140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82</a:t>
              </a:r>
            </a:p>
          </p:txBody>
        </p: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9A97561D-62B5-41E3-977B-BFB7D264EE73}"/>
                </a:ext>
              </a:extLst>
            </p:cNvPr>
            <p:cNvSpPr txBox="1"/>
            <p:nvPr/>
          </p:nvSpPr>
          <p:spPr>
            <a:xfrm rot="16200000">
              <a:off x="7781721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75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F51F59C7-088B-4946-8A66-CC1C929C4969}"/>
                </a:ext>
              </a:extLst>
            </p:cNvPr>
            <p:cNvSpPr txBox="1"/>
            <p:nvPr/>
          </p:nvSpPr>
          <p:spPr>
            <a:xfrm rot="16200000">
              <a:off x="8510011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73</a:t>
              </a: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C2C67EB9-F3D1-4272-B57A-0E739DFBF652}"/>
                </a:ext>
              </a:extLst>
            </p:cNvPr>
            <p:cNvSpPr txBox="1"/>
            <p:nvPr/>
          </p:nvSpPr>
          <p:spPr>
            <a:xfrm rot="16200000">
              <a:off x="7414930" y="2144655"/>
              <a:ext cx="5886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N = 76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D9B1AC44-2290-470C-922E-650F922FE4F7}"/>
                </a:ext>
              </a:extLst>
            </p:cNvPr>
            <p:cNvSpPr txBox="1"/>
            <p:nvPr/>
          </p:nvSpPr>
          <p:spPr>
            <a:xfrm>
              <a:off x="6465474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F262476A-0A6E-49BF-BA20-5174BAC0D255}"/>
                </a:ext>
              </a:extLst>
            </p:cNvPr>
            <p:cNvSpPr txBox="1"/>
            <p:nvPr/>
          </p:nvSpPr>
          <p:spPr>
            <a:xfrm>
              <a:off x="6834312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BB8736CF-08BB-4D90-9DDC-B7C326BD4F76}"/>
                </a:ext>
              </a:extLst>
            </p:cNvPr>
            <p:cNvSpPr txBox="1"/>
            <p:nvPr/>
          </p:nvSpPr>
          <p:spPr>
            <a:xfrm>
              <a:off x="7203151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3A767E29-732B-46F4-B8CD-A75E9ECD4754}"/>
                </a:ext>
              </a:extLst>
            </p:cNvPr>
            <p:cNvSpPr txBox="1"/>
            <p:nvPr/>
          </p:nvSpPr>
          <p:spPr>
            <a:xfrm>
              <a:off x="7571989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8A951A0A-A1B1-4DF6-8B79-229E765D2A66}"/>
                </a:ext>
              </a:extLst>
            </p:cNvPr>
            <p:cNvSpPr txBox="1"/>
            <p:nvPr/>
          </p:nvSpPr>
          <p:spPr>
            <a:xfrm>
              <a:off x="7940828" y="570956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35" name="ZoneTexte 134">
              <a:extLst>
                <a:ext uri="{FF2B5EF4-FFF2-40B4-BE49-F238E27FC236}">
                  <a16:creationId xmlns:a16="http://schemas.microsoft.com/office/drawing/2014/main" id="{8D0637C9-0309-42C9-9A30-C829A20CB1C4}"/>
                </a:ext>
              </a:extLst>
            </p:cNvPr>
            <p:cNvSpPr txBox="1"/>
            <p:nvPr/>
          </p:nvSpPr>
          <p:spPr>
            <a:xfrm>
              <a:off x="8642438" y="5709567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503E3F23-2CBA-4142-85FC-87252568C84D}"/>
                </a:ext>
              </a:extLst>
            </p:cNvPr>
            <p:cNvSpPr txBox="1"/>
            <p:nvPr/>
          </p:nvSpPr>
          <p:spPr>
            <a:xfrm>
              <a:off x="7178462" y="1578278"/>
              <a:ext cx="10310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TXR 90 µg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56DC03D0-1A95-4338-A7C3-0575353A2EE8}"/>
                </a:ext>
              </a:extLst>
            </p:cNvPr>
            <p:cNvSpPr txBox="1"/>
            <p:nvPr/>
          </p:nvSpPr>
          <p:spPr>
            <a:xfrm>
              <a:off x="7308304" y="5949280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E09AFE04-C899-4141-9125-41C447BB3DB0}"/>
                </a:ext>
              </a:extLst>
            </p:cNvPr>
            <p:cNvSpPr txBox="1"/>
            <p:nvPr/>
          </p:nvSpPr>
          <p:spPr>
            <a:xfrm>
              <a:off x="5999276" y="5333184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-30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772001A6-7FBA-46A8-8E0A-6EE49F89EBC3}"/>
                </a:ext>
              </a:extLst>
            </p:cNvPr>
            <p:cNvSpPr txBox="1"/>
            <p:nvPr/>
          </p:nvSpPr>
          <p:spPr>
            <a:xfrm>
              <a:off x="5991428" y="4507751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022F7CE1-0E53-4240-8AFE-4A589FE726B4}"/>
                </a:ext>
              </a:extLst>
            </p:cNvPr>
            <p:cNvSpPr txBox="1"/>
            <p:nvPr/>
          </p:nvSpPr>
          <p:spPr>
            <a:xfrm>
              <a:off x="5991428" y="3682317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-10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A209AA2B-746A-4866-8B64-030708954D45}"/>
                </a:ext>
              </a:extLst>
            </p:cNvPr>
            <p:cNvSpPr txBox="1"/>
            <p:nvPr/>
          </p:nvSpPr>
          <p:spPr>
            <a:xfrm>
              <a:off x="6110050" y="2856883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17F36305-051D-4B45-87EF-5DB93D5B427A}"/>
                </a:ext>
              </a:extLst>
            </p:cNvPr>
            <p:cNvSpPr txBox="1"/>
            <p:nvPr/>
          </p:nvSpPr>
          <p:spPr>
            <a:xfrm>
              <a:off x="6037916" y="2031449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363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3"/>
          <p:cNvSpPr>
            <a:spLocks noGrp="1"/>
          </p:cNvSpPr>
          <p:nvPr>
            <p:ph idx="1"/>
          </p:nvPr>
        </p:nvSpPr>
        <p:spPr>
          <a:xfrm>
            <a:off x="217487" y="5571853"/>
            <a:ext cx="8602663" cy="1008908"/>
          </a:xfrm>
        </p:spPr>
        <p:txBody>
          <a:bodyPr/>
          <a:lstStyle/>
          <a:p>
            <a:r>
              <a:rPr lang="en-US" dirty="0"/>
              <a:t>Safety</a:t>
            </a:r>
          </a:p>
          <a:p>
            <a:pPr lvl="1"/>
            <a:r>
              <a:rPr lang="en-US" sz="1600" dirty="0"/>
              <a:t>Comparable rates of adverse events, including pruritus, for T</a:t>
            </a:r>
            <a:r>
              <a:rPr lang="en-US" sz="1600"/>
              <a:t>ropifexor</a:t>
            </a:r>
            <a:r>
              <a:rPr lang="en-US" sz="1600" dirty="0"/>
              <a:t> and placebo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Mild dose response increase of LDL and decrease of HDL, unchanged triglycerides</a:t>
            </a:r>
          </a:p>
        </p:txBody>
      </p:sp>
      <p:sp>
        <p:nvSpPr>
          <p:cNvPr id="131" name="ZoneTexte 69">
            <a:extLst>
              <a:ext uri="{FF2B5EF4-FFF2-40B4-BE49-F238E27FC236}">
                <a16:creationId xmlns:a16="http://schemas.microsoft.com/office/drawing/2014/main" id="{5E31913A-6780-4223-B2F3-D2A8CB35B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6152" y="6597352"/>
            <a:ext cx="26778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Sanyal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AJ, AASLD 2018, Abs. LB-23</a:t>
            </a:r>
          </a:p>
        </p:txBody>
      </p:sp>
      <p:sp>
        <p:nvSpPr>
          <p:cNvPr id="132" name="AutoShape 162">
            <a:extLst>
              <a:ext uri="{FF2B5EF4-FFF2-40B4-BE49-F238E27FC236}">
                <a16:creationId xmlns:a16="http://schemas.microsoft.com/office/drawing/2014/main" id="{752A7FFF-6DA7-486D-99F5-4B1CED879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570663"/>
            <a:ext cx="1541721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b="1" i="1" dirty="0" err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Tropifexor</a:t>
            </a:r>
            <a:r>
              <a: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rPr>
              <a:t>-phase 2b</a:t>
            </a:r>
          </a:p>
        </p:txBody>
      </p:sp>
      <p:sp>
        <p:nvSpPr>
          <p:cNvPr id="133" name="ZoneTexte 132">
            <a:extLst>
              <a:ext uri="{FF2B5EF4-FFF2-40B4-BE49-F238E27FC236}">
                <a16:creationId xmlns:a16="http://schemas.microsoft.com/office/drawing/2014/main" id="{5FE1F93F-2ABC-4396-8C20-A4ACD0BA97AF}"/>
              </a:ext>
            </a:extLst>
          </p:cNvPr>
          <p:cNvSpPr txBox="1"/>
          <p:nvPr/>
        </p:nvSpPr>
        <p:spPr>
          <a:xfrm>
            <a:off x="263769" y="1132242"/>
            <a:ext cx="8616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Calibri"/>
                <a:cs typeface="Calibri"/>
              </a:rPr>
              <a:t>Geometric mean % change from baseline in GGT (IU/L), 95% CI</a:t>
            </a:r>
            <a:r>
              <a:rPr lang="fr-FR" sz="2000" b="1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lang="mr-IN" sz="2000" b="1" dirty="0">
                <a:solidFill>
                  <a:srgbClr val="0070C0"/>
                </a:solidFill>
                <a:latin typeface="Calibri"/>
                <a:cs typeface="Calibri"/>
              </a:rPr>
              <a:t>–</a:t>
            </a:r>
            <a:r>
              <a:rPr lang="fr-FR" sz="2000" b="1" dirty="0">
                <a:solidFill>
                  <a:srgbClr val="0070C0"/>
                </a:solidFill>
                <a:latin typeface="Calibri"/>
                <a:cs typeface="Calibri"/>
              </a:rPr>
              <a:t> Parts A and B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BCC55093-065B-40CF-8FCE-849996C88384}"/>
              </a:ext>
            </a:extLst>
          </p:cNvPr>
          <p:cNvGrpSpPr/>
          <p:nvPr/>
        </p:nvGrpSpPr>
        <p:grpSpPr>
          <a:xfrm>
            <a:off x="467544" y="1493821"/>
            <a:ext cx="2294186" cy="4167427"/>
            <a:chOff x="467544" y="1493821"/>
            <a:chExt cx="2294186" cy="4167427"/>
          </a:xfrm>
        </p:grpSpPr>
        <p:grpSp>
          <p:nvGrpSpPr>
            <p:cNvPr id="96" name="Groupe 95">
              <a:extLst>
                <a:ext uri="{FF2B5EF4-FFF2-40B4-BE49-F238E27FC236}">
                  <a16:creationId xmlns:a16="http://schemas.microsoft.com/office/drawing/2014/main" id="{65D2D507-89F8-47A4-A99B-A9867F436C70}"/>
                </a:ext>
              </a:extLst>
            </p:cNvPr>
            <p:cNvGrpSpPr/>
            <p:nvPr/>
          </p:nvGrpSpPr>
          <p:grpSpPr>
            <a:xfrm>
              <a:off x="795685" y="1735530"/>
              <a:ext cx="1887538" cy="3470276"/>
              <a:chOff x="1043608" y="1393825"/>
              <a:chExt cx="1887538" cy="3470276"/>
            </a:xfrm>
          </p:grpSpPr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0EAC1A74-D524-4E56-854C-691FEC4E4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9808" y="1393825"/>
                <a:ext cx="1811338" cy="3379788"/>
              </a:xfrm>
              <a:custGeom>
                <a:avLst/>
                <a:gdLst>
                  <a:gd name="T0" fmla="*/ 1141 w 1141"/>
                  <a:gd name="T1" fmla="*/ 2129 h 2129"/>
                  <a:gd name="T2" fmla="*/ 0 w 1141"/>
                  <a:gd name="T3" fmla="*/ 2129 h 2129"/>
                  <a:gd name="T4" fmla="*/ 0 w 1141"/>
                  <a:gd name="T5" fmla="*/ 0 h 2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41" h="2129">
                    <a:moveTo>
                      <a:pt x="1141" y="2129"/>
                    </a:moveTo>
                    <a:lnTo>
                      <a:pt x="0" y="2129"/>
                    </a:lnTo>
                    <a:lnTo>
                      <a:pt x="0" y="0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2">
                <a:extLst>
                  <a:ext uri="{FF2B5EF4-FFF2-40B4-BE49-F238E27FC236}">
                    <a16:creationId xmlns:a16="http://schemas.microsoft.com/office/drawing/2014/main" id="{681B3958-B8CC-44EB-954E-7A671D57C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7958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15">
                <a:extLst>
                  <a:ext uri="{FF2B5EF4-FFF2-40B4-BE49-F238E27FC236}">
                    <a16:creationId xmlns:a16="http://schemas.microsoft.com/office/drawing/2014/main" id="{2A739C3D-F80E-46D4-A649-DE369A1A68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7733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Line 16">
                <a:extLst>
                  <a:ext uri="{FF2B5EF4-FFF2-40B4-BE49-F238E27FC236}">
                    <a16:creationId xmlns:a16="http://schemas.microsoft.com/office/drawing/2014/main" id="{9612DA7E-F623-4BD3-AA9E-057F1F44BC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7508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Line 17">
                <a:extLst>
                  <a:ext uri="{FF2B5EF4-FFF2-40B4-BE49-F238E27FC236}">
                    <a16:creationId xmlns:a16="http://schemas.microsoft.com/office/drawing/2014/main" id="{D407B73B-FF09-4395-8D84-B7BE54944C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2620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Line 26">
                <a:extLst>
                  <a:ext uri="{FF2B5EF4-FFF2-40B4-BE49-F238E27FC236}">
                    <a16:creationId xmlns:a16="http://schemas.microsoft.com/office/drawing/2014/main" id="{D1D7466E-8F30-4DF3-AD3A-FE0CBC6B73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38870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027979B8-D8E2-4102-B2EE-24CC74A3B3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72220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192149CC-B146-4500-B2F0-7945F762D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03983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Line 37">
                <a:extLst>
                  <a:ext uri="{FF2B5EF4-FFF2-40B4-BE49-F238E27FC236}">
                    <a16:creationId xmlns:a16="http://schemas.microsoft.com/office/drawing/2014/main" id="{4A4033EE-C950-4782-83CB-071C36D066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3608" y="1651000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Line 38">
                <a:extLst>
                  <a:ext uri="{FF2B5EF4-FFF2-40B4-BE49-F238E27FC236}">
                    <a16:creationId xmlns:a16="http://schemas.microsoft.com/office/drawing/2014/main" id="{76BA6E30-DC87-4FA0-BBF0-589DC7087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3608" y="2617788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Line 39">
                <a:extLst>
                  <a:ext uri="{FF2B5EF4-FFF2-40B4-BE49-F238E27FC236}">
                    <a16:creationId xmlns:a16="http://schemas.microsoft.com/office/drawing/2014/main" id="{A0114C87-690E-4002-A321-392C85C29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3608" y="3584575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Line 40">
                <a:extLst>
                  <a:ext uri="{FF2B5EF4-FFF2-40B4-BE49-F238E27FC236}">
                    <a16:creationId xmlns:a16="http://schemas.microsoft.com/office/drawing/2014/main" id="{4BA8DB71-75D5-43B2-8683-FF9B0774B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3608" y="4551363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41">
                <a:extLst>
                  <a:ext uri="{FF2B5EF4-FFF2-40B4-BE49-F238E27FC236}">
                    <a16:creationId xmlns:a16="http://schemas.microsoft.com/office/drawing/2014/main" id="{BC07E836-020F-4785-B6C1-79E37E3B4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8433" y="1550988"/>
                <a:ext cx="0" cy="944563"/>
              </a:xfrm>
              <a:custGeom>
                <a:avLst/>
                <a:gdLst>
                  <a:gd name="T0" fmla="*/ 595 h 595"/>
                  <a:gd name="T1" fmla="*/ 341 h 595"/>
                  <a:gd name="T2" fmla="*/ 0 h 59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595">
                    <a:moveTo>
                      <a:pt x="0" y="595"/>
                    </a:moveTo>
                    <a:lnTo>
                      <a:pt x="0" y="341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42">
                <a:extLst>
                  <a:ext uri="{FF2B5EF4-FFF2-40B4-BE49-F238E27FC236}">
                    <a16:creationId xmlns:a16="http://schemas.microsoft.com/office/drawing/2014/main" id="{D04501B3-5639-4106-84A0-B988233971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0808" y="1766888"/>
                <a:ext cx="0" cy="552450"/>
              </a:xfrm>
              <a:custGeom>
                <a:avLst/>
                <a:gdLst>
                  <a:gd name="T0" fmla="*/ 348 h 348"/>
                  <a:gd name="T1" fmla="*/ 182 h 348"/>
                  <a:gd name="T2" fmla="*/ 0 h 34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8">
                    <a:moveTo>
                      <a:pt x="0" y="348"/>
                    </a:moveTo>
                    <a:lnTo>
                      <a:pt x="0" y="182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43">
                <a:extLst>
                  <a:ext uri="{FF2B5EF4-FFF2-40B4-BE49-F238E27FC236}">
                    <a16:creationId xmlns:a16="http://schemas.microsoft.com/office/drawing/2014/main" id="{E2F9327C-F84C-408C-A063-E58E3311A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2045" y="1695450"/>
                <a:ext cx="0" cy="333375"/>
              </a:xfrm>
              <a:custGeom>
                <a:avLst/>
                <a:gdLst>
                  <a:gd name="T0" fmla="*/ 210 h 210"/>
                  <a:gd name="T1" fmla="*/ 113 h 210"/>
                  <a:gd name="T2" fmla="*/ 0 h 21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10">
                    <a:moveTo>
                      <a:pt x="0" y="210"/>
                    </a:moveTo>
                    <a:lnTo>
                      <a:pt x="0" y="11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44">
                <a:extLst>
                  <a:ext uri="{FF2B5EF4-FFF2-40B4-BE49-F238E27FC236}">
                    <a16:creationId xmlns:a16="http://schemas.microsoft.com/office/drawing/2014/main" id="{7C8EE83D-3F7E-4AB3-8121-89B1E5137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095" y="1919288"/>
                <a:ext cx="0" cy="490538"/>
              </a:xfrm>
              <a:custGeom>
                <a:avLst/>
                <a:gdLst>
                  <a:gd name="T0" fmla="*/ 309 h 309"/>
                  <a:gd name="T1" fmla="*/ 158 h 309"/>
                  <a:gd name="T2" fmla="*/ 0 h 3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09">
                    <a:moveTo>
                      <a:pt x="0" y="309"/>
                    </a:moveTo>
                    <a:lnTo>
                      <a:pt x="0" y="158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45">
                <a:extLst>
                  <a:ext uri="{FF2B5EF4-FFF2-40B4-BE49-F238E27FC236}">
                    <a16:creationId xmlns:a16="http://schemas.microsoft.com/office/drawing/2014/main" id="{97A5A7CD-F22D-4F67-AD6F-A5CDEDFC9D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2620" y="1590675"/>
                <a:ext cx="0" cy="715963"/>
              </a:xfrm>
              <a:custGeom>
                <a:avLst/>
                <a:gdLst>
                  <a:gd name="T0" fmla="*/ 451 h 451"/>
                  <a:gd name="T1" fmla="*/ 248 h 451"/>
                  <a:gd name="T2" fmla="*/ 0 h 45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51">
                    <a:moveTo>
                      <a:pt x="0" y="451"/>
                    </a:moveTo>
                    <a:lnTo>
                      <a:pt x="0" y="248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46">
                <a:extLst>
                  <a:ext uri="{FF2B5EF4-FFF2-40B4-BE49-F238E27FC236}">
                    <a16:creationId xmlns:a16="http://schemas.microsoft.com/office/drawing/2014/main" id="{4B32C488-E7C7-46B3-AF12-036F6A8B5C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2970" y="1843088"/>
                <a:ext cx="0" cy="557213"/>
              </a:xfrm>
              <a:custGeom>
                <a:avLst/>
                <a:gdLst>
                  <a:gd name="T0" fmla="*/ 351 h 351"/>
                  <a:gd name="T1" fmla="*/ 183 h 351"/>
                  <a:gd name="T2" fmla="*/ 0 h 35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51">
                    <a:moveTo>
                      <a:pt x="0" y="351"/>
                    </a:moveTo>
                    <a:lnTo>
                      <a:pt x="0" y="18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47">
                <a:extLst>
                  <a:ext uri="{FF2B5EF4-FFF2-40B4-BE49-F238E27FC236}">
                    <a16:creationId xmlns:a16="http://schemas.microsoft.com/office/drawing/2014/main" id="{B60404FE-69E5-42E3-8881-134DB97972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0633" y="1849438"/>
                <a:ext cx="0" cy="528638"/>
              </a:xfrm>
              <a:custGeom>
                <a:avLst/>
                <a:gdLst>
                  <a:gd name="T0" fmla="*/ 333 h 333"/>
                  <a:gd name="T1" fmla="*/ 167 h 333"/>
                  <a:gd name="T2" fmla="*/ 0 h 33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33">
                    <a:moveTo>
                      <a:pt x="0" y="333"/>
                    </a:moveTo>
                    <a:lnTo>
                      <a:pt x="0" y="167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62">
                <a:extLst>
                  <a:ext uri="{FF2B5EF4-FFF2-40B4-BE49-F238E27FC236}">
                    <a16:creationId xmlns:a16="http://schemas.microsoft.com/office/drawing/2014/main" id="{0E2B0815-2135-4281-B01D-31ECE6577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458" y="1870075"/>
                <a:ext cx="1577975" cy="301625"/>
              </a:xfrm>
              <a:custGeom>
                <a:avLst/>
                <a:gdLst>
                  <a:gd name="T0" fmla="*/ 994 w 994"/>
                  <a:gd name="T1" fmla="*/ 140 h 190"/>
                  <a:gd name="T2" fmla="*/ 663 w 994"/>
                  <a:gd name="T3" fmla="*/ 166 h 190"/>
                  <a:gd name="T4" fmla="*/ 663 w 994"/>
                  <a:gd name="T5" fmla="*/ 166 h 190"/>
                  <a:gd name="T6" fmla="*/ 499 w 994"/>
                  <a:gd name="T7" fmla="*/ 72 h 190"/>
                  <a:gd name="T8" fmla="*/ 498 w 994"/>
                  <a:gd name="T9" fmla="*/ 72 h 190"/>
                  <a:gd name="T10" fmla="*/ 333 w 994"/>
                  <a:gd name="T11" fmla="*/ 189 h 190"/>
                  <a:gd name="T12" fmla="*/ 332 w 994"/>
                  <a:gd name="T13" fmla="*/ 190 h 190"/>
                  <a:gd name="T14" fmla="*/ 164 w 994"/>
                  <a:gd name="T15" fmla="*/ 117 h 190"/>
                  <a:gd name="T16" fmla="*/ 82 w 994"/>
                  <a:gd name="T17" fmla="*/ 154 h 190"/>
                  <a:gd name="T18" fmla="*/ 1 w 994"/>
                  <a:gd name="T19" fmla="*/ 3 h 190"/>
                  <a:gd name="T20" fmla="*/ 0 w 994"/>
                  <a:gd name="T21" fmla="*/ 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94" h="190">
                    <a:moveTo>
                      <a:pt x="994" y="140"/>
                    </a:moveTo>
                    <a:lnTo>
                      <a:pt x="663" y="166"/>
                    </a:lnTo>
                    <a:lnTo>
                      <a:pt x="663" y="166"/>
                    </a:lnTo>
                    <a:lnTo>
                      <a:pt x="499" y="72"/>
                    </a:lnTo>
                    <a:lnTo>
                      <a:pt x="498" y="72"/>
                    </a:lnTo>
                    <a:lnTo>
                      <a:pt x="333" y="189"/>
                    </a:lnTo>
                    <a:lnTo>
                      <a:pt x="332" y="190"/>
                    </a:lnTo>
                    <a:lnTo>
                      <a:pt x="164" y="117"/>
                    </a:lnTo>
                    <a:lnTo>
                      <a:pt x="82" y="154"/>
                    </a:lnTo>
                    <a:lnTo>
                      <a:pt x="1" y="3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65">
                <a:extLst>
                  <a:ext uri="{FF2B5EF4-FFF2-40B4-BE49-F238E27FC236}">
                    <a16:creationId xmlns:a16="http://schemas.microsoft.com/office/drawing/2014/main" id="{B7408A2D-B960-41C5-A12F-8EBF8E8A4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7120" y="1836738"/>
                <a:ext cx="65088" cy="66675"/>
              </a:xfrm>
              <a:custGeom>
                <a:avLst/>
                <a:gdLst>
                  <a:gd name="T0" fmla="*/ 33 w 38"/>
                  <a:gd name="T1" fmla="*/ 33 h 38"/>
                  <a:gd name="T2" fmla="*/ 38 w 38"/>
                  <a:gd name="T3" fmla="*/ 19 h 38"/>
                  <a:gd name="T4" fmla="*/ 33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3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3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10" y="37"/>
                      <a:pt x="14" y="38"/>
                      <a:pt x="19" y="38"/>
                    </a:cubicBezTo>
                    <a:cubicBezTo>
                      <a:pt x="24" y="38"/>
                      <a:pt x="29" y="37"/>
                      <a:pt x="33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68">
                <a:extLst>
                  <a:ext uri="{FF2B5EF4-FFF2-40B4-BE49-F238E27FC236}">
                    <a16:creationId xmlns:a16="http://schemas.microsoft.com/office/drawing/2014/main" id="{ADF10566-A584-4C23-A1D7-074A49D74E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7295" y="2081213"/>
                <a:ext cx="65088" cy="6667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9" y="37"/>
                      <a:pt x="14" y="38"/>
                      <a:pt x="19" y="38"/>
                    </a:cubicBezTo>
                    <a:cubicBezTo>
                      <a:pt x="24" y="38"/>
                      <a:pt x="29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69">
                <a:extLst>
                  <a:ext uri="{FF2B5EF4-FFF2-40B4-BE49-F238E27FC236}">
                    <a16:creationId xmlns:a16="http://schemas.microsoft.com/office/drawing/2014/main" id="{A1B4E341-860E-444F-8A0D-A598EE7CD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7470" y="2022475"/>
                <a:ext cx="65088" cy="66675"/>
              </a:xfrm>
              <a:custGeom>
                <a:avLst/>
                <a:gdLst>
                  <a:gd name="T0" fmla="*/ 32 w 38"/>
                  <a:gd name="T1" fmla="*/ 32 h 38"/>
                  <a:gd name="T2" fmla="*/ 38 w 38"/>
                  <a:gd name="T3" fmla="*/ 19 h 38"/>
                  <a:gd name="T4" fmla="*/ 32 w 38"/>
                  <a:gd name="T5" fmla="*/ 5 h 38"/>
                  <a:gd name="T6" fmla="*/ 19 w 38"/>
                  <a:gd name="T7" fmla="*/ 0 h 38"/>
                  <a:gd name="T8" fmla="*/ 5 w 38"/>
                  <a:gd name="T9" fmla="*/ 5 h 38"/>
                  <a:gd name="T10" fmla="*/ 0 w 38"/>
                  <a:gd name="T11" fmla="*/ 19 h 38"/>
                  <a:gd name="T12" fmla="*/ 5 w 38"/>
                  <a:gd name="T13" fmla="*/ 32 h 38"/>
                  <a:gd name="T14" fmla="*/ 19 w 38"/>
                  <a:gd name="T15" fmla="*/ 38 h 38"/>
                  <a:gd name="T16" fmla="*/ 32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2"/>
                    </a:move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3"/>
                      <a:pt x="36" y="9"/>
                      <a:pt x="32" y="5"/>
                    </a:cubicBezTo>
                    <a:cubicBezTo>
                      <a:pt x="28" y="1"/>
                      <a:pt x="24" y="0"/>
                      <a:pt x="19" y="0"/>
                    </a:cubicBezTo>
                    <a:cubicBezTo>
                      <a:pt x="14" y="0"/>
                      <a:pt x="9" y="1"/>
                      <a:pt x="5" y="5"/>
                    </a:cubicBez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5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0">
                <a:extLst>
                  <a:ext uri="{FF2B5EF4-FFF2-40B4-BE49-F238E27FC236}">
                    <a16:creationId xmlns:a16="http://schemas.microsoft.com/office/drawing/2014/main" id="{AC97CEE3-023F-42E0-8A3B-2B2A8C18B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5758" y="2136775"/>
                <a:ext cx="66675" cy="66675"/>
              </a:xfrm>
              <a:custGeom>
                <a:avLst/>
                <a:gdLst>
                  <a:gd name="T0" fmla="*/ 33 w 38"/>
                  <a:gd name="T1" fmla="*/ 33 h 38"/>
                  <a:gd name="T2" fmla="*/ 38 w 38"/>
                  <a:gd name="T3" fmla="*/ 19 h 38"/>
                  <a:gd name="T4" fmla="*/ 33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3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3"/>
                    </a:move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10"/>
                      <a:pt x="33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4"/>
                      <a:pt x="2" y="29"/>
                      <a:pt x="6" y="33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3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1">
                <a:extLst>
                  <a:ext uri="{FF2B5EF4-FFF2-40B4-BE49-F238E27FC236}">
                    <a16:creationId xmlns:a16="http://schemas.microsoft.com/office/drawing/2014/main" id="{F030515B-FECB-44C8-A544-32C3D97AA3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9283" y="1951038"/>
                <a:ext cx="66675" cy="66675"/>
              </a:xfrm>
              <a:custGeom>
                <a:avLst/>
                <a:gdLst>
                  <a:gd name="T0" fmla="*/ 33 w 38"/>
                  <a:gd name="T1" fmla="*/ 33 h 38"/>
                  <a:gd name="T2" fmla="*/ 38 w 38"/>
                  <a:gd name="T3" fmla="*/ 19 h 38"/>
                  <a:gd name="T4" fmla="*/ 33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3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3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10" y="37"/>
                      <a:pt x="14" y="38"/>
                      <a:pt x="19" y="38"/>
                    </a:cubicBezTo>
                    <a:cubicBezTo>
                      <a:pt x="24" y="38"/>
                      <a:pt x="29" y="37"/>
                      <a:pt x="33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72">
                <a:extLst>
                  <a:ext uri="{FF2B5EF4-FFF2-40B4-BE49-F238E27FC236}">
                    <a16:creationId xmlns:a16="http://schemas.microsoft.com/office/drawing/2014/main" id="{CD893D01-0909-48A4-AA70-CA0E000B2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9633" y="2100263"/>
                <a:ext cx="66675" cy="66675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5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5" y="33"/>
                    </a:cubicBezTo>
                    <a:cubicBezTo>
                      <a:pt x="9" y="37"/>
                      <a:pt x="14" y="38"/>
                      <a:pt x="19" y="38"/>
                    </a:cubicBezTo>
                    <a:cubicBezTo>
                      <a:pt x="24" y="38"/>
                      <a:pt x="28" y="37"/>
                      <a:pt x="32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73">
                <a:extLst>
                  <a:ext uri="{FF2B5EF4-FFF2-40B4-BE49-F238E27FC236}">
                    <a16:creationId xmlns:a16="http://schemas.microsoft.com/office/drawing/2014/main" id="{E826067F-7BDD-4FDD-92BC-8DE100B4D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095" y="2058988"/>
                <a:ext cx="66675" cy="66675"/>
              </a:xfrm>
              <a:custGeom>
                <a:avLst/>
                <a:gdLst>
                  <a:gd name="T0" fmla="*/ 33 w 38"/>
                  <a:gd name="T1" fmla="*/ 33 h 38"/>
                  <a:gd name="T2" fmla="*/ 38 w 38"/>
                  <a:gd name="T3" fmla="*/ 19 h 38"/>
                  <a:gd name="T4" fmla="*/ 33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3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3"/>
                    </a:moveTo>
                    <a:cubicBezTo>
                      <a:pt x="37" y="29"/>
                      <a:pt x="38" y="24"/>
                      <a:pt x="38" y="19"/>
                    </a:cubicBezTo>
                    <a:cubicBezTo>
                      <a:pt x="38" y="14"/>
                      <a:pt x="37" y="10"/>
                      <a:pt x="33" y="6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4"/>
                      <a:pt x="2" y="29"/>
                      <a:pt x="6" y="33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3"/>
                    </a:cubicBez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8" name="ZoneTexte 97">
              <a:extLst>
                <a:ext uri="{FF2B5EF4-FFF2-40B4-BE49-F238E27FC236}">
                  <a16:creationId xmlns:a16="http://schemas.microsoft.com/office/drawing/2014/main" id="{B38C1230-9127-4382-9521-87DDAF97582A}"/>
                </a:ext>
              </a:extLst>
            </p:cNvPr>
            <p:cNvSpPr txBox="1"/>
            <p:nvPr/>
          </p:nvSpPr>
          <p:spPr>
            <a:xfrm>
              <a:off x="861405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99" name="ZoneTexte 98">
              <a:extLst>
                <a:ext uri="{FF2B5EF4-FFF2-40B4-BE49-F238E27FC236}">
                  <a16:creationId xmlns:a16="http://schemas.microsoft.com/office/drawing/2014/main" id="{4FEA4C70-FEBD-407C-A43D-B8D2C7483F90}"/>
                </a:ext>
              </a:extLst>
            </p:cNvPr>
            <p:cNvSpPr txBox="1"/>
            <p:nvPr/>
          </p:nvSpPr>
          <p:spPr>
            <a:xfrm>
              <a:off x="1126249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00" name="ZoneTexte 99">
              <a:extLst>
                <a:ext uri="{FF2B5EF4-FFF2-40B4-BE49-F238E27FC236}">
                  <a16:creationId xmlns:a16="http://schemas.microsoft.com/office/drawing/2014/main" id="{67BCD2D3-640D-4B50-BE8B-9335702E42B9}"/>
                </a:ext>
              </a:extLst>
            </p:cNvPr>
            <p:cNvSpPr txBox="1"/>
            <p:nvPr/>
          </p:nvSpPr>
          <p:spPr>
            <a:xfrm>
              <a:off x="1390592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CCE609D3-24F2-48D5-AC93-D24BC6118EED}"/>
                </a:ext>
              </a:extLst>
            </p:cNvPr>
            <p:cNvSpPr txBox="1"/>
            <p:nvPr/>
          </p:nvSpPr>
          <p:spPr>
            <a:xfrm>
              <a:off x="1657358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44030CB9-BA68-4E2A-BBE0-42E7AD041AAA}"/>
                </a:ext>
              </a:extLst>
            </p:cNvPr>
            <p:cNvSpPr txBox="1"/>
            <p:nvPr/>
          </p:nvSpPr>
          <p:spPr>
            <a:xfrm>
              <a:off x="1926547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03" name="ZoneTexte 102">
              <a:extLst>
                <a:ext uri="{FF2B5EF4-FFF2-40B4-BE49-F238E27FC236}">
                  <a16:creationId xmlns:a16="http://schemas.microsoft.com/office/drawing/2014/main" id="{77585382-7DF8-4F79-95B9-08BE5AC813DE}"/>
                </a:ext>
              </a:extLst>
            </p:cNvPr>
            <p:cNvSpPr txBox="1"/>
            <p:nvPr/>
          </p:nvSpPr>
          <p:spPr>
            <a:xfrm>
              <a:off x="2419970" y="519043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:a16="http://schemas.microsoft.com/office/drawing/2014/main" id="{A34879C3-AF08-4B24-AC02-4577B43CCB6D}"/>
                </a:ext>
              </a:extLst>
            </p:cNvPr>
            <p:cNvSpPr txBox="1"/>
            <p:nvPr/>
          </p:nvSpPr>
          <p:spPr>
            <a:xfrm>
              <a:off x="467544" y="4759866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-60</a:t>
              </a:r>
            </a:p>
          </p:txBody>
        </p:sp>
        <p:sp>
          <p:nvSpPr>
            <p:cNvPr id="109" name="ZoneTexte 108">
              <a:extLst>
                <a:ext uri="{FF2B5EF4-FFF2-40B4-BE49-F238E27FC236}">
                  <a16:creationId xmlns:a16="http://schemas.microsoft.com/office/drawing/2014/main" id="{D87B2287-2319-48DF-A75C-4197D04F0C0C}"/>
                </a:ext>
              </a:extLst>
            </p:cNvPr>
            <p:cNvSpPr txBox="1"/>
            <p:nvPr/>
          </p:nvSpPr>
          <p:spPr>
            <a:xfrm>
              <a:off x="467544" y="3792670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-40</a:t>
              </a:r>
            </a:p>
          </p:txBody>
        </p:sp>
        <p:sp>
          <p:nvSpPr>
            <p:cNvPr id="110" name="ZoneTexte 109">
              <a:extLst>
                <a:ext uri="{FF2B5EF4-FFF2-40B4-BE49-F238E27FC236}">
                  <a16:creationId xmlns:a16="http://schemas.microsoft.com/office/drawing/2014/main" id="{0A661711-F0FB-4039-A7CA-098A6BDA671E}"/>
                </a:ext>
              </a:extLst>
            </p:cNvPr>
            <p:cNvSpPr txBox="1"/>
            <p:nvPr/>
          </p:nvSpPr>
          <p:spPr>
            <a:xfrm>
              <a:off x="467544" y="2825475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74DBDE32-4BF7-4C86-909C-85E3A88DF645}"/>
                </a:ext>
              </a:extLst>
            </p:cNvPr>
            <p:cNvSpPr txBox="1"/>
            <p:nvPr/>
          </p:nvSpPr>
          <p:spPr>
            <a:xfrm>
              <a:off x="467544" y="1858280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12" name="ZoneTexte 111">
              <a:extLst>
                <a:ext uri="{FF2B5EF4-FFF2-40B4-BE49-F238E27FC236}">
                  <a16:creationId xmlns:a16="http://schemas.microsoft.com/office/drawing/2014/main" id="{4CCE2FE1-56BB-49BC-B78A-CED651022CF5}"/>
                </a:ext>
              </a:extLst>
            </p:cNvPr>
            <p:cNvSpPr txBox="1"/>
            <p:nvPr/>
          </p:nvSpPr>
          <p:spPr>
            <a:xfrm>
              <a:off x="990443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45A1A383-67C9-46A6-BBE6-C5EC715FE571}"/>
                </a:ext>
              </a:extLst>
            </p:cNvPr>
            <p:cNvSpPr txBox="1"/>
            <p:nvPr/>
          </p:nvSpPr>
          <p:spPr>
            <a:xfrm>
              <a:off x="1443757" y="5384249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  <p:sp>
          <p:nvSpPr>
            <p:cNvPr id="134" name="ZoneTexte 133">
              <a:extLst>
                <a:ext uri="{FF2B5EF4-FFF2-40B4-BE49-F238E27FC236}">
                  <a16:creationId xmlns:a16="http://schemas.microsoft.com/office/drawing/2014/main" id="{5155D572-2171-4073-8BCB-F2B0EA3CA673}"/>
                </a:ext>
              </a:extLst>
            </p:cNvPr>
            <p:cNvSpPr txBox="1"/>
            <p:nvPr/>
          </p:nvSpPr>
          <p:spPr>
            <a:xfrm>
              <a:off x="1482043" y="1493821"/>
              <a:ext cx="8551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Placebo</a:t>
              </a:r>
            </a:p>
          </p:txBody>
        </p:sp>
      </p:grpSp>
      <p:sp>
        <p:nvSpPr>
          <p:cNvPr id="130" name="Rectangle 27">
            <a:extLst>
              <a:ext uri="{FF2B5EF4-FFF2-40B4-BE49-F238E27FC236}">
                <a16:creationId xmlns:a16="http://schemas.microsoft.com/office/drawing/2014/main" id="{0C4DB75C-AD01-4794-8EB9-C6968B0E12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FLIGHT-FXR Study: </a:t>
            </a:r>
            <a:r>
              <a:rPr lang="en-US" sz="3000" dirty="0" err="1"/>
              <a:t>Tropifexor</a:t>
            </a:r>
            <a:r>
              <a:rPr lang="en-US" sz="3000" dirty="0"/>
              <a:t> (LJN452) </a:t>
            </a:r>
            <a:br>
              <a:rPr lang="en-US" sz="3000" dirty="0"/>
            </a:br>
            <a:r>
              <a:rPr lang="en-US" sz="3000" dirty="0"/>
              <a:t>in NASH: phase 2b (interim results)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83548FC-3653-44A4-AD3B-DBF1EA1B75D8}"/>
              </a:ext>
            </a:extLst>
          </p:cNvPr>
          <p:cNvGrpSpPr/>
          <p:nvPr/>
        </p:nvGrpSpPr>
        <p:grpSpPr>
          <a:xfrm>
            <a:off x="3359559" y="1493821"/>
            <a:ext cx="2364569" cy="4167427"/>
            <a:chOff x="2909231" y="1493821"/>
            <a:chExt cx="2364569" cy="4167427"/>
          </a:xfrm>
        </p:grpSpPr>
        <p:grpSp>
          <p:nvGrpSpPr>
            <p:cNvPr id="97" name="Groupe 96">
              <a:extLst>
                <a:ext uri="{FF2B5EF4-FFF2-40B4-BE49-F238E27FC236}">
                  <a16:creationId xmlns:a16="http://schemas.microsoft.com/office/drawing/2014/main" id="{2E7BB32D-63D2-4541-82EE-3EB2AC1EC852}"/>
                </a:ext>
              </a:extLst>
            </p:cNvPr>
            <p:cNvGrpSpPr/>
            <p:nvPr/>
          </p:nvGrpSpPr>
          <p:grpSpPr>
            <a:xfrm>
              <a:off x="3315965" y="1735530"/>
              <a:ext cx="1887538" cy="3470276"/>
              <a:chOff x="3338513" y="1393825"/>
              <a:chExt cx="1887538" cy="3470276"/>
            </a:xfrm>
          </p:grpSpPr>
          <p:sp>
            <p:nvSpPr>
              <p:cNvPr id="12" name="Freeform 7">
                <a:extLst>
                  <a:ext uri="{FF2B5EF4-FFF2-40B4-BE49-F238E27FC236}">
                    <a16:creationId xmlns:a16="http://schemas.microsoft.com/office/drawing/2014/main" id="{9434036E-1C7C-4A3F-8B05-18F33F59C5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713" y="1393825"/>
                <a:ext cx="1811338" cy="3379788"/>
              </a:xfrm>
              <a:custGeom>
                <a:avLst/>
                <a:gdLst>
                  <a:gd name="T0" fmla="*/ 0 w 1141"/>
                  <a:gd name="T1" fmla="*/ 0 h 2129"/>
                  <a:gd name="T2" fmla="*/ 0 w 1141"/>
                  <a:gd name="T3" fmla="*/ 2129 h 2129"/>
                  <a:gd name="T4" fmla="*/ 1141 w 1141"/>
                  <a:gd name="T5" fmla="*/ 2129 h 2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41" h="2129">
                    <a:moveTo>
                      <a:pt x="0" y="0"/>
                    </a:moveTo>
                    <a:lnTo>
                      <a:pt x="0" y="2129"/>
                    </a:lnTo>
                    <a:lnTo>
                      <a:pt x="1141" y="2129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Line 9">
                <a:extLst>
                  <a:ext uri="{FF2B5EF4-FFF2-40B4-BE49-F238E27FC236}">
                    <a16:creationId xmlns:a16="http://schemas.microsoft.com/office/drawing/2014/main" id="{A5B9D9FB-2543-4A9F-BE39-D5E6B2CE0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713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Line 10">
                <a:extLst>
                  <a:ext uri="{FF2B5EF4-FFF2-40B4-BE49-F238E27FC236}">
                    <a16:creationId xmlns:a16="http://schemas.microsoft.com/office/drawing/2014/main" id="{9D11F42A-D649-41CD-B7EF-B1454A35C3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27525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11">
                <a:extLst>
                  <a:ext uri="{FF2B5EF4-FFF2-40B4-BE49-F238E27FC236}">
                    <a16:creationId xmlns:a16="http://schemas.microsoft.com/office/drawing/2014/main" id="{E2F2CA9B-0CD1-4E30-82D3-E783B6E0EB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2413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13">
                <a:extLst>
                  <a:ext uri="{FF2B5EF4-FFF2-40B4-BE49-F238E27FC236}">
                    <a16:creationId xmlns:a16="http://schemas.microsoft.com/office/drawing/2014/main" id="{103DE785-FF0C-4A82-A3DD-59995F319A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3950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4">
                <a:extLst>
                  <a:ext uri="{FF2B5EF4-FFF2-40B4-BE49-F238E27FC236}">
                    <a16:creationId xmlns:a16="http://schemas.microsoft.com/office/drawing/2014/main" id="{FAF9DB40-7172-4FB0-B6ED-C936D900D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2188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23">
                <a:extLst>
                  <a:ext uri="{FF2B5EF4-FFF2-40B4-BE49-F238E27FC236}">
                    <a16:creationId xmlns:a16="http://schemas.microsoft.com/office/drawing/2014/main" id="{29F4EFF2-60B5-43D9-9416-BF4E47D2C9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21275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Line 25">
                <a:extLst>
                  <a:ext uri="{FF2B5EF4-FFF2-40B4-BE49-F238E27FC236}">
                    <a16:creationId xmlns:a16="http://schemas.microsoft.com/office/drawing/2014/main" id="{CB34A904-B666-4CA2-B256-61EBC16C30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91050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Line 32">
                <a:extLst>
                  <a:ext uri="{FF2B5EF4-FFF2-40B4-BE49-F238E27FC236}">
                    <a16:creationId xmlns:a16="http://schemas.microsoft.com/office/drawing/2014/main" id="{46E2525A-F7AF-4DE6-A660-0D5B8D8E8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513" y="1651000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Line 33">
                <a:extLst>
                  <a:ext uri="{FF2B5EF4-FFF2-40B4-BE49-F238E27FC236}">
                    <a16:creationId xmlns:a16="http://schemas.microsoft.com/office/drawing/2014/main" id="{56D7B1A3-9CE0-41BB-9B89-F059DE2156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513" y="2617788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Line 34">
                <a:extLst>
                  <a:ext uri="{FF2B5EF4-FFF2-40B4-BE49-F238E27FC236}">
                    <a16:creationId xmlns:a16="http://schemas.microsoft.com/office/drawing/2014/main" id="{4B1C995D-5283-4535-BCB4-40CA31B51B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513" y="3584575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Line 35">
                <a:extLst>
                  <a:ext uri="{FF2B5EF4-FFF2-40B4-BE49-F238E27FC236}">
                    <a16:creationId xmlns:a16="http://schemas.microsoft.com/office/drawing/2014/main" id="{52534440-D7DA-43DE-AAA9-5AC8CB11AB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8513" y="4551363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55">
                <a:extLst>
                  <a:ext uri="{FF2B5EF4-FFF2-40B4-BE49-F238E27FC236}">
                    <a16:creationId xmlns:a16="http://schemas.microsoft.com/office/drawing/2014/main" id="{0A57F087-C853-4618-8CCA-D19347C51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7525" y="3430588"/>
                <a:ext cx="0" cy="457200"/>
              </a:xfrm>
              <a:custGeom>
                <a:avLst/>
                <a:gdLst>
                  <a:gd name="T0" fmla="*/ 288 h 288"/>
                  <a:gd name="T1" fmla="*/ 151 h 288"/>
                  <a:gd name="T2" fmla="*/ 0 h 28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88">
                    <a:moveTo>
                      <a:pt x="0" y="288"/>
                    </a:moveTo>
                    <a:lnTo>
                      <a:pt x="0" y="151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56">
                <a:extLst>
                  <a:ext uri="{FF2B5EF4-FFF2-40B4-BE49-F238E27FC236}">
                    <a16:creationId xmlns:a16="http://schemas.microsoft.com/office/drawing/2014/main" id="{1052DEE9-A53A-484E-84B8-D5161DEE6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3775" y="1576388"/>
                <a:ext cx="0" cy="192088"/>
              </a:xfrm>
              <a:custGeom>
                <a:avLst/>
                <a:gdLst>
                  <a:gd name="T0" fmla="*/ 121 h 121"/>
                  <a:gd name="T1" fmla="*/ 53 h 121"/>
                  <a:gd name="T2" fmla="*/ 0 h 12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21">
                    <a:moveTo>
                      <a:pt x="0" y="121"/>
                    </a:moveTo>
                    <a:lnTo>
                      <a:pt x="0" y="53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57">
                <a:extLst>
                  <a:ext uri="{FF2B5EF4-FFF2-40B4-BE49-F238E27FC236}">
                    <a16:creationId xmlns:a16="http://schemas.microsoft.com/office/drawing/2014/main" id="{82D9F284-5E25-49BF-81E7-F63BFC6445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9688" y="3452813"/>
                <a:ext cx="0" cy="536575"/>
              </a:xfrm>
              <a:custGeom>
                <a:avLst/>
                <a:gdLst>
                  <a:gd name="T0" fmla="*/ 338 h 338"/>
                  <a:gd name="T1" fmla="*/ 174 h 338"/>
                  <a:gd name="T2" fmla="*/ 0 h 33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38">
                    <a:moveTo>
                      <a:pt x="0" y="338"/>
                    </a:moveTo>
                    <a:lnTo>
                      <a:pt x="0" y="174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58">
                <a:extLst>
                  <a:ext uri="{FF2B5EF4-FFF2-40B4-BE49-F238E27FC236}">
                    <a16:creationId xmlns:a16="http://schemas.microsoft.com/office/drawing/2014/main" id="{80F518D4-B477-47C2-8534-0CD94DA2A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2063" y="2879725"/>
                <a:ext cx="0" cy="384175"/>
              </a:xfrm>
              <a:custGeom>
                <a:avLst/>
                <a:gdLst>
                  <a:gd name="T0" fmla="*/ 242 h 242"/>
                  <a:gd name="T1" fmla="*/ 129 h 242"/>
                  <a:gd name="T2" fmla="*/ 0 h 2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42">
                    <a:moveTo>
                      <a:pt x="0" y="242"/>
                    </a:moveTo>
                    <a:lnTo>
                      <a:pt x="0" y="129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59">
                <a:extLst>
                  <a:ext uri="{FF2B5EF4-FFF2-40B4-BE49-F238E27FC236}">
                    <a16:creationId xmlns:a16="http://schemas.microsoft.com/office/drawing/2014/main" id="{08432CBD-5BBE-4C2E-960F-2037494CA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2413" y="3252788"/>
                <a:ext cx="0" cy="458788"/>
              </a:xfrm>
              <a:custGeom>
                <a:avLst/>
                <a:gdLst>
                  <a:gd name="T0" fmla="*/ 289 h 289"/>
                  <a:gd name="T1" fmla="*/ 141 h 289"/>
                  <a:gd name="T2" fmla="*/ 0 h 28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89">
                    <a:moveTo>
                      <a:pt x="0" y="289"/>
                    </a:moveTo>
                    <a:lnTo>
                      <a:pt x="0" y="141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0">
                <a:extLst>
                  <a:ext uri="{FF2B5EF4-FFF2-40B4-BE49-F238E27FC236}">
                    <a16:creationId xmlns:a16="http://schemas.microsoft.com/office/drawing/2014/main" id="{27104B28-2429-4F43-8188-08481C92D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2638" y="3465513"/>
                <a:ext cx="0" cy="496888"/>
              </a:xfrm>
              <a:custGeom>
                <a:avLst/>
                <a:gdLst>
                  <a:gd name="T0" fmla="*/ 313 h 313"/>
                  <a:gd name="T1" fmla="*/ 166 h 313"/>
                  <a:gd name="T2" fmla="*/ 0 h 31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13">
                    <a:moveTo>
                      <a:pt x="0" y="313"/>
                    </a:moveTo>
                    <a:lnTo>
                      <a:pt x="0" y="16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61">
                <a:extLst>
                  <a:ext uri="{FF2B5EF4-FFF2-40B4-BE49-F238E27FC236}">
                    <a16:creationId xmlns:a16="http://schemas.microsoft.com/office/drawing/2014/main" id="{5AF581AA-B154-4AF9-8928-22D79C44D8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3475" y="2306638"/>
                <a:ext cx="0" cy="327025"/>
              </a:xfrm>
              <a:custGeom>
                <a:avLst/>
                <a:gdLst>
                  <a:gd name="T0" fmla="*/ 206 h 206"/>
                  <a:gd name="T1" fmla="*/ 117 h 206"/>
                  <a:gd name="T2" fmla="*/ 0 h 20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06">
                    <a:moveTo>
                      <a:pt x="0" y="206"/>
                    </a:moveTo>
                    <a:lnTo>
                      <a:pt x="0" y="117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64">
                <a:extLst>
                  <a:ext uri="{FF2B5EF4-FFF2-40B4-BE49-F238E27FC236}">
                    <a16:creationId xmlns:a16="http://schemas.microsoft.com/office/drawing/2014/main" id="{DDF47B05-3040-4CFC-A2B2-1D6AFA1309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3775" y="1660525"/>
                <a:ext cx="1585913" cy="2068513"/>
              </a:xfrm>
              <a:custGeom>
                <a:avLst/>
                <a:gdLst>
                  <a:gd name="T0" fmla="*/ 999 w 999"/>
                  <a:gd name="T1" fmla="*/ 1303 h 1303"/>
                  <a:gd name="T2" fmla="*/ 667 w 999"/>
                  <a:gd name="T3" fmla="*/ 1303 h 1303"/>
                  <a:gd name="T4" fmla="*/ 667 w 999"/>
                  <a:gd name="T5" fmla="*/ 1303 h 1303"/>
                  <a:gd name="T6" fmla="*/ 502 w 999"/>
                  <a:gd name="T7" fmla="*/ 1267 h 1303"/>
                  <a:gd name="T8" fmla="*/ 500 w 999"/>
                  <a:gd name="T9" fmla="*/ 1266 h 1303"/>
                  <a:gd name="T10" fmla="*/ 334 w 999"/>
                  <a:gd name="T11" fmla="*/ 1146 h 1303"/>
                  <a:gd name="T12" fmla="*/ 333 w 999"/>
                  <a:gd name="T13" fmla="*/ 1144 h 1303"/>
                  <a:gd name="T14" fmla="*/ 169 w 999"/>
                  <a:gd name="T15" fmla="*/ 897 h 1303"/>
                  <a:gd name="T16" fmla="*/ 88 w 999"/>
                  <a:gd name="T17" fmla="*/ 524 h 1303"/>
                  <a:gd name="T18" fmla="*/ 0 w 999"/>
                  <a:gd name="T19" fmla="*/ 0 h 1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99" h="1303">
                    <a:moveTo>
                      <a:pt x="999" y="1303"/>
                    </a:moveTo>
                    <a:lnTo>
                      <a:pt x="667" y="1303"/>
                    </a:lnTo>
                    <a:lnTo>
                      <a:pt x="667" y="1303"/>
                    </a:lnTo>
                    <a:lnTo>
                      <a:pt x="502" y="1267"/>
                    </a:lnTo>
                    <a:lnTo>
                      <a:pt x="500" y="1266"/>
                    </a:lnTo>
                    <a:lnTo>
                      <a:pt x="334" y="1146"/>
                    </a:lnTo>
                    <a:lnTo>
                      <a:pt x="333" y="1144"/>
                    </a:lnTo>
                    <a:lnTo>
                      <a:pt x="169" y="897"/>
                    </a:lnTo>
                    <a:lnTo>
                      <a:pt x="88" y="524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66">
                <a:extLst>
                  <a:ext uri="{FF2B5EF4-FFF2-40B4-BE49-F238E27FC236}">
                    <a16:creationId xmlns:a16="http://schemas.microsoft.com/office/drawing/2014/main" id="{D3412529-4966-4A7E-8B0E-4E10BA9EA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7938" y="3695700"/>
                <a:ext cx="65088" cy="66675"/>
              </a:xfrm>
              <a:custGeom>
                <a:avLst/>
                <a:gdLst>
                  <a:gd name="T0" fmla="*/ 5 w 38"/>
                  <a:gd name="T1" fmla="*/ 6 h 38"/>
                  <a:gd name="T2" fmla="*/ 0 w 38"/>
                  <a:gd name="T3" fmla="*/ 19 h 38"/>
                  <a:gd name="T4" fmla="*/ 5 w 38"/>
                  <a:gd name="T5" fmla="*/ 32 h 38"/>
                  <a:gd name="T6" fmla="*/ 19 w 38"/>
                  <a:gd name="T7" fmla="*/ 38 h 38"/>
                  <a:gd name="T8" fmla="*/ 32 w 38"/>
                  <a:gd name="T9" fmla="*/ 32 h 38"/>
                  <a:gd name="T10" fmla="*/ 38 w 38"/>
                  <a:gd name="T11" fmla="*/ 19 h 38"/>
                  <a:gd name="T12" fmla="*/ 32 w 38"/>
                  <a:gd name="T13" fmla="*/ 6 h 38"/>
                  <a:gd name="T14" fmla="*/ 19 w 38"/>
                  <a:gd name="T15" fmla="*/ 0 h 38"/>
                  <a:gd name="T16" fmla="*/ 5 w 38"/>
                  <a:gd name="T17" fmla="*/ 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5" y="6"/>
                    </a:move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9"/>
                      <a:pt x="5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5" y="6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74">
                <a:extLst>
                  <a:ext uri="{FF2B5EF4-FFF2-40B4-BE49-F238E27FC236}">
                    <a16:creationId xmlns:a16="http://schemas.microsoft.com/office/drawing/2014/main" id="{4005224E-A6FF-41C1-B640-8E9D4D3782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9300" y="3695700"/>
                <a:ext cx="66675" cy="66675"/>
              </a:xfrm>
              <a:custGeom>
                <a:avLst/>
                <a:gdLst>
                  <a:gd name="T0" fmla="*/ 6 w 38"/>
                  <a:gd name="T1" fmla="*/ 6 h 38"/>
                  <a:gd name="T2" fmla="*/ 0 w 38"/>
                  <a:gd name="T3" fmla="*/ 19 h 38"/>
                  <a:gd name="T4" fmla="*/ 6 w 38"/>
                  <a:gd name="T5" fmla="*/ 32 h 38"/>
                  <a:gd name="T6" fmla="*/ 19 w 38"/>
                  <a:gd name="T7" fmla="*/ 38 h 38"/>
                  <a:gd name="T8" fmla="*/ 32 w 38"/>
                  <a:gd name="T9" fmla="*/ 32 h 38"/>
                  <a:gd name="T10" fmla="*/ 38 w 38"/>
                  <a:gd name="T11" fmla="*/ 19 h 38"/>
                  <a:gd name="T12" fmla="*/ 32 w 38"/>
                  <a:gd name="T13" fmla="*/ 6 h 38"/>
                  <a:gd name="T14" fmla="*/ 19 w 38"/>
                  <a:gd name="T15" fmla="*/ 0 h 38"/>
                  <a:gd name="T16" fmla="*/ 6 w 38"/>
                  <a:gd name="T17" fmla="*/ 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6" y="6"/>
                    </a:move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9"/>
                      <a:pt x="6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2" y="32"/>
                    </a:cubicBez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2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75">
                <a:extLst>
                  <a:ext uri="{FF2B5EF4-FFF2-40B4-BE49-F238E27FC236}">
                    <a16:creationId xmlns:a16="http://schemas.microsoft.com/office/drawing/2014/main" id="{940FAE68-C0D6-4061-AC45-05E5231D5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7363" y="3638550"/>
                <a:ext cx="66675" cy="65088"/>
              </a:xfrm>
              <a:custGeom>
                <a:avLst/>
                <a:gdLst>
                  <a:gd name="T0" fmla="*/ 6 w 38"/>
                  <a:gd name="T1" fmla="*/ 6 h 38"/>
                  <a:gd name="T2" fmla="*/ 0 w 38"/>
                  <a:gd name="T3" fmla="*/ 19 h 38"/>
                  <a:gd name="T4" fmla="*/ 6 w 38"/>
                  <a:gd name="T5" fmla="*/ 33 h 38"/>
                  <a:gd name="T6" fmla="*/ 19 w 38"/>
                  <a:gd name="T7" fmla="*/ 38 h 38"/>
                  <a:gd name="T8" fmla="*/ 33 w 38"/>
                  <a:gd name="T9" fmla="*/ 33 h 38"/>
                  <a:gd name="T10" fmla="*/ 38 w 38"/>
                  <a:gd name="T11" fmla="*/ 19 h 38"/>
                  <a:gd name="T12" fmla="*/ 33 w 38"/>
                  <a:gd name="T13" fmla="*/ 6 h 38"/>
                  <a:gd name="T14" fmla="*/ 19 w 38"/>
                  <a:gd name="T15" fmla="*/ 0 h 38"/>
                  <a:gd name="T16" fmla="*/ 6 w 38"/>
                  <a:gd name="T17" fmla="*/ 6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6" y="6"/>
                    </a:move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10" y="37"/>
                      <a:pt x="14" y="38"/>
                      <a:pt x="19" y="38"/>
                    </a:cubicBezTo>
                    <a:cubicBezTo>
                      <a:pt x="25" y="38"/>
                      <a:pt x="29" y="37"/>
                      <a:pt x="33" y="33"/>
                    </a:cubicBezTo>
                    <a:cubicBezTo>
                      <a:pt x="37" y="29"/>
                      <a:pt x="38" y="25"/>
                      <a:pt x="38" y="19"/>
                    </a:cubicBezTo>
                    <a:cubicBezTo>
                      <a:pt x="38" y="14"/>
                      <a:pt x="37" y="10"/>
                      <a:pt x="33" y="6"/>
                    </a:cubicBezTo>
                    <a:cubicBezTo>
                      <a:pt x="29" y="2"/>
                      <a:pt x="25" y="0"/>
                      <a:pt x="19" y="0"/>
                    </a:cubicBezTo>
                    <a:cubicBezTo>
                      <a:pt x="14" y="0"/>
                      <a:pt x="10" y="2"/>
                      <a:pt x="6" y="6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6">
                <a:extLst>
                  <a:ext uri="{FF2B5EF4-FFF2-40B4-BE49-F238E27FC236}">
                    <a16:creationId xmlns:a16="http://schemas.microsoft.com/office/drawing/2014/main" id="{EDAA957F-72B2-463E-BDB8-717CE3230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663" y="3448050"/>
                <a:ext cx="65088" cy="65088"/>
              </a:xfrm>
              <a:custGeom>
                <a:avLst/>
                <a:gdLst>
                  <a:gd name="T0" fmla="*/ 6 w 38"/>
                  <a:gd name="T1" fmla="*/ 5 h 38"/>
                  <a:gd name="T2" fmla="*/ 0 w 38"/>
                  <a:gd name="T3" fmla="*/ 19 h 38"/>
                  <a:gd name="T4" fmla="*/ 6 w 38"/>
                  <a:gd name="T5" fmla="*/ 32 h 38"/>
                  <a:gd name="T6" fmla="*/ 19 w 38"/>
                  <a:gd name="T7" fmla="*/ 38 h 38"/>
                  <a:gd name="T8" fmla="*/ 32 w 38"/>
                  <a:gd name="T9" fmla="*/ 32 h 38"/>
                  <a:gd name="T10" fmla="*/ 38 w 38"/>
                  <a:gd name="T11" fmla="*/ 19 h 38"/>
                  <a:gd name="T12" fmla="*/ 32 w 38"/>
                  <a:gd name="T13" fmla="*/ 5 h 38"/>
                  <a:gd name="T14" fmla="*/ 19 w 38"/>
                  <a:gd name="T15" fmla="*/ 0 h 38"/>
                  <a:gd name="T16" fmla="*/ 6 w 38"/>
                  <a:gd name="T17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6" y="5"/>
                    </a:move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2" y="32"/>
                    </a:cubicBez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3"/>
                      <a:pt x="36" y="9"/>
                      <a:pt x="32" y="5"/>
                    </a:cubicBezTo>
                    <a:cubicBezTo>
                      <a:pt x="29" y="1"/>
                      <a:pt x="24" y="0"/>
                      <a:pt x="19" y="0"/>
                    </a:cubicBezTo>
                    <a:cubicBezTo>
                      <a:pt x="14" y="0"/>
                      <a:pt x="9" y="1"/>
                      <a:pt x="6" y="5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77">
                <a:extLst>
                  <a:ext uri="{FF2B5EF4-FFF2-40B4-BE49-F238E27FC236}">
                    <a16:creationId xmlns:a16="http://schemas.microsoft.com/office/drawing/2014/main" id="{84D2CB72-54E8-441A-8F8C-F9338FC79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725" y="3051175"/>
                <a:ext cx="65088" cy="66675"/>
              </a:xfrm>
              <a:custGeom>
                <a:avLst/>
                <a:gdLst>
                  <a:gd name="T0" fmla="*/ 6 w 38"/>
                  <a:gd name="T1" fmla="*/ 5 h 38"/>
                  <a:gd name="T2" fmla="*/ 0 w 38"/>
                  <a:gd name="T3" fmla="*/ 19 h 38"/>
                  <a:gd name="T4" fmla="*/ 6 w 38"/>
                  <a:gd name="T5" fmla="*/ 32 h 38"/>
                  <a:gd name="T6" fmla="*/ 19 w 38"/>
                  <a:gd name="T7" fmla="*/ 38 h 38"/>
                  <a:gd name="T8" fmla="*/ 33 w 38"/>
                  <a:gd name="T9" fmla="*/ 32 h 38"/>
                  <a:gd name="T10" fmla="*/ 38 w 38"/>
                  <a:gd name="T11" fmla="*/ 19 h 38"/>
                  <a:gd name="T12" fmla="*/ 33 w 38"/>
                  <a:gd name="T13" fmla="*/ 5 h 38"/>
                  <a:gd name="T14" fmla="*/ 19 w 38"/>
                  <a:gd name="T15" fmla="*/ 0 h 38"/>
                  <a:gd name="T16" fmla="*/ 6 w 38"/>
                  <a:gd name="T17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6" y="5"/>
                    </a:move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3" y="32"/>
                    </a:cubicBez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3" y="5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10" y="2"/>
                      <a:pt x="6" y="5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78">
                <a:extLst>
                  <a:ext uri="{FF2B5EF4-FFF2-40B4-BE49-F238E27FC236}">
                    <a16:creationId xmlns:a16="http://schemas.microsoft.com/office/drawing/2014/main" id="{E6F2331B-DBC8-4F90-A681-782FD3466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0138" y="2460625"/>
                <a:ext cx="63500" cy="65088"/>
              </a:xfrm>
              <a:custGeom>
                <a:avLst/>
                <a:gdLst>
                  <a:gd name="T0" fmla="*/ 5 w 37"/>
                  <a:gd name="T1" fmla="*/ 5 h 38"/>
                  <a:gd name="T2" fmla="*/ 0 w 37"/>
                  <a:gd name="T3" fmla="*/ 19 h 38"/>
                  <a:gd name="T4" fmla="*/ 5 w 37"/>
                  <a:gd name="T5" fmla="*/ 32 h 38"/>
                  <a:gd name="T6" fmla="*/ 19 w 37"/>
                  <a:gd name="T7" fmla="*/ 38 h 38"/>
                  <a:gd name="T8" fmla="*/ 32 w 37"/>
                  <a:gd name="T9" fmla="*/ 32 h 38"/>
                  <a:gd name="T10" fmla="*/ 37 w 37"/>
                  <a:gd name="T11" fmla="*/ 19 h 38"/>
                  <a:gd name="T12" fmla="*/ 32 w 37"/>
                  <a:gd name="T13" fmla="*/ 5 h 38"/>
                  <a:gd name="T14" fmla="*/ 19 w 37"/>
                  <a:gd name="T15" fmla="*/ 0 h 38"/>
                  <a:gd name="T16" fmla="*/ 5 w 37"/>
                  <a:gd name="T17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" h="38">
                    <a:moveTo>
                      <a:pt x="5" y="5"/>
                    </a:moveTo>
                    <a:cubicBezTo>
                      <a:pt x="1" y="9"/>
                      <a:pt x="0" y="13"/>
                      <a:pt x="0" y="19"/>
                    </a:cubicBezTo>
                    <a:cubicBezTo>
                      <a:pt x="0" y="24"/>
                      <a:pt x="1" y="28"/>
                      <a:pt x="5" y="32"/>
                    </a:cubicBezTo>
                    <a:cubicBezTo>
                      <a:pt x="9" y="36"/>
                      <a:pt x="13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ubicBezTo>
                      <a:pt x="36" y="28"/>
                      <a:pt x="37" y="24"/>
                      <a:pt x="37" y="19"/>
                    </a:cubicBezTo>
                    <a:cubicBezTo>
                      <a:pt x="37" y="13"/>
                      <a:pt x="36" y="9"/>
                      <a:pt x="32" y="5"/>
                    </a:cubicBezTo>
                    <a:cubicBezTo>
                      <a:pt x="28" y="1"/>
                      <a:pt x="24" y="0"/>
                      <a:pt x="19" y="0"/>
                    </a:cubicBezTo>
                    <a:cubicBezTo>
                      <a:pt x="13" y="0"/>
                      <a:pt x="9" y="1"/>
                      <a:pt x="5" y="5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79">
                <a:extLst>
                  <a:ext uri="{FF2B5EF4-FFF2-40B4-BE49-F238E27FC236}">
                    <a16:creationId xmlns:a16="http://schemas.microsoft.com/office/drawing/2014/main" id="{774A0319-0C28-409A-91FD-0D2D11539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2025" y="1627188"/>
                <a:ext cx="65088" cy="65088"/>
              </a:xfrm>
              <a:custGeom>
                <a:avLst/>
                <a:gdLst>
                  <a:gd name="T0" fmla="*/ 6 w 38"/>
                  <a:gd name="T1" fmla="*/ 5 h 38"/>
                  <a:gd name="T2" fmla="*/ 0 w 38"/>
                  <a:gd name="T3" fmla="*/ 19 h 38"/>
                  <a:gd name="T4" fmla="*/ 6 w 38"/>
                  <a:gd name="T5" fmla="*/ 32 h 38"/>
                  <a:gd name="T6" fmla="*/ 19 w 38"/>
                  <a:gd name="T7" fmla="*/ 38 h 38"/>
                  <a:gd name="T8" fmla="*/ 32 w 38"/>
                  <a:gd name="T9" fmla="*/ 32 h 38"/>
                  <a:gd name="T10" fmla="*/ 38 w 38"/>
                  <a:gd name="T11" fmla="*/ 19 h 38"/>
                  <a:gd name="T12" fmla="*/ 32 w 38"/>
                  <a:gd name="T13" fmla="*/ 5 h 38"/>
                  <a:gd name="T14" fmla="*/ 19 w 38"/>
                  <a:gd name="T15" fmla="*/ 0 h 38"/>
                  <a:gd name="T16" fmla="*/ 6 w 38"/>
                  <a:gd name="T17" fmla="*/ 5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6" y="5"/>
                    </a:move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2" y="32"/>
                    </a:cubicBez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3"/>
                      <a:pt x="36" y="9"/>
                      <a:pt x="32" y="5"/>
                    </a:cubicBezTo>
                    <a:cubicBezTo>
                      <a:pt x="29" y="1"/>
                      <a:pt x="24" y="0"/>
                      <a:pt x="19" y="0"/>
                    </a:cubicBezTo>
                    <a:cubicBezTo>
                      <a:pt x="14" y="0"/>
                      <a:pt x="9" y="1"/>
                      <a:pt x="6" y="5"/>
                    </a:cubicBezTo>
                    <a:close/>
                  </a:path>
                </a:pathLst>
              </a:cu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C7A6D28B-CCA7-4154-8127-75751704FE62}"/>
                </a:ext>
              </a:extLst>
            </p:cNvPr>
            <p:cNvSpPr txBox="1"/>
            <p:nvPr/>
          </p:nvSpPr>
          <p:spPr>
            <a:xfrm>
              <a:off x="4036045" y="5384249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2302D5BD-D511-430B-9942-EEA16FB59CDD}"/>
                </a:ext>
              </a:extLst>
            </p:cNvPr>
            <p:cNvSpPr txBox="1"/>
            <p:nvPr/>
          </p:nvSpPr>
          <p:spPr>
            <a:xfrm>
              <a:off x="3373475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8480AFFB-8027-4ED9-BDDB-9707C19CCE90}"/>
                </a:ext>
              </a:extLst>
            </p:cNvPr>
            <p:cNvSpPr txBox="1"/>
            <p:nvPr/>
          </p:nvSpPr>
          <p:spPr>
            <a:xfrm>
              <a:off x="3638319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F9D75148-1EC3-4A7E-A26C-99D5831D1D31}"/>
                </a:ext>
              </a:extLst>
            </p:cNvPr>
            <p:cNvSpPr txBox="1"/>
            <p:nvPr/>
          </p:nvSpPr>
          <p:spPr>
            <a:xfrm>
              <a:off x="3902662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C4C93FA0-662E-4EA5-AD94-598F5C101BFF}"/>
                </a:ext>
              </a:extLst>
            </p:cNvPr>
            <p:cNvSpPr txBox="1"/>
            <p:nvPr/>
          </p:nvSpPr>
          <p:spPr>
            <a:xfrm>
              <a:off x="4169428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CE97FD2C-EBE4-487C-921F-71485643CE08}"/>
                </a:ext>
              </a:extLst>
            </p:cNvPr>
            <p:cNvSpPr txBox="1"/>
            <p:nvPr/>
          </p:nvSpPr>
          <p:spPr>
            <a:xfrm>
              <a:off x="4438617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19" name="ZoneTexte 118">
              <a:extLst>
                <a:ext uri="{FF2B5EF4-FFF2-40B4-BE49-F238E27FC236}">
                  <a16:creationId xmlns:a16="http://schemas.microsoft.com/office/drawing/2014/main" id="{DFA08119-D895-432A-B7C5-C47B3DCB86AB}"/>
                </a:ext>
              </a:extLst>
            </p:cNvPr>
            <p:cNvSpPr txBox="1"/>
            <p:nvPr/>
          </p:nvSpPr>
          <p:spPr>
            <a:xfrm>
              <a:off x="4932040" y="519043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AB91CBD0-E94D-4859-B9DF-E5515451BD0F}"/>
                </a:ext>
              </a:extLst>
            </p:cNvPr>
            <p:cNvSpPr txBox="1"/>
            <p:nvPr/>
          </p:nvSpPr>
          <p:spPr>
            <a:xfrm>
              <a:off x="3502513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35" name="ZoneTexte 134">
              <a:extLst>
                <a:ext uri="{FF2B5EF4-FFF2-40B4-BE49-F238E27FC236}">
                  <a16:creationId xmlns:a16="http://schemas.microsoft.com/office/drawing/2014/main" id="{74DDA39E-EAFE-459E-A6F5-E5D662ACEE82}"/>
                </a:ext>
              </a:extLst>
            </p:cNvPr>
            <p:cNvSpPr txBox="1"/>
            <p:nvPr/>
          </p:nvSpPr>
          <p:spPr>
            <a:xfrm>
              <a:off x="3938102" y="1493821"/>
              <a:ext cx="10310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TXR 60 µg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49D001BF-D31B-4C3F-ADE5-7C469476B29D}"/>
                </a:ext>
              </a:extLst>
            </p:cNvPr>
            <p:cNvSpPr txBox="1"/>
            <p:nvPr/>
          </p:nvSpPr>
          <p:spPr>
            <a:xfrm>
              <a:off x="2909231" y="4771647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-60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4F2AEDE0-3BB7-464D-A5F9-8A24616EED46}"/>
                </a:ext>
              </a:extLst>
            </p:cNvPr>
            <p:cNvSpPr txBox="1"/>
            <p:nvPr/>
          </p:nvSpPr>
          <p:spPr>
            <a:xfrm>
              <a:off x="2909231" y="3804451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-40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D5673091-38D5-43E8-9494-84635DE5EAAC}"/>
                </a:ext>
              </a:extLst>
            </p:cNvPr>
            <p:cNvSpPr txBox="1"/>
            <p:nvPr/>
          </p:nvSpPr>
          <p:spPr>
            <a:xfrm>
              <a:off x="2909231" y="2837256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D48C79B1-6817-425D-A4C4-F2F725C049EF}"/>
                </a:ext>
              </a:extLst>
            </p:cNvPr>
            <p:cNvSpPr txBox="1"/>
            <p:nvPr/>
          </p:nvSpPr>
          <p:spPr>
            <a:xfrm>
              <a:off x="2909231" y="1870061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44F2A446-9AA2-4F64-9B00-7B51B87CFB01}"/>
              </a:ext>
            </a:extLst>
          </p:cNvPr>
          <p:cNvGrpSpPr/>
          <p:nvPr/>
        </p:nvGrpSpPr>
        <p:grpSpPr>
          <a:xfrm>
            <a:off x="6047618" y="1539208"/>
            <a:ext cx="2340806" cy="4122040"/>
            <a:chOff x="5514649" y="1539208"/>
            <a:chExt cx="2340806" cy="4122040"/>
          </a:xfrm>
        </p:grpSpPr>
        <p:grpSp>
          <p:nvGrpSpPr>
            <p:cNvPr id="95" name="Groupe 94">
              <a:extLst>
                <a:ext uri="{FF2B5EF4-FFF2-40B4-BE49-F238E27FC236}">
                  <a16:creationId xmlns:a16="http://schemas.microsoft.com/office/drawing/2014/main" id="{3FC88996-DC6E-4521-9C95-42AD2B3DB433}"/>
                </a:ext>
              </a:extLst>
            </p:cNvPr>
            <p:cNvGrpSpPr/>
            <p:nvPr/>
          </p:nvGrpSpPr>
          <p:grpSpPr>
            <a:xfrm>
              <a:off x="5892923" y="1735530"/>
              <a:ext cx="1887538" cy="3470276"/>
              <a:chOff x="5780806" y="1393825"/>
              <a:chExt cx="1887538" cy="3470276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0779EB6B-C184-4B99-9478-C52BDC796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7006" y="1393825"/>
                <a:ext cx="1811338" cy="3379788"/>
              </a:xfrm>
              <a:custGeom>
                <a:avLst/>
                <a:gdLst>
                  <a:gd name="T0" fmla="*/ 0 w 1141"/>
                  <a:gd name="T1" fmla="*/ 0 h 2129"/>
                  <a:gd name="T2" fmla="*/ 0 w 1141"/>
                  <a:gd name="T3" fmla="*/ 2129 h 2129"/>
                  <a:gd name="T4" fmla="*/ 1141 w 1141"/>
                  <a:gd name="T5" fmla="*/ 2129 h 2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41" h="2129">
                    <a:moveTo>
                      <a:pt x="0" y="0"/>
                    </a:moveTo>
                    <a:lnTo>
                      <a:pt x="0" y="2129"/>
                    </a:lnTo>
                    <a:lnTo>
                      <a:pt x="1141" y="2129"/>
                    </a:lnTo>
                  </a:path>
                </a:pathLst>
              </a:cu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8">
                <a:extLst>
                  <a:ext uri="{FF2B5EF4-FFF2-40B4-BE49-F238E27FC236}">
                    <a16:creationId xmlns:a16="http://schemas.microsoft.com/office/drawing/2014/main" id="{54B861D6-2177-463E-A654-271E431352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63569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Line 18">
                <a:extLst>
                  <a:ext uri="{FF2B5EF4-FFF2-40B4-BE49-F238E27FC236}">
                    <a16:creationId xmlns:a16="http://schemas.microsoft.com/office/drawing/2014/main" id="{622DDB58-A275-41E1-9F6C-14BC95E35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69819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19">
                <a:extLst>
                  <a:ext uri="{FF2B5EF4-FFF2-40B4-BE49-F238E27FC236}">
                    <a16:creationId xmlns:a16="http://schemas.microsoft.com/office/drawing/2014/main" id="{8E13A5FD-0007-4E8C-9025-7AF4C44BB3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033344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20">
                <a:extLst>
                  <a:ext uri="{FF2B5EF4-FFF2-40B4-BE49-F238E27FC236}">
                    <a16:creationId xmlns:a16="http://schemas.microsoft.com/office/drawing/2014/main" id="{50AADA07-FB26-4821-8D2F-06452F92B4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06244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21">
                <a:extLst>
                  <a:ext uri="{FF2B5EF4-FFF2-40B4-BE49-F238E27FC236}">
                    <a16:creationId xmlns:a16="http://schemas.microsoft.com/office/drawing/2014/main" id="{F1BD0CB9-6CB3-4788-B534-32C46F81C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39594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22">
                <a:extLst>
                  <a:ext uri="{FF2B5EF4-FFF2-40B4-BE49-F238E27FC236}">
                    <a16:creationId xmlns:a16="http://schemas.microsoft.com/office/drawing/2014/main" id="{4619552C-92E0-49F6-829B-5121E746C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04706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Line 24">
                <a:extLst>
                  <a:ext uri="{FF2B5EF4-FFF2-40B4-BE49-F238E27FC236}">
                    <a16:creationId xmlns:a16="http://schemas.microsoft.com/office/drawing/2014/main" id="{475D10FE-B9AF-4CB9-8879-C84E2E0E6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74481" y="4773613"/>
                <a:ext cx="0" cy="90488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Line 29">
                <a:extLst>
                  <a:ext uri="{FF2B5EF4-FFF2-40B4-BE49-F238E27FC236}">
                    <a16:creationId xmlns:a16="http://schemas.microsoft.com/office/drawing/2014/main" id="{4F2A81C1-1A69-4505-9E2D-4186D8822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0806" y="1651000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Line 30">
                <a:extLst>
                  <a:ext uri="{FF2B5EF4-FFF2-40B4-BE49-F238E27FC236}">
                    <a16:creationId xmlns:a16="http://schemas.microsoft.com/office/drawing/2014/main" id="{355E3559-52E4-49B1-9EF9-A5AE9D880D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0806" y="2617788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301CC8CC-CD11-4C58-8255-D897EE657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0806" y="3584575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Line 36">
                <a:extLst>
                  <a:ext uri="{FF2B5EF4-FFF2-40B4-BE49-F238E27FC236}">
                    <a16:creationId xmlns:a16="http://schemas.microsoft.com/office/drawing/2014/main" id="{D6E654FC-BB76-4842-9146-F2580E2537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80806" y="4551363"/>
                <a:ext cx="76200" cy="0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48">
                <a:extLst>
                  <a:ext uri="{FF2B5EF4-FFF2-40B4-BE49-F238E27FC236}">
                    <a16:creationId xmlns:a16="http://schemas.microsoft.com/office/drawing/2014/main" id="{6F2497FE-9CF3-4AD1-8824-FF05D0E6D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1181" y="3325813"/>
                <a:ext cx="0" cy="298450"/>
              </a:xfrm>
              <a:custGeom>
                <a:avLst/>
                <a:gdLst>
                  <a:gd name="T0" fmla="*/ 188 h 188"/>
                  <a:gd name="T1" fmla="*/ 106 h 188"/>
                  <a:gd name="T2" fmla="*/ 0 h 18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88">
                    <a:moveTo>
                      <a:pt x="0" y="188"/>
                    </a:moveTo>
                    <a:lnTo>
                      <a:pt x="0" y="10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49">
                <a:extLst>
                  <a:ext uri="{FF2B5EF4-FFF2-40B4-BE49-F238E27FC236}">
                    <a16:creationId xmlns:a16="http://schemas.microsoft.com/office/drawing/2014/main" id="{11470661-D092-46EF-84F3-C3DDAF291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9944" y="3940175"/>
                <a:ext cx="0" cy="346075"/>
              </a:xfrm>
              <a:custGeom>
                <a:avLst/>
                <a:gdLst>
                  <a:gd name="T0" fmla="*/ 218 h 218"/>
                  <a:gd name="T1" fmla="*/ 108 h 218"/>
                  <a:gd name="T2" fmla="*/ 0 h 21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18">
                    <a:moveTo>
                      <a:pt x="0" y="218"/>
                    </a:moveTo>
                    <a:lnTo>
                      <a:pt x="0" y="108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50">
                <a:extLst>
                  <a:ext uri="{FF2B5EF4-FFF2-40B4-BE49-F238E27FC236}">
                    <a16:creationId xmlns:a16="http://schemas.microsoft.com/office/drawing/2014/main" id="{5734663E-20B9-4116-91F3-E2AB01FA19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0294" y="4084638"/>
                <a:ext cx="0" cy="388938"/>
              </a:xfrm>
              <a:custGeom>
                <a:avLst/>
                <a:gdLst>
                  <a:gd name="T0" fmla="*/ 245 h 245"/>
                  <a:gd name="T1" fmla="*/ 127 h 245"/>
                  <a:gd name="T2" fmla="*/ 0 h 2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45">
                    <a:moveTo>
                      <a:pt x="0" y="245"/>
                    </a:moveTo>
                    <a:lnTo>
                      <a:pt x="0" y="127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Freeform 51">
                <a:extLst>
                  <a:ext uri="{FF2B5EF4-FFF2-40B4-BE49-F238E27FC236}">
                    <a16:creationId xmlns:a16="http://schemas.microsoft.com/office/drawing/2014/main" id="{3ADBED70-E28F-4F50-AEEC-8333522414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6244" y="2528888"/>
                <a:ext cx="0" cy="647700"/>
              </a:xfrm>
              <a:custGeom>
                <a:avLst/>
                <a:gdLst>
                  <a:gd name="T0" fmla="*/ 408 h 408"/>
                  <a:gd name="T1" fmla="*/ 192 h 408"/>
                  <a:gd name="T2" fmla="*/ 0 h 4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408">
                    <a:moveTo>
                      <a:pt x="0" y="408"/>
                    </a:moveTo>
                    <a:lnTo>
                      <a:pt x="0" y="192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2">
                <a:extLst>
                  <a:ext uri="{FF2B5EF4-FFF2-40B4-BE49-F238E27FC236}">
                    <a16:creationId xmlns:a16="http://schemas.microsoft.com/office/drawing/2014/main" id="{02A8D67A-CB91-4681-BB76-0C0FFAA29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819" y="4168775"/>
                <a:ext cx="0" cy="455613"/>
              </a:xfrm>
              <a:custGeom>
                <a:avLst/>
                <a:gdLst>
                  <a:gd name="T0" fmla="*/ 287 h 287"/>
                  <a:gd name="T1" fmla="*/ 150 h 287"/>
                  <a:gd name="T2" fmla="*/ 0 h 2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87">
                    <a:moveTo>
                      <a:pt x="0" y="287"/>
                    </a:moveTo>
                    <a:lnTo>
                      <a:pt x="0" y="150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53">
                <a:extLst>
                  <a:ext uri="{FF2B5EF4-FFF2-40B4-BE49-F238E27FC236}">
                    <a16:creationId xmlns:a16="http://schemas.microsoft.com/office/drawing/2014/main" id="{D0E61712-F45E-4CE4-A7E5-9E387F3830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4481" y="1631950"/>
                <a:ext cx="0" cy="180975"/>
              </a:xfrm>
              <a:custGeom>
                <a:avLst/>
                <a:gdLst>
                  <a:gd name="T0" fmla="*/ 114 h 114"/>
                  <a:gd name="T1" fmla="*/ 66 h 114"/>
                  <a:gd name="T2" fmla="*/ 0 h 11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14">
                    <a:moveTo>
                      <a:pt x="0" y="114"/>
                    </a:moveTo>
                    <a:lnTo>
                      <a:pt x="0" y="6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54">
                <a:extLst>
                  <a:ext uri="{FF2B5EF4-FFF2-40B4-BE49-F238E27FC236}">
                    <a16:creationId xmlns:a16="http://schemas.microsoft.com/office/drawing/2014/main" id="{C89C8B6B-5523-4580-BDD6-C59EC8A0D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2456" y="4140200"/>
                <a:ext cx="0" cy="485775"/>
              </a:xfrm>
              <a:custGeom>
                <a:avLst/>
                <a:gdLst>
                  <a:gd name="T0" fmla="*/ 306 h 306"/>
                  <a:gd name="T1" fmla="*/ 146 h 306"/>
                  <a:gd name="T2" fmla="*/ 0 h 30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06">
                    <a:moveTo>
                      <a:pt x="0" y="306"/>
                    </a:moveTo>
                    <a:lnTo>
                      <a:pt x="0" y="146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63">
                <a:extLst>
                  <a:ext uri="{FF2B5EF4-FFF2-40B4-BE49-F238E27FC236}">
                    <a16:creationId xmlns:a16="http://schemas.microsoft.com/office/drawing/2014/main" id="{2E8239B5-9CFC-4A89-91DE-E9C98B4C6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2894" y="1714500"/>
                <a:ext cx="1579563" cy="2692400"/>
              </a:xfrm>
              <a:custGeom>
                <a:avLst/>
                <a:gdLst>
                  <a:gd name="T0" fmla="*/ 995 w 995"/>
                  <a:gd name="T1" fmla="*/ 1674 h 1696"/>
                  <a:gd name="T2" fmla="*/ 662 w 995"/>
                  <a:gd name="T3" fmla="*/ 1696 h 1696"/>
                  <a:gd name="T4" fmla="*/ 496 w 995"/>
                  <a:gd name="T5" fmla="*/ 1620 h 1696"/>
                  <a:gd name="T6" fmla="*/ 332 w 995"/>
                  <a:gd name="T7" fmla="*/ 1510 h 1696"/>
                  <a:gd name="T8" fmla="*/ 330 w 995"/>
                  <a:gd name="T9" fmla="*/ 1510 h 1696"/>
                  <a:gd name="T10" fmla="*/ 169 w 995"/>
                  <a:gd name="T11" fmla="*/ 1121 h 1696"/>
                  <a:gd name="T12" fmla="*/ 167 w 995"/>
                  <a:gd name="T13" fmla="*/ 1115 h 1696"/>
                  <a:gd name="T14" fmla="*/ 84 w 995"/>
                  <a:gd name="T15" fmla="*/ 705 h 1696"/>
                  <a:gd name="T16" fmla="*/ 83 w 995"/>
                  <a:gd name="T17" fmla="*/ 698 h 1696"/>
                  <a:gd name="T18" fmla="*/ 1 w 995"/>
                  <a:gd name="T19" fmla="*/ 14 h 1696"/>
                  <a:gd name="T20" fmla="*/ 0 w 995"/>
                  <a:gd name="T21" fmla="*/ 0 h 16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95" h="1696">
                    <a:moveTo>
                      <a:pt x="995" y="1674"/>
                    </a:moveTo>
                    <a:lnTo>
                      <a:pt x="662" y="1696"/>
                    </a:lnTo>
                    <a:lnTo>
                      <a:pt x="496" y="1620"/>
                    </a:lnTo>
                    <a:lnTo>
                      <a:pt x="332" y="1510"/>
                    </a:lnTo>
                    <a:lnTo>
                      <a:pt x="330" y="1510"/>
                    </a:lnTo>
                    <a:lnTo>
                      <a:pt x="169" y="1121"/>
                    </a:lnTo>
                    <a:lnTo>
                      <a:pt x="167" y="1115"/>
                    </a:lnTo>
                    <a:lnTo>
                      <a:pt x="84" y="705"/>
                    </a:lnTo>
                    <a:lnTo>
                      <a:pt x="83" y="698"/>
                    </a:lnTo>
                    <a:lnTo>
                      <a:pt x="1" y="14"/>
                    </a:lnTo>
                    <a:lnTo>
                      <a:pt x="0" y="0"/>
                    </a:lnTo>
                  </a:path>
                </a:pathLst>
              </a:custGeom>
              <a:noFill/>
              <a:ln w="20638" cap="rnd">
                <a:solidFill>
                  <a:srgbClr val="99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67">
                <a:extLst>
                  <a:ext uri="{FF2B5EF4-FFF2-40B4-BE49-F238E27FC236}">
                    <a16:creationId xmlns:a16="http://schemas.microsoft.com/office/drawing/2014/main" id="{B613E361-1311-40F2-B4DC-7E916EC7A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19119" y="4340225"/>
                <a:ext cx="65088" cy="65088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6 w 38"/>
                  <a:gd name="T9" fmla="*/ 6 h 38"/>
                  <a:gd name="T10" fmla="*/ 0 w 38"/>
                  <a:gd name="T11" fmla="*/ 19 h 38"/>
                  <a:gd name="T12" fmla="*/ 6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5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9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5"/>
                      <a:pt x="2" y="29"/>
                      <a:pt x="6" y="33"/>
                    </a:cubicBezTo>
                    <a:cubicBezTo>
                      <a:pt x="9" y="37"/>
                      <a:pt x="14" y="38"/>
                      <a:pt x="19" y="38"/>
                    </a:cubicBezTo>
                    <a:cubicBezTo>
                      <a:pt x="24" y="38"/>
                      <a:pt x="29" y="37"/>
                      <a:pt x="32" y="33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0">
                <a:extLst>
                  <a:ext uri="{FF2B5EF4-FFF2-40B4-BE49-F238E27FC236}">
                    <a16:creationId xmlns:a16="http://schemas.microsoft.com/office/drawing/2014/main" id="{CEC79FFB-6F04-4837-98D0-2F7D4C781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2069" y="4373563"/>
                <a:ext cx="65088" cy="66675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3"/>
                      <a:pt x="36" y="9"/>
                      <a:pt x="33" y="5"/>
                    </a:cubicBezTo>
                    <a:cubicBezTo>
                      <a:pt x="29" y="1"/>
                      <a:pt x="24" y="0"/>
                      <a:pt x="19" y="0"/>
                    </a:cubicBezTo>
                    <a:cubicBezTo>
                      <a:pt x="14" y="0"/>
                      <a:pt x="10" y="1"/>
                      <a:pt x="6" y="5"/>
                    </a:cubicBez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4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1">
                <a:extLst>
                  <a:ext uri="{FF2B5EF4-FFF2-40B4-BE49-F238E27FC236}">
                    <a16:creationId xmlns:a16="http://schemas.microsoft.com/office/drawing/2014/main" id="{1B8C03FA-F6E1-4E8C-AA84-F563C6EB1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8544" y="4252913"/>
                <a:ext cx="65088" cy="65088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3"/>
                      <a:pt x="37" y="9"/>
                      <a:pt x="33" y="5"/>
                    </a:cubicBezTo>
                    <a:cubicBezTo>
                      <a:pt x="29" y="1"/>
                      <a:pt x="25" y="0"/>
                      <a:pt x="19" y="0"/>
                    </a:cubicBezTo>
                    <a:cubicBezTo>
                      <a:pt x="14" y="0"/>
                      <a:pt x="10" y="1"/>
                      <a:pt x="6" y="5"/>
                    </a:cubicBez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id="{432C2369-29C2-46CD-B6D6-CE29BDF70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3431" y="4079875"/>
                <a:ext cx="66675" cy="65088"/>
              </a:xfrm>
              <a:custGeom>
                <a:avLst/>
                <a:gdLst>
                  <a:gd name="T0" fmla="*/ 33 w 38"/>
                  <a:gd name="T1" fmla="*/ 32 h 38"/>
                  <a:gd name="T2" fmla="*/ 38 w 38"/>
                  <a:gd name="T3" fmla="*/ 19 h 38"/>
                  <a:gd name="T4" fmla="*/ 33 w 38"/>
                  <a:gd name="T5" fmla="*/ 5 h 38"/>
                  <a:gd name="T6" fmla="*/ 19 w 38"/>
                  <a:gd name="T7" fmla="*/ 0 h 38"/>
                  <a:gd name="T8" fmla="*/ 6 w 38"/>
                  <a:gd name="T9" fmla="*/ 5 h 38"/>
                  <a:gd name="T10" fmla="*/ 0 w 38"/>
                  <a:gd name="T11" fmla="*/ 19 h 38"/>
                  <a:gd name="T12" fmla="*/ 6 w 38"/>
                  <a:gd name="T13" fmla="*/ 32 h 38"/>
                  <a:gd name="T14" fmla="*/ 19 w 38"/>
                  <a:gd name="T15" fmla="*/ 38 h 38"/>
                  <a:gd name="T16" fmla="*/ 33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3" y="32"/>
                    </a:moveTo>
                    <a:cubicBezTo>
                      <a:pt x="37" y="28"/>
                      <a:pt x="38" y="24"/>
                      <a:pt x="38" y="19"/>
                    </a:cubicBezTo>
                    <a:cubicBezTo>
                      <a:pt x="38" y="13"/>
                      <a:pt x="37" y="9"/>
                      <a:pt x="33" y="5"/>
                    </a:cubicBezTo>
                    <a:cubicBezTo>
                      <a:pt x="29" y="1"/>
                      <a:pt x="25" y="0"/>
                      <a:pt x="19" y="0"/>
                    </a:cubicBezTo>
                    <a:cubicBezTo>
                      <a:pt x="14" y="0"/>
                      <a:pt x="10" y="1"/>
                      <a:pt x="6" y="5"/>
                    </a:cubicBezTo>
                    <a:cubicBezTo>
                      <a:pt x="2" y="9"/>
                      <a:pt x="0" y="13"/>
                      <a:pt x="0" y="19"/>
                    </a:cubicBezTo>
                    <a:cubicBezTo>
                      <a:pt x="0" y="24"/>
                      <a:pt x="2" y="28"/>
                      <a:pt x="6" y="32"/>
                    </a:cubicBezTo>
                    <a:cubicBezTo>
                      <a:pt x="10" y="36"/>
                      <a:pt x="14" y="38"/>
                      <a:pt x="19" y="38"/>
                    </a:cubicBezTo>
                    <a:cubicBezTo>
                      <a:pt x="25" y="38"/>
                      <a:pt x="29" y="36"/>
                      <a:pt x="33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83">
                <a:extLst>
                  <a:ext uri="{FF2B5EF4-FFF2-40B4-BE49-F238E27FC236}">
                    <a16:creationId xmlns:a16="http://schemas.microsoft.com/office/drawing/2014/main" id="{3B18BAEE-E7AA-4CC1-8B1A-3D522723F4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6256" y="3451225"/>
                <a:ext cx="65088" cy="65088"/>
              </a:xfrm>
              <a:custGeom>
                <a:avLst/>
                <a:gdLst>
                  <a:gd name="T0" fmla="*/ 32 w 38"/>
                  <a:gd name="T1" fmla="*/ 32 h 38"/>
                  <a:gd name="T2" fmla="*/ 38 w 38"/>
                  <a:gd name="T3" fmla="*/ 19 h 38"/>
                  <a:gd name="T4" fmla="*/ 32 w 38"/>
                  <a:gd name="T5" fmla="*/ 5 h 38"/>
                  <a:gd name="T6" fmla="*/ 19 w 38"/>
                  <a:gd name="T7" fmla="*/ 0 h 38"/>
                  <a:gd name="T8" fmla="*/ 5 w 38"/>
                  <a:gd name="T9" fmla="*/ 5 h 38"/>
                  <a:gd name="T10" fmla="*/ 0 w 38"/>
                  <a:gd name="T11" fmla="*/ 19 h 38"/>
                  <a:gd name="T12" fmla="*/ 5 w 38"/>
                  <a:gd name="T13" fmla="*/ 32 h 38"/>
                  <a:gd name="T14" fmla="*/ 19 w 38"/>
                  <a:gd name="T15" fmla="*/ 38 h 38"/>
                  <a:gd name="T16" fmla="*/ 32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2"/>
                    </a:moveTo>
                    <a:cubicBezTo>
                      <a:pt x="36" y="28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2" y="5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5" y="5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8"/>
                      <a:pt x="5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84">
                <a:extLst>
                  <a:ext uri="{FF2B5EF4-FFF2-40B4-BE49-F238E27FC236}">
                    <a16:creationId xmlns:a16="http://schemas.microsoft.com/office/drawing/2014/main" id="{88783CB8-EC3E-4F75-83B7-773A9B2C9E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2906" y="2800350"/>
                <a:ext cx="66675" cy="65088"/>
              </a:xfrm>
              <a:custGeom>
                <a:avLst/>
                <a:gdLst>
                  <a:gd name="T0" fmla="*/ 32 w 38"/>
                  <a:gd name="T1" fmla="*/ 32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2 h 38"/>
                  <a:gd name="T14" fmla="*/ 19 w 38"/>
                  <a:gd name="T15" fmla="*/ 38 h 38"/>
                  <a:gd name="T16" fmla="*/ 32 w 38"/>
                  <a:gd name="T17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2"/>
                    </a:move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9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5" y="6"/>
                    </a:cubicBezTo>
                    <a:cubicBezTo>
                      <a:pt x="2" y="9"/>
                      <a:pt x="0" y="14"/>
                      <a:pt x="0" y="19"/>
                    </a:cubicBezTo>
                    <a:cubicBezTo>
                      <a:pt x="0" y="24"/>
                      <a:pt x="2" y="29"/>
                      <a:pt x="5" y="32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8" y="36"/>
                      <a:pt x="32" y="32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85">
                <a:extLst>
                  <a:ext uri="{FF2B5EF4-FFF2-40B4-BE49-F238E27FC236}">
                    <a16:creationId xmlns:a16="http://schemas.microsoft.com/office/drawing/2014/main" id="{EF978C06-3693-4DF6-9474-DD569379B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9556" y="1682750"/>
                <a:ext cx="66675" cy="65088"/>
              </a:xfrm>
              <a:custGeom>
                <a:avLst/>
                <a:gdLst>
                  <a:gd name="T0" fmla="*/ 32 w 38"/>
                  <a:gd name="T1" fmla="*/ 33 h 38"/>
                  <a:gd name="T2" fmla="*/ 38 w 38"/>
                  <a:gd name="T3" fmla="*/ 19 h 38"/>
                  <a:gd name="T4" fmla="*/ 32 w 38"/>
                  <a:gd name="T5" fmla="*/ 6 h 38"/>
                  <a:gd name="T6" fmla="*/ 19 w 38"/>
                  <a:gd name="T7" fmla="*/ 0 h 38"/>
                  <a:gd name="T8" fmla="*/ 5 w 38"/>
                  <a:gd name="T9" fmla="*/ 6 h 38"/>
                  <a:gd name="T10" fmla="*/ 0 w 38"/>
                  <a:gd name="T11" fmla="*/ 19 h 38"/>
                  <a:gd name="T12" fmla="*/ 5 w 38"/>
                  <a:gd name="T13" fmla="*/ 33 h 38"/>
                  <a:gd name="T14" fmla="*/ 19 w 38"/>
                  <a:gd name="T15" fmla="*/ 38 h 38"/>
                  <a:gd name="T16" fmla="*/ 32 w 38"/>
                  <a:gd name="T17" fmla="*/ 3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38">
                    <a:moveTo>
                      <a:pt x="32" y="33"/>
                    </a:moveTo>
                    <a:cubicBezTo>
                      <a:pt x="36" y="29"/>
                      <a:pt x="38" y="24"/>
                      <a:pt x="38" y="19"/>
                    </a:cubicBezTo>
                    <a:cubicBezTo>
                      <a:pt x="38" y="14"/>
                      <a:pt x="36" y="10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5" y="6"/>
                    </a:cubicBezTo>
                    <a:cubicBezTo>
                      <a:pt x="2" y="10"/>
                      <a:pt x="0" y="14"/>
                      <a:pt x="0" y="19"/>
                    </a:cubicBezTo>
                    <a:cubicBezTo>
                      <a:pt x="0" y="24"/>
                      <a:pt x="2" y="29"/>
                      <a:pt x="5" y="33"/>
                    </a:cubicBezTo>
                    <a:cubicBezTo>
                      <a:pt x="9" y="36"/>
                      <a:pt x="14" y="38"/>
                      <a:pt x="19" y="38"/>
                    </a:cubicBezTo>
                    <a:cubicBezTo>
                      <a:pt x="24" y="38"/>
                      <a:pt x="28" y="36"/>
                      <a:pt x="32" y="33"/>
                    </a:cubicBezTo>
                    <a:close/>
                  </a:path>
                </a:pathLst>
              </a:cu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EB5AB2C6-49AE-4645-956E-0BA9628CE55C}"/>
                </a:ext>
              </a:extLst>
            </p:cNvPr>
            <p:cNvSpPr txBox="1"/>
            <p:nvPr/>
          </p:nvSpPr>
          <p:spPr>
            <a:xfrm>
              <a:off x="5955130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4CE6B7EC-E5D1-4320-972B-5611E5403E59}"/>
                </a:ext>
              </a:extLst>
            </p:cNvPr>
            <p:cNvSpPr txBox="1"/>
            <p:nvPr/>
          </p:nvSpPr>
          <p:spPr>
            <a:xfrm>
              <a:off x="6219974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579AEA5D-C382-4F71-A20A-34E4A6FF2EAF}"/>
                </a:ext>
              </a:extLst>
            </p:cNvPr>
            <p:cNvSpPr txBox="1"/>
            <p:nvPr/>
          </p:nvSpPr>
          <p:spPr>
            <a:xfrm>
              <a:off x="6484317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6967D936-BF55-41AE-B775-A4CB324FE364}"/>
                </a:ext>
              </a:extLst>
            </p:cNvPr>
            <p:cNvSpPr txBox="1"/>
            <p:nvPr/>
          </p:nvSpPr>
          <p:spPr>
            <a:xfrm>
              <a:off x="6751083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02F3E137-4795-4509-9B97-4D9C69A778A5}"/>
                </a:ext>
              </a:extLst>
            </p:cNvPr>
            <p:cNvSpPr txBox="1"/>
            <p:nvPr/>
          </p:nvSpPr>
          <p:spPr>
            <a:xfrm>
              <a:off x="7020272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5E5D477F-6004-41DD-9F74-21AFEAB109AC}"/>
                </a:ext>
              </a:extLst>
            </p:cNvPr>
            <p:cNvSpPr txBox="1"/>
            <p:nvPr/>
          </p:nvSpPr>
          <p:spPr>
            <a:xfrm>
              <a:off x="7513695" y="5190432"/>
              <a:ext cx="3417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793D50EA-4867-453D-A039-CEE5E6A83BCB}"/>
                </a:ext>
              </a:extLst>
            </p:cNvPr>
            <p:cNvSpPr txBox="1"/>
            <p:nvPr/>
          </p:nvSpPr>
          <p:spPr>
            <a:xfrm>
              <a:off x="6084168" y="5190432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C6EA3EA6-AA6E-4B45-93F6-36875313F277}"/>
                </a:ext>
              </a:extLst>
            </p:cNvPr>
            <p:cNvSpPr txBox="1"/>
            <p:nvPr/>
          </p:nvSpPr>
          <p:spPr>
            <a:xfrm>
              <a:off x="6700341" y="5384249"/>
              <a:ext cx="6058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latin typeface="Calibri" panose="020F0502020204030204" pitchFamily="34" charset="0"/>
                  <a:cs typeface="Calibri" panose="020F0502020204030204" pitchFamily="34" charset="0"/>
                </a:rPr>
                <a:t>Weeks</a:t>
              </a:r>
            </a:p>
          </p:txBody>
        </p: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503E3F23-2CBA-4142-85FC-87252568C84D}"/>
                </a:ext>
              </a:extLst>
            </p:cNvPr>
            <p:cNvSpPr txBox="1"/>
            <p:nvPr/>
          </p:nvSpPr>
          <p:spPr>
            <a:xfrm>
              <a:off x="6588224" y="1539208"/>
              <a:ext cx="10310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TXR 90 µg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BF3ABC3F-CD3D-41A9-8D9C-B211ECC15C4F}"/>
                </a:ext>
              </a:extLst>
            </p:cNvPr>
            <p:cNvSpPr txBox="1"/>
            <p:nvPr/>
          </p:nvSpPr>
          <p:spPr>
            <a:xfrm>
              <a:off x="5514649" y="4772312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-60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6A0C7515-B9D6-4FC1-8862-02A1E960D8F4}"/>
                </a:ext>
              </a:extLst>
            </p:cNvPr>
            <p:cNvSpPr txBox="1"/>
            <p:nvPr/>
          </p:nvSpPr>
          <p:spPr>
            <a:xfrm>
              <a:off x="5514649" y="3805116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-40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978EEE5F-5026-4AB6-8D96-1D948A331C00}"/>
                </a:ext>
              </a:extLst>
            </p:cNvPr>
            <p:cNvSpPr txBox="1"/>
            <p:nvPr/>
          </p:nvSpPr>
          <p:spPr>
            <a:xfrm>
              <a:off x="5514649" y="2837921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-20</a:t>
              </a:r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92763571-ECAE-407D-90A2-433AAA84AD9C}"/>
                </a:ext>
              </a:extLst>
            </p:cNvPr>
            <p:cNvSpPr txBox="1"/>
            <p:nvPr/>
          </p:nvSpPr>
          <p:spPr>
            <a:xfrm>
              <a:off x="5514649" y="1870726"/>
              <a:ext cx="3882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1044032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9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533</Words>
  <Application>Microsoft Office PowerPoint</Application>
  <PresentationFormat>Affichage à l'écran (4:3)</PresentationFormat>
  <Paragraphs>186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</vt:lpstr>
      <vt:lpstr>Symbol</vt:lpstr>
      <vt:lpstr>Trebuchet MS</vt:lpstr>
      <vt:lpstr>Wingdings</vt:lpstr>
      <vt:lpstr>HCV-trials.com 2019</vt:lpstr>
      <vt:lpstr>FLIGHT-FXR Study: Tropifexor (LJN452)  in NASH: phase 2b (interim results)</vt:lpstr>
      <vt:lpstr>Results (parts A and B)</vt:lpstr>
      <vt:lpstr>FLIGHT-FXR Study: Tropifexor (LJN452)  in NASH: phase 2b (interim results)</vt:lpstr>
      <vt:lpstr>FLIGHT-FXR Study: Tropifexor (LJN452)  in NASH: phase 2b (interim results)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2019</dc:title>
  <dc:subject>AEI - www.aei.fr</dc:subject>
  <dc:creator>www.hcv-trial.com</dc:creator>
  <cp:lastModifiedBy>Pilar</cp:lastModifiedBy>
  <cp:revision>333</cp:revision>
  <dcterms:created xsi:type="dcterms:W3CDTF">2010-10-19T10:42:50Z</dcterms:created>
  <dcterms:modified xsi:type="dcterms:W3CDTF">2019-01-28T10:54:29Z</dcterms:modified>
</cp:coreProperties>
</file>