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3" r:id="rId2"/>
    <p:sldId id="319" r:id="rId3"/>
    <p:sldId id="314" r:id="rId4"/>
    <p:sldId id="315" r:id="rId5"/>
    <p:sldId id="316" r:id="rId6"/>
    <p:sldId id="317" r:id="rId7"/>
    <p:sldId id="318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6" clrIdx="0"/>
  <p:cmAuthor id="1" name="Alexis Martin" initials="AM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DAEDEF"/>
    <a:srgbClr val="002060"/>
    <a:srgbClr val="00B200"/>
    <a:srgbClr val="FF6600"/>
    <a:srgbClr val="9787B9"/>
    <a:srgbClr val="B8A8C8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691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059555D-0FDC-4A24-A03C-C15BC69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153622"/>
            <a:ext cx="8351838" cy="720080"/>
          </a:xfrm>
        </p:spPr>
        <p:txBody>
          <a:bodyPr/>
          <a:lstStyle/>
          <a:p>
            <a:r>
              <a:rPr lang="en-US" dirty="0"/>
              <a:t>Design</a:t>
            </a:r>
            <a:endParaRPr lang="fr-FR" sz="2800" dirty="0"/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id="{DD2D406E-E3DF-40CD-BCA9-05B7DDC2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B6B317EE-E5A3-44F6-855E-A327ADD38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sp>
        <p:nvSpPr>
          <p:cNvPr id="9" name="Espace réservé du contenu 1">
            <a:extLst>
              <a:ext uri="{FF2B5EF4-FFF2-40B4-BE49-F238E27FC236}">
                <a16:creationId xmlns:a16="http://schemas.microsoft.com/office/drawing/2014/main" id="{EEE88326-3A0F-49E1-B0A2-BE62E8CE106F}"/>
              </a:ext>
            </a:extLst>
          </p:cNvPr>
          <p:cNvSpPr txBox="1">
            <a:spLocks/>
          </p:cNvSpPr>
          <p:nvPr/>
        </p:nvSpPr>
        <p:spPr bwMode="auto">
          <a:xfrm>
            <a:off x="539750" y="5176356"/>
            <a:ext cx="835183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kern="0" dirty="0"/>
              <a:t>Endpoints</a:t>
            </a:r>
          </a:p>
          <a:p>
            <a:pPr lvl="1">
              <a:spcBef>
                <a:spcPts val="0"/>
              </a:spcBef>
            </a:pPr>
            <a:r>
              <a:rPr lang="en-US" sz="1600" kern="0" dirty="0"/>
              <a:t>Primary: change in LDL-cholesterol vs placebo</a:t>
            </a:r>
          </a:p>
          <a:p>
            <a:pPr lvl="1">
              <a:spcBef>
                <a:spcPts val="0"/>
              </a:spcBef>
            </a:pPr>
            <a:r>
              <a:rPr lang="en-US" sz="1600" kern="0" dirty="0"/>
              <a:t>Secondary: change in liver fat by MRI-PDFF</a:t>
            </a:r>
          </a:p>
          <a:p>
            <a:pPr lvl="1">
              <a:spcBef>
                <a:spcPts val="0"/>
              </a:spcBef>
            </a:pPr>
            <a:r>
              <a:rPr lang="en-US" sz="1600" kern="0" dirty="0"/>
              <a:t>Exploratory: changes in atherogenic lipoproteins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9E9036-9EEE-496A-A29A-56CE1D55CED2}"/>
              </a:ext>
            </a:extLst>
          </p:cNvPr>
          <p:cNvSpPr/>
          <p:nvPr/>
        </p:nvSpPr>
        <p:spPr>
          <a:xfrm>
            <a:off x="1023356" y="4509120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sz="1400" dirty="0"/>
              <a:t>VK2809: </a:t>
            </a:r>
            <a:r>
              <a:rPr lang="en-US" sz="1400" dirty="0"/>
              <a:t>selected liver-targeted thyroid receptor </a:t>
            </a:r>
            <a:r>
              <a:rPr lang="el-GR" sz="1400" dirty="0"/>
              <a:t>β</a:t>
            </a:r>
            <a:r>
              <a:rPr lang="fr-FR" sz="1400" dirty="0"/>
              <a:t> </a:t>
            </a:r>
            <a:r>
              <a:rPr lang="en-US" sz="1400" dirty="0"/>
              <a:t>agonist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7FD6C3-4278-4AE8-815E-A821B16B2FBA}"/>
              </a:ext>
            </a:extLst>
          </p:cNvPr>
          <p:cNvSpPr/>
          <p:nvPr/>
        </p:nvSpPr>
        <p:spPr bwMode="auto">
          <a:xfrm>
            <a:off x="3779430" y="3110489"/>
            <a:ext cx="3328735" cy="39052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Double-Blind Treatment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21814E7-0D6C-475D-84C5-752F94831615}"/>
              </a:ext>
            </a:extLst>
          </p:cNvPr>
          <p:cNvSpPr/>
          <p:nvPr/>
        </p:nvSpPr>
        <p:spPr bwMode="auto">
          <a:xfrm rot="16200000">
            <a:off x="2170326" y="2155635"/>
            <a:ext cx="1656765" cy="601931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kern="0">
                <a:solidFill>
                  <a:schemeClr val="bg1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Randomization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D0DA174B-B243-4026-A478-8048683B49F2}"/>
              </a:ext>
            </a:extLst>
          </p:cNvPr>
          <p:cNvSpPr txBox="1"/>
          <p:nvPr/>
        </p:nvSpPr>
        <p:spPr>
          <a:xfrm>
            <a:off x="7931016" y="3838237"/>
            <a:ext cx="919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16</a:t>
            </a:r>
            <a:b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</a:b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MRI-PDFF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9EB55CBD-C37F-4376-A029-354FBEFF6007}"/>
              </a:ext>
            </a:extLst>
          </p:cNvPr>
          <p:cNvSpPr txBox="1"/>
          <p:nvPr/>
        </p:nvSpPr>
        <p:spPr>
          <a:xfrm>
            <a:off x="2571016" y="3838237"/>
            <a:ext cx="937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Screening </a:t>
            </a:r>
            <a:b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</a:b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MRI-PDFF</a:t>
            </a:r>
          </a:p>
        </p:txBody>
      </p:sp>
      <p:sp>
        <p:nvSpPr>
          <p:cNvPr id="58" name="Accolade ouvrante 57">
            <a:extLst>
              <a:ext uri="{FF2B5EF4-FFF2-40B4-BE49-F238E27FC236}">
                <a16:creationId xmlns:a16="http://schemas.microsoft.com/office/drawing/2014/main" id="{1210E573-775F-4F00-A003-A0E1C5FCA00B}"/>
              </a:ext>
            </a:extLst>
          </p:cNvPr>
          <p:cNvSpPr/>
          <p:nvPr/>
        </p:nvSpPr>
        <p:spPr bwMode="auto">
          <a:xfrm rot="16200000">
            <a:off x="2974626" y="3193309"/>
            <a:ext cx="131662" cy="1113378"/>
          </a:xfrm>
          <a:prstGeom prst="leftBrace">
            <a:avLst/>
          </a:prstGeom>
          <a:noFill/>
          <a:ln w="127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409A4709-6179-4F75-A746-F8E375F285A2}"/>
              </a:ext>
            </a:extLst>
          </p:cNvPr>
          <p:cNvCxnSpPr>
            <a:cxnSpLocks/>
          </p:cNvCxnSpPr>
          <p:nvPr/>
        </p:nvCxnSpPr>
        <p:spPr bwMode="auto">
          <a:xfrm>
            <a:off x="2454548" y="3576674"/>
            <a:ext cx="6041752" cy="0"/>
          </a:xfrm>
          <a:prstGeom prst="line">
            <a:avLst/>
          </a:prstGeom>
          <a:solidFill>
            <a:srgbClr val="BBE0E3"/>
          </a:solidFill>
          <a:ln w="127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30F61CB2-E26F-4334-AE63-28247F013E56}"/>
              </a:ext>
            </a:extLst>
          </p:cNvPr>
          <p:cNvCxnSpPr/>
          <p:nvPr/>
        </p:nvCxnSpPr>
        <p:spPr bwMode="auto">
          <a:xfrm>
            <a:off x="2392330" y="2404518"/>
            <a:ext cx="235454" cy="0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Rectangle à coins arrondis 3">
            <a:extLst>
              <a:ext uri="{FF2B5EF4-FFF2-40B4-BE49-F238E27FC236}">
                <a16:creationId xmlns:a16="http://schemas.microsoft.com/office/drawing/2014/main" id="{307F78EA-7458-4F44-A1D0-C5039C203215}"/>
              </a:ext>
            </a:extLst>
          </p:cNvPr>
          <p:cNvSpPr/>
          <p:nvPr/>
        </p:nvSpPr>
        <p:spPr bwMode="auto">
          <a:xfrm>
            <a:off x="3779430" y="1628800"/>
            <a:ext cx="3328735" cy="468000"/>
          </a:xfrm>
          <a:prstGeom prst="roundRect">
            <a:avLst/>
          </a:prstGeom>
          <a:solidFill>
            <a:srgbClr val="FFFF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Calibri" panose="020F0502020204030204" pitchFamily="34" charset="0"/>
              </a:rPr>
              <a:t>Placebo (N = 15)</a:t>
            </a:r>
          </a:p>
        </p:txBody>
      </p: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FB60F6E8-425E-4144-8A6E-4C3CD850E12C}"/>
              </a:ext>
            </a:extLst>
          </p:cNvPr>
          <p:cNvCxnSpPr/>
          <p:nvPr/>
        </p:nvCxnSpPr>
        <p:spPr bwMode="auto">
          <a:xfrm>
            <a:off x="3327752" y="1812102"/>
            <a:ext cx="235454" cy="0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Rectangle à coins arrondis 10">
            <a:extLst>
              <a:ext uri="{FF2B5EF4-FFF2-40B4-BE49-F238E27FC236}">
                <a16:creationId xmlns:a16="http://schemas.microsoft.com/office/drawing/2014/main" id="{0D807315-25B2-4E1A-9D31-0137FA009060}"/>
              </a:ext>
            </a:extLst>
          </p:cNvPr>
          <p:cNvSpPr/>
          <p:nvPr/>
        </p:nvSpPr>
        <p:spPr bwMode="auto">
          <a:xfrm>
            <a:off x="3779430" y="2129574"/>
            <a:ext cx="3328735" cy="468000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kern="0" dirty="0">
                <a:solidFill>
                  <a:srgbClr val="FFFFFF"/>
                </a:solidFill>
                <a:latin typeface="+mn-lt"/>
                <a:ea typeface="ＭＳ Ｐゴシック" pitchFamily="34" charset="-128"/>
                <a:cs typeface="Calibri" panose="020F0502020204030204" pitchFamily="34" charset="0"/>
              </a:rPr>
              <a:t>10 mg  VK2809 QOD (N = 16)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BE2D31F1-267A-4A9F-B836-225A31C28DF3}"/>
              </a:ext>
            </a:extLst>
          </p:cNvPr>
          <p:cNvCxnSpPr/>
          <p:nvPr/>
        </p:nvCxnSpPr>
        <p:spPr bwMode="auto">
          <a:xfrm>
            <a:off x="3327752" y="2348880"/>
            <a:ext cx="235454" cy="0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à coins arrondis 11">
            <a:extLst>
              <a:ext uri="{FF2B5EF4-FFF2-40B4-BE49-F238E27FC236}">
                <a16:creationId xmlns:a16="http://schemas.microsoft.com/office/drawing/2014/main" id="{A6892E6B-DBFE-4EE7-B1FA-02D47709930F}"/>
              </a:ext>
            </a:extLst>
          </p:cNvPr>
          <p:cNvSpPr/>
          <p:nvPr/>
        </p:nvSpPr>
        <p:spPr bwMode="auto">
          <a:xfrm>
            <a:off x="3779430" y="2630348"/>
            <a:ext cx="3328735" cy="468000"/>
          </a:xfrm>
          <a:prstGeom prst="round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Calibri" panose="020F0502020204030204" pitchFamily="34" charset="0"/>
              </a:rPr>
              <a:t>10 mg </a:t>
            </a:r>
            <a:r>
              <a:rPr lang="fr-FR" sz="1400" b="1" kern="0" dirty="0">
                <a:solidFill>
                  <a:srgbClr val="FFFFFF"/>
                </a:solidFill>
                <a:latin typeface="+mn-lt"/>
                <a:ea typeface="ＭＳ Ｐゴシック" pitchFamily="34" charset="-128"/>
                <a:cs typeface="Calibri" panose="020F0502020204030204" pitchFamily="34" charset="0"/>
              </a:rPr>
              <a:t>VK2809 QD (N = 16)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0DAFB51D-5A73-4F51-A21D-4D0FB48B3A6D}"/>
              </a:ext>
            </a:extLst>
          </p:cNvPr>
          <p:cNvCxnSpPr/>
          <p:nvPr/>
        </p:nvCxnSpPr>
        <p:spPr bwMode="auto">
          <a:xfrm>
            <a:off x="3327752" y="2852936"/>
            <a:ext cx="235454" cy="0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riangle isocèle 64">
            <a:extLst>
              <a:ext uri="{FF2B5EF4-FFF2-40B4-BE49-F238E27FC236}">
                <a16:creationId xmlns:a16="http://schemas.microsoft.com/office/drawing/2014/main" id="{CB615A0D-9217-4631-8AC3-31C085E51CE2}"/>
              </a:ext>
            </a:extLst>
          </p:cNvPr>
          <p:cNvSpPr/>
          <p:nvPr/>
        </p:nvSpPr>
        <p:spPr>
          <a:xfrm rot="10800000">
            <a:off x="8311744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EC6C1949-7601-472C-8D30-6599AE240718}"/>
              </a:ext>
            </a:extLst>
          </p:cNvPr>
          <p:cNvSpPr txBox="1"/>
          <p:nvPr/>
        </p:nvSpPr>
        <p:spPr>
          <a:xfrm>
            <a:off x="6669112" y="3838237"/>
            <a:ext cx="919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12</a:t>
            </a:r>
            <a:b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</a:b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MRI-PDFF</a:t>
            </a:r>
          </a:p>
        </p:txBody>
      </p:sp>
      <p:sp>
        <p:nvSpPr>
          <p:cNvPr id="67" name="Triangle isocèle 66">
            <a:extLst>
              <a:ext uri="{FF2B5EF4-FFF2-40B4-BE49-F238E27FC236}">
                <a16:creationId xmlns:a16="http://schemas.microsoft.com/office/drawing/2014/main" id="{61CFD5ED-71AA-4196-BE18-DF57FC61D3A9}"/>
              </a:ext>
            </a:extLst>
          </p:cNvPr>
          <p:cNvSpPr/>
          <p:nvPr/>
        </p:nvSpPr>
        <p:spPr>
          <a:xfrm rot="10800000">
            <a:off x="7049840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47395885-9479-40C3-94C5-880FC65B62E2}"/>
              </a:ext>
            </a:extLst>
          </p:cNvPr>
          <p:cNvSpPr txBox="1"/>
          <p:nvPr/>
        </p:nvSpPr>
        <p:spPr>
          <a:xfrm>
            <a:off x="5901396" y="3838237"/>
            <a:ext cx="436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70" name="Triangle isocèle 69">
            <a:extLst>
              <a:ext uri="{FF2B5EF4-FFF2-40B4-BE49-F238E27FC236}">
                <a16:creationId xmlns:a16="http://schemas.microsoft.com/office/drawing/2014/main" id="{6233DDD5-5AEA-4568-B094-9932221FE758}"/>
              </a:ext>
            </a:extLst>
          </p:cNvPr>
          <p:cNvSpPr/>
          <p:nvPr/>
        </p:nvSpPr>
        <p:spPr>
          <a:xfrm rot="10800000">
            <a:off x="6040780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D5886F79-A517-4816-B3AF-55CE4C49CFFC}"/>
              </a:ext>
            </a:extLst>
          </p:cNvPr>
          <p:cNvSpPr txBox="1"/>
          <p:nvPr/>
        </p:nvSpPr>
        <p:spPr>
          <a:xfrm>
            <a:off x="5295315" y="3838237"/>
            <a:ext cx="436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72" name="Triangle isocèle 71">
            <a:extLst>
              <a:ext uri="{FF2B5EF4-FFF2-40B4-BE49-F238E27FC236}">
                <a16:creationId xmlns:a16="http://schemas.microsoft.com/office/drawing/2014/main" id="{845777BD-FDEA-410E-8739-B53EBFF3FF67}"/>
              </a:ext>
            </a:extLst>
          </p:cNvPr>
          <p:cNvSpPr/>
          <p:nvPr/>
        </p:nvSpPr>
        <p:spPr>
          <a:xfrm rot="10800000">
            <a:off x="5434699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B5B6B47C-518C-46F8-B67C-FCAD6B79D73F}"/>
              </a:ext>
            </a:extLst>
          </p:cNvPr>
          <p:cNvSpPr txBox="1"/>
          <p:nvPr/>
        </p:nvSpPr>
        <p:spPr>
          <a:xfrm>
            <a:off x="4709394" y="3838237"/>
            <a:ext cx="436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74" name="Triangle isocèle 73">
            <a:extLst>
              <a:ext uri="{FF2B5EF4-FFF2-40B4-BE49-F238E27FC236}">
                <a16:creationId xmlns:a16="http://schemas.microsoft.com/office/drawing/2014/main" id="{22D0B236-961B-480D-A5FD-CA37D2836E92}"/>
              </a:ext>
            </a:extLst>
          </p:cNvPr>
          <p:cNvSpPr/>
          <p:nvPr/>
        </p:nvSpPr>
        <p:spPr>
          <a:xfrm rot="10800000">
            <a:off x="4848778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6FD4C2B8-A671-49FD-9164-F6A0414E89CC}"/>
              </a:ext>
            </a:extLst>
          </p:cNvPr>
          <p:cNvSpPr txBox="1"/>
          <p:nvPr/>
        </p:nvSpPr>
        <p:spPr>
          <a:xfrm>
            <a:off x="3965576" y="3838237"/>
            <a:ext cx="436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76" name="Triangle isocèle 75">
            <a:extLst>
              <a:ext uri="{FF2B5EF4-FFF2-40B4-BE49-F238E27FC236}">
                <a16:creationId xmlns:a16="http://schemas.microsoft.com/office/drawing/2014/main" id="{1E60CEAF-705E-456B-AB64-2A213B3F1552}"/>
              </a:ext>
            </a:extLst>
          </p:cNvPr>
          <p:cNvSpPr/>
          <p:nvPr/>
        </p:nvSpPr>
        <p:spPr>
          <a:xfrm rot="10800000">
            <a:off x="4104960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A502FFB-DEB2-4128-A0B1-0593AE0DC979}"/>
              </a:ext>
            </a:extLst>
          </p:cNvPr>
          <p:cNvSpPr txBox="1"/>
          <p:nvPr/>
        </p:nvSpPr>
        <p:spPr>
          <a:xfrm>
            <a:off x="3616523" y="3838237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D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78" name="Triangle isocèle 77">
            <a:extLst>
              <a:ext uri="{FF2B5EF4-FFF2-40B4-BE49-F238E27FC236}">
                <a16:creationId xmlns:a16="http://schemas.microsoft.com/office/drawing/2014/main" id="{C6928C98-994E-4B64-9C50-D148196C29E7}"/>
              </a:ext>
            </a:extLst>
          </p:cNvPr>
          <p:cNvSpPr/>
          <p:nvPr/>
        </p:nvSpPr>
        <p:spPr>
          <a:xfrm rot="10800000">
            <a:off x="3731061" y="3573016"/>
            <a:ext cx="148688" cy="110316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utoShape 162">
            <a:extLst>
              <a:ext uri="{FF2B5EF4-FFF2-40B4-BE49-F238E27FC236}">
                <a16:creationId xmlns:a16="http://schemas.microsoft.com/office/drawing/2014/main" id="{8995A631-F38B-4E03-8AF3-87B2CFF01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849425"/>
            <a:ext cx="2088232" cy="11237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NAFLD patients with LDL-C &gt; 110 mg/dL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Liver fat content &gt; 8% (MRI-PDFF)</a:t>
            </a:r>
          </a:p>
        </p:txBody>
      </p:sp>
      <p:sp>
        <p:nvSpPr>
          <p:cNvPr id="81" name="Pentagon 20">
            <a:extLst>
              <a:ext uri="{FF2B5EF4-FFF2-40B4-BE49-F238E27FC236}">
                <a16:creationId xmlns:a16="http://schemas.microsoft.com/office/drawing/2014/main" id="{A9EDDCA3-E76E-48B9-A000-5F5FD2BA2C70}"/>
              </a:ext>
            </a:extLst>
          </p:cNvPr>
          <p:cNvSpPr/>
          <p:nvPr/>
        </p:nvSpPr>
        <p:spPr bwMode="auto">
          <a:xfrm>
            <a:off x="7255493" y="1626664"/>
            <a:ext cx="1195836" cy="1442295"/>
          </a:xfrm>
          <a:prstGeom prst="homePlate">
            <a:avLst>
              <a:gd name="adj" fmla="val 20974"/>
            </a:avLst>
          </a:prstGeom>
          <a:solidFill>
            <a:srgbClr val="333399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8000" tIns="18000" rIns="18000" bIns="18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1" kern="0" dirty="0">
                <a:solidFill>
                  <a:schemeClr val="bg1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Follow-up</a:t>
            </a:r>
          </a:p>
        </p:txBody>
      </p:sp>
    </p:spTree>
    <p:extLst>
      <p:ext uri="{BB962C8B-B14F-4D97-AF65-F5344CB8AC3E}">
        <p14:creationId xmlns:p14="http://schemas.microsoft.com/office/powerpoint/2010/main" val="242911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580673"/>
              </p:ext>
            </p:extLst>
          </p:nvPr>
        </p:nvGraphicFramePr>
        <p:xfrm>
          <a:off x="611562" y="1639284"/>
          <a:ext cx="7920878" cy="4487741"/>
        </p:xfrm>
        <a:graphic>
          <a:graphicData uri="http://schemas.openxmlformats.org/drawingml/2006/table">
            <a:tbl>
              <a:tblPr/>
              <a:tblGrid>
                <a:gridCol w="320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VK2809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mg QOD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VK2809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VK2809 patients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 : 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 : 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 : 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: 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 : 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 (kg/m²)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ALT (IU/L)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AST (IU/L)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Alkaline Phosphatase (IU/L)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MRI-PDFF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13,4%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17,1%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18,1%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17,8%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LDL-C (mg/</a:t>
                      </a:r>
                      <a:r>
                        <a:rPr kumimoji="0" lang="fr-FR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fr-F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triglycerides (mg/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fasting glucose (mg/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HbA1c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5,8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5,6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5,7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Systolic BP (mmHg)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Diastolic BP (mmHg)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3D56BB50-C4EE-43F1-9D6B-64886920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29" y="1223051"/>
            <a:ext cx="3167003" cy="36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id="{DD2D406E-E3DF-40CD-BCA9-05B7DDC2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1" name="AutoShape 162">
            <a:extLst>
              <a:ext uri="{FF2B5EF4-FFF2-40B4-BE49-F238E27FC236}">
                <a16:creationId xmlns:a16="http://schemas.microsoft.com/office/drawing/2014/main" id="{B6B317EE-E5A3-44F6-855E-A327ADD38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45D87F60-C71C-42C9-A1E1-9D4DBD3A87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43402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69">
            <a:extLst>
              <a:ext uri="{FF2B5EF4-FFF2-40B4-BE49-F238E27FC236}">
                <a16:creationId xmlns:a16="http://schemas.microsoft.com/office/drawing/2014/main" id="{D17ADC4C-C5C1-4890-8794-088D80E66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2" name="AutoShape 162">
            <a:extLst>
              <a:ext uri="{FF2B5EF4-FFF2-40B4-BE49-F238E27FC236}">
                <a16:creationId xmlns:a16="http://schemas.microsoft.com/office/drawing/2014/main" id="{553BDA7D-C96B-4C5A-9AA6-EBE009F3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07AF4B6C-BF85-4092-ADA6-9E46B4272415}"/>
              </a:ext>
            </a:extLst>
          </p:cNvPr>
          <p:cNvGrpSpPr/>
          <p:nvPr/>
        </p:nvGrpSpPr>
        <p:grpSpPr>
          <a:xfrm>
            <a:off x="1401812" y="1836198"/>
            <a:ext cx="5271346" cy="4274239"/>
            <a:chOff x="22414" y="1715191"/>
            <a:chExt cx="4120487" cy="3341072"/>
          </a:xfrm>
        </p:grpSpPr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CB4A5539-870C-47CC-A021-1437F04B8F94}"/>
                </a:ext>
              </a:extLst>
            </p:cNvPr>
            <p:cNvSpPr txBox="1"/>
            <p:nvPr/>
          </p:nvSpPr>
          <p:spPr>
            <a:xfrm>
              <a:off x="1005157" y="2567329"/>
              <a:ext cx="205747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5CF9C90A-61F3-48FF-90B0-E60FDA0E1191}"/>
                </a:ext>
              </a:extLst>
            </p:cNvPr>
            <p:cNvSpPr txBox="1"/>
            <p:nvPr/>
          </p:nvSpPr>
          <p:spPr>
            <a:xfrm>
              <a:off x="2394248" y="1715191"/>
              <a:ext cx="798430" cy="649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VK2809</a:t>
              </a:r>
              <a:b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</a:b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10 mg QD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(N = 16)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E3403675-06ED-46D0-A799-A88D0C9E65CA}"/>
                </a:ext>
              </a:extLst>
            </p:cNvPr>
            <p:cNvSpPr txBox="1"/>
            <p:nvPr/>
          </p:nvSpPr>
          <p:spPr>
            <a:xfrm>
              <a:off x="3278060" y="1715192"/>
              <a:ext cx="864841" cy="649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600" b="1" kern="0" dirty="0">
                  <a:solidFill>
                    <a:srgbClr val="333399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All VK2809</a:t>
              </a:r>
              <a:br>
                <a:rPr lang="fr-FR" sz="1600" b="1" kern="0" dirty="0">
                  <a:solidFill>
                    <a:srgbClr val="333399"/>
                  </a:solidFill>
                  <a:latin typeface="Calibri" panose="020F0502020204030204" pitchFamily="34" charset="0"/>
                  <a:ea typeface="ＭＳ Ｐゴシック" pitchFamily="34" charset="-128"/>
                </a:rPr>
              </a:br>
              <a:r>
                <a:rPr kumimoji="0" lang="en-US" sz="1600" b="1" i="0" u="none" strike="noStrike" kern="0" cap="none" spc="0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treated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(N = 31)</a:t>
              </a:r>
            </a:p>
          </p:txBody>
        </p:sp>
        <p:cxnSp>
          <p:nvCxnSpPr>
            <p:cNvPr id="94" name="Connecteur droit 93">
              <a:extLst>
                <a:ext uri="{FF2B5EF4-FFF2-40B4-BE49-F238E27FC236}">
                  <a16:creationId xmlns:a16="http://schemas.microsoft.com/office/drawing/2014/main" id="{F7916FE2-CF19-4331-B39B-D8CBC585F8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2930919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D2DA1A15-EF4E-4643-AEC2-536D11E873E4}"/>
                </a:ext>
              </a:extLst>
            </p:cNvPr>
            <p:cNvSpPr txBox="1"/>
            <p:nvPr/>
          </p:nvSpPr>
          <p:spPr>
            <a:xfrm>
              <a:off x="968820" y="2825344"/>
              <a:ext cx="242085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-5</a:t>
              </a:r>
            </a:p>
          </p:txBody>
        </p: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F234175A-9CA5-4CBC-8868-7A9877EC16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3184161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0F26F53B-86F1-4FF9-92FA-A69F34AF668A}"/>
                </a:ext>
              </a:extLst>
            </p:cNvPr>
            <p:cNvSpPr txBox="1"/>
            <p:nvPr/>
          </p:nvSpPr>
          <p:spPr>
            <a:xfrm>
              <a:off x="907424" y="3078590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-10</a:t>
              </a:r>
            </a:p>
          </p:txBody>
        </p:sp>
        <p:cxnSp>
          <p:nvCxnSpPr>
            <p:cNvPr id="98" name="Connecteur droit 97">
              <a:extLst>
                <a:ext uri="{FF2B5EF4-FFF2-40B4-BE49-F238E27FC236}">
                  <a16:creationId xmlns:a16="http://schemas.microsoft.com/office/drawing/2014/main" id="{3D0334D9-E022-48D8-A7CA-7B5898CD6A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3442180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CDC29AB1-FEF3-45C9-AB67-4AFC57CC6E30}"/>
                </a:ext>
              </a:extLst>
            </p:cNvPr>
            <p:cNvSpPr txBox="1"/>
            <p:nvPr/>
          </p:nvSpPr>
          <p:spPr>
            <a:xfrm>
              <a:off x="907424" y="3336606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-15</a:t>
              </a: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D872B483-6C71-4F58-89DD-73C48DADF8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3704977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DAEFA907-D772-4487-AAE7-E247873E0D9F}"/>
                </a:ext>
              </a:extLst>
            </p:cNvPr>
            <p:cNvSpPr txBox="1"/>
            <p:nvPr/>
          </p:nvSpPr>
          <p:spPr>
            <a:xfrm>
              <a:off x="907424" y="3599403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-20</a:t>
              </a:r>
            </a:p>
          </p:txBody>
        </p: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110BF727-C302-43A4-A48B-471B5BE0D0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3962997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2CDB020B-7283-479E-BD05-3EF6EBC1C3B6}"/>
                </a:ext>
              </a:extLst>
            </p:cNvPr>
            <p:cNvSpPr txBox="1"/>
            <p:nvPr/>
          </p:nvSpPr>
          <p:spPr>
            <a:xfrm>
              <a:off x="907424" y="3857425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-25</a:t>
              </a:r>
            </a:p>
          </p:txBody>
        </p:sp>
        <p:cxnSp>
          <p:nvCxnSpPr>
            <p:cNvPr id="104" name="Connecteur droit 103">
              <a:extLst>
                <a:ext uri="{FF2B5EF4-FFF2-40B4-BE49-F238E27FC236}">
                  <a16:creationId xmlns:a16="http://schemas.microsoft.com/office/drawing/2014/main" id="{016EB51F-00BC-48F2-92D1-F1B358FA65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4225795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88C460AF-7495-4CF2-8513-7C6FAF93C9AD}"/>
                </a:ext>
              </a:extLst>
            </p:cNvPr>
            <p:cNvSpPr txBox="1"/>
            <p:nvPr/>
          </p:nvSpPr>
          <p:spPr>
            <a:xfrm>
              <a:off x="907424" y="4120220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-30</a:t>
              </a:r>
            </a:p>
          </p:txBody>
        </p:sp>
        <p:cxnSp>
          <p:nvCxnSpPr>
            <p:cNvPr id="106" name="Connecteur droit 105">
              <a:extLst>
                <a:ext uri="{FF2B5EF4-FFF2-40B4-BE49-F238E27FC236}">
                  <a16:creationId xmlns:a16="http://schemas.microsoft.com/office/drawing/2014/main" id="{E3B4265E-9C6C-4338-812F-1B26C24960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4493370"/>
              <a:ext cx="62976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id="{261C0D5F-CEF9-4313-8D40-EEF8A547F82F}"/>
                </a:ext>
              </a:extLst>
            </p:cNvPr>
            <p:cNvSpPr txBox="1"/>
            <p:nvPr/>
          </p:nvSpPr>
          <p:spPr>
            <a:xfrm>
              <a:off x="907424" y="4387798"/>
              <a:ext cx="303484" cy="216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-35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7247DB1D-2943-43A3-B90F-394B05A57AF0}"/>
                </a:ext>
              </a:extLst>
            </p:cNvPr>
            <p:cNvSpPr txBox="1"/>
            <p:nvPr/>
          </p:nvSpPr>
          <p:spPr>
            <a:xfrm>
              <a:off x="22414" y="2402349"/>
              <a:ext cx="1224460" cy="240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Baseline (mg/dl)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2D3AD4AC-FE10-4BF0-977A-69473768A427}"/>
                </a:ext>
              </a:extLst>
            </p:cNvPr>
            <p:cNvSpPr txBox="1"/>
            <p:nvPr/>
          </p:nvSpPr>
          <p:spPr>
            <a:xfrm>
              <a:off x="1524090" y="2406335"/>
              <a:ext cx="493944" cy="240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150.3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7AD68875-7138-4F0A-9DD1-FC7456F73871}"/>
                </a:ext>
              </a:extLst>
            </p:cNvPr>
            <p:cNvSpPr txBox="1"/>
            <p:nvPr/>
          </p:nvSpPr>
          <p:spPr>
            <a:xfrm>
              <a:off x="2546490" y="2406335"/>
              <a:ext cx="493944" cy="240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140.4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83A98E55-8A5E-4806-988B-B0802C3819EA}"/>
                </a:ext>
              </a:extLst>
            </p:cNvPr>
            <p:cNvSpPr txBox="1"/>
            <p:nvPr/>
          </p:nvSpPr>
          <p:spPr>
            <a:xfrm>
              <a:off x="3463508" y="2406335"/>
              <a:ext cx="493944" cy="240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145.2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3CE21BF9-E17F-4167-A339-E058AA1CDC81}"/>
                </a:ext>
              </a:extLst>
            </p:cNvPr>
            <p:cNvSpPr/>
            <p:nvPr/>
          </p:nvSpPr>
          <p:spPr bwMode="auto">
            <a:xfrm>
              <a:off x="1504954" y="2672900"/>
              <a:ext cx="513149" cy="121426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A8094716-1E0A-4564-96A4-BE102B8171B8}"/>
                </a:ext>
              </a:extLst>
            </p:cNvPr>
            <p:cNvSpPr/>
            <p:nvPr/>
          </p:nvSpPr>
          <p:spPr bwMode="auto">
            <a:xfrm>
              <a:off x="2527478" y="2672900"/>
              <a:ext cx="513149" cy="1032077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486FD1B-19E1-468E-BCB7-8EF0FE25A5A4}"/>
                </a:ext>
              </a:extLst>
            </p:cNvPr>
            <p:cNvSpPr/>
            <p:nvPr/>
          </p:nvSpPr>
          <p:spPr bwMode="auto">
            <a:xfrm>
              <a:off x="3453905" y="2672899"/>
              <a:ext cx="513149" cy="1111355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81396F87-00E0-4CB8-A8EF-CA4AFE89619D}"/>
                </a:ext>
              </a:extLst>
            </p:cNvPr>
            <p:cNvSpPr txBox="1"/>
            <p:nvPr/>
          </p:nvSpPr>
          <p:spPr>
            <a:xfrm>
              <a:off x="1317341" y="1715191"/>
              <a:ext cx="907444" cy="649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VK2809</a:t>
              </a:r>
              <a:b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</a:b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10 mg QOD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itchFamily="34" charset="-128"/>
                </a:rPr>
                <a:t>(N = 15)</a:t>
              </a:r>
            </a:p>
          </p:txBody>
        </p:sp>
        <p:cxnSp>
          <p:nvCxnSpPr>
            <p:cNvPr id="117" name="Connecteur droit 116">
              <a:extLst>
                <a:ext uri="{FF2B5EF4-FFF2-40B4-BE49-F238E27FC236}">
                  <a16:creationId xmlns:a16="http://schemas.microsoft.com/office/drawing/2014/main" id="{BA6BD5AE-89CD-4116-B7BC-26FA8AD90185}"/>
                </a:ext>
              </a:extLst>
            </p:cNvPr>
            <p:cNvCxnSpPr>
              <a:stCxn id="113" idx="2"/>
            </p:cNvCxnSpPr>
            <p:nvPr/>
          </p:nvCxnSpPr>
          <p:spPr bwMode="auto">
            <a:xfrm>
              <a:off x="1761528" y="3887169"/>
              <a:ext cx="0" cy="520817"/>
            </a:xfrm>
            <a:prstGeom prst="line">
              <a:avLst/>
            </a:prstGeom>
            <a:solidFill>
              <a:srgbClr val="00B0F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F5DFB765-6D8B-47E5-8C28-1CE6E37727EA}"/>
                </a:ext>
              </a:extLst>
            </p:cNvPr>
            <p:cNvCxnSpPr>
              <a:cxnSpLocks/>
              <a:stCxn id="114" idx="2"/>
            </p:cNvCxnSpPr>
            <p:nvPr/>
          </p:nvCxnSpPr>
          <p:spPr bwMode="auto">
            <a:xfrm flipH="1">
              <a:off x="2781723" y="3704977"/>
              <a:ext cx="2329" cy="520717"/>
            </a:xfrm>
            <a:prstGeom prst="line">
              <a:avLst/>
            </a:prstGeom>
            <a:solidFill>
              <a:srgbClr val="00B0F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7D1BA51A-E9A1-4844-A460-C789FB080492}"/>
                </a:ext>
              </a:extLst>
            </p:cNvPr>
            <p:cNvCxnSpPr>
              <a:cxnSpLocks/>
              <a:stCxn id="115" idx="2"/>
            </p:cNvCxnSpPr>
            <p:nvPr/>
          </p:nvCxnSpPr>
          <p:spPr bwMode="auto">
            <a:xfrm flipH="1">
              <a:off x="3708150" y="3784254"/>
              <a:ext cx="2329" cy="510888"/>
            </a:xfrm>
            <a:prstGeom prst="line">
              <a:avLst/>
            </a:prstGeom>
            <a:solidFill>
              <a:srgbClr val="00B0F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417861B3-D3DC-4640-8556-487917916D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38894" y="2672902"/>
              <a:ext cx="0" cy="1842667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DF30024E-97BE-4C3A-8FA7-2E373FA197D1}"/>
                </a:ext>
              </a:extLst>
            </p:cNvPr>
            <p:cNvSpPr txBox="1"/>
            <p:nvPr/>
          </p:nvSpPr>
          <p:spPr>
            <a:xfrm>
              <a:off x="192710" y="4647274"/>
              <a:ext cx="825998" cy="408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% Change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P-value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09095AFA-C20C-4146-BAF5-80E6534AA968}"/>
                </a:ext>
              </a:extLst>
            </p:cNvPr>
            <p:cNvSpPr txBox="1"/>
            <p:nvPr/>
          </p:nvSpPr>
          <p:spPr>
            <a:xfrm>
              <a:off x="1498188" y="4633876"/>
              <a:ext cx="587922" cy="408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-23.6%</a:t>
              </a:r>
              <a:b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</a:b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0.0121</a:t>
              </a: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95A03F7D-D83F-4015-96FA-6ED3A5289E9F}"/>
                </a:ext>
              </a:extLst>
            </p:cNvPr>
            <p:cNvSpPr txBox="1"/>
            <p:nvPr/>
          </p:nvSpPr>
          <p:spPr>
            <a:xfrm>
              <a:off x="2517270" y="4633876"/>
              <a:ext cx="587922" cy="408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-20.2%</a:t>
              </a:r>
              <a:b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</a:b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0.0269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8179D54D-6709-4633-AF39-2B12D7F248FD}"/>
                </a:ext>
              </a:extLst>
            </p:cNvPr>
            <p:cNvSpPr txBox="1"/>
            <p:nvPr/>
          </p:nvSpPr>
          <p:spPr>
            <a:xfrm>
              <a:off x="3433769" y="4633876"/>
              <a:ext cx="587922" cy="4089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-21.8%</a:t>
              </a:r>
              <a:b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</a:b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ＭＳ Ｐゴシック" pitchFamily="34" charset="-128"/>
                </a:rPr>
                <a:t>0.0061</a:t>
              </a:r>
            </a:p>
          </p:txBody>
        </p: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4530C9A2-FD97-43D2-BB6B-3466A272FC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81643" y="2672900"/>
              <a:ext cx="2925537" cy="0"/>
            </a:xfrm>
            <a:prstGeom prst="line">
              <a:avLst/>
            </a:prstGeom>
            <a:solidFill>
              <a:srgbClr val="BBE0E3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5" name="Rectangle 6">
            <a:extLst>
              <a:ext uri="{FF2B5EF4-FFF2-40B4-BE49-F238E27FC236}">
                <a16:creationId xmlns:a16="http://schemas.microsoft.com/office/drawing/2014/main" id="{A36DCF0A-06CF-4EE7-A8EC-65C93E44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980" y="1230660"/>
            <a:ext cx="4874796" cy="35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Placebo-Adjusted % Change in LDL-C at W12</a:t>
            </a:r>
          </a:p>
        </p:txBody>
      </p:sp>
      <p:sp>
        <p:nvSpPr>
          <p:cNvPr id="41" name="Rectangle 27">
            <a:extLst>
              <a:ext uri="{FF2B5EF4-FFF2-40B4-BE49-F238E27FC236}">
                <a16:creationId xmlns:a16="http://schemas.microsoft.com/office/drawing/2014/main" id="{BB84B0BF-1F64-42BA-A380-EA8671BE8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17888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86763959-F544-4668-8D9F-ACB311F1B245}"/>
              </a:ext>
            </a:extLst>
          </p:cNvPr>
          <p:cNvGrpSpPr/>
          <p:nvPr/>
        </p:nvGrpSpPr>
        <p:grpSpPr>
          <a:xfrm>
            <a:off x="54481" y="1820984"/>
            <a:ext cx="4589527" cy="3815003"/>
            <a:chOff x="4235172" y="1842279"/>
            <a:chExt cx="4589527" cy="3815003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DAECB325-A0CF-4B82-A438-6917A3045A46}"/>
                </a:ext>
              </a:extLst>
            </p:cNvPr>
            <p:cNvSpPr txBox="1"/>
            <p:nvPr/>
          </p:nvSpPr>
          <p:spPr>
            <a:xfrm>
              <a:off x="4847863" y="2587360"/>
              <a:ext cx="26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0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5F2EF9C9-5251-4D47-855C-FA68F69D875C}"/>
                </a:ext>
              </a:extLst>
            </p:cNvPr>
            <p:cNvSpPr txBox="1"/>
            <p:nvPr/>
          </p:nvSpPr>
          <p:spPr>
            <a:xfrm>
              <a:off x="6861472" y="1842279"/>
              <a:ext cx="9030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10 mg QD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11)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713573B-518E-4D8E-8C1E-0B1E51996A21}"/>
                </a:ext>
              </a:extLst>
            </p:cNvPr>
            <p:cNvSpPr txBox="1"/>
            <p:nvPr/>
          </p:nvSpPr>
          <p:spPr>
            <a:xfrm>
              <a:off x="7747932" y="1842280"/>
              <a:ext cx="9930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All 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333399"/>
                  </a:solidFill>
                  <a:latin typeface="+mn-lt"/>
                </a:rPr>
                <a:t>treated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24)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6E69D4CD-4711-4F93-AC5B-D56FFE3D8D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3073061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0DCC02FB-71ED-41C0-BE41-7F36BE3F1231}"/>
                </a:ext>
              </a:extLst>
            </p:cNvPr>
            <p:cNvSpPr txBox="1"/>
            <p:nvPr/>
          </p:nvSpPr>
          <p:spPr>
            <a:xfrm>
              <a:off x="4722435" y="2927031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-10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DFCA0616-F6D4-4FD4-A047-3608B72EC4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3469278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33C36CC-05DC-45C1-BF4B-42E5174DC4F2}"/>
                </a:ext>
              </a:extLst>
            </p:cNvPr>
            <p:cNvSpPr txBox="1"/>
            <p:nvPr/>
          </p:nvSpPr>
          <p:spPr>
            <a:xfrm>
              <a:off x="4722437" y="3323248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-20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6F9FED3C-2784-4E06-A361-47B96E891C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3877245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B95CBEC1-1F90-42BB-B2B7-EC220E4FFD90}"/>
                </a:ext>
              </a:extLst>
            </p:cNvPr>
            <p:cNvSpPr txBox="1"/>
            <p:nvPr/>
          </p:nvSpPr>
          <p:spPr>
            <a:xfrm>
              <a:off x="4722437" y="3731215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-30</a:t>
              </a:r>
            </a:p>
          </p:txBody>
        </p: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64A91393-B7E5-4FDC-8246-A5160605BD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4280315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1D8A77B8-18C4-41A0-9F1D-5BCBE75C377C}"/>
                </a:ext>
              </a:extLst>
            </p:cNvPr>
            <p:cNvSpPr txBox="1"/>
            <p:nvPr/>
          </p:nvSpPr>
          <p:spPr>
            <a:xfrm>
              <a:off x="4722437" y="4134285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-40</a:t>
              </a:r>
            </a:p>
          </p:txBody>
        </p: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960021A3-DC3A-4AE1-90DC-D265C68547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4680476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92C7BBF-A039-4073-863C-08F1CFD925B6}"/>
                </a:ext>
              </a:extLst>
            </p:cNvPr>
            <p:cNvSpPr txBox="1"/>
            <p:nvPr/>
          </p:nvSpPr>
          <p:spPr>
            <a:xfrm>
              <a:off x="4722437" y="4534446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-50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270DC0AF-CE86-457A-925F-74D1AB7DA0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5100571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E34CBFD-33C1-4B67-A50E-16223B810715}"/>
                </a:ext>
              </a:extLst>
            </p:cNvPr>
            <p:cNvSpPr txBox="1"/>
            <p:nvPr/>
          </p:nvSpPr>
          <p:spPr>
            <a:xfrm>
              <a:off x="4722437" y="4954541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-60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BAA7F109-0B53-4A3A-8B03-61A9F9B606BC}"/>
                </a:ext>
              </a:extLst>
            </p:cNvPr>
            <p:cNvSpPr txBox="1"/>
            <p:nvPr/>
          </p:nvSpPr>
          <p:spPr>
            <a:xfrm>
              <a:off x="6106819" y="2437617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17.1%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E6D4CC82-7A20-4191-BFBB-60FF87970E2B}"/>
                </a:ext>
              </a:extLst>
            </p:cNvPr>
            <p:cNvSpPr txBox="1"/>
            <p:nvPr/>
          </p:nvSpPr>
          <p:spPr>
            <a:xfrm>
              <a:off x="7014457" y="2437617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18.1%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15A45572-7922-4878-AD31-932B09A1A724}"/>
                </a:ext>
              </a:extLst>
            </p:cNvPr>
            <p:cNvSpPr txBox="1"/>
            <p:nvPr/>
          </p:nvSpPr>
          <p:spPr>
            <a:xfrm>
              <a:off x="7956053" y="2437617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17.8%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40341C-18B8-4DC2-B64E-BD70A20DDA36}"/>
                </a:ext>
              </a:extLst>
            </p:cNvPr>
            <p:cNvSpPr/>
            <p:nvPr/>
          </p:nvSpPr>
          <p:spPr bwMode="auto">
            <a:xfrm>
              <a:off x="6119709" y="2672899"/>
              <a:ext cx="513149" cy="2281641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3A39A62-DA06-4429-BB67-8E561A1C19B0}"/>
                </a:ext>
              </a:extLst>
            </p:cNvPr>
            <p:cNvSpPr/>
            <p:nvPr/>
          </p:nvSpPr>
          <p:spPr bwMode="auto">
            <a:xfrm>
              <a:off x="7061433" y="2672900"/>
              <a:ext cx="513149" cy="240905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212323A-07F3-4380-91FC-782B0A3858F2}"/>
                </a:ext>
              </a:extLst>
            </p:cNvPr>
            <p:cNvSpPr/>
            <p:nvPr/>
          </p:nvSpPr>
          <p:spPr bwMode="auto">
            <a:xfrm>
              <a:off x="7987860" y="2672899"/>
              <a:ext cx="513149" cy="2346926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4BEC9941-29FC-4437-BDE8-D285378DD557}"/>
                </a:ext>
              </a:extLst>
            </p:cNvPr>
            <p:cNvSpPr txBox="1"/>
            <p:nvPr/>
          </p:nvSpPr>
          <p:spPr>
            <a:xfrm>
              <a:off x="5864928" y="1842279"/>
              <a:ext cx="10227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10 mg QOD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13)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47E20A18-387D-46C9-B669-A516D290E1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10982" y="2672915"/>
              <a:ext cx="3" cy="24276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B1648CD5-4209-43E9-8B85-81F78B81D5D5}"/>
                </a:ext>
              </a:extLst>
            </p:cNvPr>
            <p:cNvSpPr txBox="1"/>
            <p:nvPr/>
          </p:nvSpPr>
          <p:spPr>
            <a:xfrm>
              <a:off x="4235172" y="5226395"/>
              <a:ext cx="10390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latin typeface="+mn-lt"/>
                </a:rPr>
                <a:t>% change</a:t>
              </a:r>
            </a:p>
            <a:p>
              <a:r>
                <a:rPr lang="fr-FR" sz="1100" b="1" dirty="0">
                  <a:latin typeface="+mn-lt"/>
                </a:rPr>
                <a:t>p vs placebo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BCD6663C-6037-4C98-882E-855BBBF4E3AE}"/>
                </a:ext>
              </a:extLst>
            </p:cNvPr>
            <p:cNvSpPr txBox="1"/>
            <p:nvPr/>
          </p:nvSpPr>
          <p:spPr>
            <a:xfrm>
              <a:off x="6060623" y="5226395"/>
              <a:ext cx="6303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-56.5%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0.0014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45FD695E-A97C-4AB8-886E-7909A1E31A0D}"/>
                </a:ext>
              </a:extLst>
            </p:cNvPr>
            <p:cNvSpPr txBox="1"/>
            <p:nvPr/>
          </p:nvSpPr>
          <p:spPr>
            <a:xfrm>
              <a:off x="7000913" y="5226395"/>
              <a:ext cx="6303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-59.7%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0.0003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098FD891-BFE9-426D-B7EE-A950A9D25A6A}"/>
                </a:ext>
              </a:extLst>
            </p:cNvPr>
            <p:cNvSpPr txBox="1"/>
            <p:nvPr/>
          </p:nvSpPr>
          <p:spPr>
            <a:xfrm>
              <a:off x="7953689" y="5226395"/>
              <a:ext cx="6303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-58.1%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0.0002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AB99190F-C59A-4D71-96D4-EC44BF4263BE}"/>
                </a:ext>
              </a:extLst>
            </p:cNvPr>
            <p:cNvSpPr txBox="1"/>
            <p:nvPr/>
          </p:nvSpPr>
          <p:spPr>
            <a:xfrm>
              <a:off x="5261760" y="2437617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13.4%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C42032E-35A3-41B5-8C4D-53B95CBACDAA}"/>
                </a:ext>
              </a:extLst>
            </p:cNvPr>
            <p:cNvSpPr/>
            <p:nvPr/>
          </p:nvSpPr>
          <p:spPr bwMode="auto">
            <a:xfrm>
              <a:off x="5274650" y="2672900"/>
              <a:ext cx="513149" cy="3538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B41B112C-1747-48DF-90E2-24D19ABDD874}"/>
                </a:ext>
              </a:extLst>
            </p:cNvPr>
            <p:cNvSpPr txBox="1"/>
            <p:nvPr/>
          </p:nvSpPr>
          <p:spPr>
            <a:xfrm>
              <a:off x="5122299" y="1842279"/>
              <a:ext cx="817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Placebo 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11)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D762DA6-B7BA-4EF0-843E-1D98861D3FCA}"/>
                </a:ext>
              </a:extLst>
            </p:cNvPr>
            <p:cNvSpPr txBox="1"/>
            <p:nvPr/>
          </p:nvSpPr>
          <p:spPr>
            <a:xfrm>
              <a:off x="5297954" y="5226395"/>
              <a:ext cx="5517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-8.9%</a:t>
              </a: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D49B5251-3E74-43C1-B6C8-1740F2C7C6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48008" y="2672900"/>
              <a:ext cx="377669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Rectangle 6">
            <a:extLst>
              <a:ext uri="{FF2B5EF4-FFF2-40B4-BE49-F238E27FC236}">
                <a16:creationId xmlns:a16="http://schemas.microsoft.com/office/drawing/2014/main" id="{1B6EDE50-1CDA-4E45-BE9E-D2A75F73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188" y="1126089"/>
            <a:ext cx="32337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Relative change in MRI-PDFF </a:t>
            </a:r>
          </a:p>
          <a:p>
            <a:pPr algn="ctr">
              <a:spcBef>
                <a:spcPts val="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liver fat content at W12, % 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FA06BEA6-10BD-4E49-AD9B-AB0A7E2D8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818" y="1126089"/>
            <a:ext cx="33706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Absolute change in MRI-PDFF </a:t>
            </a:r>
          </a:p>
          <a:p>
            <a:pPr algn="ctr">
              <a:spcBef>
                <a:spcPts val="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liver fat content at W12, %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6F49FF9-E7F5-49CD-924B-FA74FD50887A}"/>
              </a:ext>
            </a:extLst>
          </p:cNvPr>
          <p:cNvGrpSpPr/>
          <p:nvPr/>
        </p:nvGrpSpPr>
        <p:grpSpPr>
          <a:xfrm>
            <a:off x="4499992" y="1820984"/>
            <a:ext cx="4589527" cy="3984280"/>
            <a:chOff x="4637263" y="1820984"/>
            <a:chExt cx="4589527" cy="3984280"/>
          </a:xfrm>
        </p:grpSpPr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9D91001F-610C-4EE0-B273-BA165B8BE13D}"/>
                </a:ext>
              </a:extLst>
            </p:cNvPr>
            <p:cNvSpPr txBox="1"/>
            <p:nvPr/>
          </p:nvSpPr>
          <p:spPr>
            <a:xfrm>
              <a:off x="5249954" y="2505575"/>
              <a:ext cx="26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F1165D54-F699-4444-91A3-59986A9566F0}"/>
                </a:ext>
              </a:extLst>
            </p:cNvPr>
            <p:cNvSpPr txBox="1"/>
            <p:nvPr/>
          </p:nvSpPr>
          <p:spPr>
            <a:xfrm>
              <a:off x="7263563" y="1820984"/>
              <a:ext cx="90301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10 mg QD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11)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D962CC0C-C3BF-434A-828F-06AE5F7B045F}"/>
                </a:ext>
              </a:extLst>
            </p:cNvPr>
            <p:cNvSpPr txBox="1"/>
            <p:nvPr/>
          </p:nvSpPr>
          <p:spPr>
            <a:xfrm>
              <a:off x="8150023" y="1820985"/>
              <a:ext cx="9930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All 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en-US" sz="1200" b="1" dirty="0">
                  <a:solidFill>
                    <a:srgbClr val="333399"/>
                  </a:solidFill>
                  <a:latin typeface="+mn-lt"/>
                </a:rPr>
                <a:t>treated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24)</a:t>
              </a:r>
            </a:p>
          </p:txBody>
        </p: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778B7704-0C17-4181-B226-1210FC2685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3132961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F83BFB9F-AC99-498B-AE71-B232B14F48A9}"/>
                </a:ext>
              </a:extLst>
            </p:cNvPr>
            <p:cNvSpPr txBox="1"/>
            <p:nvPr/>
          </p:nvSpPr>
          <p:spPr>
            <a:xfrm>
              <a:off x="5202979" y="2986931"/>
              <a:ext cx="3100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-2</a:t>
              </a:r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8E1EB029-B3CD-4B43-B773-3D033B829E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3608806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DF5AE5F7-D45B-40F2-8856-BAA18984F42A}"/>
                </a:ext>
              </a:extLst>
            </p:cNvPr>
            <p:cNvSpPr txBox="1"/>
            <p:nvPr/>
          </p:nvSpPr>
          <p:spPr>
            <a:xfrm>
              <a:off x="5202981" y="3462776"/>
              <a:ext cx="3100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-4</a:t>
              </a:r>
            </a:p>
          </p:txBody>
        </p: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6355DA5C-80B0-4963-848A-B312AC03B1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4106535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D838EAC1-3896-4271-B265-75597D6138E7}"/>
                </a:ext>
              </a:extLst>
            </p:cNvPr>
            <p:cNvSpPr txBox="1"/>
            <p:nvPr/>
          </p:nvSpPr>
          <p:spPr>
            <a:xfrm>
              <a:off x="5202981" y="3960505"/>
              <a:ext cx="3100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-6</a:t>
              </a: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ECD17117-CB5A-4D22-9115-AAF46100D0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4591923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D876FCD9-7200-4CF6-A06E-F3B909C04C16}"/>
                </a:ext>
              </a:extLst>
            </p:cNvPr>
            <p:cNvSpPr txBox="1"/>
            <p:nvPr/>
          </p:nvSpPr>
          <p:spPr>
            <a:xfrm>
              <a:off x="5202981" y="4445893"/>
              <a:ext cx="31009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-8</a:t>
              </a: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F8998197-AF6D-4F97-9675-9393CB90D0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5079276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C7A0D5D5-CDD3-43F3-B1DE-4B463328979A}"/>
                </a:ext>
              </a:extLst>
            </p:cNvPr>
            <p:cNvSpPr txBox="1"/>
            <p:nvPr/>
          </p:nvSpPr>
          <p:spPr>
            <a:xfrm>
              <a:off x="5124528" y="4933246"/>
              <a:ext cx="38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-10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52BDB7BC-EEF2-44F5-8A49-A7105BE0929F}"/>
                </a:ext>
              </a:extLst>
            </p:cNvPr>
            <p:cNvSpPr txBox="1"/>
            <p:nvPr/>
          </p:nvSpPr>
          <p:spPr>
            <a:xfrm>
              <a:off x="6508910" y="2416322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17.1%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022924F3-207C-41C7-A08E-8B5AE729237D}"/>
                </a:ext>
              </a:extLst>
            </p:cNvPr>
            <p:cNvSpPr txBox="1"/>
            <p:nvPr/>
          </p:nvSpPr>
          <p:spPr>
            <a:xfrm>
              <a:off x="7416548" y="2416322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18.1%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98907940-4A48-43A2-A2B0-51DD3C2EF922}"/>
                </a:ext>
              </a:extLst>
            </p:cNvPr>
            <p:cNvSpPr txBox="1"/>
            <p:nvPr/>
          </p:nvSpPr>
          <p:spPr>
            <a:xfrm>
              <a:off x="8358144" y="2416322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17.8%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19547CC6-46B1-44BB-8134-8738075D4FE9}"/>
                </a:ext>
              </a:extLst>
            </p:cNvPr>
            <p:cNvSpPr/>
            <p:nvPr/>
          </p:nvSpPr>
          <p:spPr bwMode="auto">
            <a:xfrm>
              <a:off x="6521800" y="2651604"/>
              <a:ext cx="513149" cy="2281641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F8C645-4CBF-4EEF-AFE8-28315DB05932}"/>
                </a:ext>
              </a:extLst>
            </p:cNvPr>
            <p:cNvSpPr/>
            <p:nvPr/>
          </p:nvSpPr>
          <p:spPr bwMode="auto">
            <a:xfrm>
              <a:off x="7463524" y="2651605"/>
              <a:ext cx="513149" cy="240905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20D78B4-0A16-43A0-B848-42C323541399}"/>
                </a:ext>
              </a:extLst>
            </p:cNvPr>
            <p:cNvSpPr/>
            <p:nvPr/>
          </p:nvSpPr>
          <p:spPr bwMode="auto">
            <a:xfrm>
              <a:off x="8389951" y="2651604"/>
              <a:ext cx="513149" cy="2346926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03BD9777-59AC-42EC-9CBE-DDCA9A34723F}"/>
                </a:ext>
              </a:extLst>
            </p:cNvPr>
            <p:cNvSpPr txBox="1"/>
            <p:nvPr/>
          </p:nvSpPr>
          <p:spPr>
            <a:xfrm>
              <a:off x="6267019" y="1820984"/>
              <a:ext cx="10227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2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10 mg QOD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13)</a:t>
              </a:r>
            </a:p>
          </p:txBody>
        </p: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D9159E7B-A9CF-4309-96C0-29E47A9755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13073" y="2651620"/>
              <a:ext cx="3" cy="24276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A776C968-A63A-4DC3-8076-6C28021E78E8}"/>
                </a:ext>
              </a:extLst>
            </p:cNvPr>
            <p:cNvSpPr txBox="1"/>
            <p:nvPr/>
          </p:nvSpPr>
          <p:spPr>
            <a:xfrm>
              <a:off x="4637263" y="5205100"/>
              <a:ext cx="1039067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latin typeface="+mn-lt"/>
                </a:rPr>
                <a:t>% change</a:t>
              </a:r>
              <a:br>
                <a:rPr lang="fr-FR" sz="1100" b="1" dirty="0">
                  <a:latin typeface="+mn-lt"/>
                </a:rPr>
              </a:br>
              <a:r>
                <a:rPr lang="fr-FR" sz="1100" b="1" dirty="0">
                  <a:latin typeface="+mn-lt"/>
                </a:rPr>
                <a:t>(SD)</a:t>
              </a:r>
              <a:br>
                <a:rPr lang="fr-FR" sz="1100" b="1" dirty="0">
                  <a:latin typeface="+mn-lt"/>
                </a:rPr>
              </a:br>
              <a:r>
                <a:rPr lang="fr-FR" sz="1100" b="1" dirty="0">
                  <a:latin typeface="+mn-lt"/>
                </a:rPr>
                <a:t>p vs placebo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05F1D892-F901-45DE-884D-38D0B63F7EF8}"/>
                </a:ext>
              </a:extLst>
            </p:cNvPr>
            <p:cNvSpPr txBox="1"/>
            <p:nvPr/>
          </p:nvSpPr>
          <p:spPr>
            <a:xfrm>
              <a:off x="6501987" y="5205100"/>
              <a:ext cx="551753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-8.9%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(6.2)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0.011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1C5DB1FE-83D4-4094-92D4-388EB64611A9}"/>
                </a:ext>
              </a:extLst>
            </p:cNvPr>
            <p:cNvSpPr txBox="1"/>
            <p:nvPr/>
          </p:nvSpPr>
          <p:spPr>
            <a:xfrm>
              <a:off x="7403003" y="5205100"/>
              <a:ext cx="63030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-10.6%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(5.2)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0.0025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063BD161-A916-4469-903B-79F89E06D724}"/>
                </a:ext>
              </a:extLst>
            </p:cNvPr>
            <p:cNvSpPr txBox="1"/>
            <p:nvPr/>
          </p:nvSpPr>
          <p:spPr>
            <a:xfrm>
              <a:off x="8362993" y="5205100"/>
              <a:ext cx="61587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-9.7%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(5.7)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0.0019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58550F61-C686-4248-9357-BA9AC1E588EC}"/>
                </a:ext>
              </a:extLst>
            </p:cNvPr>
            <p:cNvSpPr txBox="1"/>
            <p:nvPr/>
          </p:nvSpPr>
          <p:spPr>
            <a:xfrm>
              <a:off x="5663851" y="2416322"/>
              <a:ext cx="5453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latin typeface="+mn-lt"/>
                </a:rPr>
                <a:t>13.4%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EEDB12C-25EE-46DD-847C-06C3D1B25B03}"/>
                </a:ext>
              </a:extLst>
            </p:cNvPr>
            <p:cNvSpPr/>
            <p:nvPr/>
          </p:nvSpPr>
          <p:spPr bwMode="auto">
            <a:xfrm>
              <a:off x="5676741" y="2651605"/>
              <a:ext cx="513149" cy="3538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0BB13ED-5815-43CE-9A52-190B045EB384}"/>
                </a:ext>
              </a:extLst>
            </p:cNvPr>
            <p:cNvSpPr txBox="1"/>
            <p:nvPr/>
          </p:nvSpPr>
          <p:spPr>
            <a:xfrm>
              <a:off x="5524390" y="1820984"/>
              <a:ext cx="817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Placebo </a:t>
              </a:r>
            </a:p>
            <a:p>
              <a:pPr algn="ctr"/>
              <a:r>
                <a:rPr lang="fr-FR" sz="1200" dirty="0">
                  <a:solidFill>
                    <a:srgbClr val="333399"/>
                  </a:solidFill>
                  <a:latin typeface="+mn-lt"/>
                </a:rPr>
                <a:t>(N = 11)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9A229326-758F-48D9-BA68-B271FA7FDBFD}"/>
                </a:ext>
              </a:extLst>
            </p:cNvPr>
            <p:cNvSpPr txBox="1"/>
            <p:nvPr/>
          </p:nvSpPr>
          <p:spPr>
            <a:xfrm>
              <a:off x="5700045" y="5205100"/>
              <a:ext cx="55175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latin typeface="+mn-lt"/>
                </a:rPr>
                <a:t>-0.9%</a:t>
              </a:r>
              <a:br>
                <a:rPr lang="fr-FR" sz="1100" dirty="0">
                  <a:latin typeface="+mn-lt"/>
                </a:rPr>
              </a:br>
              <a:r>
                <a:rPr lang="fr-FR" sz="1100" dirty="0">
                  <a:latin typeface="+mn-lt"/>
                </a:rPr>
                <a:t>(2.8)</a:t>
              </a:r>
            </a:p>
          </p:txBody>
        </p:sp>
        <p:cxnSp>
          <p:nvCxnSpPr>
            <p:cNvPr id="91" name="Connecteur droit 90">
              <a:extLst>
                <a:ext uri="{FF2B5EF4-FFF2-40B4-BE49-F238E27FC236}">
                  <a16:creationId xmlns:a16="http://schemas.microsoft.com/office/drawing/2014/main" id="{CF27841B-47DA-4A9F-9472-881B32F105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50099" y="2651605"/>
              <a:ext cx="377669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1" name="ZoneTexte 69">
            <a:extLst>
              <a:ext uri="{FF2B5EF4-FFF2-40B4-BE49-F238E27FC236}">
                <a16:creationId xmlns:a16="http://schemas.microsoft.com/office/drawing/2014/main" id="{2F2EE372-5FC9-4758-9DA0-7CA94AE59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02" name="AutoShape 162">
            <a:extLst>
              <a:ext uri="{FF2B5EF4-FFF2-40B4-BE49-F238E27FC236}">
                <a16:creationId xmlns:a16="http://schemas.microsoft.com/office/drawing/2014/main" id="{F28F5745-2944-46B6-82FD-A47685636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sp>
        <p:nvSpPr>
          <p:cNvPr id="103" name="Espace réservé du contenu 26">
            <a:extLst>
              <a:ext uri="{FF2B5EF4-FFF2-40B4-BE49-F238E27FC236}">
                <a16:creationId xmlns:a16="http://schemas.microsoft.com/office/drawing/2014/main" id="{82BA791E-25F1-4D9B-B822-D98E4BC1DA89}"/>
              </a:ext>
            </a:extLst>
          </p:cNvPr>
          <p:cNvSpPr txBox="1">
            <a:spLocks/>
          </p:cNvSpPr>
          <p:nvPr/>
        </p:nvSpPr>
        <p:spPr bwMode="auto">
          <a:xfrm>
            <a:off x="251520" y="5919089"/>
            <a:ext cx="8351838" cy="6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28575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kern="0" dirty="0"/>
              <a:t>66.7% of patients treated with VK2809 experienced a </a:t>
            </a:r>
            <a:r>
              <a:rPr lang="en-US" u="sng" kern="0" dirty="0"/>
              <a:t>&gt;</a:t>
            </a:r>
            <a:r>
              <a:rPr lang="en-US" kern="0" dirty="0"/>
              <a:t> 50% decrease in liver fat content vs 18.2% in placebo-treated patients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2395627"/>
            <a:ext cx="1108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Baseline LFC</a:t>
            </a:r>
          </a:p>
        </p:txBody>
      </p:sp>
      <p:sp>
        <p:nvSpPr>
          <p:cNvPr id="74" name="Rectangle 27">
            <a:extLst>
              <a:ext uri="{FF2B5EF4-FFF2-40B4-BE49-F238E27FC236}">
                <a16:creationId xmlns:a16="http://schemas.microsoft.com/office/drawing/2014/main" id="{8368504F-7830-4315-883E-E1BDD5ADE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347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0BC4B0EA-8FBC-4C34-ACE2-205E91469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98" y="1301349"/>
            <a:ext cx="3943332" cy="3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Change in Lipoprotein(a) at W12, %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834C810-8FA0-415B-95C2-6EC626BD3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078" y="1301349"/>
            <a:ext cx="4244146" cy="3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Change in Apolipoprotein B at W12, %</a:t>
            </a: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id="{1C7B6DF0-E649-4A36-BB92-86247A00B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3" name="AutoShape 162">
            <a:extLst>
              <a:ext uri="{FF2B5EF4-FFF2-40B4-BE49-F238E27FC236}">
                <a16:creationId xmlns:a16="http://schemas.microsoft.com/office/drawing/2014/main" id="{5D528DA1-E98B-400C-8926-905065C23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B8188EA7-74C4-4232-A401-DC6EAFD4A422}"/>
              </a:ext>
            </a:extLst>
          </p:cNvPr>
          <p:cNvGrpSpPr/>
          <p:nvPr/>
        </p:nvGrpSpPr>
        <p:grpSpPr>
          <a:xfrm>
            <a:off x="107504" y="1700808"/>
            <a:ext cx="4357397" cy="4248472"/>
            <a:chOff x="107504" y="1700808"/>
            <a:chExt cx="4357397" cy="4248472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540A50A-2876-4DD5-AC6A-8FA67A45703B}"/>
                </a:ext>
              </a:extLst>
            </p:cNvPr>
            <p:cNvSpPr txBox="1"/>
            <p:nvPr/>
          </p:nvSpPr>
          <p:spPr>
            <a:xfrm>
              <a:off x="466669" y="272653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0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A3FA2FEC-AB7E-4A6B-BD07-42B6F94A892E}"/>
                </a:ext>
              </a:extLst>
            </p:cNvPr>
            <p:cNvSpPr txBox="1"/>
            <p:nvPr/>
          </p:nvSpPr>
          <p:spPr>
            <a:xfrm>
              <a:off x="2441812" y="1700808"/>
              <a:ext cx="10227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10 mg QD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8CF7798C-8B39-4D05-B460-925639F468C8}"/>
                </a:ext>
              </a:extLst>
            </p:cNvPr>
            <p:cNvSpPr txBox="1"/>
            <p:nvPr/>
          </p:nvSpPr>
          <p:spPr>
            <a:xfrm>
              <a:off x="3328253" y="1700809"/>
              <a:ext cx="11127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All 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treated</a:t>
              </a:r>
            </a:p>
          </p:txBody>
        </p: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EF43D848-FBC3-4CB9-A76C-C90DA6A17A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8210" y="3353817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23C13CF-FF4B-43D0-AA0C-D63306991DC9}"/>
                </a:ext>
              </a:extLst>
            </p:cNvPr>
            <p:cNvSpPr txBox="1"/>
            <p:nvPr/>
          </p:nvSpPr>
          <p:spPr>
            <a:xfrm>
              <a:off x="307033" y="3207787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66E1397C-67BA-4511-9665-8533A50B0F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8210" y="3825485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2017C7A-5C3C-450D-A896-82919716CDF1}"/>
                </a:ext>
              </a:extLst>
            </p:cNvPr>
            <p:cNvSpPr txBox="1"/>
            <p:nvPr/>
          </p:nvSpPr>
          <p:spPr>
            <a:xfrm>
              <a:off x="307035" y="3679455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-20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7E6544A-91D0-437A-83F8-2863EC3F2A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8210" y="4339521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0C211125-B87C-425D-B701-5F24F66426FB}"/>
                </a:ext>
              </a:extLst>
            </p:cNvPr>
            <p:cNvSpPr txBox="1"/>
            <p:nvPr/>
          </p:nvSpPr>
          <p:spPr>
            <a:xfrm>
              <a:off x="307035" y="4193491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-30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FB7A5B5E-9422-4D8E-BCFF-5DE399C2B6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8210" y="4849103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70EC6BCE-5590-4378-89B0-FFA43BD3F1AB}"/>
                </a:ext>
              </a:extLst>
            </p:cNvPr>
            <p:cNvSpPr txBox="1"/>
            <p:nvPr/>
          </p:nvSpPr>
          <p:spPr>
            <a:xfrm>
              <a:off x="307035" y="4703073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-40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8250832-32C0-440E-947C-477995F5EE3F}"/>
                </a:ext>
              </a:extLst>
            </p:cNvPr>
            <p:cNvSpPr txBox="1"/>
            <p:nvPr/>
          </p:nvSpPr>
          <p:spPr>
            <a:xfrm>
              <a:off x="1708548" y="2338760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14.9%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9E9509F0-4D9F-4B7E-899C-61ED3ABBF2E6}"/>
                </a:ext>
              </a:extLst>
            </p:cNvPr>
            <p:cNvSpPr txBox="1"/>
            <p:nvPr/>
          </p:nvSpPr>
          <p:spPr>
            <a:xfrm>
              <a:off x="2616186" y="2338760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20.4%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B0FA63D7-0535-47BB-8F4B-99657E489441}"/>
                </a:ext>
              </a:extLst>
            </p:cNvPr>
            <p:cNvSpPr txBox="1"/>
            <p:nvPr/>
          </p:nvSpPr>
          <p:spPr>
            <a:xfrm>
              <a:off x="3557782" y="2338760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17.7%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5FC92-58E9-42AB-AEB4-B6C410343132}"/>
                </a:ext>
              </a:extLst>
            </p:cNvPr>
            <p:cNvSpPr/>
            <p:nvPr/>
          </p:nvSpPr>
          <p:spPr bwMode="auto">
            <a:xfrm>
              <a:off x="1759911" y="2872565"/>
              <a:ext cx="513149" cy="1776642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15CE40A-51CA-4D19-B58D-5A69163919FA}"/>
                </a:ext>
              </a:extLst>
            </p:cNvPr>
            <p:cNvSpPr/>
            <p:nvPr/>
          </p:nvSpPr>
          <p:spPr bwMode="auto">
            <a:xfrm>
              <a:off x="2701635" y="2872565"/>
              <a:ext cx="513149" cy="119085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8FFA746-34D1-41F2-8656-375530D518A8}"/>
                </a:ext>
              </a:extLst>
            </p:cNvPr>
            <p:cNvSpPr/>
            <p:nvPr/>
          </p:nvSpPr>
          <p:spPr bwMode="auto">
            <a:xfrm>
              <a:off x="3628062" y="2872564"/>
              <a:ext cx="513149" cy="1475018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749C1195-5A4C-4C74-822D-7B23BFDA5882}"/>
                </a:ext>
              </a:extLst>
            </p:cNvPr>
            <p:cNvSpPr txBox="1"/>
            <p:nvPr/>
          </p:nvSpPr>
          <p:spPr>
            <a:xfrm>
              <a:off x="1435293" y="1700808"/>
              <a:ext cx="11623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10 mg QOD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481BCC77-4E0E-4169-A10B-2DCEDA9362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1184" y="2872580"/>
              <a:ext cx="0" cy="201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E7A5C941-5B86-45FB-8D24-813C20F4FE13}"/>
                </a:ext>
              </a:extLst>
            </p:cNvPr>
            <p:cNvSpPr txBox="1"/>
            <p:nvPr/>
          </p:nvSpPr>
          <p:spPr>
            <a:xfrm>
              <a:off x="107504" y="5426060"/>
              <a:ext cx="8515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latin typeface="+mn-lt"/>
                </a:rPr>
                <a:t>Change</a:t>
              </a:r>
            </a:p>
            <a:p>
              <a:r>
                <a:rPr lang="fr-FR" sz="1400" b="1" dirty="0">
                  <a:latin typeface="+mn-lt"/>
                </a:rPr>
                <a:t>p value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9FC8C8AA-F540-40F0-92B9-5F717E3E7D9C}"/>
                </a:ext>
              </a:extLst>
            </p:cNvPr>
            <p:cNvSpPr txBox="1"/>
            <p:nvPr/>
          </p:nvSpPr>
          <p:spPr>
            <a:xfrm>
              <a:off x="1639911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-36.8%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0.097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47CF801E-66F9-453A-A9F5-1BAD36B2A938}"/>
                </a:ext>
              </a:extLst>
            </p:cNvPr>
            <p:cNvSpPr txBox="1"/>
            <p:nvPr/>
          </p:nvSpPr>
          <p:spPr>
            <a:xfrm>
              <a:off x="2580201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-24.6%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0.049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4DE2CE8-8397-46F6-AD6D-2E057FC698B1}"/>
                </a:ext>
              </a:extLst>
            </p:cNvPr>
            <p:cNvSpPr txBox="1"/>
            <p:nvPr/>
          </p:nvSpPr>
          <p:spPr>
            <a:xfrm>
              <a:off x="3532977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-30.4%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0.039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598097FB-E97A-4614-B2E2-521285DCE25C}"/>
                </a:ext>
              </a:extLst>
            </p:cNvPr>
            <p:cNvSpPr txBox="1"/>
            <p:nvPr/>
          </p:nvSpPr>
          <p:spPr>
            <a:xfrm>
              <a:off x="863489" y="2338760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15.5%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A927635-EC02-4F6E-B5D7-AB939D119B35}"/>
                </a:ext>
              </a:extLst>
            </p:cNvPr>
            <p:cNvSpPr/>
            <p:nvPr/>
          </p:nvSpPr>
          <p:spPr bwMode="auto">
            <a:xfrm>
              <a:off x="914852" y="2648957"/>
              <a:ext cx="513149" cy="22360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583CA036-9990-44A5-8697-1B288D26DED0}"/>
                </a:ext>
              </a:extLst>
            </p:cNvPr>
            <p:cNvSpPr txBox="1"/>
            <p:nvPr/>
          </p:nvSpPr>
          <p:spPr>
            <a:xfrm>
              <a:off x="711205" y="1700808"/>
              <a:ext cx="9204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Placebo 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E789D082-877E-4E89-AECB-545CBE21329F}"/>
                </a:ext>
              </a:extLst>
            </p:cNvPr>
            <p:cNvSpPr txBox="1"/>
            <p:nvPr/>
          </p:nvSpPr>
          <p:spPr>
            <a:xfrm>
              <a:off x="917318" y="5426060"/>
              <a:ext cx="5934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4.7%</a:t>
              </a:r>
            </a:p>
          </p:txBody>
        </p: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8F22D58E-DAA4-479F-BA03-09CBFD98B09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8210" y="2872565"/>
              <a:ext cx="377669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9256960B-AC9C-4A8F-A72D-8BB53DA82FC6}"/>
              </a:ext>
            </a:extLst>
          </p:cNvPr>
          <p:cNvGrpSpPr/>
          <p:nvPr/>
        </p:nvGrpSpPr>
        <p:grpSpPr>
          <a:xfrm>
            <a:off x="4716016" y="1700808"/>
            <a:ext cx="4275371" cy="4248472"/>
            <a:chOff x="4804065" y="1700808"/>
            <a:chExt cx="4275371" cy="4248472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D58404A-E032-4109-BC81-04E0119E91FB}"/>
                </a:ext>
              </a:extLst>
            </p:cNvPr>
            <p:cNvSpPr txBox="1"/>
            <p:nvPr/>
          </p:nvSpPr>
          <p:spPr>
            <a:xfrm>
              <a:off x="5081204" y="272653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D0D48AB0-19F4-4107-AF05-4626C91DA035}"/>
                </a:ext>
              </a:extLst>
            </p:cNvPr>
            <p:cNvSpPr txBox="1"/>
            <p:nvPr/>
          </p:nvSpPr>
          <p:spPr>
            <a:xfrm>
              <a:off x="7056347" y="1700808"/>
              <a:ext cx="10227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10 mg QD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341797-95BF-4B74-99B8-3434431C3A5C}"/>
                </a:ext>
              </a:extLst>
            </p:cNvPr>
            <p:cNvSpPr txBox="1"/>
            <p:nvPr/>
          </p:nvSpPr>
          <p:spPr>
            <a:xfrm>
              <a:off x="7942788" y="1700809"/>
              <a:ext cx="11127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All 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treated</a:t>
              </a:r>
            </a:p>
          </p:txBody>
        </p: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456CF2DF-B968-4729-9A32-8AD687D81E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2745" y="3488094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74A068F5-EDAD-45C5-8CB6-04E7160E83E7}"/>
                </a:ext>
              </a:extLst>
            </p:cNvPr>
            <p:cNvSpPr txBox="1"/>
            <p:nvPr/>
          </p:nvSpPr>
          <p:spPr>
            <a:xfrm>
              <a:off x="4921568" y="3342064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-10</a:t>
              </a:r>
            </a:p>
          </p:txBody>
        </p: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CBB9C26A-BB1D-4B37-858C-E50583C9D9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2745" y="4118636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DF4E90C7-35D8-4C33-898D-55A7A5CD39D1}"/>
                </a:ext>
              </a:extLst>
            </p:cNvPr>
            <p:cNvSpPr txBox="1"/>
            <p:nvPr/>
          </p:nvSpPr>
          <p:spPr>
            <a:xfrm>
              <a:off x="4921570" y="3972606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-20</a:t>
              </a:r>
            </a:p>
          </p:txBody>
        </p: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094B17EC-057D-4A5E-9DEF-6CB13E7A2E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2745" y="4750266"/>
              <a:ext cx="6297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494A0F3D-5248-4BFC-B150-7287A8F759BB}"/>
                </a:ext>
              </a:extLst>
            </p:cNvPr>
            <p:cNvSpPr txBox="1"/>
            <p:nvPr/>
          </p:nvSpPr>
          <p:spPr>
            <a:xfrm>
              <a:off x="4921570" y="4604236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-30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DDBE5417-FF9C-416C-B984-BE0439C1D9E4}"/>
                </a:ext>
              </a:extLst>
            </p:cNvPr>
            <p:cNvSpPr txBox="1"/>
            <p:nvPr/>
          </p:nvSpPr>
          <p:spPr>
            <a:xfrm>
              <a:off x="6244536" y="2338760"/>
              <a:ext cx="6623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112.0%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8772BC58-B890-4BF7-9D12-5CE216313C64}"/>
                </a:ext>
              </a:extLst>
            </p:cNvPr>
            <p:cNvSpPr txBox="1"/>
            <p:nvPr/>
          </p:nvSpPr>
          <p:spPr>
            <a:xfrm>
              <a:off x="7152174" y="2338760"/>
              <a:ext cx="6623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108.5%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2BBB1909-B798-415C-9971-3F2496E4EC2C}"/>
                </a:ext>
              </a:extLst>
            </p:cNvPr>
            <p:cNvSpPr txBox="1"/>
            <p:nvPr/>
          </p:nvSpPr>
          <p:spPr>
            <a:xfrm>
              <a:off x="8093770" y="2338760"/>
              <a:ext cx="6623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110.2%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2D4C0D1-22E2-4643-8264-D69D9282AC8C}"/>
                </a:ext>
              </a:extLst>
            </p:cNvPr>
            <p:cNvSpPr/>
            <p:nvPr/>
          </p:nvSpPr>
          <p:spPr bwMode="auto">
            <a:xfrm>
              <a:off x="6374446" y="2872565"/>
              <a:ext cx="513149" cy="1475017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A3D09C1-BB4A-4D61-94EF-A9F2E80A8FA7}"/>
                </a:ext>
              </a:extLst>
            </p:cNvPr>
            <p:cNvSpPr/>
            <p:nvPr/>
          </p:nvSpPr>
          <p:spPr bwMode="auto">
            <a:xfrm>
              <a:off x="7316170" y="2872566"/>
              <a:ext cx="513149" cy="107179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7C8B997-C0AC-4D51-A20F-D44C062F5560}"/>
                </a:ext>
              </a:extLst>
            </p:cNvPr>
            <p:cNvSpPr/>
            <p:nvPr/>
          </p:nvSpPr>
          <p:spPr bwMode="auto">
            <a:xfrm>
              <a:off x="8242597" y="2872564"/>
              <a:ext cx="513149" cy="1281343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43CE592E-7A56-4416-97EE-EC6F84D7D4EE}"/>
                </a:ext>
              </a:extLst>
            </p:cNvPr>
            <p:cNvSpPr txBox="1"/>
            <p:nvPr/>
          </p:nvSpPr>
          <p:spPr>
            <a:xfrm>
              <a:off x="6049828" y="1700808"/>
              <a:ext cx="11623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VK2809</a:t>
              </a:r>
              <a:br>
                <a:rPr lang="fr-FR" sz="1400" b="1" dirty="0">
                  <a:solidFill>
                    <a:srgbClr val="333399"/>
                  </a:solidFill>
                  <a:latin typeface="+mn-lt"/>
                </a:rPr>
              </a:br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10 mg QOD</a:t>
              </a: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1FE21705-D6DD-4D6F-B578-7FF7F68176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65719" y="2872580"/>
              <a:ext cx="0" cy="201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AA8F9BFE-F842-40BF-B1B3-6B9703AEF15E}"/>
                </a:ext>
              </a:extLst>
            </p:cNvPr>
            <p:cNvSpPr txBox="1"/>
            <p:nvPr/>
          </p:nvSpPr>
          <p:spPr>
            <a:xfrm>
              <a:off x="4804065" y="5426060"/>
              <a:ext cx="8515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latin typeface="+mn-lt"/>
                </a:rPr>
                <a:t>Change</a:t>
              </a:r>
            </a:p>
            <a:p>
              <a:r>
                <a:rPr lang="fr-FR" sz="1400" b="1" dirty="0">
                  <a:latin typeface="+mn-lt"/>
                </a:rPr>
                <a:t>p value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53FF40BA-4F85-45BE-9965-E69C69AEF52A}"/>
                </a:ext>
              </a:extLst>
            </p:cNvPr>
            <p:cNvSpPr txBox="1"/>
            <p:nvPr/>
          </p:nvSpPr>
          <p:spPr>
            <a:xfrm>
              <a:off x="6254447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-23.7%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0.0021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720229FB-2255-4A76-AA3B-4819B41D67AD}"/>
                </a:ext>
              </a:extLst>
            </p:cNvPr>
            <p:cNvSpPr txBox="1"/>
            <p:nvPr/>
          </p:nvSpPr>
          <p:spPr>
            <a:xfrm>
              <a:off x="7194736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-17.4%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0.020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3175A4C5-6D62-44C6-AE04-78F08DD10948}"/>
                </a:ext>
              </a:extLst>
            </p:cNvPr>
            <p:cNvSpPr txBox="1"/>
            <p:nvPr/>
          </p:nvSpPr>
          <p:spPr>
            <a:xfrm>
              <a:off x="8147512" y="5426060"/>
              <a:ext cx="7521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-20.4%</a:t>
              </a:r>
              <a:br>
                <a:rPr lang="fr-FR" sz="1400" dirty="0">
                  <a:latin typeface="+mn-lt"/>
                </a:rPr>
              </a:br>
              <a:r>
                <a:rPr lang="fr-FR" sz="1400" dirty="0">
                  <a:latin typeface="+mn-lt"/>
                </a:rPr>
                <a:t>0.0021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63E1692-872A-428B-8E93-8A0204E5B5C4}"/>
                </a:ext>
              </a:extLst>
            </p:cNvPr>
            <p:cNvSpPr txBox="1"/>
            <p:nvPr/>
          </p:nvSpPr>
          <p:spPr>
            <a:xfrm>
              <a:off x="5399477" y="2338760"/>
              <a:ext cx="6623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100" dirty="0">
                  <a:latin typeface="+mn-lt"/>
                </a:rPr>
                <a:t>107.3%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8BA688C-6474-405C-87CA-2A676497FC37}"/>
                </a:ext>
              </a:extLst>
            </p:cNvPr>
            <p:cNvSpPr/>
            <p:nvPr/>
          </p:nvSpPr>
          <p:spPr bwMode="auto">
            <a:xfrm>
              <a:off x="5529387" y="2835510"/>
              <a:ext cx="513149" cy="2838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+mn-lt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662BA4F4-6E56-49A4-B885-6EACAB0B4D46}"/>
                </a:ext>
              </a:extLst>
            </p:cNvPr>
            <p:cNvSpPr txBox="1"/>
            <p:nvPr/>
          </p:nvSpPr>
          <p:spPr>
            <a:xfrm>
              <a:off x="5325740" y="1700808"/>
              <a:ext cx="9204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n-lt"/>
                </a:rPr>
                <a:t>Placebo 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A3A9667B-6085-457E-821B-F38E6DE68A80}"/>
                </a:ext>
              </a:extLst>
            </p:cNvPr>
            <p:cNvSpPr txBox="1"/>
            <p:nvPr/>
          </p:nvSpPr>
          <p:spPr>
            <a:xfrm>
              <a:off x="5531854" y="5426060"/>
              <a:ext cx="5934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latin typeface="+mn-lt"/>
                </a:rPr>
                <a:t>0.4%</a:t>
              </a:r>
            </a:p>
          </p:txBody>
        </p: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5C18E801-1A0D-4239-BBDF-53E761F24A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2745" y="2872565"/>
              <a:ext cx="377669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4" name="Rectangle 27">
            <a:extLst>
              <a:ext uri="{FF2B5EF4-FFF2-40B4-BE49-F238E27FC236}">
                <a16:creationId xmlns:a16="http://schemas.microsoft.com/office/drawing/2014/main" id="{ABFE44B5-FFE6-4A43-A8FD-0285ADA93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217820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247333"/>
              </p:ext>
            </p:extLst>
          </p:nvPr>
        </p:nvGraphicFramePr>
        <p:xfrm>
          <a:off x="381888" y="1700809"/>
          <a:ext cx="8424935" cy="3228350"/>
        </p:xfrm>
        <a:graphic>
          <a:graphicData uri="http://schemas.openxmlformats.org/drawingml/2006/table">
            <a:tbl>
              <a:tblPr/>
              <a:tblGrid>
                <a:gridCol w="447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1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VK2809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mg QOD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VK2809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Number of reported adverse events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Number (%) of subjects with at least one reported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35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Treatment-emergent AE (TEAE)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(60)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(69)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(62)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35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TEAEs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35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serious TEAE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543BA041-FE9C-4D34-9B10-A3324E393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06" y="1223895"/>
            <a:ext cx="3719544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 of adverse events</a:t>
            </a:r>
          </a:p>
        </p:txBody>
      </p:sp>
      <p:sp>
        <p:nvSpPr>
          <p:cNvPr id="11" name="Espace réservé du contenu 26">
            <a:extLst>
              <a:ext uri="{FF2B5EF4-FFF2-40B4-BE49-F238E27FC236}">
                <a16:creationId xmlns:a16="http://schemas.microsoft.com/office/drawing/2014/main" id="{57737111-550D-433F-BAD5-1D83247C5973}"/>
              </a:ext>
            </a:extLst>
          </p:cNvPr>
          <p:cNvSpPr txBox="1">
            <a:spLocks/>
          </p:cNvSpPr>
          <p:nvPr/>
        </p:nvSpPr>
        <p:spPr bwMode="auto">
          <a:xfrm>
            <a:off x="251520" y="5151187"/>
            <a:ext cx="835183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kern="0" dirty="0"/>
              <a:t>Good tolerability and safety</a:t>
            </a: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kern="0" dirty="0"/>
              <a:t>No serious adverse events observed in any arm</a:t>
            </a: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kern="0" dirty="0"/>
              <a:t>No dose-related trends in AEs</a:t>
            </a:r>
          </a:p>
          <a:p>
            <a:pPr marL="3429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kern="0" dirty="0"/>
              <a:t>Excellent gastro-intestinal tolerability</a:t>
            </a: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id="{B6851319-BAC6-4697-A8A3-77AF4C9D4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13" name="AutoShape 162">
            <a:extLst>
              <a:ext uri="{FF2B5EF4-FFF2-40B4-BE49-F238E27FC236}">
                <a16:creationId xmlns:a16="http://schemas.microsoft.com/office/drawing/2014/main" id="{433EFDAB-8667-4F6A-A3E3-DE4FE94BD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5624AFC4-807E-4A9D-8F81-7D77E3FFD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97139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/>
              <a:t>Summary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VK2809 produced robust reduction in liver fat on MRI-PDFF in NAFLD patients after 12 weeks of oral dosing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Up to 91% of patients dosed with VK2809 experienced a response as demonstrated by liver fat reductions ≥ 30% relative to baseline ; 67% experienced liver fat reductions ≥ 50%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VK2809 produced significant reduction in LDL-C, triglycerides, Apo B, and </a:t>
            </a:r>
            <a:r>
              <a:rPr lang="en-US" sz="2000" dirty="0" err="1"/>
              <a:t>Lp</a:t>
            </a:r>
            <a:r>
              <a:rPr lang="en-US" sz="2000" dirty="0"/>
              <a:t>(a) relative to placebo in NAFLD patients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VK2809 was safe and well-tolerated 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2DCE4F91-8B5B-4621-8515-7C1D34C71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671" y="6597352"/>
            <a:ext cx="256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Loomba R, AASLD 2018, Abs. LB4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AF86E9BC-D06B-4A24-9139-2080E30F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41473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VK2809-phase 2</a:t>
            </a:r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B74761FE-337D-4350-8109-77171968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VK2809 in NAFLD: a phase 2 study</a:t>
            </a:r>
          </a:p>
        </p:txBody>
      </p:sp>
    </p:spTree>
    <p:extLst>
      <p:ext uri="{BB962C8B-B14F-4D97-AF65-F5344CB8AC3E}">
        <p14:creationId xmlns:p14="http://schemas.microsoft.com/office/powerpoint/2010/main" val="1967184721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9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>
          <a:solidFill>
            <a:schemeClr val="bg1">
              <a:lumMod val="50000"/>
            </a:schemeClr>
          </a:solidFill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8020</TotalTime>
  <Words>851</Words>
  <Application>Microsoft Office PowerPoint</Application>
  <PresentationFormat>Affichage à l'écran (4:3)</PresentationFormat>
  <Paragraphs>280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Trebuchet MS</vt:lpstr>
      <vt:lpstr>Wingdings</vt:lpstr>
      <vt:lpstr>HCV-trials.com 2019</vt:lpstr>
      <vt:lpstr>VK2809 in NAFLD: a phase 2 study</vt:lpstr>
      <vt:lpstr>VK2809 in NAFLD: a phase 2 study</vt:lpstr>
      <vt:lpstr>VK2809 in NAFLD: a phase 2 study</vt:lpstr>
      <vt:lpstr>VK2809 in NAFLD: a phase 2 study</vt:lpstr>
      <vt:lpstr>VK2809 in NAFLD: a phase 2 study</vt:lpstr>
      <vt:lpstr>VK2809 in NAFLD: a phase 2 study</vt:lpstr>
      <vt:lpstr>VK2809 in NAFLD: a phase 2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2019</dc:title>
  <dc:subject>AEI - www.aei.fr</dc:subject>
  <dc:creator>www.hcv-trial.com</dc:creator>
  <cp:lastModifiedBy>Pilar</cp:lastModifiedBy>
  <cp:revision>370</cp:revision>
  <dcterms:created xsi:type="dcterms:W3CDTF">2010-10-19T10:42:50Z</dcterms:created>
  <dcterms:modified xsi:type="dcterms:W3CDTF">2019-01-28T11:19:29Z</dcterms:modified>
</cp:coreProperties>
</file>