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319" r:id="rId3"/>
    <p:sldId id="320" r:id="rId4"/>
    <p:sldId id="321" r:id="rId5"/>
    <p:sldId id="322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8" clrIdx="0"/>
  <p:cmAuthor id="1" name="Alexis Martin" initials="AM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333399"/>
    <a:srgbClr val="FF6600"/>
    <a:srgbClr val="00B200"/>
    <a:srgbClr val="9787B9"/>
    <a:srgbClr val="B8A8C8"/>
    <a:srgbClr val="0070C0"/>
    <a:srgbClr val="C00000"/>
    <a:srgbClr val="D35B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8179" autoAdjust="0"/>
  </p:normalViewPr>
  <p:slideViewPr>
    <p:cSldViewPr>
      <p:cViewPr varScale="1">
        <p:scale>
          <a:sx n="105" d="100"/>
          <a:sy n="105" d="100"/>
        </p:scale>
        <p:origin x="10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92" d="100"/>
          <a:sy n="92" d="100"/>
        </p:scale>
        <p:origin x="292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6-4E09-A53A-83A5D9F319AA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12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66-4E09-A53A-83A5D9F319AA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Feuil1!$D$2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66-4E09-A53A-83A5D9F319AA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00B2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Feuil1!$E$2</c:f>
              <c:numCache>
                <c:formatCode>General</c:formatCode>
                <c:ptCount val="1"/>
                <c:pt idx="0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66-4E09-A53A-83A5D9F31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100"/>
        <c:axId val="-2039472504"/>
        <c:axId val="2096786200"/>
      </c:barChart>
      <c:catAx>
        <c:axId val="-203947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33339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6786200"/>
        <c:crosses val="autoZero"/>
        <c:auto val="1"/>
        <c:lblAlgn val="ctr"/>
        <c:lblOffset val="100"/>
        <c:noMultiLvlLbl val="0"/>
      </c:catAx>
      <c:valAx>
        <c:axId val="2096786200"/>
        <c:scaling>
          <c:orientation val="minMax"/>
          <c:max val="2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33339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33399"/>
                </a:solidFill>
                <a:latin typeface="+mn-lt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-203947250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Feuil1!$B$2</c:f>
              <c:numCache>
                <c:formatCode>General</c:formatCode>
                <c:ptCount val="1"/>
                <c:pt idx="0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2-4A5D-AF0D-34A08D04AECB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Feuil1!$C$2</c:f>
              <c:numCache>
                <c:formatCode>General</c:formatCode>
                <c:ptCount val="1"/>
                <c:pt idx="0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2-4A5D-AF0D-34A08D04AECB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00B2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Feuil1!$D$2</c:f>
              <c:numCache>
                <c:formatCode>General</c:formatCode>
                <c:ptCount val="1"/>
                <c:pt idx="0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2-4A5D-AF0D-34A08D04A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1944586552"/>
        <c:axId val="1952833512"/>
      </c:barChart>
      <c:catAx>
        <c:axId val="194458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33339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52833512"/>
        <c:crosses val="autoZero"/>
        <c:auto val="1"/>
        <c:lblAlgn val="ctr"/>
        <c:lblOffset val="100"/>
        <c:noMultiLvlLbl val="0"/>
      </c:catAx>
      <c:valAx>
        <c:axId val="1952833512"/>
        <c:scaling>
          <c:orientation val="minMax"/>
          <c:max val="4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33339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3339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19445865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00B200"/>
            </a:solidFill>
            <a:ln>
              <a:noFill/>
            </a:ln>
            <a:effectLst/>
          </c:spPr>
          <c:invertIfNegative val="0"/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2-4A5D-AF0D-34A08D04A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1951380008"/>
        <c:axId val="1950630456"/>
      </c:barChart>
      <c:catAx>
        <c:axId val="1951380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33339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50630456"/>
        <c:crosses val="autoZero"/>
        <c:auto val="1"/>
        <c:lblAlgn val="ctr"/>
        <c:lblOffset val="100"/>
        <c:noMultiLvlLbl val="0"/>
      </c:catAx>
      <c:valAx>
        <c:axId val="1950630456"/>
        <c:scaling>
          <c:orientation val="minMax"/>
          <c:max val="8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33339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3339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1951380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403769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05925" y="2200637"/>
            <a:ext cx="2182071" cy="86832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Diabetic or pre-diabetic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NAS ≥ 4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MRS &gt; 5.5%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ARREST Study: Phase 2b of </a:t>
            </a:r>
            <a:r>
              <a:rPr lang="en-US" sz="2800" dirty="0" err="1">
                <a:ea typeface="ＭＳ Ｐゴシック" pitchFamily="34" charset="-128"/>
              </a:rPr>
              <a:t>Aramchol</a:t>
            </a:r>
            <a:r>
              <a:rPr lang="en-US" sz="2800" dirty="0">
                <a:ea typeface="ＭＳ Ｐゴシック" pitchFamily="34" charset="-128"/>
              </a:rPr>
              <a:t> in NASH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50622"/>
            <a:ext cx="8351838" cy="477575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95536" y="4849415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400" dirty="0" err="1"/>
              <a:t>Aramchol</a:t>
            </a:r>
            <a:r>
              <a:rPr lang="en-US" sz="1400" dirty="0"/>
              <a:t>: stearoyl-CoA desaturase receptor modulator</a:t>
            </a:r>
          </a:p>
        </p:txBody>
      </p: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V, AASLD 2018, Abs. LB5</a:t>
            </a:r>
          </a:p>
        </p:txBody>
      </p:sp>
      <p:sp>
        <p:nvSpPr>
          <p:cNvPr id="13" name="Espace réservé du contenu 26">
            <a:extLst>
              <a:ext uri="{FF2B5EF4-FFF2-40B4-BE49-F238E27FC236}">
                <a16:creationId xmlns:a16="http://schemas.microsoft.com/office/drawing/2014/main" id="{2C1001F2-D952-4859-9B6B-94D15F0CA979}"/>
              </a:ext>
            </a:extLst>
          </p:cNvPr>
          <p:cNvSpPr txBox="1">
            <a:spLocks/>
          </p:cNvSpPr>
          <p:nvPr/>
        </p:nvSpPr>
        <p:spPr bwMode="auto">
          <a:xfrm>
            <a:off x="539750" y="5399697"/>
            <a:ext cx="8351838" cy="47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kern="0" dirty="0"/>
              <a:t>Endpoints</a:t>
            </a:r>
          </a:p>
          <a:p>
            <a:pPr lvl="1">
              <a:spcBef>
                <a:spcPts val="0"/>
              </a:spcBef>
            </a:pPr>
            <a:r>
              <a:rPr lang="en-US" kern="0" dirty="0"/>
              <a:t>Primary: absolute change in liver triglycerides</a:t>
            </a:r>
          </a:p>
          <a:p>
            <a:pPr lvl="1">
              <a:spcBef>
                <a:spcPts val="0"/>
              </a:spcBef>
            </a:pPr>
            <a:r>
              <a:rPr lang="en-US" kern="0" dirty="0"/>
              <a:t>Secondary: decrease in fibrosis ≥ 1, NASH resolution</a:t>
            </a:r>
          </a:p>
          <a:p>
            <a:pPr lvl="1">
              <a:spcBef>
                <a:spcPts val="0"/>
              </a:spcBef>
            </a:pPr>
            <a:endParaRPr lang="en-US" kern="0" dirty="0"/>
          </a:p>
          <a:p>
            <a:pPr lvl="1">
              <a:spcBef>
                <a:spcPts val="0"/>
              </a:spcBef>
            </a:pPr>
            <a:endParaRPr lang="en-US" kern="0" dirty="0"/>
          </a:p>
          <a:p>
            <a:pPr>
              <a:spcBef>
                <a:spcPts val="0"/>
              </a:spcBef>
            </a:pPr>
            <a:endParaRPr lang="en-US" kern="0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96D05BE6-A782-42D2-A436-10DF929B1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210" y="2636912"/>
            <a:ext cx="1151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2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Randomization</a:t>
            </a:r>
          </a:p>
          <a:p>
            <a:pPr algn="ctr" defTabSz="914400"/>
            <a:r>
              <a:rPr lang="en-GB" sz="12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1:2:2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457C1E92-9042-48FC-BFF5-DF82248DA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3389" y="2059128"/>
            <a:ext cx="802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2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13 weeks</a:t>
            </a:r>
            <a:br>
              <a:rPr lang="en-GB" sz="12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2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follow-up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49E6620-3C8B-46F3-BE1A-A5B014C4263C}"/>
              </a:ext>
            </a:extLst>
          </p:cNvPr>
          <p:cNvCxnSpPr/>
          <p:nvPr/>
        </p:nvCxnSpPr>
        <p:spPr>
          <a:xfrm>
            <a:off x="3635896" y="2564904"/>
            <a:ext cx="4365412" cy="2415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cxnSp>
        <p:nvCxnSpPr>
          <p:cNvPr id="22" name="Connecteur droit 66">
            <a:extLst>
              <a:ext uri="{FF2B5EF4-FFF2-40B4-BE49-F238E27FC236}">
                <a16:creationId xmlns:a16="http://schemas.microsoft.com/office/drawing/2014/main" id="{DFC86B1B-CA1D-4DF3-BFD6-22E1B7DAD5F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028342" y="2564904"/>
            <a:ext cx="42" cy="1036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none" w="med" len="med"/>
          </a:ln>
        </p:spPr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58BF25F6-CD7A-43A3-826B-FAACFE2BECE7}"/>
              </a:ext>
            </a:extLst>
          </p:cNvPr>
          <p:cNvCxnSpPr>
            <a:cxnSpLocks/>
          </p:cNvCxnSpPr>
          <p:nvPr/>
        </p:nvCxnSpPr>
        <p:spPr>
          <a:xfrm>
            <a:off x="8064690" y="2589062"/>
            <a:ext cx="899798" cy="0"/>
          </a:xfrm>
          <a:prstGeom prst="line">
            <a:avLst/>
          </a:prstGeom>
          <a:noFill/>
          <a:ln w="28575">
            <a:solidFill>
              <a:srgbClr val="333399"/>
            </a:solidFill>
            <a:prstDash val="dash"/>
            <a:round/>
            <a:headEnd type="triangle"/>
            <a:tailEnd type="triangle" w="med" len="med"/>
          </a:ln>
        </p:spPr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62374A7-C079-43B7-BA99-F9F0AC3C9E1F}"/>
              </a:ext>
            </a:extLst>
          </p:cNvPr>
          <p:cNvCxnSpPr>
            <a:cxnSpLocks/>
            <a:stCxn id="7186" idx="3"/>
          </p:cNvCxnSpPr>
          <p:nvPr/>
        </p:nvCxnSpPr>
        <p:spPr>
          <a:xfrm flipV="1">
            <a:off x="2287996" y="2564904"/>
            <a:ext cx="1347900" cy="0"/>
          </a:xfrm>
          <a:prstGeom prst="line">
            <a:avLst/>
          </a:prstGeom>
          <a:noFill/>
          <a:ln w="28575">
            <a:solidFill>
              <a:srgbClr val="333399"/>
            </a:solidFill>
            <a:prstDash val="dash"/>
            <a:round/>
            <a:headEnd type="triangle"/>
            <a:tailEnd type="triangle" w="med" len="med"/>
          </a:ln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2D7C2B-0EEE-4092-943E-9BCC00742DBD}"/>
              </a:ext>
            </a:extLst>
          </p:cNvPr>
          <p:cNvSpPr/>
          <p:nvPr/>
        </p:nvSpPr>
        <p:spPr>
          <a:xfrm>
            <a:off x="3707904" y="2685142"/>
            <a:ext cx="4221934" cy="23980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Placebo N = 48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42150E-9A2A-45FD-B800-D52458AC3A54}"/>
              </a:ext>
            </a:extLst>
          </p:cNvPr>
          <p:cNvSpPr/>
          <p:nvPr/>
        </p:nvSpPr>
        <p:spPr>
          <a:xfrm>
            <a:off x="3707904" y="3243115"/>
            <a:ext cx="4221934" cy="239802"/>
          </a:xfrm>
          <a:prstGeom prst="rect">
            <a:avLst/>
          </a:prstGeom>
          <a:solidFill>
            <a:srgbClr val="00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Aramchol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 600 mg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5D0D9B9-BBD7-4412-9AC0-6551878E987A}"/>
              </a:ext>
            </a:extLst>
          </p:cNvPr>
          <p:cNvSpPr/>
          <p:nvPr/>
        </p:nvSpPr>
        <p:spPr>
          <a:xfrm>
            <a:off x="3707904" y="2965507"/>
            <a:ext cx="4221934" cy="23980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Aramchol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 400 mg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638F89-07F2-484A-8165-C4BC858DB62B}"/>
              </a:ext>
            </a:extLst>
          </p:cNvPr>
          <p:cNvSpPr/>
          <p:nvPr/>
        </p:nvSpPr>
        <p:spPr>
          <a:xfrm>
            <a:off x="7272411" y="4015390"/>
            <a:ext cx="1525616" cy="2913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>
                <a:latin typeface="Calibri" panose="020F0502020204030204" pitchFamily="34" charset="0"/>
                <a:cs typeface="Calibri" panose="020F0502020204030204" pitchFamily="34" charset="0"/>
              </a:rPr>
              <a:t>MR spectroscopy</a:t>
            </a:r>
          </a:p>
        </p:txBody>
      </p:sp>
      <p:sp>
        <p:nvSpPr>
          <p:cNvPr id="33" name="AutoShape 126">
            <a:extLst>
              <a:ext uri="{FF2B5EF4-FFF2-40B4-BE49-F238E27FC236}">
                <a16:creationId xmlns:a16="http://schemas.microsoft.com/office/drawing/2014/main" id="{9FF2A6AF-0E28-4AE0-91FB-92F17F21B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668" y="1259606"/>
            <a:ext cx="958427" cy="31249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57 sites</a:t>
            </a:r>
          </a:p>
        </p:txBody>
      </p:sp>
      <p:sp>
        <p:nvSpPr>
          <p:cNvPr id="35" name="AutoShape 126">
            <a:extLst>
              <a:ext uri="{FF2B5EF4-FFF2-40B4-BE49-F238E27FC236}">
                <a16:creationId xmlns:a16="http://schemas.microsoft.com/office/drawing/2014/main" id="{47108757-4493-4F7F-B209-256DDCB7B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2384" y="1619646"/>
            <a:ext cx="1178994" cy="31249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11 countries</a:t>
            </a:r>
          </a:p>
        </p:txBody>
      </p:sp>
      <p:sp>
        <p:nvSpPr>
          <p:cNvPr id="36" name="AutoShape 126">
            <a:extLst>
              <a:ext uri="{FF2B5EF4-FFF2-40B4-BE49-F238E27FC236}">
                <a16:creationId xmlns:a16="http://schemas.microsoft.com/office/drawing/2014/main" id="{4FA1F8E7-88ED-4677-AAD9-2DB914F5E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2384" y="1979686"/>
            <a:ext cx="1178994" cy="31249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247 patients</a:t>
            </a:r>
          </a:p>
        </p:txBody>
      </p:sp>
      <p:sp>
        <p:nvSpPr>
          <p:cNvPr id="37" name="AutoShape 126">
            <a:extLst>
              <a:ext uri="{FF2B5EF4-FFF2-40B4-BE49-F238E27FC236}">
                <a16:creationId xmlns:a16="http://schemas.microsoft.com/office/drawing/2014/main" id="{DEE01126-345E-4275-B61B-1151A4C2C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477" y="3655389"/>
            <a:ext cx="1410204" cy="31249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End of treatment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64B63F-FB7C-4E2E-9106-B63581C36E6F}"/>
              </a:ext>
            </a:extLst>
          </p:cNvPr>
          <p:cNvSpPr/>
          <p:nvPr/>
        </p:nvSpPr>
        <p:spPr>
          <a:xfrm>
            <a:off x="7272411" y="4330948"/>
            <a:ext cx="1525616" cy="2913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>
                <a:latin typeface="Calibri" panose="020F0502020204030204" pitchFamily="34" charset="0"/>
                <a:cs typeface="Calibri" panose="020F0502020204030204" pitchFamily="34" charset="0"/>
              </a:rPr>
              <a:t>Liver biopsy</a:t>
            </a:r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1A55F8EF-A1FA-4C6D-BE0B-2F0792B8BBD9}"/>
              </a:ext>
            </a:extLst>
          </p:cNvPr>
          <p:cNvSpPr/>
          <p:nvPr/>
        </p:nvSpPr>
        <p:spPr>
          <a:xfrm>
            <a:off x="7953997" y="3528797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66">
            <a:extLst>
              <a:ext uri="{FF2B5EF4-FFF2-40B4-BE49-F238E27FC236}">
                <a16:creationId xmlns:a16="http://schemas.microsoft.com/office/drawing/2014/main" id="{71557731-8DBD-4EEA-9252-82B6DB978CD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71746" y="2564904"/>
            <a:ext cx="10715" cy="1036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none" w="med" len="med"/>
          </a:ln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182BE21A-4634-451D-AF19-E1946FC352B1}"/>
              </a:ext>
            </a:extLst>
          </p:cNvPr>
          <p:cNvSpPr/>
          <p:nvPr/>
        </p:nvSpPr>
        <p:spPr>
          <a:xfrm>
            <a:off x="2952144" y="4015390"/>
            <a:ext cx="1525616" cy="2913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>
                <a:latin typeface="Calibri" panose="020F0502020204030204" pitchFamily="34" charset="0"/>
                <a:cs typeface="Calibri" panose="020F0502020204030204" pitchFamily="34" charset="0"/>
              </a:rPr>
              <a:t>MR spectroscopy</a:t>
            </a:r>
          </a:p>
        </p:txBody>
      </p:sp>
      <p:sp>
        <p:nvSpPr>
          <p:cNvPr id="41" name="AutoShape 126">
            <a:extLst>
              <a:ext uri="{FF2B5EF4-FFF2-40B4-BE49-F238E27FC236}">
                <a16:creationId xmlns:a16="http://schemas.microsoft.com/office/drawing/2014/main" id="{5D1E3E28-410A-4DA8-831F-F6F0E05C5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210" y="3655389"/>
            <a:ext cx="1410204" cy="31249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Baseline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E2A9536-2309-4C1B-B884-2A938AB2EC0E}"/>
              </a:ext>
            </a:extLst>
          </p:cNvPr>
          <p:cNvSpPr/>
          <p:nvPr/>
        </p:nvSpPr>
        <p:spPr>
          <a:xfrm>
            <a:off x="2952144" y="4330948"/>
            <a:ext cx="1525616" cy="2913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>
                <a:latin typeface="Calibri" panose="020F0502020204030204" pitchFamily="34" charset="0"/>
                <a:cs typeface="Calibri" panose="020F0502020204030204" pitchFamily="34" charset="0"/>
              </a:rPr>
              <a:t>Liver biopsy</a:t>
            </a:r>
          </a:p>
        </p:txBody>
      </p:sp>
      <p:sp>
        <p:nvSpPr>
          <p:cNvPr id="43" name="Triangle isocèle 42">
            <a:extLst>
              <a:ext uri="{FF2B5EF4-FFF2-40B4-BE49-F238E27FC236}">
                <a16:creationId xmlns:a16="http://schemas.microsoft.com/office/drawing/2014/main" id="{C18F16AF-50C8-4BA0-B8B9-4A28795D265F}"/>
              </a:ext>
            </a:extLst>
          </p:cNvPr>
          <p:cNvSpPr/>
          <p:nvPr/>
        </p:nvSpPr>
        <p:spPr>
          <a:xfrm>
            <a:off x="3609397" y="3528797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E143334A-D7A5-4A7A-8E9D-C0F3A4ED5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359" y="2243890"/>
            <a:ext cx="9732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52 weeks</a:t>
            </a:r>
          </a:p>
        </p:txBody>
      </p:sp>
      <p:sp>
        <p:nvSpPr>
          <p:cNvPr id="45" name="AutoShape 162">
            <a:extLst>
              <a:ext uri="{FF2B5EF4-FFF2-40B4-BE49-F238E27FC236}">
                <a16:creationId xmlns:a16="http://schemas.microsoft.com/office/drawing/2014/main" id="{53C89F30-B590-4927-8A22-3E1C4CCA8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Aramchol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D7F5F-8F44-4D46-8F1F-D01C10D4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1196752"/>
            <a:ext cx="3887663" cy="576063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Reduction in liver fat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C382D28-FB56-452E-93E5-A9EE988D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238" y="1864388"/>
            <a:ext cx="2550122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sv-SE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Relative reduction </a:t>
            </a:r>
            <a:r>
              <a:rPr lang="sv-SE" b="1" u="sng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sv-SE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30%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B63C3DE-0853-4627-9373-A2769980A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700" y="1864388"/>
            <a:ext cx="3852593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sv-SE" b="1" u="sng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sv-SE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5% absolute reduction from baseline</a:t>
            </a:r>
          </a:p>
        </p:txBody>
      </p:sp>
      <p:sp>
        <p:nvSpPr>
          <p:cNvPr id="56" name="AutoShape 126">
            <a:extLst>
              <a:ext uri="{FF2B5EF4-FFF2-40B4-BE49-F238E27FC236}">
                <a16:creationId xmlns:a16="http://schemas.microsoft.com/office/drawing/2014/main" id="{7A71CC93-5C73-49A8-8A6B-207702515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748" y="5259845"/>
            <a:ext cx="1906331" cy="92235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4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14CA844-756B-4624-8A05-AD77FC0FB5AA}"/>
              </a:ext>
            </a:extLst>
          </p:cNvPr>
          <p:cNvSpPr/>
          <p:nvPr/>
        </p:nvSpPr>
        <p:spPr bwMode="auto">
          <a:xfrm>
            <a:off x="1580074" y="5903688"/>
            <a:ext cx="144016" cy="144016"/>
          </a:xfrm>
          <a:prstGeom prst="rect">
            <a:avLst/>
          </a:prstGeom>
          <a:solidFill>
            <a:srgbClr val="00B200"/>
          </a:solidFill>
          <a:ln w="12700">
            <a:noFill/>
            <a:miter lim="800000"/>
            <a:headEnd/>
            <a:tailEnd/>
          </a:ln>
          <a:extLst/>
        </p:spPr>
        <p:txBody>
          <a:bodyPr>
            <a:prstTxWarp prst="textNoShape">
              <a:avLst/>
            </a:prstTxWarp>
          </a:bodyPr>
          <a:lstStyle/>
          <a:p>
            <a:endParaRPr lang="en-US" sz="1600">
              <a:ea typeface="ＭＳ Ｐゴシック" pitchFamily="-1" charset="-128"/>
            </a:endParaRPr>
          </a:p>
        </p:txBody>
      </p:sp>
      <p:sp>
        <p:nvSpPr>
          <p:cNvPr id="59" name="ZoneTexte 9">
            <a:extLst>
              <a:ext uri="{FF2B5EF4-FFF2-40B4-BE49-F238E27FC236}">
                <a16:creationId xmlns:a16="http://schemas.microsoft.com/office/drawing/2014/main" id="{F352E066-96C6-49E3-94F6-C63F49086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490" y="5821292"/>
            <a:ext cx="14855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fr-FR" sz="1400" b="1" dirty="0" err="1">
                <a:solidFill>
                  <a:srgbClr val="000066"/>
                </a:solidFill>
                <a:latin typeface="Calibri" pitchFamily="34" charset="0"/>
              </a:rPr>
              <a:t>Aramchol</a:t>
            </a:r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 600 mg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79FBAF-096C-42E0-A9ED-EC676A3C54FE}"/>
              </a:ext>
            </a:extLst>
          </p:cNvPr>
          <p:cNvSpPr/>
          <p:nvPr/>
        </p:nvSpPr>
        <p:spPr bwMode="auto">
          <a:xfrm>
            <a:off x="1580074" y="5377762"/>
            <a:ext cx="144016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00B200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ADF815A-4676-45D6-BCF9-21F3432BDC03}"/>
              </a:ext>
            </a:extLst>
          </p:cNvPr>
          <p:cNvSpPr/>
          <p:nvPr/>
        </p:nvSpPr>
        <p:spPr bwMode="auto">
          <a:xfrm>
            <a:off x="1580074" y="5640725"/>
            <a:ext cx="144016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333399"/>
              </a:solidFill>
              <a:effectLst/>
              <a:latin typeface="Arial" pitchFamily="34" charset="0"/>
            </a:endParaRPr>
          </a:p>
        </p:txBody>
      </p:sp>
      <p:sp>
        <p:nvSpPr>
          <p:cNvPr id="63" name="ZoneTexte 9">
            <a:extLst>
              <a:ext uri="{FF2B5EF4-FFF2-40B4-BE49-F238E27FC236}">
                <a16:creationId xmlns:a16="http://schemas.microsoft.com/office/drawing/2014/main" id="{B143DD57-3813-4FC9-9BE8-52CDE6A9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90" y="5295366"/>
            <a:ext cx="7713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Placebo</a:t>
            </a:r>
          </a:p>
        </p:txBody>
      </p:sp>
      <p:sp>
        <p:nvSpPr>
          <p:cNvPr id="64" name="ZoneTexte 9">
            <a:extLst>
              <a:ext uri="{FF2B5EF4-FFF2-40B4-BE49-F238E27FC236}">
                <a16:creationId xmlns:a16="http://schemas.microsoft.com/office/drawing/2014/main" id="{C540339B-BE6F-4C1F-A737-DD31F3DCF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490" y="5558329"/>
            <a:ext cx="14855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fr-FR" sz="1400" b="1" dirty="0" err="1">
                <a:solidFill>
                  <a:srgbClr val="000066"/>
                </a:solidFill>
                <a:latin typeface="Calibri" pitchFamily="34" charset="0"/>
              </a:rPr>
              <a:t>Aramchol</a:t>
            </a:r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 400 mg</a:t>
            </a:r>
          </a:p>
        </p:txBody>
      </p:sp>
      <p:sp>
        <p:nvSpPr>
          <p:cNvPr id="99" name="Espace réservé du contenu 26">
            <a:extLst>
              <a:ext uri="{FF2B5EF4-FFF2-40B4-BE49-F238E27FC236}">
                <a16:creationId xmlns:a16="http://schemas.microsoft.com/office/drawing/2014/main" id="{939140FB-E4B5-42A7-8D53-00F4378D4014}"/>
              </a:ext>
            </a:extLst>
          </p:cNvPr>
          <p:cNvSpPr txBox="1">
            <a:spLocks/>
          </p:cNvSpPr>
          <p:nvPr/>
        </p:nvSpPr>
        <p:spPr bwMode="auto">
          <a:xfrm>
            <a:off x="4427985" y="5390115"/>
            <a:ext cx="4714428" cy="91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kern="0" dirty="0"/>
              <a:t>Absolute change from baseline vs placebo:</a:t>
            </a:r>
          </a:p>
          <a:p>
            <a:pPr lvl="1">
              <a:spcBef>
                <a:spcPts val="0"/>
              </a:spcBef>
            </a:pPr>
            <a:r>
              <a:rPr lang="en-GB" sz="1400" dirty="0">
                <a:ea typeface="Arial" pitchFamily="-1" charset="0"/>
                <a:cs typeface="Calibri" panose="020F0502020204030204" pitchFamily="34" charset="0"/>
              </a:rPr>
              <a:t>400 mg: </a:t>
            </a:r>
            <a:r>
              <a:rPr lang="en-GB" sz="1400" b="1" dirty="0">
                <a:ea typeface="Arial" pitchFamily="-1" charset="0"/>
                <a:cs typeface="Calibri" panose="020F0502020204030204" pitchFamily="34" charset="0"/>
              </a:rPr>
              <a:t>-3.32% ;</a:t>
            </a:r>
            <a:r>
              <a:rPr lang="en-GB" sz="1400" dirty="0">
                <a:ea typeface="Arial" pitchFamily="-1" charset="0"/>
                <a:cs typeface="Calibri" panose="020F0502020204030204" pitchFamily="34" charset="0"/>
              </a:rPr>
              <a:t> p = 0.0450</a:t>
            </a:r>
          </a:p>
          <a:p>
            <a:pPr lvl="1">
              <a:spcBef>
                <a:spcPts val="0"/>
              </a:spcBef>
            </a:pPr>
            <a:r>
              <a:rPr lang="en-GB" sz="1400" dirty="0">
                <a:ea typeface="Arial" pitchFamily="-1" charset="0"/>
                <a:cs typeface="Calibri" panose="020F0502020204030204" pitchFamily="34" charset="0"/>
              </a:rPr>
              <a:t>600 mg: </a:t>
            </a:r>
            <a:r>
              <a:rPr lang="en-GB" sz="1400" b="1" dirty="0">
                <a:ea typeface="Arial" pitchFamily="-1" charset="0"/>
                <a:cs typeface="Calibri" panose="020F0502020204030204" pitchFamily="34" charset="0"/>
              </a:rPr>
              <a:t>-3.09% ; </a:t>
            </a:r>
            <a:r>
              <a:rPr lang="en-GB" sz="1400" dirty="0">
                <a:ea typeface="Arial" pitchFamily="-1" charset="0"/>
                <a:cs typeface="Calibri" panose="020F0502020204030204" pitchFamily="34" charset="0"/>
              </a:rPr>
              <a:t>p = 0.0655</a:t>
            </a:r>
            <a:endParaRPr lang="en-US" sz="1600" kern="0" dirty="0"/>
          </a:p>
          <a:p>
            <a:pPr lvl="1">
              <a:spcBef>
                <a:spcPts val="0"/>
              </a:spcBef>
            </a:pPr>
            <a:endParaRPr lang="en-US" sz="1600" kern="0" dirty="0"/>
          </a:p>
          <a:p>
            <a:pPr>
              <a:spcBef>
                <a:spcPts val="0"/>
              </a:spcBef>
            </a:pPr>
            <a:endParaRPr lang="en-US" sz="2000" kern="0" dirty="0"/>
          </a:p>
        </p:txBody>
      </p:sp>
      <p:sp>
        <p:nvSpPr>
          <p:cNvPr id="101" name="ZoneTexte 69">
            <a:extLst>
              <a:ext uri="{FF2B5EF4-FFF2-40B4-BE49-F238E27FC236}">
                <a16:creationId xmlns:a16="http://schemas.microsoft.com/office/drawing/2014/main" id="{63B643EF-4AA5-4965-BF4F-9BDB8B9A8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V, AASLD 2018, Abs. LB5</a:t>
            </a:r>
          </a:p>
        </p:txBody>
      </p:sp>
      <p:sp>
        <p:nvSpPr>
          <p:cNvPr id="102" name="AutoShape 162">
            <a:extLst>
              <a:ext uri="{FF2B5EF4-FFF2-40B4-BE49-F238E27FC236}">
                <a16:creationId xmlns:a16="http://schemas.microsoft.com/office/drawing/2014/main" id="{52583C1A-8ADC-4742-A36D-4894A9C39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Aramchol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BCE4049-8CFB-4653-B438-F4699DFEE214}"/>
              </a:ext>
            </a:extLst>
          </p:cNvPr>
          <p:cNvGrpSpPr/>
          <p:nvPr/>
        </p:nvGrpSpPr>
        <p:grpSpPr>
          <a:xfrm>
            <a:off x="4820090" y="2276872"/>
            <a:ext cx="3784358" cy="3028535"/>
            <a:chOff x="4820090" y="2276872"/>
            <a:chExt cx="3784358" cy="3028535"/>
          </a:xfrm>
        </p:grpSpPr>
        <p:sp>
          <p:nvSpPr>
            <p:cNvPr id="18" name="Rectangle 133">
              <a:extLst>
                <a:ext uri="{FF2B5EF4-FFF2-40B4-BE49-F238E27FC236}">
                  <a16:creationId xmlns:a16="http://schemas.microsoft.com/office/drawing/2014/main" id="{8C661073-EE58-4555-92D4-C8484BB25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275" y="3732338"/>
              <a:ext cx="652705" cy="109259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5" name="Rectangle 138">
              <a:extLst>
                <a:ext uri="{FF2B5EF4-FFF2-40B4-BE49-F238E27FC236}">
                  <a16:creationId xmlns:a16="http://schemas.microsoft.com/office/drawing/2014/main" id="{883A53A7-CEE2-4E61-937A-E5471585C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011" y="2303540"/>
              <a:ext cx="23294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200" b="1" dirty="0" err="1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Calibri" panose="020F0502020204030204" pitchFamily="34" charset="0"/>
                </a:rPr>
                <a:t>Aramchol</a:t>
              </a:r>
              <a:r>
                <a:rPr lang="en-GB" sz="12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Calibri" panose="020F0502020204030204" pitchFamily="34" charset="0"/>
                </a:rPr>
                <a:t> 600 vs placebo, p = 0.0279</a:t>
              </a:r>
            </a:p>
            <a:p>
              <a:pPr algn="ctr"/>
              <a:r>
                <a:rPr lang="en-GB" sz="12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Calibri" panose="020F0502020204030204" pitchFamily="34" charset="0"/>
                </a:rPr>
                <a:t>OR = 2.77 (95% CI : 1.12 - 6.89)</a:t>
              </a:r>
            </a:p>
          </p:txBody>
        </p:sp>
        <p:sp>
          <p:nvSpPr>
            <p:cNvPr id="66" name="Rectangle 138">
              <a:extLst>
                <a:ext uri="{FF2B5EF4-FFF2-40B4-BE49-F238E27FC236}">
                  <a16:creationId xmlns:a16="http://schemas.microsoft.com/office/drawing/2014/main" id="{48172560-91C3-4345-8ECA-A787C2157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090" y="2518444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67" name="Line 142">
              <a:extLst>
                <a:ext uri="{FF2B5EF4-FFF2-40B4-BE49-F238E27FC236}">
                  <a16:creationId xmlns:a16="http://schemas.microsoft.com/office/drawing/2014/main" id="{E0768B0D-4643-4767-930B-AB3B7A4F0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9034" y="2599236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3" name="Rectangle 138">
              <a:extLst>
                <a:ext uri="{FF2B5EF4-FFF2-40B4-BE49-F238E27FC236}">
                  <a16:creationId xmlns:a16="http://schemas.microsoft.com/office/drawing/2014/main" id="{37B90B4C-397B-4E53-9D5E-0EBA5FF20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090" y="2946406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40</a:t>
              </a:r>
            </a:p>
          </p:txBody>
        </p:sp>
        <p:sp>
          <p:nvSpPr>
            <p:cNvPr id="74" name="Line 142">
              <a:extLst>
                <a:ext uri="{FF2B5EF4-FFF2-40B4-BE49-F238E27FC236}">
                  <a16:creationId xmlns:a16="http://schemas.microsoft.com/office/drawing/2014/main" id="{EE37F8A6-C6F7-4826-930E-740AD67EDD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9034" y="3027198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7" name="Rectangle 138">
              <a:extLst>
                <a:ext uri="{FF2B5EF4-FFF2-40B4-BE49-F238E27FC236}">
                  <a16:creationId xmlns:a16="http://schemas.microsoft.com/office/drawing/2014/main" id="{6898A90D-9FA1-4092-8B15-34F05C7B9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090" y="3402913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30</a:t>
              </a:r>
            </a:p>
          </p:txBody>
        </p:sp>
        <p:sp>
          <p:nvSpPr>
            <p:cNvPr id="78" name="Line 142">
              <a:extLst>
                <a:ext uri="{FF2B5EF4-FFF2-40B4-BE49-F238E27FC236}">
                  <a16:creationId xmlns:a16="http://schemas.microsoft.com/office/drawing/2014/main" id="{1C35DBFC-F131-4EE7-A4EE-329AD4E680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9034" y="3483705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1" name="Rectangle 138">
              <a:extLst>
                <a:ext uri="{FF2B5EF4-FFF2-40B4-BE49-F238E27FC236}">
                  <a16:creationId xmlns:a16="http://schemas.microsoft.com/office/drawing/2014/main" id="{0545F731-0F28-4E91-A55C-6003D6CD3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090" y="3857921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20</a:t>
              </a:r>
            </a:p>
          </p:txBody>
        </p:sp>
        <p:sp>
          <p:nvSpPr>
            <p:cNvPr id="82" name="Line 142">
              <a:extLst>
                <a:ext uri="{FF2B5EF4-FFF2-40B4-BE49-F238E27FC236}">
                  <a16:creationId xmlns:a16="http://schemas.microsoft.com/office/drawing/2014/main" id="{836AAF1B-CEDB-4102-B69F-AB83EC1D2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9034" y="3938713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5" name="Rectangle 138">
              <a:extLst>
                <a:ext uri="{FF2B5EF4-FFF2-40B4-BE49-F238E27FC236}">
                  <a16:creationId xmlns:a16="http://schemas.microsoft.com/office/drawing/2014/main" id="{AE861325-9FA1-4A9E-BF48-08E41F728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090" y="4294021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10</a:t>
              </a:r>
            </a:p>
          </p:txBody>
        </p:sp>
        <p:sp>
          <p:nvSpPr>
            <p:cNvPr id="86" name="Line 142">
              <a:extLst>
                <a:ext uri="{FF2B5EF4-FFF2-40B4-BE49-F238E27FC236}">
                  <a16:creationId xmlns:a16="http://schemas.microsoft.com/office/drawing/2014/main" id="{BBC2881D-C0EF-4C4C-BF94-4D3237253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9034" y="4374813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9" name="Rectangle 138">
              <a:extLst>
                <a:ext uri="{FF2B5EF4-FFF2-40B4-BE49-F238E27FC236}">
                  <a16:creationId xmlns:a16="http://schemas.microsoft.com/office/drawing/2014/main" id="{451A9140-B7E4-4CE1-8D39-D846286DE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430" y="4726909"/>
              <a:ext cx="7534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050" dirty="0"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90" name="Rectangle 135">
              <a:extLst>
                <a:ext uri="{FF2B5EF4-FFF2-40B4-BE49-F238E27FC236}">
                  <a16:creationId xmlns:a16="http://schemas.microsoft.com/office/drawing/2014/main" id="{C321F2D5-49D3-4DE3-BEFF-F62E5959F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2525" y="4936075"/>
              <a:ext cx="6011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Placebo</a:t>
              </a:r>
              <a:b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</a:b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(N = 41)</a:t>
              </a:r>
            </a:p>
          </p:txBody>
        </p:sp>
        <p:sp>
          <p:nvSpPr>
            <p:cNvPr id="91" name="Rectangle 135">
              <a:extLst>
                <a:ext uri="{FF2B5EF4-FFF2-40B4-BE49-F238E27FC236}">
                  <a16:creationId xmlns:a16="http://schemas.microsoft.com/office/drawing/2014/main" id="{93C23845-AB73-49F0-9508-ADA135270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6584" y="4936075"/>
              <a:ext cx="10066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err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Aramchol</a:t>
              </a: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 400</a:t>
              </a:r>
              <a:b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</a:b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(N = 90)</a:t>
              </a:r>
            </a:p>
          </p:txBody>
        </p:sp>
        <p:sp>
          <p:nvSpPr>
            <p:cNvPr id="92" name="Rectangle 135">
              <a:extLst>
                <a:ext uri="{FF2B5EF4-FFF2-40B4-BE49-F238E27FC236}">
                  <a16:creationId xmlns:a16="http://schemas.microsoft.com/office/drawing/2014/main" id="{B9DC4B7F-EA81-4585-978F-A36D3ACF0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7762" y="4936075"/>
              <a:ext cx="10066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err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Aramchol</a:t>
              </a: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 600</a:t>
              </a:r>
              <a:b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</a:b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(N = 83)</a:t>
              </a:r>
            </a:p>
          </p:txBody>
        </p:sp>
        <p:sp>
          <p:nvSpPr>
            <p:cNvPr id="93" name="Rectangle 133">
              <a:extLst>
                <a:ext uri="{FF2B5EF4-FFF2-40B4-BE49-F238E27FC236}">
                  <a16:creationId xmlns:a16="http://schemas.microsoft.com/office/drawing/2014/main" id="{AE17260D-5AEE-428C-8A54-2E3C065A0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3575" y="3181606"/>
              <a:ext cx="652705" cy="1643330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4" name="Rectangle 133">
              <a:extLst>
                <a:ext uri="{FF2B5EF4-FFF2-40B4-BE49-F238E27FC236}">
                  <a16:creationId xmlns:a16="http://schemas.microsoft.com/office/drawing/2014/main" id="{AEF25469-4CD4-4B87-A158-436450871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4753" y="2730755"/>
              <a:ext cx="652705" cy="2094181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5" name="Rectangle 135">
              <a:extLst>
                <a:ext uri="{FF2B5EF4-FFF2-40B4-BE49-F238E27FC236}">
                  <a16:creationId xmlns:a16="http://schemas.microsoft.com/office/drawing/2014/main" id="{53A907C4-40C1-415A-B75F-7B1D80467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4071" y="2994216"/>
              <a:ext cx="4344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36.7%</a:t>
              </a:r>
            </a:p>
          </p:txBody>
        </p:sp>
        <p:sp>
          <p:nvSpPr>
            <p:cNvPr id="96" name="Rectangle 135">
              <a:extLst>
                <a:ext uri="{FF2B5EF4-FFF2-40B4-BE49-F238E27FC236}">
                  <a16:creationId xmlns:a16="http://schemas.microsoft.com/office/drawing/2014/main" id="{A2B91BE2-EC2C-4CBB-AC61-08F7D2594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7541" y="2540788"/>
              <a:ext cx="4344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47.0%</a:t>
              </a:r>
            </a:p>
          </p:txBody>
        </p:sp>
        <p:sp>
          <p:nvSpPr>
            <p:cNvPr id="68" name="Line 146">
              <a:extLst>
                <a:ext uri="{FF2B5EF4-FFF2-40B4-BE49-F238E27FC236}">
                  <a16:creationId xmlns:a16="http://schemas.microsoft.com/office/drawing/2014/main" id="{05534323-CCA8-4F7B-BD06-420BBCA8E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1756" y="4821671"/>
              <a:ext cx="356851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0" name="Line 143">
              <a:extLst>
                <a:ext uri="{FF2B5EF4-FFF2-40B4-BE49-F238E27FC236}">
                  <a16:creationId xmlns:a16="http://schemas.microsoft.com/office/drawing/2014/main" id="{AE9A5880-640D-450D-9012-73F099D97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1928" y="2579625"/>
              <a:ext cx="0" cy="224004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0" name="Rectangle 135">
              <a:extLst>
                <a:ext uri="{FF2B5EF4-FFF2-40B4-BE49-F238E27FC236}">
                  <a16:creationId xmlns:a16="http://schemas.microsoft.com/office/drawing/2014/main" id="{CEF6ED82-3E94-44BC-81E0-ED0E5A6CB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196" y="3545065"/>
              <a:ext cx="4344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24.4%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932040" y="227687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EC9A707C-1651-4D6D-973A-8094F97F73CE}"/>
              </a:ext>
            </a:extLst>
          </p:cNvPr>
          <p:cNvGrpSpPr/>
          <p:nvPr/>
        </p:nvGrpSpPr>
        <p:grpSpPr>
          <a:xfrm>
            <a:off x="490080" y="2290968"/>
            <a:ext cx="3363292" cy="2734206"/>
            <a:chOff x="490080" y="2290968"/>
            <a:chExt cx="3363292" cy="2734206"/>
          </a:xfrm>
        </p:grpSpPr>
        <p:sp>
          <p:nvSpPr>
            <p:cNvPr id="25" name="Rectangle 135">
              <a:extLst>
                <a:ext uri="{FF2B5EF4-FFF2-40B4-BE49-F238E27FC236}">
                  <a16:creationId xmlns:a16="http://schemas.microsoft.com/office/drawing/2014/main" id="{F3332E6F-9F7D-4A3A-A284-8DC694B4D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4048707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10</a:t>
              </a:r>
            </a:p>
          </p:txBody>
        </p:sp>
        <p:sp>
          <p:nvSpPr>
            <p:cNvPr id="26" name="Rectangle 136">
              <a:extLst>
                <a:ext uri="{FF2B5EF4-FFF2-40B4-BE49-F238E27FC236}">
                  <a16:creationId xmlns:a16="http://schemas.microsoft.com/office/drawing/2014/main" id="{5B56AFF2-ABF8-43B2-B163-7B13349A8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3454038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20</a:t>
              </a:r>
            </a:p>
          </p:txBody>
        </p:sp>
        <p:sp>
          <p:nvSpPr>
            <p:cNvPr id="28" name="Rectangle 138">
              <a:extLst>
                <a:ext uri="{FF2B5EF4-FFF2-40B4-BE49-F238E27FC236}">
                  <a16:creationId xmlns:a16="http://schemas.microsoft.com/office/drawing/2014/main" id="{EC4F2A4E-2E48-4A52-B513-FF2F3010E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2846407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30</a:t>
              </a:r>
            </a:p>
          </p:txBody>
        </p:sp>
        <p:sp>
          <p:nvSpPr>
            <p:cNvPr id="29" name="Line 139">
              <a:extLst>
                <a:ext uri="{FF2B5EF4-FFF2-40B4-BE49-F238E27FC236}">
                  <a16:creationId xmlns:a16="http://schemas.microsoft.com/office/drawing/2014/main" id="{233BEB87-A6D3-4B7C-AC7C-15D136D6E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4133346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0" name="Line 140">
              <a:extLst>
                <a:ext uri="{FF2B5EF4-FFF2-40B4-BE49-F238E27FC236}">
                  <a16:creationId xmlns:a16="http://schemas.microsoft.com/office/drawing/2014/main" id="{21B412D9-EF2C-4B8E-8A7B-FB71299F5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3538677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3" name="Line 142">
              <a:extLst>
                <a:ext uri="{FF2B5EF4-FFF2-40B4-BE49-F238E27FC236}">
                  <a16:creationId xmlns:a16="http://schemas.microsoft.com/office/drawing/2014/main" id="{F15CDE2D-C364-41D8-83EE-C6F315640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2931046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5" name="Line 143">
              <a:extLst>
                <a:ext uri="{FF2B5EF4-FFF2-40B4-BE49-F238E27FC236}">
                  <a16:creationId xmlns:a16="http://schemas.microsoft.com/office/drawing/2014/main" id="{FE64894F-4EBE-46A4-8CCD-80DBF2316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4551" y="2592853"/>
              <a:ext cx="0" cy="212593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Rectangle 135">
              <a:extLst>
                <a:ext uri="{FF2B5EF4-FFF2-40B4-BE49-F238E27FC236}">
                  <a16:creationId xmlns:a16="http://schemas.microsoft.com/office/drawing/2014/main" id="{5CAB30E3-FF4A-46F2-9107-12995F9F1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626" y="463842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37" name="Rectangle 138">
              <a:extLst>
                <a:ext uri="{FF2B5EF4-FFF2-40B4-BE49-F238E27FC236}">
                  <a16:creationId xmlns:a16="http://schemas.microsoft.com/office/drawing/2014/main" id="{0B4ABA4F-F0F8-48AD-8E19-1F2737361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2546347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35</a:t>
              </a:r>
            </a:p>
          </p:txBody>
        </p:sp>
        <p:sp>
          <p:nvSpPr>
            <p:cNvPr id="38" name="Line 142">
              <a:extLst>
                <a:ext uri="{FF2B5EF4-FFF2-40B4-BE49-F238E27FC236}">
                  <a16:creationId xmlns:a16="http://schemas.microsoft.com/office/drawing/2014/main" id="{723F7117-AB8D-4C22-9A81-463F06A41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2630986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9" name="Rectangle 135">
              <a:extLst>
                <a:ext uri="{FF2B5EF4-FFF2-40B4-BE49-F238E27FC236}">
                  <a16:creationId xmlns:a16="http://schemas.microsoft.com/office/drawing/2014/main" id="{3C7012DD-759D-4E31-B9EE-2C76B34D8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626" y="4365399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5</a:t>
              </a:r>
            </a:p>
          </p:txBody>
        </p:sp>
        <p:sp>
          <p:nvSpPr>
            <p:cNvPr id="40" name="Line 139">
              <a:extLst>
                <a:ext uri="{FF2B5EF4-FFF2-40B4-BE49-F238E27FC236}">
                  <a16:creationId xmlns:a16="http://schemas.microsoft.com/office/drawing/2014/main" id="{17727A26-129D-439B-A98C-9BCD309AA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4450038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1" name="Rectangle 135">
              <a:extLst>
                <a:ext uri="{FF2B5EF4-FFF2-40B4-BE49-F238E27FC236}">
                  <a16:creationId xmlns:a16="http://schemas.microsoft.com/office/drawing/2014/main" id="{333BF492-8BFC-4131-881A-775785DC3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3751408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15</a:t>
              </a:r>
            </a:p>
          </p:txBody>
        </p:sp>
        <p:sp>
          <p:nvSpPr>
            <p:cNvPr id="42" name="Line 139">
              <a:extLst>
                <a:ext uri="{FF2B5EF4-FFF2-40B4-BE49-F238E27FC236}">
                  <a16:creationId xmlns:a16="http://schemas.microsoft.com/office/drawing/2014/main" id="{B2AF3532-2D8C-4BDE-82C5-2A3019067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3836047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36">
              <a:extLst>
                <a:ext uri="{FF2B5EF4-FFF2-40B4-BE49-F238E27FC236}">
                  <a16:creationId xmlns:a16="http://schemas.microsoft.com/office/drawing/2014/main" id="{9AC8A32A-97CA-4421-A2FC-088CABE18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80" y="3155576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100" dirty="0"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44" name="Line 140">
              <a:extLst>
                <a:ext uri="{FF2B5EF4-FFF2-40B4-BE49-F238E27FC236}">
                  <a16:creationId xmlns:a16="http://schemas.microsoft.com/office/drawing/2014/main" id="{F0E00D07-5B96-4B79-AAFC-67F76E31E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5436" y="3240215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5" name="Rectangle 133">
              <a:extLst>
                <a:ext uri="{FF2B5EF4-FFF2-40B4-BE49-F238E27FC236}">
                  <a16:creationId xmlns:a16="http://schemas.microsoft.com/office/drawing/2014/main" id="{6DD3A436-50E7-42CB-8640-67FC31C82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850" y="2921259"/>
              <a:ext cx="593367" cy="1801534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6" name="Rectangle 133">
              <a:extLst>
                <a:ext uri="{FF2B5EF4-FFF2-40B4-BE49-F238E27FC236}">
                  <a16:creationId xmlns:a16="http://schemas.microsoft.com/office/drawing/2014/main" id="{B4802625-FD4B-4395-B99D-629B85412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723" y="3194309"/>
              <a:ext cx="593367" cy="1528484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7" name="Rectangle 135">
              <a:extLst>
                <a:ext uri="{FF2B5EF4-FFF2-40B4-BE49-F238E27FC236}">
                  <a16:creationId xmlns:a16="http://schemas.microsoft.com/office/drawing/2014/main" id="{C1534968-622E-4D35-93C9-6E75DBF3F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912" y="4840508"/>
              <a:ext cx="146835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30% relative change</a:t>
              </a:r>
            </a:p>
          </p:txBody>
        </p:sp>
        <p:sp>
          <p:nvSpPr>
            <p:cNvPr id="17" name="Line 146">
              <a:extLst>
                <a:ext uri="{FF2B5EF4-FFF2-40B4-BE49-F238E27FC236}">
                  <a16:creationId xmlns:a16="http://schemas.microsoft.com/office/drawing/2014/main" id="{639F6F3C-25CF-4CC3-AB06-7E6D929745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372" y="4720787"/>
              <a:ext cx="31320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7" name="Rectangle 133">
              <a:extLst>
                <a:ext uri="{FF2B5EF4-FFF2-40B4-BE49-F238E27FC236}">
                  <a16:creationId xmlns:a16="http://schemas.microsoft.com/office/drawing/2014/main" id="{C122EBE4-F95B-4F2D-A01B-D4844E653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24" y="3854705"/>
              <a:ext cx="539425" cy="86808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568626" y="2290968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  <p:sp>
        <p:nvSpPr>
          <p:cNvPr id="103" name="Rectangle 27">
            <a:extLst>
              <a:ext uri="{FF2B5EF4-FFF2-40B4-BE49-F238E27FC236}">
                <a16:creationId xmlns:a16="http://schemas.microsoft.com/office/drawing/2014/main" id="{45C6DD7A-FD29-4090-BECE-DCC84D6E4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496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 dirty="0">
                <a:ea typeface="ＭＳ Ｐゴシック" pitchFamily="34" charset="-128"/>
              </a:rPr>
              <a:t>ARREST Study: Phase 2b of </a:t>
            </a:r>
            <a:r>
              <a:rPr lang="en-US" sz="2800" kern="0" dirty="0" err="1">
                <a:ea typeface="ＭＳ Ｐゴシック" pitchFamily="34" charset="-128"/>
              </a:rPr>
              <a:t>Aramchol</a:t>
            </a:r>
            <a:r>
              <a:rPr lang="en-US" sz="2800" kern="0" dirty="0">
                <a:ea typeface="ＭＳ Ｐゴシック" pitchFamily="34" charset="-128"/>
              </a:rPr>
              <a:t> in NASH</a:t>
            </a:r>
          </a:p>
        </p:txBody>
      </p:sp>
    </p:spTree>
    <p:extLst>
      <p:ext uri="{BB962C8B-B14F-4D97-AF65-F5344CB8AC3E}">
        <p14:creationId xmlns:p14="http://schemas.microsoft.com/office/powerpoint/2010/main" val="134109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6C148139-4876-440F-9060-E2CF601A5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755" y="1341203"/>
            <a:ext cx="2497414" cy="35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sv-SE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ALT normalization (%)</a:t>
            </a:r>
          </a:p>
        </p:txBody>
      </p:sp>
      <p:graphicFrame>
        <p:nvGraphicFramePr>
          <p:cNvPr id="14" name="Group 77">
            <a:extLst>
              <a:ext uri="{FF2B5EF4-FFF2-40B4-BE49-F238E27FC236}">
                <a16:creationId xmlns:a16="http://schemas.microsoft.com/office/drawing/2014/main" id="{786DDEC0-90DF-45C5-A173-270E742A21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104146"/>
              </p:ext>
            </p:extLst>
          </p:nvPr>
        </p:nvGraphicFramePr>
        <p:xfrm>
          <a:off x="4499992" y="1981204"/>
          <a:ext cx="4499769" cy="854272"/>
        </p:xfrm>
        <a:graphic>
          <a:graphicData uri="http://schemas.openxmlformats.org/drawingml/2006/table">
            <a:tbl>
              <a:tblPr/>
              <a:tblGrid>
                <a:gridCol w="137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Placebo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Aramchol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 mg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Aramchol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600 mg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21.9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Espace réservé du contenu 26">
            <a:extLst>
              <a:ext uri="{FF2B5EF4-FFF2-40B4-BE49-F238E27FC236}">
                <a16:creationId xmlns:a16="http://schemas.microsoft.com/office/drawing/2014/main" id="{2357F713-E065-4D44-AD77-0E1725A5D47A}"/>
              </a:ext>
            </a:extLst>
          </p:cNvPr>
          <p:cNvSpPr txBox="1">
            <a:spLocks/>
          </p:cNvSpPr>
          <p:nvPr/>
        </p:nvSpPr>
        <p:spPr bwMode="auto">
          <a:xfrm>
            <a:off x="4334523" y="3017415"/>
            <a:ext cx="4392487" cy="91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Effect similar for AST</a:t>
            </a:r>
          </a:p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Statistically significant reductions in</a:t>
            </a:r>
            <a:br>
              <a:rPr lang="en-US" sz="1400" kern="0" dirty="0"/>
            </a:br>
            <a:r>
              <a:rPr lang="en-US" sz="1400" kern="0" dirty="0"/>
              <a:t>GGT and Alkaline phosphatase in both groups </a:t>
            </a:r>
            <a:br>
              <a:rPr lang="en-US" sz="1400" kern="0" dirty="0"/>
            </a:br>
            <a:r>
              <a:rPr lang="en-US" sz="1400" kern="0" dirty="0"/>
              <a:t>vs placebo</a:t>
            </a:r>
            <a:endParaRPr lang="en-US" sz="1050" kern="0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04A54E4-4988-4344-8391-B99029855E15}"/>
              </a:ext>
            </a:extLst>
          </p:cNvPr>
          <p:cNvGrpSpPr/>
          <p:nvPr/>
        </p:nvGrpSpPr>
        <p:grpSpPr>
          <a:xfrm>
            <a:off x="4593348" y="4162468"/>
            <a:ext cx="1906331" cy="922358"/>
            <a:chOff x="4407221" y="5087533"/>
            <a:chExt cx="1906331" cy="922358"/>
          </a:xfrm>
        </p:grpSpPr>
        <p:sp>
          <p:nvSpPr>
            <p:cNvPr id="173" name="AutoShape 126">
              <a:extLst>
                <a:ext uri="{FF2B5EF4-FFF2-40B4-BE49-F238E27FC236}">
                  <a16:creationId xmlns:a16="http://schemas.microsoft.com/office/drawing/2014/main" id="{54CE7CA7-BF9A-4AC5-BC6A-43ABA7454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7221" y="5087533"/>
              <a:ext cx="1906331" cy="92235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174" name="Ellipse 173">
              <a:extLst>
                <a:ext uri="{FF2B5EF4-FFF2-40B4-BE49-F238E27FC236}">
                  <a16:creationId xmlns:a16="http://schemas.microsoft.com/office/drawing/2014/main" id="{8DA8D161-7F79-4806-9422-D32018C2068A}"/>
                </a:ext>
              </a:extLst>
            </p:cNvPr>
            <p:cNvSpPr/>
            <p:nvPr/>
          </p:nvSpPr>
          <p:spPr bwMode="auto">
            <a:xfrm>
              <a:off x="4545547" y="5731376"/>
              <a:ext cx="144016" cy="144016"/>
            </a:xfrm>
            <a:prstGeom prst="ellipse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  <a:ex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>
                <a:ea typeface="ＭＳ Ｐゴシック" pitchFamily="-1" charset="-128"/>
              </a:endParaRPr>
            </a:p>
          </p:txBody>
        </p:sp>
        <p:sp>
          <p:nvSpPr>
            <p:cNvPr id="175" name="ZoneTexte 9">
              <a:extLst>
                <a:ext uri="{FF2B5EF4-FFF2-40B4-BE49-F238E27FC236}">
                  <a16:creationId xmlns:a16="http://schemas.microsoft.com/office/drawing/2014/main" id="{71FFFC3E-D244-4677-8DC9-8DF53AD54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8963" y="5648980"/>
              <a:ext cx="14855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 err="1">
                  <a:latin typeface="Calibri" pitchFamily="34" charset="0"/>
                </a:rPr>
                <a:t>Aramchol</a:t>
              </a:r>
              <a:r>
                <a:rPr lang="en-US" altLang="fr-FR" sz="1400" b="1" dirty="0">
                  <a:latin typeface="Calibri" pitchFamily="34" charset="0"/>
                </a:rPr>
                <a:t> 600 mg</a:t>
              </a:r>
            </a:p>
          </p:txBody>
        </p:sp>
        <p:sp>
          <p:nvSpPr>
            <p:cNvPr id="176" name="Ellipse 175">
              <a:extLst>
                <a:ext uri="{FF2B5EF4-FFF2-40B4-BE49-F238E27FC236}">
                  <a16:creationId xmlns:a16="http://schemas.microsoft.com/office/drawing/2014/main" id="{3E276425-AA2A-4EAD-8A6D-D13332E9423F}"/>
                </a:ext>
              </a:extLst>
            </p:cNvPr>
            <p:cNvSpPr/>
            <p:nvPr/>
          </p:nvSpPr>
          <p:spPr bwMode="auto">
            <a:xfrm>
              <a:off x="4545547" y="5205450"/>
              <a:ext cx="144016" cy="1440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7" name="Ellipse 176">
              <a:extLst>
                <a:ext uri="{FF2B5EF4-FFF2-40B4-BE49-F238E27FC236}">
                  <a16:creationId xmlns:a16="http://schemas.microsoft.com/office/drawing/2014/main" id="{2435AAC5-29C8-40EF-A319-80CC74EBD689}"/>
                </a:ext>
              </a:extLst>
            </p:cNvPr>
            <p:cNvSpPr/>
            <p:nvPr/>
          </p:nvSpPr>
          <p:spPr bwMode="auto">
            <a:xfrm>
              <a:off x="4545547" y="5468413"/>
              <a:ext cx="144016" cy="14401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8" name="ZoneTexte 9">
              <a:extLst>
                <a:ext uri="{FF2B5EF4-FFF2-40B4-BE49-F238E27FC236}">
                  <a16:creationId xmlns:a16="http://schemas.microsoft.com/office/drawing/2014/main" id="{59CD325C-A0F5-4AEB-B7C8-99A12F81D1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9563" y="5123054"/>
              <a:ext cx="771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latin typeface="Calibri" pitchFamily="34" charset="0"/>
                </a:rPr>
                <a:t>Placebo</a:t>
              </a:r>
            </a:p>
          </p:txBody>
        </p:sp>
        <p:sp>
          <p:nvSpPr>
            <p:cNvPr id="179" name="ZoneTexte 9">
              <a:extLst>
                <a:ext uri="{FF2B5EF4-FFF2-40B4-BE49-F238E27FC236}">
                  <a16:creationId xmlns:a16="http://schemas.microsoft.com/office/drawing/2014/main" id="{AE71B153-F98C-4A70-8BD6-C1CAA65044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8963" y="5386017"/>
              <a:ext cx="14855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 err="1">
                  <a:latin typeface="Calibri" pitchFamily="34" charset="0"/>
                </a:rPr>
                <a:t>Aramchol</a:t>
              </a:r>
              <a:r>
                <a:rPr lang="en-US" altLang="fr-FR" sz="1400" b="1" dirty="0">
                  <a:latin typeface="Calibri" pitchFamily="34" charset="0"/>
                </a:rPr>
                <a:t> 400 mg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82625501-AC3F-463A-B78E-805B79B7FEAD}"/>
              </a:ext>
            </a:extLst>
          </p:cNvPr>
          <p:cNvGrpSpPr/>
          <p:nvPr/>
        </p:nvGrpSpPr>
        <p:grpSpPr>
          <a:xfrm>
            <a:off x="151850" y="1939196"/>
            <a:ext cx="3872342" cy="3567003"/>
            <a:chOff x="151850" y="1939196"/>
            <a:chExt cx="3872342" cy="3567003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8A7B3E76-222B-452D-B0C2-83EB75C9BA59}"/>
                </a:ext>
              </a:extLst>
            </p:cNvPr>
            <p:cNvGrpSpPr/>
            <p:nvPr/>
          </p:nvGrpSpPr>
          <p:grpSpPr>
            <a:xfrm>
              <a:off x="696213" y="2573338"/>
              <a:ext cx="2939683" cy="2447922"/>
              <a:chOff x="585787" y="2573338"/>
              <a:chExt cx="2939683" cy="2447922"/>
            </a:xfrm>
          </p:grpSpPr>
          <p:sp>
            <p:nvSpPr>
              <p:cNvPr id="79" name="Line 6">
                <a:extLst>
                  <a:ext uri="{FF2B5EF4-FFF2-40B4-BE49-F238E27FC236}">
                    <a16:creationId xmlns:a16="http://schemas.microsoft.com/office/drawing/2014/main" id="{DE050C12-E0E2-45F0-A9F5-04AF3F01DC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4664" y="2573338"/>
                <a:ext cx="0" cy="1079699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0" name="Line 7">
                <a:extLst>
                  <a:ext uri="{FF2B5EF4-FFF2-40B4-BE49-F238E27FC236}">
                    <a16:creationId xmlns:a16="http://schemas.microsoft.com/office/drawing/2014/main" id="{225CE7EB-4362-4309-9AC9-5BE4C5A13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4664" y="3653037"/>
                <a:ext cx="0" cy="1368223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1" name="Line 8">
                <a:extLst>
                  <a:ext uri="{FF2B5EF4-FFF2-40B4-BE49-F238E27FC236}">
                    <a16:creationId xmlns:a16="http://schemas.microsoft.com/office/drawing/2014/main" id="{D5BB2768-AD9D-4EC6-99D8-580AE84FC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4664" y="3653037"/>
                <a:ext cx="2830806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Line 20">
                <a:extLst>
                  <a:ext uri="{FF2B5EF4-FFF2-40B4-BE49-F238E27FC236}">
                    <a16:creationId xmlns:a16="http://schemas.microsoft.com/office/drawing/2014/main" id="{02757EED-BE10-4F22-98B2-440998DFC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2602372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3" name="Line 21">
                <a:extLst>
                  <a:ext uri="{FF2B5EF4-FFF2-40B4-BE49-F238E27FC236}">
                    <a16:creationId xmlns:a16="http://schemas.microsoft.com/office/drawing/2014/main" id="{41666809-9F6E-447D-9E5C-DAC9CD11FC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3653037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Line 22">
                <a:extLst>
                  <a:ext uri="{FF2B5EF4-FFF2-40B4-BE49-F238E27FC236}">
                    <a16:creationId xmlns:a16="http://schemas.microsoft.com/office/drawing/2014/main" id="{441C5DDF-E987-4C59-AF47-007625A04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2863677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Line 23">
                <a:extLst>
                  <a:ext uri="{FF2B5EF4-FFF2-40B4-BE49-F238E27FC236}">
                    <a16:creationId xmlns:a16="http://schemas.microsoft.com/office/drawing/2014/main" id="{8055E410-40B3-4914-B929-86E8992506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3126797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Line 24">
                <a:extLst>
                  <a:ext uri="{FF2B5EF4-FFF2-40B4-BE49-F238E27FC236}">
                    <a16:creationId xmlns:a16="http://schemas.microsoft.com/office/drawing/2014/main" id="{D7D2A9C7-EAF7-4C0F-BFB9-F9AB3209B2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3388103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Line 25">
                <a:extLst>
                  <a:ext uri="{FF2B5EF4-FFF2-40B4-BE49-F238E27FC236}">
                    <a16:creationId xmlns:a16="http://schemas.microsoft.com/office/drawing/2014/main" id="{A87BBA0D-F9DC-4875-A4E2-4664E79B6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4700072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Line 26">
                <a:extLst>
                  <a:ext uri="{FF2B5EF4-FFF2-40B4-BE49-F238E27FC236}">
                    <a16:creationId xmlns:a16="http://schemas.microsoft.com/office/drawing/2014/main" id="{6774F2A1-26FE-41F8-B359-D103CA901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4436953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9" name="Line 27">
                <a:extLst>
                  <a:ext uri="{FF2B5EF4-FFF2-40B4-BE49-F238E27FC236}">
                    <a16:creationId xmlns:a16="http://schemas.microsoft.com/office/drawing/2014/main" id="{1DC346E8-0ADF-4AE7-8CCB-CB2902FE4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4175647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0" name="Line 28">
                <a:extLst>
                  <a:ext uri="{FF2B5EF4-FFF2-40B4-BE49-F238E27FC236}">
                    <a16:creationId xmlns:a16="http://schemas.microsoft.com/office/drawing/2014/main" id="{CAA52297-601E-45B1-99A5-F9F70CE5F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3914342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1" name="Line 29">
                <a:extLst>
                  <a:ext uri="{FF2B5EF4-FFF2-40B4-BE49-F238E27FC236}">
                    <a16:creationId xmlns:a16="http://schemas.microsoft.com/office/drawing/2014/main" id="{6ABA60C5-5CDB-45E0-B16F-253351747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5787" y="4961377"/>
                <a:ext cx="108877" cy="0"/>
              </a:xfrm>
              <a:prstGeom prst="line">
                <a:avLst/>
              </a:prstGeom>
              <a:noFill/>
              <a:ln w="7938" cap="rnd">
                <a:solidFill>
                  <a:srgbClr val="3333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2" name="Freeform 46">
                <a:extLst>
                  <a:ext uri="{FF2B5EF4-FFF2-40B4-BE49-F238E27FC236}">
                    <a16:creationId xmlns:a16="http://schemas.microsoft.com/office/drawing/2014/main" id="{935746B0-FA92-48F5-B4E3-06016F53E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195" y="3428024"/>
                <a:ext cx="838354" cy="3629"/>
              </a:xfrm>
              <a:custGeom>
                <a:avLst/>
                <a:gdLst>
                  <a:gd name="T0" fmla="*/ 462 w 462"/>
                  <a:gd name="T1" fmla="*/ 2 h 2"/>
                  <a:gd name="T2" fmla="*/ 5 w 462"/>
                  <a:gd name="T3" fmla="*/ 2 h 2"/>
                  <a:gd name="T4" fmla="*/ 0 w 46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2" h="2">
                    <a:moveTo>
                      <a:pt x="462" y="2"/>
                    </a:moveTo>
                    <a:lnTo>
                      <a:pt x="5" y="2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Line 47">
                <a:extLst>
                  <a:ext uri="{FF2B5EF4-FFF2-40B4-BE49-F238E27FC236}">
                    <a16:creationId xmlns:a16="http://schemas.microsoft.com/office/drawing/2014/main" id="{DE70BDDB-D4D2-4251-B869-6213F9F8E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195" y="3428024"/>
                <a:ext cx="0" cy="22501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4" name="Line 48">
                <a:extLst>
                  <a:ext uri="{FF2B5EF4-FFF2-40B4-BE49-F238E27FC236}">
                    <a16:creationId xmlns:a16="http://schemas.microsoft.com/office/drawing/2014/main" id="{53AFFCAB-8B08-469D-89DB-A43A52B50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195" y="3224787"/>
                <a:ext cx="0" cy="203237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5" name="Line 49">
                <a:extLst>
                  <a:ext uri="{FF2B5EF4-FFF2-40B4-BE49-F238E27FC236}">
                    <a16:creationId xmlns:a16="http://schemas.microsoft.com/office/drawing/2014/main" id="{321A8CB3-D8D6-4A58-BF22-C6BE7C264E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0549" y="3431653"/>
                <a:ext cx="0" cy="221384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6" name="Line 50">
                <a:extLst>
                  <a:ext uri="{FF2B5EF4-FFF2-40B4-BE49-F238E27FC236}">
                    <a16:creationId xmlns:a16="http://schemas.microsoft.com/office/drawing/2014/main" id="{78C099DF-7A23-4D4E-8D87-94068AE12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0549" y="3210270"/>
                <a:ext cx="0" cy="221384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7" name="Line 51">
                <a:extLst>
                  <a:ext uri="{FF2B5EF4-FFF2-40B4-BE49-F238E27FC236}">
                    <a16:creationId xmlns:a16="http://schemas.microsoft.com/office/drawing/2014/main" id="{B33BA05C-30A9-480C-B890-2F14A72985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0549" y="3037881"/>
                <a:ext cx="629674" cy="393773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8" name="Line 52">
                <a:extLst>
                  <a:ext uri="{FF2B5EF4-FFF2-40B4-BE49-F238E27FC236}">
                    <a16:creationId xmlns:a16="http://schemas.microsoft.com/office/drawing/2014/main" id="{F952A3D1-F9CC-49AE-81B1-500498E4D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740" y="2809239"/>
                <a:ext cx="0" cy="504464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9" name="Line 53">
                <a:extLst>
                  <a:ext uri="{FF2B5EF4-FFF2-40B4-BE49-F238E27FC236}">
                    <a16:creationId xmlns:a16="http://schemas.microsoft.com/office/drawing/2014/main" id="{D1B91103-43D7-4154-B9E2-5721295B2E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01726" y="3653037"/>
                <a:ext cx="99805" cy="161502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0" name="Line 54">
                <a:extLst>
                  <a:ext uri="{FF2B5EF4-FFF2-40B4-BE49-F238E27FC236}">
                    <a16:creationId xmlns:a16="http://schemas.microsoft.com/office/drawing/2014/main" id="{B24208C8-5D9B-4140-9C38-0998FF255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1531" y="3653037"/>
                <a:ext cx="0" cy="161502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1" name="Line 55">
                <a:extLst>
                  <a:ext uri="{FF2B5EF4-FFF2-40B4-BE49-F238E27FC236}">
                    <a16:creationId xmlns:a16="http://schemas.microsoft.com/office/drawing/2014/main" id="{8F370323-FB86-46CE-8FC1-C8B1C227F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8097" y="3402620"/>
                <a:ext cx="0" cy="375627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2" name="Line 56">
                <a:extLst>
                  <a:ext uri="{FF2B5EF4-FFF2-40B4-BE49-F238E27FC236}">
                    <a16:creationId xmlns:a16="http://schemas.microsoft.com/office/drawing/2014/main" id="{C3A8AB4F-0377-44BF-87D4-400A0C557F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13841" y="2849160"/>
                <a:ext cx="0" cy="243159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3" name="Line 57">
                <a:extLst>
                  <a:ext uri="{FF2B5EF4-FFF2-40B4-BE49-F238E27FC236}">
                    <a16:creationId xmlns:a16="http://schemas.microsoft.com/office/drawing/2014/main" id="{E2E20F62-ECE4-4375-AC34-1907F8F87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13841" y="3092319"/>
                <a:ext cx="0" cy="250417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" name="Freeform 58">
                <a:extLst>
                  <a:ext uri="{FF2B5EF4-FFF2-40B4-BE49-F238E27FC236}">
                    <a16:creationId xmlns:a16="http://schemas.microsoft.com/office/drawing/2014/main" id="{D6CBBC07-6203-470D-9D85-9607E3F32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1531" y="3092319"/>
                <a:ext cx="212311" cy="740365"/>
              </a:xfrm>
              <a:custGeom>
                <a:avLst/>
                <a:gdLst>
                  <a:gd name="T0" fmla="*/ 117 w 117"/>
                  <a:gd name="T1" fmla="*/ 0 h 408"/>
                  <a:gd name="T2" fmla="*/ 5 w 117"/>
                  <a:gd name="T3" fmla="*/ 408 h 408"/>
                  <a:gd name="T4" fmla="*/ 0 w 117"/>
                  <a:gd name="T5" fmla="*/ 39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408">
                    <a:moveTo>
                      <a:pt x="117" y="0"/>
                    </a:moveTo>
                    <a:lnTo>
                      <a:pt x="5" y="408"/>
                    </a:lnTo>
                    <a:lnTo>
                      <a:pt x="0" y="398"/>
                    </a:lnTo>
                  </a:path>
                </a:pathLst>
              </a:cu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5" name="Line 59">
                <a:extLst>
                  <a:ext uri="{FF2B5EF4-FFF2-40B4-BE49-F238E27FC236}">
                    <a16:creationId xmlns:a16="http://schemas.microsoft.com/office/drawing/2014/main" id="{1B0D996A-0AF8-4F2E-A4C2-5EA2B3EE8B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01531" y="3814538"/>
                <a:ext cx="0" cy="210496"/>
              </a:xfrm>
              <a:prstGeom prst="line">
                <a:avLst/>
              </a:prstGeom>
              <a:noFill/>
              <a:ln w="25400" cap="rnd">
                <a:solidFill>
                  <a:srgbClr val="A6A6A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6" name="Line 60">
                <a:extLst>
                  <a:ext uri="{FF2B5EF4-FFF2-40B4-BE49-F238E27FC236}">
                    <a16:creationId xmlns:a16="http://schemas.microsoft.com/office/drawing/2014/main" id="{352D2948-DB40-4DE3-8796-231D8924E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113841" y="3092319"/>
                <a:ext cx="838354" cy="335705"/>
              </a:xfrm>
              <a:prstGeom prst="line">
                <a:avLst/>
              </a:prstGeom>
              <a:noFill/>
              <a:ln w="254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7" name="Freeform 61">
                <a:extLst>
                  <a:ext uri="{FF2B5EF4-FFF2-40B4-BE49-F238E27FC236}">
                    <a16:creationId xmlns:a16="http://schemas.microsoft.com/office/drawing/2014/main" id="{53E35B4F-8C3A-4B85-A91D-7694A9121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732" y="3602228"/>
                <a:ext cx="99805" cy="96175"/>
              </a:xfrm>
              <a:custGeom>
                <a:avLst/>
                <a:gdLst>
                  <a:gd name="T0" fmla="*/ 40 w 40"/>
                  <a:gd name="T1" fmla="*/ 20 h 39"/>
                  <a:gd name="T2" fmla="*/ 34 w 40"/>
                  <a:gd name="T3" fmla="*/ 5 h 39"/>
                  <a:gd name="T4" fmla="*/ 20 w 40"/>
                  <a:gd name="T5" fmla="*/ 0 h 39"/>
                  <a:gd name="T6" fmla="*/ 6 w 40"/>
                  <a:gd name="T7" fmla="*/ 5 h 39"/>
                  <a:gd name="T8" fmla="*/ 0 w 40"/>
                  <a:gd name="T9" fmla="*/ 20 h 39"/>
                  <a:gd name="T10" fmla="*/ 6 w 40"/>
                  <a:gd name="T11" fmla="*/ 33 h 39"/>
                  <a:gd name="T12" fmla="*/ 20 w 40"/>
                  <a:gd name="T13" fmla="*/ 39 h 39"/>
                  <a:gd name="T14" fmla="*/ 34 w 40"/>
                  <a:gd name="T15" fmla="*/ 33 h 39"/>
                  <a:gd name="T16" fmla="*/ 40 w 40"/>
                  <a:gd name="T17" fmla="*/ 2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39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3"/>
                    </a:cubicBezTo>
                    <a:cubicBezTo>
                      <a:pt x="10" y="37"/>
                      <a:pt x="15" y="39"/>
                      <a:pt x="20" y="39"/>
                    </a:cubicBezTo>
                    <a:cubicBezTo>
                      <a:pt x="25" y="39"/>
                      <a:pt x="30" y="37"/>
                      <a:pt x="34" y="33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8" name="Freeform 62">
                <a:extLst>
                  <a:ext uri="{FF2B5EF4-FFF2-40B4-BE49-F238E27FC236}">
                    <a16:creationId xmlns:a16="http://schemas.microsoft.com/office/drawing/2014/main" id="{06029ACF-545D-41C8-9454-CA0B4FCFE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535" y="3765543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6 w 40"/>
                  <a:gd name="T7" fmla="*/ 6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5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6"/>
                    </a:cubicBezTo>
                    <a:cubicBezTo>
                      <a:pt x="2" y="10"/>
                      <a:pt x="0" y="15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9" name="Freeform 63">
                <a:extLst>
                  <a:ext uri="{FF2B5EF4-FFF2-40B4-BE49-F238E27FC236}">
                    <a16:creationId xmlns:a16="http://schemas.microsoft.com/office/drawing/2014/main" id="{4B36F13C-893D-483E-B607-BECE0DC52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4847" y="3041510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6 w 40"/>
                  <a:gd name="T7" fmla="*/ 6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0" name="Freeform 64">
                <a:extLst>
                  <a:ext uri="{FF2B5EF4-FFF2-40B4-BE49-F238E27FC236}">
                    <a16:creationId xmlns:a16="http://schemas.microsoft.com/office/drawing/2014/main" id="{F8FEEEE9-B697-415A-8C3C-362D2C2B83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201" y="3379029"/>
                <a:ext cx="97989" cy="97989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6 w 40"/>
                  <a:gd name="T7" fmla="*/ 6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5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5"/>
                      <a:pt x="0" y="20"/>
                    </a:cubicBezTo>
                    <a:cubicBezTo>
                      <a:pt x="0" y="26"/>
                      <a:pt x="2" y="30"/>
                      <a:pt x="6" y="34"/>
                    </a:cubicBezTo>
                    <a:cubicBezTo>
                      <a:pt x="10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6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1" name="Freeform 65">
                <a:extLst>
                  <a:ext uri="{FF2B5EF4-FFF2-40B4-BE49-F238E27FC236}">
                    <a16:creationId xmlns:a16="http://schemas.microsoft.com/office/drawing/2014/main" id="{85FBB8FD-B7AA-4D87-B545-CE1E06C15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555" y="3382658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5 w 40"/>
                  <a:gd name="T7" fmla="*/ 6 h 40"/>
                  <a:gd name="T8" fmla="*/ 0 w 40"/>
                  <a:gd name="T9" fmla="*/ 20 h 40"/>
                  <a:gd name="T10" fmla="*/ 5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9" y="2"/>
                      <a:pt x="5" y="6"/>
                    </a:cubicBezTo>
                    <a:cubicBezTo>
                      <a:pt x="2" y="10"/>
                      <a:pt x="0" y="14"/>
                      <a:pt x="0" y="20"/>
                    </a:cubicBezTo>
                    <a:cubicBezTo>
                      <a:pt x="0" y="25"/>
                      <a:pt x="2" y="30"/>
                      <a:pt x="5" y="34"/>
                    </a:cubicBezTo>
                    <a:cubicBezTo>
                      <a:pt x="9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2" name="Freeform 66">
                <a:extLst>
                  <a:ext uri="{FF2B5EF4-FFF2-40B4-BE49-F238E27FC236}">
                    <a16:creationId xmlns:a16="http://schemas.microsoft.com/office/drawing/2014/main" id="{DCFA9452-B6F0-48D8-A5F4-FE2A8BCA2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5744" y="2987071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6 w 40"/>
                  <a:gd name="T7" fmla="*/ 6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10"/>
                      <a:pt x="34" y="6"/>
                    </a:cubicBezTo>
                    <a:cubicBezTo>
                      <a:pt x="31" y="2"/>
                      <a:pt x="26" y="0"/>
                      <a:pt x="20" y="0"/>
                    </a:cubicBezTo>
                    <a:cubicBezTo>
                      <a:pt x="15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6" y="40"/>
                      <a:pt x="31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3" name="Line 80">
                <a:extLst>
                  <a:ext uri="{FF2B5EF4-FFF2-40B4-BE49-F238E27FC236}">
                    <a16:creationId xmlns:a16="http://schemas.microsoft.com/office/drawing/2014/main" id="{F25C70E5-B71A-4244-BBF1-5CCA563F79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335" y="4084916"/>
                <a:ext cx="0" cy="206867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4" name="Line 81">
                <a:extLst>
                  <a:ext uri="{FF2B5EF4-FFF2-40B4-BE49-F238E27FC236}">
                    <a16:creationId xmlns:a16="http://schemas.microsoft.com/office/drawing/2014/main" id="{44011906-A5B5-4FDB-87C1-27147AA6E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5106" y="4090360"/>
                <a:ext cx="0" cy="152428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5" name="Line 82">
                <a:extLst>
                  <a:ext uri="{FF2B5EF4-FFF2-40B4-BE49-F238E27FC236}">
                    <a16:creationId xmlns:a16="http://schemas.microsoft.com/office/drawing/2014/main" id="{6180F20F-3767-4070-BB87-1F8C1C6BDB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335" y="4291783"/>
                <a:ext cx="0" cy="168760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6" name="Line 83">
                <a:extLst>
                  <a:ext uri="{FF2B5EF4-FFF2-40B4-BE49-F238E27FC236}">
                    <a16:creationId xmlns:a16="http://schemas.microsoft.com/office/drawing/2014/main" id="{630A46F6-E928-4D13-962A-724BE422C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5106" y="4242788"/>
                <a:ext cx="0" cy="117951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7" name="Line 84">
                <a:extLst>
                  <a:ext uri="{FF2B5EF4-FFF2-40B4-BE49-F238E27FC236}">
                    <a16:creationId xmlns:a16="http://schemas.microsoft.com/office/drawing/2014/main" id="{E7855612-0212-4490-A081-A2BC2940D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85106" y="4242788"/>
                <a:ext cx="624229" cy="48995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8" name="Line 85">
                <a:extLst>
                  <a:ext uri="{FF2B5EF4-FFF2-40B4-BE49-F238E27FC236}">
                    <a16:creationId xmlns:a16="http://schemas.microsoft.com/office/drawing/2014/main" id="{8597D26C-61C0-468F-A71F-D0C6D56E74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7639" y="4059512"/>
                <a:ext cx="0" cy="137911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9" name="Line 86">
                <a:extLst>
                  <a:ext uri="{FF2B5EF4-FFF2-40B4-BE49-F238E27FC236}">
                    <a16:creationId xmlns:a16="http://schemas.microsoft.com/office/drawing/2014/main" id="{2EC86708-DFCE-4C0C-A75F-B76D44FA93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7639" y="3936118"/>
                <a:ext cx="0" cy="123394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0" name="Line 87">
                <a:extLst>
                  <a:ext uri="{FF2B5EF4-FFF2-40B4-BE49-F238E27FC236}">
                    <a16:creationId xmlns:a16="http://schemas.microsoft.com/office/drawing/2014/main" id="{A0C030E4-9416-4E1C-AE09-0939065EA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7639" y="4059512"/>
                <a:ext cx="827466" cy="183277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1" name="Line 88">
                <a:extLst>
                  <a:ext uri="{FF2B5EF4-FFF2-40B4-BE49-F238E27FC236}">
                    <a16:creationId xmlns:a16="http://schemas.microsoft.com/office/drawing/2014/main" id="{5B77C747-5453-4268-A3E0-6226F63922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08397" y="4108506"/>
                <a:ext cx="0" cy="114322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2" name="Line 89">
                <a:extLst>
                  <a:ext uri="{FF2B5EF4-FFF2-40B4-BE49-F238E27FC236}">
                    <a16:creationId xmlns:a16="http://schemas.microsoft.com/office/drawing/2014/main" id="{E3862B02-3BE5-40A2-A3A0-0D86BC147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08397" y="3936118"/>
                <a:ext cx="0" cy="172389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3" name="Freeform 90">
                <a:extLst>
                  <a:ext uri="{FF2B5EF4-FFF2-40B4-BE49-F238E27FC236}">
                    <a16:creationId xmlns:a16="http://schemas.microsoft.com/office/drawing/2014/main" id="{7A2BA8DE-B9EF-41B1-A60C-C3E4EAAC5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974" y="3937932"/>
                <a:ext cx="201423" cy="170574"/>
              </a:xfrm>
              <a:custGeom>
                <a:avLst/>
                <a:gdLst>
                  <a:gd name="T0" fmla="*/ 111 w 111"/>
                  <a:gd name="T1" fmla="*/ 94 h 94"/>
                  <a:gd name="T2" fmla="*/ 108 w 111"/>
                  <a:gd name="T3" fmla="*/ 94 h 94"/>
                  <a:gd name="T4" fmla="*/ 2 w 111"/>
                  <a:gd name="T5" fmla="*/ 5 h 94"/>
                  <a:gd name="T6" fmla="*/ 0 w 111"/>
                  <a:gd name="T7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" h="94">
                    <a:moveTo>
                      <a:pt x="111" y="94"/>
                    </a:moveTo>
                    <a:lnTo>
                      <a:pt x="108" y="94"/>
                    </a:lnTo>
                    <a:lnTo>
                      <a:pt x="2" y="5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4" name="Line 91">
                <a:extLst>
                  <a:ext uri="{FF2B5EF4-FFF2-40B4-BE49-F238E27FC236}">
                    <a16:creationId xmlns:a16="http://schemas.microsoft.com/office/drawing/2014/main" id="{6C602FB3-298B-4F5C-88EE-5DE7A8AEA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06974" y="3937932"/>
                <a:ext cx="0" cy="101619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5" name="Line 92">
                <a:extLst>
                  <a:ext uri="{FF2B5EF4-FFF2-40B4-BE49-F238E27FC236}">
                    <a16:creationId xmlns:a16="http://schemas.microsoft.com/office/drawing/2014/main" id="{AB8CA6B2-C13C-4C61-BE01-6AB85952A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06974" y="3772802"/>
                <a:ext cx="0" cy="165131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Line 93">
                <a:extLst>
                  <a:ext uri="{FF2B5EF4-FFF2-40B4-BE49-F238E27FC236}">
                    <a16:creationId xmlns:a16="http://schemas.microsoft.com/office/drawing/2014/main" id="{BA3BA61E-F609-4EA5-8A86-01D407A05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92654" y="3787319"/>
                <a:ext cx="114322" cy="150614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7" name="Line 94">
                <a:extLst>
                  <a:ext uri="{FF2B5EF4-FFF2-40B4-BE49-F238E27FC236}">
                    <a16:creationId xmlns:a16="http://schemas.microsoft.com/office/drawing/2014/main" id="{44F1FDF8-6764-455D-B65D-B92CE91C90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7209" y="3653037"/>
                <a:ext cx="0" cy="274008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Line 95">
                <a:extLst>
                  <a:ext uri="{FF2B5EF4-FFF2-40B4-BE49-F238E27FC236}">
                    <a16:creationId xmlns:a16="http://schemas.microsoft.com/office/drawing/2014/main" id="{2FD3CEED-800F-441B-92C6-8A7466CA37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08397" y="4059512"/>
                <a:ext cx="849242" cy="48995"/>
              </a:xfrm>
              <a:prstGeom prst="line">
                <a:avLst/>
              </a:pr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9" name="Freeform 97">
                <a:extLst>
                  <a:ext uri="{FF2B5EF4-FFF2-40B4-BE49-F238E27FC236}">
                    <a16:creationId xmlns:a16="http://schemas.microsoft.com/office/drawing/2014/main" id="{66BDF5CD-3EE1-4E5A-918F-79753AD34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658" y="3738324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5 h 40"/>
                  <a:gd name="T4" fmla="*/ 20 w 40"/>
                  <a:gd name="T5" fmla="*/ 0 h 40"/>
                  <a:gd name="T6" fmla="*/ 6 w 40"/>
                  <a:gd name="T7" fmla="*/ 5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0" name="Freeform 98">
                <a:extLst>
                  <a:ext uri="{FF2B5EF4-FFF2-40B4-BE49-F238E27FC236}">
                    <a16:creationId xmlns:a16="http://schemas.microsoft.com/office/drawing/2014/main" id="{A385CCFE-6E20-4879-8487-7326C8C371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165" y="3888938"/>
                <a:ext cx="99805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6 h 40"/>
                  <a:gd name="T4" fmla="*/ 20 w 40"/>
                  <a:gd name="T5" fmla="*/ 0 h 40"/>
                  <a:gd name="T6" fmla="*/ 6 w 40"/>
                  <a:gd name="T7" fmla="*/ 6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5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6"/>
                    </a:cubicBezTo>
                    <a:cubicBezTo>
                      <a:pt x="2" y="10"/>
                      <a:pt x="0" y="15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1" name="Freeform 99">
                <a:extLst>
                  <a:ext uri="{FF2B5EF4-FFF2-40B4-BE49-F238E27FC236}">
                    <a16:creationId xmlns:a16="http://schemas.microsoft.com/office/drawing/2014/main" id="{138E396D-AD1C-4AE4-9B3B-738F3F8349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959" y="4059512"/>
                <a:ext cx="97989" cy="99805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5 h 40"/>
                  <a:gd name="T4" fmla="*/ 20 w 40"/>
                  <a:gd name="T5" fmla="*/ 0 h 40"/>
                  <a:gd name="T6" fmla="*/ 6 w 40"/>
                  <a:gd name="T7" fmla="*/ 5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2" name="Freeform 100">
                <a:extLst>
                  <a:ext uri="{FF2B5EF4-FFF2-40B4-BE49-F238E27FC236}">
                    <a16:creationId xmlns:a16="http://schemas.microsoft.com/office/drawing/2014/main" id="{C47D0CC0-EF22-42B7-ACE8-D3B2F8EA4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830" y="4010516"/>
                <a:ext cx="99805" cy="97989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5 h 40"/>
                  <a:gd name="T4" fmla="*/ 20 w 40"/>
                  <a:gd name="T5" fmla="*/ 0 h 40"/>
                  <a:gd name="T6" fmla="*/ 6 w 40"/>
                  <a:gd name="T7" fmla="*/ 5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3" name="Freeform 101">
                <a:extLst>
                  <a:ext uri="{FF2B5EF4-FFF2-40B4-BE49-F238E27FC236}">
                    <a16:creationId xmlns:a16="http://schemas.microsoft.com/office/drawing/2014/main" id="{A7DFF463-8FEA-45CA-8503-5A5901783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6111" y="4193794"/>
                <a:ext cx="97989" cy="97989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5 h 40"/>
                  <a:gd name="T4" fmla="*/ 20 w 40"/>
                  <a:gd name="T5" fmla="*/ 0 h 40"/>
                  <a:gd name="T6" fmla="*/ 5 w 40"/>
                  <a:gd name="T7" fmla="*/ 5 h 40"/>
                  <a:gd name="T8" fmla="*/ 0 w 40"/>
                  <a:gd name="T9" fmla="*/ 20 h 40"/>
                  <a:gd name="T10" fmla="*/ 5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9" y="2"/>
                      <a:pt x="5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5" y="34"/>
                    </a:cubicBezTo>
                    <a:cubicBezTo>
                      <a:pt x="9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4" name="Freeform 102">
                <a:extLst>
                  <a:ext uri="{FF2B5EF4-FFF2-40B4-BE49-F238E27FC236}">
                    <a16:creationId xmlns:a16="http://schemas.microsoft.com/office/drawing/2014/main" id="{4992E7A5-4AD1-444A-864D-3E0C1642D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0340" y="4242788"/>
                <a:ext cx="97989" cy="97989"/>
              </a:xfrm>
              <a:custGeom>
                <a:avLst/>
                <a:gdLst>
                  <a:gd name="T0" fmla="*/ 40 w 40"/>
                  <a:gd name="T1" fmla="*/ 20 h 40"/>
                  <a:gd name="T2" fmla="*/ 34 w 40"/>
                  <a:gd name="T3" fmla="*/ 5 h 40"/>
                  <a:gd name="T4" fmla="*/ 20 w 40"/>
                  <a:gd name="T5" fmla="*/ 0 h 40"/>
                  <a:gd name="T6" fmla="*/ 6 w 40"/>
                  <a:gd name="T7" fmla="*/ 5 h 40"/>
                  <a:gd name="T8" fmla="*/ 0 w 40"/>
                  <a:gd name="T9" fmla="*/ 20 h 40"/>
                  <a:gd name="T10" fmla="*/ 6 w 40"/>
                  <a:gd name="T11" fmla="*/ 34 h 40"/>
                  <a:gd name="T12" fmla="*/ 20 w 40"/>
                  <a:gd name="T13" fmla="*/ 40 h 40"/>
                  <a:gd name="T14" fmla="*/ 34 w 40"/>
                  <a:gd name="T15" fmla="*/ 34 h 40"/>
                  <a:gd name="T16" fmla="*/ 40 w 40"/>
                  <a:gd name="T17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cubicBezTo>
                      <a:pt x="40" y="14"/>
                      <a:pt x="38" y="9"/>
                      <a:pt x="34" y="5"/>
                    </a:cubicBezTo>
                    <a:cubicBezTo>
                      <a:pt x="31" y="2"/>
                      <a:pt x="26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6" y="40"/>
                      <a:pt x="31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5" name="Line 116">
                <a:extLst>
                  <a:ext uri="{FF2B5EF4-FFF2-40B4-BE49-F238E27FC236}">
                    <a16:creationId xmlns:a16="http://schemas.microsoft.com/office/drawing/2014/main" id="{4FF54276-588B-4743-A406-17B48D7626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5106" y="4340777"/>
                <a:ext cx="0" cy="177833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6" name="Freeform 117">
                <a:extLst>
                  <a:ext uri="{FF2B5EF4-FFF2-40B4-BE49-F238E27FC236}">
                    <a16:creationId xmlns:a16="http://schemas.microsoft.com/office/drawing/2014/main" id="{CE69E3AF-C81A-4598-9C66-A89D12D63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106" y="4340777"/>
                <a:ext cx="616971" cy="212311"/>
              </a:xfrm>
              <a:custGeom>
                <a:avLst/>
                <a:gdLst>
                  <a:gd name="T0" fmla="*/ 340 w 340"/>
                  <a:gd name="T1" fmla="*/ 117 h 117"/>
                  <a:gd name="T2" fmla="*/ 6 w 340"/>
                  <a:gd name="T3" fmla="*/ 0 h 117"/>
                  <a:gd name="T4" fmla="*/ 0 w 340"/>
                  <a:gd name="T5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117">
                    <a:moveTo>
                      <a:pt x="340" y="117"/>
                    </a:move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7" name="Line 118">
                <a:extLst>
                  <a:ext uri="{FF2B5EF4-FFF2-40B4-BE49-F238E27FC236}">
                    <a16:creationId xmlns:a16="http://schemas.microsoft.com/office/drawing/2014/main" id="{3EEB74AF-4571-4A49-9159-C11DCC851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076" y="4380699"/>
                <a:ext cx="0" cy="172389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8" name="Line 119">
                <a:extLst>
                  <a:ext uri="{FF2B5EF4-FFF2-40B4-BE49-F238E27FC236}">
                    <a16:creationId xmlns:a16="http://schemas.microsoft.com/office/drawing/2014/main" id="{AA1C8869-E8C9-431C-8E31-4C030FEBFF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076" y="4553088"/>
                <a:ext cx="0" cy="188720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9" name="Line 120">
                <a:extLst>
                  <a:ext uri="{FF2B5EF4-FFF2-40B4-BE49-F238E27FC236}">
                    <a16:creationId xmlns:a16="http://schemas.microsoft.com/office/drawing/2014/main" id="{7996DA2A-ED89-44F1-9354-7799497CD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2076" y="4553088"/>
                <a:ext cx="7258" cy="5444"/>
              </a:xfrm>
              <a:prstGeom prst="line">
                <a:avLst/>
              </a:prstGeom>
              <a:noFill/>
              <a:ln w="25400" cap="rnd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0" name="Line 121">
                <a:extLst>
                  <a:ext uri="{FF2B5EF4-FFF2-40B4-BE49-F238E27FC236}">
                    <a16:creationId xmlns:a16="http://schemas.microsoft.com/office/drawing/2014/main" id="{0C03BDC2-4B15-4C20-B90D-1DA6D33C3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5106" y="4231900"/>
                <a:ext cx="0" cy="108877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1" name="Line 122">
                <a:extLst>
                  <a:ext uri="{FF2B5EF4-FFF2-40B4-BE49-F238E27FC236}">
                    <a16:creationId xmlns:a16="http://schemas.microsoft.com/office/drawing/2014/main" id="{D0158D1D-4BF6-478A-AA62-8A0E3F4D6C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7639" y="4391587"/>
                <a:ext cx="0" cy="146985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2" name="Freeform 123">
                <a:extLst>
                  <a:ext uri="{FF2B5EF4-FFF2-40B4-BE49-F238E27FC236}">
                    <a16:creationId xmlns:a16="http://schemas.microsoft.com/office/drawing/2014/main" id="{3FAE14A6-8CA2-44D7-B929-1E7E47858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397" y="4237344"/>
                <a:ext cx="849242" cy="154243"/>
              </a:xfrm>
              <a:custGeom>
                <a:avLst/>
                <a:gdLst>
                  <a:gd name="T0" fmla="*/ 468 w 468"/>
                  <a:gd name="T1" fmla="*/ 85 h 85"/>
                  <a:gd name="T2" fmla="*/ 465 w 468"/>
                  <a:gd name="T3" fmla="*/ 85 h 85"/>
                  <a:gd name="T4" fmla="*/ 0 w 468"/>
                  <a:gd name="T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8" h="85">
                    <a:moveTo>
                      <a:pt x="468" y="85"/>
                    </a:moveTo>
                    <a:lnTo>
                      <a:pt x="465" y="85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3" name="Line 124">
                <a:extLst>
                  <a:ext uri="{FF2B5EF4-FFF2-40B4-BE49-F238E27FC236}">
                    <a16:creationId xmlns:a16="http://schemas.microsoft.com/office/drawing/2014/main" id="{C7C93585-41EF-4612-97E0-739DEA87D1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7639" y="4257305"/>
                <a:ext cx="0" cy="134282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4" name="Line 125">
                <a:extLst>
                  <a:ext uri="{FF2B5EF4-FFF2-40B4-BE49-F238E27FC236}">
                    <a16:creationId xmlns:a16="http://schemas.microsoft.com/office/drawing/2014/main" id="{EFB4B1E0-3F48-45C9-9F8C-F4694E5553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7639" y="4340777"/>
                <a:ext cx="827466" cy="50809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5" name="Line 126">
                <a:extLst>
                  <a:ext uri="{FF2B5EF4-FFF2-40B4-BE49-F238E27FC236}">
                    <a16:creationId xmlns:a16="http://schemas.microsoft.com/office/drawing/2014/main" id="{A3C77B6B-F431-4537-837A-D0E0B5BFE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8397" y="4119394"/>
                <a:ext cx="0" cy="117951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6" name="Line 127">
                <a:extLst>
                  <a:ext uri="{FF2B5EF4-FFF2-40B4-BE49-F238E27FC236}">
                    <a16:creationId xmlns:a16="http://schemas.microsoft.com/office/drawing/2014/main" id="{75C57C1D-6ACE-4F63-95DA-2082B80866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8397" y="4237344"/>
                <a:ext cx="0" cy="172389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7" name="Line 128">
                <a:extLst>
                  <a:ext uri="{FF2B5EF4-FFF2-40B4-BE49-F238E27FC236}">
                    <a16:creationId xmlns:a16="http://schemas.microsoft.com/office/drawing/2014/main" id="{B4277022-D3C3-4464-A9E1-B8AB3C8A8E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0643" y="4010516"/>
                <a:ext cx="0" cy="136097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8" name="Line 129">
                <a:extLst>
                  <a:ext uri="{FF2B5EF4-FFF2-40B4-BE49-F238E27FC236}">
                    <a16:creationId xmlns:a16="http://schemas.microsoft.com/office/drawing/2014/main" id="{BEC41A54-9EFA-46ED-8C87-4BAA1649A6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0643" y="4146613"/>
                <a:ext cx="0" cy="150614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9" name="Freeform 130">
                <a:extLst>
                  <a:ext uri="{FF2B5EF4-FFF2-40B4-BE49-F238E27FC236}">
                    <a16:creationId xmlns:a16="http://schemas.microsoft.com/office/drawing/2014/main" id="{6C08FA31-42C4-4D7A-B434-2A854DD7B3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0643" y="4146613"/>
                <a:ext cx="217754" cy="90731"/>
              </a:xfrm>
              <a:custGeom>
                <a:avLst/>
                <a:gdLst>
                  <a:gd name="T0" fmla="*/ 120 w 120"/>
                  <a:gd name="T1" fmla="*/ 50 h 50"/>
                  <a:gd name="T2" fmla="*/ 3 w 120"/>
                  <a:gd name="T3" fmla="*/ 9 h 50"/>
                  <a:gd name="T4" fmla="*/ 0 w 120"/>
                  <a:gd name="T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" h="50">
                    <a:moveTo>
                      <a:pt x="120" y="50"/>
                    </a:moveTo>
                    <a:lnTo>
                      <a:pt x="3" y="9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0" name="Line 131">
                <a:extLst>
                  <a:ext uri="{FF2B5EF4-FFF2-40B4-BE49-F238E27FC236}">
                    <a16:creationId xmlns:a16="http://schemas.microsoft.com/office/drawing/2014/main" id="{71BF6898-9F78-441E-BB03-AC05515FD4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98097" y="3858088"/>
                <a:ext cx="92546" cy="288525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1" name="Line 132">
                <a:extLst>
                  <a:ext uri="{FF2B5EF4-FFF2-40B4-BE49-F238E27FC236}">
                    <a16:creationId xmlns:a16="http://schemas.microsoft.com/office/drawing/2014/main" id="{D4861838-B610-48A5-AB42-63821F56D9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2654" y="3723807"/>
                <a:ext cx="0" cy="286710"/>
              </a:xfrm>
              <a:prstGeom prst="line">
                <a:avLst/>
              </a:prstGeom>
              <a:noFill/>
              <a:ln w="25400" cap="rnd">
                <a:solidFill>
                  <a:srgbClr val="00B2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2" name="Freeform 134">
                <a:extLst>
                  <a:ext uri="{FF2B5EF4-FFF2-40B4-BE49-F238E27FC236}">
                    <a16:creationId xmlns:a16="http://schemas.microsoft.com/office/drawing/2014/main" id="{10AB70AC-8F12-49E4-A0D3-9B20FEFAA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9103" y="3807279"/>
                <a:ext cx="97989" cy="99805"/>
              </a:xfrm>
              <a:custGeom>
                <a:avLst/>
                <a:gdLst>
                  <a:gd name="T0" fmla="*/ 6 w 40"/>
                  <a:gd name="T1" fmla="*/ 5 h 40"/>
                  <a:gd name="T2" fmla="*/ 0 w 40"/>
                  <a:gd name="T3" fmla="*/ 20 h 40"/>
                  <a:gd name="T4" fmla="*/ 6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5 h 40"/>
                  <a:gd name="T14" fmla="*/ 20 w 40"/>
                  <a:gd name="T15" fmla="*/ 0 h 40"/>
                  <a:gd name="T16" fmla="*/ 6 w 40"/>
                  <a:gd name="T17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6" y="5"/>
                    </a:move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3" name="Freeform 135">
                <a:extLst>
                  <a:ext uri="{FF2B5EF4-FFF2-40B4-BE49-F238E27FC236}">
                    <a16:creationId xmlns:a16="http://schemas.microsoft.com/office/drawing/2014/main" id="{A858D77C-EB2D-4D36-9550-8B39C1521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092" y="4113950"/>
                <a:ext cx="97989" cy="99805"/>
              </a:xfrm>
              <a:custGeom>
                <a:avLst/>
                <a:gdLst>
                  <a:gd name="T0" fmla="*/ 6 w 40"/>
                  <a:gd name="T1" fmla="*/ 5 h 40"/>
                  <a:gd name="T2" fmla="*/ 0 w 40"/>
                  <a:gd name="T3" fmla="*/ 20 h 40"/>
                  <a:gd name="T4" fmla="*/ 6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5 h 40"/>
                  <a:gd name="T14" fmla="*/ 20 w 40"/>
                  <a:gd name="T15" fmla="*/ 0 h 40"/>
                  <a:gd name="T16" fmla="*/ 6 w 40"/>
                  <a:gd name="T17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6" y="5"/>
                    </a:move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4" name="Freeform 136">
                <a:extLst>
                  <a:ext uri="{FF2B5EF4-FFF2-40B4-BE49-F238E27FC236}">
                    <a16:creationId xmlns:a16="http://schemas.microsoft.com/office/drawing/2014/main" id="{68F3B3F2-FB93-4B5F-8DAF-F209F4630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402" y="4188349"/>
                <a:ext cx="97989" cy="97989"/>
              </a:xfrm>
              <a:custGeom>
                <a:avLst/>
                <a:gdLst>
                  <a:gd name="T0" fmla="*/ 6 w 40"/>
                  <a:gd name="T1" fmla="*/ 5 h 40"/>
                  <a:gd name="T2" fmla="*/ 0 w 40"/>
                  <a:gd name="T3" fmla="*/ 20 h 40"/>
                  <a:gd name="T4" fmla="*/ 6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5 h 40"/>
                  <a:gd name="T14" fmla="*/ 20 w 40"/>
                  <a:gd name="T15" fmla="*/ 0 h 40"/>
                  <a:gd name="T16" fmla="*/ 6 w 40"/>
                  <a:gd name="T17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6" y="5"/>
                    </a:move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5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5" y="0"/>
                      <a:pt x="10" y="2"/>
                      <a:pt x="6" y="5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5" name="Freeform 137">
                <a:extLst>
                  <a:ext uri="{FF2B5EF4-FFF2-40B4-BE49-F238E27FC236}">
                    <a16:creationId xmlns:a16="http://schemas.microsoft.com/office/drawing/2014/main" id="{709DB950-07B6-4BE8-8544-69ADF725A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830" y="4340777"/>
                <a:ext cx="99805" cy="99805"/>
              </a:xfrm>
              <a:custGeom>
                <a:avLst/>
                <a:gdLst>
                  <a:gd name="T0" fmla="*/ 6 w 40"/>
                  <a:gd name="T1" fmla="*/ 5 h 40"/>
                  <a:gd name="T2" fmla="*/ 0 w 40"/>
                  <a:gd name="T3" fmla="*/ 20 h 40"/>
                  <a:gd name="T4" fmla="*/ 6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5 h 40"/>
                  <a:gd name="T14" fmla="*/ 20 w 40"/>
                  <a:gd name="T15" fmla="*/ 0 h 40"/>
                  <a:gd name="T16" fmla="*/ 6 w 40"/>
                  <a:gd name="T17" fmla="*/ 5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6" y="5"/>
                    </a:moveTo>
                    <a:cubicBezTo>
                      <a:pt x="2" y="9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ubicBezTo>
                      <a:pt x="40" y="14"/>
                      <a:pt x="38" y="9"/>
                      <a:pt x="34" y="5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10" y="2"/>
                      <a:pt x="6" y="5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6" name="Freeform 138">
                <a:extLst>
                  <a:ext uri="{FF2B5EF4-FFF2-40B4-BE49-F238E27FC236}">
                    <a16:creationId xmlns:a16="http://schemas.microsoft.com/office/drawing/2014/main" id="{CB90D384-F3B3-4566-820A-25769261D6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6111" y="4291783"/>
                <a:ext cx="97989" cy="99805"/>
              </a:xfrm>
              <a:custGeom>
                <a:avLst/>
                <a:gdLst>
                  <a:gd name="T0" fmla="*/ 6 w 40"/>
                  <a:gd name="T1" fmla="*/ 6 h 40"/>
                  <a:gd name="T2" fmla="*/ 0 w 40"/>
                  <a:gd name="T3" fmla="*/ 20 h 40"/>
                  <a:gd name="T4" fmla="*/ 6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6 h 40"/>
                  <a:gd name="T14" fmla="*/ 20 w 40"/>
                  <a:gd name="T15" fmla="*/ 0 h 40"/>
                  <a:gd name="T16" fmla="*/ 6 w 40"/>
                  <a:gd name="T17" fmla="*/ 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6" y="6"/>
                    </a:moveTo>
                    <a:cubicBezTo>
                      <a:pt x="2" y="10"/>
                      <a:pt x="0" y="14"/>
                      <a:pt x="0" y="20"/>
                    </a:cubicBezTo>
                    <a:cubicBezTo>
                      <a:pt x="0" y="25"/>
                      <a:pt x="2" y="30"/>
                      <a:pt x="6" y="34"/>
                    </a:cubicBezTo>
                    <a:cubicBezTo>
                      <a:pt x="10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0"/>
                      <a:pt x="40" y="25"/>
                      <a:pt x="40" y="20"/>
                    </a:cubicBezTo>
                    <a:cubicBezTo>
                      <a:pt x="40" y="14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10" y="2"/>
                      <a:pt x="6" y="6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7" name="Freeform 139">
                <a:extLst>
                  <a:ext uri="{FF2B5EF4-FFF2-40B4-BE49-F238E27FC236}">
                    <a16:creationId xmlns:a16="http://schemas.microsoft.com/office/drawing/2014/main" id="{54588816-7606-4D59-A106-9362B9EA2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081" y="4504093"/>
                <a:ext cx="97989" cy="99805"/>
              </a:xfrm>
              <a:custGeom>
                <a:avLst/>
                <a:gdLst>
                  <a:gd name="T0" fmla="*/ 5 w 40"/>
                  <a:gd name="T1" fmla="*/ 6 h 40"/>
                  <a:gd name="T2" fmla="*/ 0 w 40"/>
                  <a:gd name="T3" fmla="*/ 20 h 40"/>
                  <a:gd name="T4" fmla="*/ 5 w 40"/>
                  <a:gd name="T5" fmla="*/ 34 h 40"/>
                  <a:gd name="T6" fmla="*/ 20 w 40"/>
                  <a:gd name="T7" fmla="*/ 40 h 40"/>
                  <a:gd name="T8" fmla="*/ 34 w 40"/>
                  <a:gd name="T9" fmla="*/ 34 h 40"/>
                  <a:gd name="T10" fmla="*/ 40 w 40"/>
                  <a:gd name="T11" fmla="*/ 20 h 40"/>
                  <a:gd name="T12" fmla="*/ 34 w 40"/>
                  <a:gd name="T13" fmla="*/ 6 h 40"/>
                  <a:gd name="T14" fmla="*/ 20 w 40"/>
                  <a:gd name="T15" fmla="*/ 0 h 40"/>
                  <a:gd name="T16" fmla="*/ 5 w 40"/>
                  <a:gd name="T17" fmla="*/ 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0">
                    <a:moveTo>
                      <a:pt x="5" y="6"/>
                    </a:moveTo>
                    <a:cubicBezTo>
                      <a:pt x="2" y="10"/>
                      <a:pt x="0" y="15"/>
                      <a:pt x="0" y="20"/>
                    </a:cubicBezTo>
                    <a:cubicBezTo>
                      <a:pt x="0" y="26"/>
                      <a:pt x="2" y="31"/>
                      <a:pt x="5" y="34"/>
                    </a:cubicBezTo>
                    <a:cubicBezTo>
                      <a:pt x="9" y="38"/>
                      <a:pt x="14" y="40"/>
                      <a:pt x="20" y="40"/>
                    </a:cubicBezTo>
                    <a:cubicBezTo>
                      <a:pt x="25" y="40"/>
                      <a:pt x="30" y="38"/>
                      <a:pt x="34" y="34"/>
                    </a:cubicBezTo>
                    <a:cubicBezTo>
                      <a:pt x="38" y="31"/>
                      <a:pt x="40" y="26"/>
                      <a:pt x="40" y="20"/>
                    </a:cubicBezTo>
                    <a:cubicBezTo>
                      <a:pt x="40" y="15"/>
                      <a:pt x="38" y="10"/>
                      <a:pt x="34" y="6"/>
                    </a:cubicBezTo>
                    <a:cubicBezTo>
                      <a:pt x="30" y="2"/>
                      <a:pt x="25" y="0"/>
                      <a:pt x="20" y="0"/>
                    </a:cubicBezTo>
                    <a:cubicBezTo>
                      <a:pt x="14" y="0"/>
                      <a:pt x="9" y="2"/>
                      <a:pt x="5" y="6"/>
                    </a:cubicBezTo>
                    <a:close/>
                  </a:path>
                </a:pathLst>
              </a:cu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19A8E1F9-6226-4268-A071-63AECFFC8CE9}"/>
                </a:ext>
              </a:extLst>
            </p:cNvPr>
            <p:cNvSpPr txBox="1"/>
            <p:nvPr/>
          </p:nvSpPr>
          <p:spPr>
            <a:xfrm>
              <a:off x="491455" y="3516454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9" name="ZoneTexte 158">
              <a:extLst>
                <a:ext uri="{FF2B5EF4-FFF2-40B4-BE49-F238E27FC236}">
                  <a16:creationId xmlns:a16="http://schemas.microsoft.com/office/drawing/2014/main" id="{0C80718B-0F02-4C5E-A30E-1306F5D57AF8}"/>
                </a:ext>
              </a:extLst>
            </p:cNvPr>
            <p:cNvSpPr txBox="1"/>
            <p:nvPr/>
          </p:nvSpPr>
          <p:spPr>
            <a:xfrm>
              <a:off x="491455" y="3254438"/>
              <a:ext cx="2632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id="{6B522303-7060-4913-9E25-1183CD8C64D9}"/>
                </a:ext>
              </a:extLst>
            </p:cNvPr>
            <p:cNvSpPr txBox="1"/>
            <p:nvPr/>
          </p:nvSpPr>
          <p:spPr>
            <a:xfrm>
              <a:off x="412908" y="2992422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D7AB9D1-6D5B-4820-9BDE-36EBAE755397}"/>
                </a:ext>
              </a:extLst>
            </p:cNvPr>
            <p:cNvSpPr txBox="1"/>
            <p:nvPr/>
          </p:nvSpPr>
          <p:spPr>
            <a:xfrm>
              <a:off x="412908" y="2730406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15</a:t>
              </a:r>
            </a:p>
          </p:txBody>
        </p:sp>
        <p:sp>
          <p:nvSpPr>
            <p:cNvPr id="162" name="ZoneTexte 161">
              <a:extLst>
                <a:ext uri="{FF2B5EF4-FFF2-40B4-BE49-F238E27FC236}">
                  <a16:creationId xmlns:a16="http://schemas.microsoft.com/office/drawing/2014/main" id="{61F3AA95-9E3E-4827-8E94-2D7B0168D6B6}"/>
                </a:ext>
              </a:extLst>
            </p:cNvPr>
            <p:cNvSpPr txBox="1"/>
            <p:nvPr/>
          </p:nvSpPr>
          <p:spPr>
            <a:xfrm>
              <a:off x="412908" y="2468390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163" name="ZoneTexte 162">
              <a:extLst>
                <a:ext uri="{FF2B5EF4-FFF2-40B4-BE49-F238E27FC236}">
                  <a16:creationId xmlns:a16="http://schemas.microsoft.com/office/drawing/2014/main" id="{85DA4E73-1545-4DBB-8533-8C940AB44C91}"/>
                </a:ext>
              </a:extLst>
            </p:cNvPr>
            <p:cNvSpPr txBox="1"/>
            <p:nvPr/>
          </p:nvSpPr>
          <p:spPr>
            <a:xfrm>
              <a:off x="444968" y="3778470"/>
              <a:ext cx="30970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-5</a:t>
              </a:r>
            </a:p>
          </p:txBody>
        </p:sp>
        <p:sp>
          <p:nvSpPr>
            <p:cNvPr id="164" name="ZoneTexte 163">
              <a:extLst>
                <a:ext uri="{FF2B5EF4-FFF2-40B4-BE49-F238E27FC236}">
                  <a16:creationId xmlns:a16="http://schemas.microsoft.com/office/drawing/2014/main" id="{D829D657-E6B6-411D-8CF6-A94412A838DF}"/>
                </a:ext>
              </a:extLst>
            </p:cNvPr>
            <p:cNvSpPr txBox="1"/>
            <p:nvPr/>
          </p:nvSpPr>
          <p:spPr>
            <a:xfrm>
              <a:off x="366421" y="4040486"/>
              <a:ext cx="3882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-10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3997DB2B-AE38-4120-AAA6-CC84631D92BE}"/>
                </a:ext>
              </a:extLst>
            </p:cNvPr>
            <p:cNvSpPr txBox="1"/>
            <p:nvPr/>
          </p:nvSpPr>
          <p:spPr>
            <a:xfrm>
              <a:off x="366421" y="4302502"/>
              <a:ext cx="3882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-15</a:t>
              </a:r>
            </a:p>
          </p:txBody>
        </p:sp>
        <p:sp>
          <p:nvSpPr>
            <p:cNvPr id="166" name="ZoneTexte 165">
              <a:extLst>
                <a:ext uri="{FF2B5EF4-FFF2-40B4-BE49-F238E27FC236}">
                  <a16:creationId xmlns:a16="http://schemas.microsoft.com/office/drawing/2014/main" id="{C016B4D2-D73B-411B-94D4-92DCBF9E411E}"/>
                </a:ext>
              </a:extLst>
            </p:cNvPr>
            <p:cNvSpPr txBox="1"/>
            <p:nvPr/>
          </p:nvSpPr>
          <p:spPr>
            <a:xfrm>
              <a:off x="366421" y="4564518"/>
              <a:ext cx="3882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67" name="ZoneTexte 166">
              <a:extLst>
                <a:ext uri="{FF2B5EF4-FFF2-40B4-BE49-F238E27FC236}">
                  <a16:creationId xmlns:a16="http://schemas.microsoft.com/office/drawing/2014/main" id="{D560EE8D-52C2-461A-9956-B561EF45AE43}"/>
                </a:ext>
              </a:extLst>
            </p:cNvPr>
            <p:cNvSpPr txBox="1"/>
            <p:nvPr/>
          </p:nvSpPr>
          <p:spPr>
            <a:xfrm>
              <a:off x="366421" y="4826538"/>
              <a:ext cx="3882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  <a:cs typeface="Calibri" panose="020F0502020204030204" pitchFamily="34" charset="0"/>
                </a:rPr>
                <a:t>-25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7739BCD7-5421-4272-A124-1A02C4BE3DB8}"/>
                </a:ext>
              </a:extLst>
            </p:cNvPr>
            <p:cNvSpPr txBox="1"/>
            <p:nvPr/>
          </p:nvSpPr>
          <p:spPr>
            <a:xfrm>
              <a:off x="1800864" y="4869160"/>
              <a:ext cx="5277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W24</a:t>
              </a:r>
            </a:p>
          </p:txBody>
        </p:sp>
        <p:sp>
          <p:nvSpPr>
            <p:cNvPr id="170" name="ZoneTexte 169">
              <a:extLst>
                <a:ext uri="{FF2B5EF4-FFF2-40B4-BE49-F238E27FC236}">
                  <a16:creationId xmlns:a16="http://schemas.microsoft.com/office/drawing/2014/main" id="{E6722BFB-D0AF-4747-B8EB-6555EA379CF5}"/>
                </a:ext>
              </a:extLst>
            </p:cNvPr>
            <p:cNvSpPr txBox="1"/>
            <p:nvPr/>
          </p:nvSpPr>
          <p:spPr>
            <a:xfrm>
              <a:off x="2605036" y="4869160"/>
              <a:ext cx="5277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W40</a:t>
              </a:r>
            </a:p>
          </p:txBody>
        </p:sp>
        <p:sp>
          <p:nvSpPr>
            <p:cNvPr id="171" name="ZoneTexte 170">
              <a:extLst>
                <a:ext uri="{FF2B5EF4-FFF2-40B4-BE49-F238E27FC236}">
                  <a16:creationId xmlns:a16="http://schemas.microsoft.com/office/drawing/2014/main" id="{70EF1FCA-717E-4F77-98DF-5C5811EE8AB2}"/>
                </a:ext>
              </a:extLst>
            </p:cNvPr>
            <p:cNvSpPr txBox="1"/>
            <p:nvPr/>
          </p:nvSpPr>
          <p:spPr>
            <a:xfrm>
              <a:off x="3255905" y="4869160"/>
              <a:ext cx="5277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W52</a:t>
              </a:r>
            </a:p>
          </p:txBody>
        </p:sp>
        <p:sp>
          <p:nvSpPr>
            <p:cNvPr id="172" name="ZoneTexte 171">
              <a:extLst>
                <a:ext uri="{FF2B5EF4-FFF2-40B4-BE49-F238E27FC236}">
                  <a16:creationId xmlns:a16="http://schemas.microsoft.com/office/drawing/2014/main" id="{F8BBA968-0921-4A5E-9A3D-C5A545C65035}"/>
                </a:ext>
              </a:extLst>
            </p:cNvPr>
            <p:cNvSpPr txBox="1"/>
            <p:nvPr/>
          </p:nvSpPr>
          <p:spPr>
            <a:xfrm>
              <a:off x="807366" y="1939196"/>
              <a:ext cx="29373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Aramchol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400 vs placebo ; p = 0.0002</a:t>
              </a:r>
            </a:p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Aramchol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600 vs placebo ; p &lt; 0.0001</a:t>
              </a:r>
            </a:p>
          </p:txBody>
        </p:sp>
        <p:sp>
          <p:nvSpPr>
            <p:cNvPr id="180" name="ZoneTexte 179">
              <a:extLst>
                <a:ext uri="{FF2B5EF4-FFF2-40B4-BE49-F238E27FC236}">
                  <a16:creationId xmlns:a16="http://schemas.microsoft.com/office/drawing/2014/main" id="{75475061-7AF5-444A-8B0F-F37CC86CAEC9}"/>
                </a:ext>
              </a:extLst>
            </p:cNvPr>
            <p:cNvSpPr txBox="1"/>
            <p:nvPr/>
          </p:nvSpPr>
          <p:spPr>
            <a:xfrm>
              <a:off x="151850" y="5229200"/>
              <a:ext cx="38723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ALT statistically significant, drops pretty modest over a year</a:t>
              </a:r>
            </a:p>
          </p:txBody>
        </p:sp>
      </p:grpSp>
      <p:sp>
        <p:nvSpPr>
          <p:cNvPr id="181" name="ZoneTexte 69">
            <a:extLst>
              <a:ext uri="{FF2B5EF4-FFF2-40B4-BE49-F238E27FC236}">
                <a16:creationId xmlns:a16="http://schemas.microsoft.com/office/drawing/2014/main" id="{0D38FD68-9AEB-4D74-B592-9FB544048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V, AASLD 2018, Abs. LB5</a:t>
            </a:r>
          </a:p>
        </p:txBody>
      </p:sp>
      <p:sp>
        <p:nvSpPr>
          <p:cNvPr id="182" name="AutoShape 162">
            <a:extLst>
              <a:ext uri="{FF2B5EF4-FFF2-40B4-BE49-F238E27FC236}">
                <a16:creationId xmlns:a16="http://schemas.microsoft.com/office/drawing/2014/main" id="{2EFEF5D5-A054-4EFD-BB42-530A32EE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Aramchol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</a:t>
            </a:r>
          </a:p>
        </p:txBody>
      </p:sp>
      <p:sp>
        <p:nvSpPr>
          <p:cNvPr id="168" name="Rectangle 27">
            <a:extLst>
              <a:ext uri="{FF2B5EF4-FFF2-40B4-BE49-F238E27FC236}">
                <a16:creationId xmlns:a16="http://schemas.microsoft.com/office/drawing/2014/main" id="{158BACAC-EC04-476D-A9CB-7B339219B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496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 dirty="0">
                <a:ea typeface="ＭＳ Ｐゴシック" pitchFamily="34" charset="-128"/>
              </a:rPr>
              <a:t>ARREST Study: Phase 2b of </a:t>
            </a:r>
            <a:r>
              <a:rPr lang="en-US" sz="2800" kern="0" dirty="0" err="1">
                <a:ea typeface="ＭＳ Ｐゴシック" pitchFamily="34" charset="-128"/>
              </a:rPr>
              <a:t>Aramchol</a:t>
            </a:r>
            <a:r>
              <a:rPr lang="en-US" sz="2800" kern="0" dirty="0">
                <a:ea typeface="ＭＳ Ｐゴシック" pitchFamily="34" charset="-128"/>
              </a:rPr>
              <a:t> in NASH</a:t>
            </a:r>
          </a:p>
        </p:txBody>
      </p:sp>
    </p:spTree>
    <p:extLst>
      <p:ext uri="{BB962C8B-B14F-4D97-AF65-F5344CB8AC3E}">
        <p14:creationId xmlns:p14="http://schemas.microsoft.com/office/powerpoint/2010/main" val="34760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126">
            <a:extLst>
              <a:ext uri="{FF2B5EF4-FFF2-40B4-BE49-F238E27FC236}">
                <a16:creationId xmlns:a16="http://schemas.microsoft.com/office/drawing/2014/main" id="{6444E602-5BF7-4450-8207-39DCBDD3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88" y="2187031"/>
            <a:ext cx="1064629" cy="272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400"/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763688" y="1052736"/>
            <a:ext cx="6120680" cy="576064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ea typeface="ＭＳ Ｐゴシック" pitchFamily="34" charset="-128"/>
              </a:rPr>
              <a:t>NASH resolution without worsening of fibrosis, %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50B631A0-4E5F-4AD2-82DE-6052C7587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V, AASLD 2018, Abs. LB5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96AE3535-C580-40C2-903F-87EC0CB69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Aramchol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B98D78E-AD63-4DD1-92F7-474367EC72A7}"/>
              </a:ext>
            </a:extLst>
          </p:cNvPr>
          <p:cNvGrpSpPr/>
          <p:nvPr/>
        </p:nvGrpSpPr>
        <p:grpSpPr>
          <a:xfrm>
            <a:off x="1476273" y="1609636"/>
            <a:ext cx="6120068" cy="4204339"/>
            <a:chOff x="1311704" y="1988784"/>
            <a:chExt cx="4124392" cy="4204339"/>
          </a:xfrm>
        </p:grpSpPr>
        <p:graphicFrame>
          <p:nvGraphicFramePr>
            <p:cNvPr id="12" name="Graphique 11">
              <a:extLst>
                <a:ext uri="{FF2B5EF4-FFF2-40B4-BE49-F238E27FC236}">
                  <a16:creationId xmlns:a16="http://schemas.microsoft.com/office/drawing/2014/main" id="{D200AEF5-A3E3-43F3-A403-122EC8D47BD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18645820"/>
                </p:ext>
              </p:extLst>
            </p:nvPr>
          </p:nvGraphicFramePr>
          <p:xfrm>
            <a:off x="1311704" y="1988784"/>
            <a:ext cx="4124392" cy="33245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29EA7E16-9DEE-488C-8B96-B8D9146322A8}"/>
                </a:ext>
              </a:extLst>
            </p:cNvPr>
            <p:cNvSpPr txBox="1"/>
            <p:nvPr/>
          </p:nvSpPr>
          <p:spPr>
            <a:xfrm>
              <a:off x="1993596" y="5202249"/>
              <a:ext cx="5219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n-lt"/>
                </a:rPr>
                <a:t>Placebo</a:t>
              </a:r>
              <a:br>
                <a:rPr lang="fr-FR" sz="1200" b="1" dirty="0">
                  <a:latin typeface="+mn-lt"/>
                </a:rPr>
              </a:br>
              <a:r>
                <a:rPr lang="fr-FR" sz="1200" b="1" dirty="0">
                  <a:latin typeface="+mn-lt"/>
                </a:rPr>
                <a:t>(N = 40)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1FAD7F2-152F-4575-9A9E-B2B2209D6F59}"/>
                </a:ext>
              </a:extLst>
            </p:cNvPr>
            <p:cNvSpPr txBox="1"/>
            <p:nvPr/>
          </p:nvSpPr>
          <p:spPr>
            <a:xfrm>
              <a:off x="3459973" y="5202249"/>
              <a:ext cx="802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+mn-lt"/>
                </a:rPr>
                <a:t>Aramchol</a:t>
              </a:r>
              <a:r>
                <a:rPr lang="fr-FR" sz="1200" b="1" dirty="0">
                  <a:latin typeface="+mn-lt"/>
                </a:rPr>
                <a:t> 400</a:t>
              </a:r>
              <a:br>
                <a:rPr lang="fr-FR" sz="1200" b="1" dirty="0">
                  <a:latin typeface="+mn-lt"/>
                </a:rPr>
              </a:br>
              <a:r>
                <a:rPr lang="fr-FR" sz="1200" b="1" dirty="0">
                  <a:latin typeface="+mn-lt"/>
                </a:rPr>
                <a:t>(N = 80)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3D636C3-5466-4D5E-B11D-D38137920D7D}"/>
                </a:ext>
              </a:extLst>
            </p:cNvPr>
            <p:cNvSpPr txBox="1"/>
            <p:nvPr/>
          </p:nvSpPr>
          <p:spPr>
            <a:xfrm>
              <a:off x="4264131" y="5202249"/>
              <a:ext cx="802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+mn-lt"/>
                </a:rPr>
                <a:t>Aramchol</a:t>
              </a:r>
              <a:r>
                <a:rPr lang="fr-FR" sz="1200" b="1" dirty="0">
                  <a:latin typeface="+mn-lt"/>
                </a:rPr>
                <a:t> 600</a:t>
              </a:r>
              <a:br>
                <a:rPr lang="fr-FR" sz="1200" b="1" dirty="0">
                  <a:latin typeface="+mn-lt"/>
                </a:rPr>
              </a:br>
              <a:r>
                <a:rPr lang="fr-FR" sz="1200" b="1" dirty="0">
                  <a:latin typeface="+mn-lt"/>
                </a:rPr>
                <a:t>(N = 78)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FE994C2-F25B-4348-8063-693B3ABA6BB3}"/>
                </a:ext>
              </a:extLst>
            </p:cNvPr>
            <p:cNvSpPr txBox="1"/>
            <p:nvPr/>
          </p:nvSpPr>
          <p:spPr>
            <a:xfrm>
              <a:off x="2103723" y="4129192"/>
              <a:ext cx="2994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</a:rPr>
                <a:t>5%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AF5E6032-64DC-4465-9400-EA1DF4CF67A6}"/>
                </a:ext>
              </a:extLst>
            </p:cNvPr>
            <p:cNvSpPr txBox="1"/>
            <p:nvPr/>
          </p:nvSpPr>
          <p:spPr>
            <a:xfrm>
              <a:off x="3652251" y="3758831"/>
              <a:ext cx="399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</a:rPr>
                <a:t>7.5%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F5BB2909-836D-427C-A23B-D54175967854}"/>
                </a:ext>
              </a:extLst>
            </p:cNvPr>
            <p:cNvSpPr txBox="1"/>
            <p:nvPr/>
          </p:nvSpPr>
          <p:spPr>
            <a:xfrm>
              <a:off x="4417026" y="2378136"/>
              <a:ext cx="4668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</a:rPr>
                <a:t>16.7%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A069BD3-4D80-4FD1-B546-493974D31F89}"/>
                </a:ext>
              </a:extLst>
            </p:cNvPr>
            <p:cNvSpPr txBox="1"/>
            <p:nvPr/>
          </p:nvSpPr>
          <p:spPr>
            <a:xfrm>
              <a:off x="1675281" y="5608348"/>
              <a:ext cx="34211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Aramchol</a:t>
              </a:r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600 vs placebo ; p = 0.0514</a:t>
              </a:r>
            </a:p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= 4.74 (95% CI : 0.99 - 22.7)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340DB13-EF4A-4869-A684-99368B274E32}"/>
                </a:ext>
              </a:extLst>
            </p:cNvPr>
            <p:cNvSpPr txBox="1"/>
            <p:nvPr/>
          </p:nvSpPr>
          <p:spPr>
            <a:xfrm>
              <a:off x="2880902" y="2624369"/>
              <a:ext cx="36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</a:rPr>
                <a:t>15%</a:t>
              </a:r>
            </a:p>
          </p:txBody>
        </p:sp>
      </p:grpSp>
      <p:sp>
        <p:nvSpPr>
          <p:cNvPr id="26" name="Espace réservé du contenu 26">
            <a:extLst>
              <a:ext uri="{FF2B5EF4-FFF2-40B4-BE49-F238E27FC236}">
                <a16:creationId xmlns:a16="http://schemas.microsoft.com/office/drawing/2014/main" id="{C85E0BDF-9347-4938-A162-4BBCA2CA470E}"/>
              </a:ext>
            </a:extLst>
          </p:cNvPr>
          <p:cNvSpPr txBox="1">
            <a:spLocks/>
          </p:cNvSpPr>
          <p:nvPr/>
        </p:nvSpPr>
        <p:spPr bwMode="auto">
          <a:xfrm>
            <a:off x="288220" y="5760923"/>
            <a:ext cx="8496174" cy="47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kern="0" dirty="0"/>
              <a:t>In subgroups of F2/3, NAS &gt; 4 ; Abnormal AST/AST, BMI </a:t>
            </a:r>
            <a:r>
              <a:rPr lang="en-US" sz="1600" u="sng" kern="0" dirty="0"/>
              <a:t>&gt;</a:t>
            </a:r>
            <a:r>
              <a:rPr lang="en-US" sz="1600" kern="0" dirty="0"/>
              <a:t> 30 ; HbA1C </a:t>
            </a:r>
            <a:r>
              <a:rPr lang="en-US" sz="1600" u="sng" kern="0" dirty="0"/>
              <a:t>&gt;</a:t>
            </a:r>
            <a:r>
              <a:rPr lang="en-US" sz="1600" kern="0" dirty="0"/>
              <a:t> 6,4% : NASH resolution was noted in a larger proportion of patients in the 600 mg </a:t>
            </a:r>
            <a:r>
              <a:rPr lang="en-US" sz="1600" kern="0" dirty="0" err="1"/>
              <a:t>aramchol</a:t>
            </a:r>
            <a:r>
              <a:rPr lang="en-US" sz="1600" kern="0" dirty="0"/>
              <a:t> group vs placebo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600" kern="0" dirty="0"/>
          </a:p>
          <a:p>
            <a:pPr>
              <a:spcBef>
                <a:spcPts val="0"/>
              </a:spcBef>
            </a:pPr>
            <a:endParaRPr lang="en-US" sz="1600" kern="0" dirty="0"/>
          </a:p>
        </p:txBody>
      </p:sp>
      <p:sp>
        <p:nvSpPr>
          <p:cNvPr id="28" name="AutoShape 126">
            <a:extLst>
              <a:ext uri="{FF2B5EF4-FFF2-40B4-BE49-F238E27FC236}">
                <a16:creationId xmlns:a16="http://schemas.microsoft.com/office/drawing/2014/main" id="{A3B8B64A-4DD2-4097-B8C8-46D70815E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127" y="1911414"/>
            <a:ext cx="1285183" cy="214649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4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A7966DC-BFDD-44E9-B0F4-6B165252D6F6}"/>
              </a:ext>
            </a:extLst>
          </p:cNvPr>
          <p:cNvSpPr/>
          <p:nvPr/>
        </p:nvSpPr>
        <p:spPr bwMode="auto">
          <a:xfrm>
            <a:off x="7229452" y="2081688"/>
            <a:ext cx="144016" cy="14401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rgbClr val="333399"/>
              </a:solidFill>
              <a:effectLst/>
              <a:latin typeface="Arial" pitchFamily="34" charset="0"/>
            </a:endParaRPr>
          </a:p>
        </p:txBody>
      </p:sp>
      <p:sp>
        <p:nvSpPr>
          <p:cNvPr id="30" name="ZoneTexte 9">
            <a:extLst>
              <a:ext uri="{FF2B5EF4-FFF2-40B4-BE49-F238E27FC236}">
                <a16:creationId xmlns:a16="http://schemas.microsoft.com/office/drawing/2014/main" id="{5EBCF668-4BC1-4AF2-9906-8730B0FE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2868" y="1999292"/>
            <a:ext cx="122158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Average</a:t>
            </a:r>
            <a:b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placebo</a:t>
            </a:r>
            <a:b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response </a:t>
            </a:r>
          </a:p>
          <a:p>
            <a:pPr eaLnBrk="1" hangingPunct="1"/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(previous </a:t>
            </a:r>
          </a:p>
          <a:p>
            <a:pPr eaLnBrk="1" hangingPunct="1"/>
            <a: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  <a:t>Studies):</a:t>
            </a:r>
            <a:br>
              <a:rPr lang="en-US" altLang="fr-FR" sz="14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altLang="fr-FR" sz="1400" dirty="0">
                <a:solidFill>
                  <a:srgbClr val="000066"/>
                </a:solidFill>
                <a:latin typeface="Calibri" pitchFamily="34" charset="0"/>
              </a:rPr>
              <a:t>FLINT,</a:t>
            </a:r>
            <a:br>
              <a:rPr lang="en-US" altLang="fr-FR" sz="1400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altLang="fr-FR" sz="1400" dirty="0">
                <a:solidFill>
                  <a:srgbClr val="000066"/>
                </a:solidFill>
                <a:latin typeface="Calibri" pitchFamily="34" charset="0"/>
              </a:rPr>
              <a:t>PIVENS,</a:t>
            </a:r>
          </a:p>
          <a:p>
            <a:pPr eaLnBrk="1" hangingPunct="1"/>
            <a:r>
              <a:rPr lang="en-US" altLang="fr-FR" sz="1400" dirty="0">
                <a:solidFill>
                  <a:srgbClr val="000066"/>
                </a:solidFill>
                <a:latin typeface="Calibri" pitchFamily="34" charset="0"/>
              </a:rPr>
              <a:t>GENFIT,</a:t>
            </a:r>
          </a:p>
          <a:p>
            <a:pPr eaLnBrk="1" hangingPunct="1"/>
            <a:r>
              <a:rPr lang="en-US" altLang="fr-FR" sz="1400" dirty="0">
                <a:solidFill>
                  <a:srgbClr val="000066"/>
                </a:solidFill>
                <a:latin typeface="Calibri" pitchFamily="34" charset="0"/>
              </a:rPr>
              <a:t>LEAN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691680" y="1465620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949B2E5C-58CB-4F8F-A7C4-0A9DB8511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496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 dirty="0">
                <a:ea typeface="ＭＳ Ｐゴシック" pitchFamily="34" charset="-128"/>
              </a:rPr>
              <a:t>ARREST Study: Phase 2b of </a:t>
            </a:r>
            <a:r>
              <a:rPr lang="en-US" sz="2800" kern="0" dirty="0" err="1">
                <a:ea typeface="ＭＳ Ｐゴシック" pitchFamily="34" charset="-128"/>
              </a:rPr>
              <a:t>Aramchol</a:t>
            </a:r>
            <a:r>
              <a:rPr lang="en-US" sz="2800" kern="0" dirty="0">
                <a:ea typeface="ＭＳ Ｐゴシック" pitchFamily="34" charset="-128"/>
              </a:rPr>
              <a:t> in NASH</a:t>
            </a:r>
          </a:p>
        </p:txBody>
      </p:sp>
    </p:spTree>
    <p:extLst>
      <p:ext uri="{BB962C8B-B14F-4D97-AF65-F5344CB8AC3E}">
        <p14:creationId xmlns:p14="http://schemas.microsoft.com/office/powerpoint/2010/main" val="295505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A378B01E-FB52-401D-B8D5-7C8A1BDA6378}"/>
              </a:ext>
            </a:extLst>
          </p:cNvPr>
          <p:cNvSpPr/>
          <p:nvPr/>
        </p:nvSpPr>
        <p:spPr>
          <a:xfrm>
            <a:off x="7752081" y="4653838"/>
            <a:ext cx="730815" cy="488950"/>
          </a:xfrm>
          <a:prstGeom prst="rect">
            <a:avLst/>
          </a:prstGeom>
          <a:solidFill>
            <a:srgbClr val="00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875A0A-64BA-4C42-BEF4-2D2CABBE0167}"/>
              </a:ext>
            </a:extLst>
          </p:cNvPr>
          <p:cNvSpPr/>
          <p:nvPr/>
        </p:nvSpPr>
        <p:spPr>
          <a:xfrm>
            <a:off x="5715552" y="2344027"/>
            <a:ext cx="730815" cy="27987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11699CD-A37D-4BB8-B5C0-1FEE32AD2728}"/>
              </a:ext>
            </a:extLst>
          </p:cNvPr>
          <p:cNvSpPr/>
          <p:nvPr/>
        </p:nvSpPr>
        <p:spPr>
          <a:xfrm>
            <a:off x="6683029" y="2339263"/>
            <a:ext cx="730815" cy="280352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id="{0EBF2ECE-0D93-49AC-AA5D-B51AB6D44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722" y="6597352"/>
            <a:ext cx="242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V, AASLD 2018, Abs. LB5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54FAEB48-D89E-4910-BFEF-2DFE8629C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Aramchol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176C69BF-3BE0-4D12-A565-1D7F992D3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1268760"/>
            <a:ext cx="3651256" cy="60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0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Fibrosis improvement (</a:t>
            </a:r>
            <a:r>
              <a:rPr lang="en-US" sz="2000" b="1" u="sng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20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1 stage)</a:t>
            </a:r>
            <a:br>
              <a:rPr lang="en-US" sz="20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without worsening of NASH, %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BF7815F4-D26A-42DC-A9CB-E1602620A9E8}"/>
              </a:ext>
            </a:extLst>
          </p:cNvPr>
          <p:cNvGrpSpPr/>
          <p:nvPr/>
        </p:nvGrpSpPr>
        <p:grpSpPr>
          <a:xfrm>
            <a:off x="454159" y="1993337"/>
            <a:ext cx="4124392" cy="3572990"/>
            <a:chOff x="663632" y="1844824"/>
            <a:chExt cx="4124392" cy="3572990"/>
          </a:xfrm>
        </p:grpSpPr>
        <p:graphicFrame>
          <p:nvGraphicFramePr>
            <p:cNvPr id="13" name="Graphique 12">
              <a:extLst>
                <a:ext uri="{FF2B5EF4-FFF2-40B4-BE49-F238E27FC236}">
                  <a16:creationId xmlns:a16="http://schemas.microsoft.com/office/drawing/2014/main" id="{3B5F1AC2-2A15-413C-9387-FD8A6E69427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21857029"/>
                </p:ext>
              </p:extLst>
            </p:nvPr>
          </p:nvGraphicFramePr>
          <p:xfrm>
            <a:off x="663632" y="1844824"/>
            <a:ext cx="4124392" cy="33245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21949EE4-A55A-4BF8-8016-302B8C2D08C7}"/>
                </a:ext>
              </a:extLst>
            </p:cNvPr>
            <p:cNvSpPr txBox="1"/>
            <p:nvPr/>
          </p:nvSpPr>
          <p:spPr>
            <a:xfrm>
              <a:off x="1431696" y="4956149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</a:rPr>
                <a:t>Placebo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40)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9BB9F2E-6C82-4678-9A20-39C55358EAD8}"/>
                </a:ext>
              </a:extLst>
            </p:cNvPr>
            <p:cNvSpPr txBox="1"/>
            <p:nvPr/>
          </p:nvSpPr>
          <p:spPr>
            <a:xfrm>
              <a:off x="2305036" y="4956149"/>
              <a:ext cx="1069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Calibri" panose="020F0502020204030204" pitchFamily="34" charset="0"/>
                </a:rPr>
                <a:t>Aramchol</a:t>
              </a:r>
              <a:r>
                <a:rPr lang="fr-FR" sz="1200" b="1" dirty="0">
                  <a:latin typeface="Calibri" panose="020F0502020204030204" pitchFamily="34" charset="0"/>
                </a:rPr>
                <a:t> 400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80)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6BC30D17-8152-4808-A10B-F682F590ED17}"/>
                </a:ext>
              </a:extLst>
            </p:cNvPr>
            <p:cNvSpPr txBox="1"/>
            <p:nvPr/>
          </p:nvSpPr>
          <p:spPr>
            <a:xfrm>
              <a:off x="3400616" y="4956149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Calibri" panose="020F0502020204030204" pitchFamily="34" charset="0"/>
                </a:rPr>
                <a:t>Aramchol</a:t>
              </a:r>
              <a:r>
                <a:rPr lang="fr-FR" sz="1200" b="1" dirty="0">
                  <a:latin typeface="Calibri" panose="020F0502020204030204" pitchFamily="34" charset="0"/>
                </a:rPr>
                <a:t> 600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78)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39B1037F-8412-4355-9F97-E1BD26ED69D6}"/>
                </a:ext>
              </a:extLst>
            </p:cNvPr>
            <p:cNvSpPr txBox="1"/>
            <p:nvPr/>
          </p:nvSpPr>
          <p:spPr>
            <a:xfrm>
              <a:off x="1518261" y="3337824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17.5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363EE9B-4E6B-4C7F-A41E-AB4DE7E4DB88}"/>
                </a:ext>
              </a:extLst>
            </p:cNvPr>
            <p:cNvSpPr txBox="1"/>
            <p:nvPr/>
          </p:nvSpPr>
          <p:spPr>
            <a:xfrm>
              <a:off x="2637254" y="3070544"/>
              <a:ext cx="5036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21.3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920DCF-2701-475E-924F-547EBBB31077}"/>
                </a:ext>
              </a:extLst>
            </p:cNvPr>
            <p:cNvSpPr txBox="1"/>
            <p:nvPr/>
          </p:nvSpPr>
          <p:spPr>
            <a:xfrm>
              <a:off x="3682642" y="2443553"/>
              <a:ext cx="5036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29.5</a:t>
              </a:r>
            </a:p>
          </p:txBody>
        </p:sp>
        <p:cxnSp>
          <p:nvCxnSpPr>
            <p:cNvPr id="5" name="Connecteur : en angle 4">
              <a:extLst>
                <a:ext uri="{FF2B5EF4-FFF2-40B4-BE49-F238E27FC236}">
                  <a16:creationId xmlns:a16="http://schemas.microsoft.com/office/drawing/2014/main" id="{2E075107-0F31-4FD7-A3C6-8DCC0C86AD52}"/>
                </a:ext>
              </a:extLst>
            </p:cNvPr>
            <p:cNvCxnSpPr>
              <a:cxnSpLocks/>
              <a:stCxn id="18" idx="0"/>
              <a:endCxn id="20" idx="0"/>
            </p:cNvCxnSpPr>
            <p:nvPr/>
          </p:nvCxnSpPr>
          <p:spPr bwMode="auto">
            <a:xfrm rot="5400000" flipH="1" flipV="1">
              <a:off x="2405950" y="1809300"/>
              <a:ext cx="894271" cy="2162778"/>
            </a:xfrm>
            <a:prstGeom prst="bentConnector3">
              <a:avLst>
                <a:gd name="adj1" fmla="val 125563"/>
              </a:avLst>
            </a:prstGeom>
            <a:noFill/>
            <a:ln w="19050">
              <a:solidFill>
                <a:srgbClr val="002060"/>
              </a:solidFill>
              <a:round/>
              <a:headEnd type="none" w="med" len="med"/>
              <a:tailEnd type="none" w="med" len="med"/>
            </a:ln>
          </p:spPr>
        </p:cxn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97F749D-E305-4E81-A740-C8B7D5559333}"/>
                </a:ext>
              </a:extLst>
            </p:cNvPr>
            <p:cNvSpPr/>
            <p:nvPr/>
          </p:nvSpPr>
          <p:spPr>
            <a:xfrm>
              <a:off x="2490570" y="2051518"/>
              <a:ext cx="76815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fr-FR" sz="1400" dirty="0">
                  <a:latin typeface="Calibri" panose="020F0502020204030204" pitchFamily="34" charset="0"/>
                </a:rPr>
                <a:t>p = 0.21</a:t>
              </a:r>
              <a:endParaRPr lang="fr-FR" sz="1400" dirty="0"/>
            </a:p>
          </p:txBody>
        </p:sp>
      </p:grpSp>
      <p:sp>
        <p:nvSpPr>
          <p:cNvPr id="25" name="Espace réservé du contenu 26">
            <a:extLst>
              <a:ext uri="{FF2B5EF4-FFF2-40B4-BE49-F238E27FC236}">
                <a16:creationId xmlns:a16="http://schemas.microsoft.com/office/drawing/2014/main" id="{5EFFD230-04C9-4BB1-A8D7-32DDC62F9161}"/>
              </a:ext>
            </a:extLst>
          </p:cNvPr>
          <p:cNvSpPr txBox="1">
            <a:spLocks/>
          </p:cNvSpPr>
          <p:nvPr/>
        </p:nvSpPr>
        <p:spPr bwMode="auto">
          <a:xfrm>
            <a:off x="539750" y="5665745"/>
            <a:ext cx="8351838" cy="78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66700" lvl="1" indent="-266700">
              <a:spcBef>
                <a:spcPts val="0"/>
              </a:spcBef>
            </a:pPr>
            <a:r>
              <a:rPr lang="en-US" sz="1400" b="1" kern="0" dirty="0"/>
              <a:t>F2/3, NAS &gt; 4 ; Abnormal AST/AST, BMI </a:t>
            </a:r>
            <a:r>
              <a:rPr lang="en-US" sz="1400" b="1" u="sng" kern="0" dirty="0"/>
              <a:t>&gt;</a:t>
            </a:r>
            <a:r>
              <a:rPr lang="en-US" sz="1400" b="1" kern="0" dirty="0"/>
              <a:t> 30 ; HbA1C </a:t>
            </a:r>
            <a:r>
              <a:rPr lang="en-US" sz="1400" b="1" u="sng" kern="0" dirty="0"/>
              <a:t>&gt;</a:t>
            </a:r>
            <a:r>
              <a:rPr lang="en-US" sz="1400" b="1" kern="0" dirty="0"/>
              <a:t> 6.4%</a:t>
            </a:r>
            <a:r>
              <a:rPr lang="en-US" sz="1400" kern="0" dirty="0"/>
              <a:t>: fibrosis improvement was noted in a larger proportion of patients in the 600 mg </a:t>
            </a:r>
            <a:r>
              <a:rPr lang="en-US" sz="1400" kern="0" dirty="0" err="1"/>
              <a:t>aramchol</a:t>
            </a:r>
            <a:r>
              <a:rPr lang="en-US" sz="1400" kern="0" dirty="0"/>
              <a:t> group vs placebo</a:t>
            </a:r>
          </a:p>
          <a:p>
            <a:pPr marL="266700" lvl="1" indent="-266700">
              <a:spcBef>
                <a:spcPts val="0"/>
              </a:spcBef>
            </a:pPr>
            <a:r>
              <a:rPr lang="en-US" sz="1400" b="1" kern="0" dirty="0"/>
              <a:t>Abnormal ALT/AST and BMI </a:t>
            </a:r>
            <a:r>
              <a:rPr lang="en-US" sz="1400" b="1" u="sng" kern="0" dirty="0"/>
              <a:t>&gt;</a:t>
            </a:r>
            <a:r>
              <a:rPr lang="en-US" sz="1400" b="1" kern="0" dirty="0"/>
              <a:t> 30</a:t>
            </a:r>
            <a:r>
              <a:rPr lang="en-US" sz="1400" kern="0" dirty="0"/>
              <a:t>: Significant difference between placebo and 600 mg </a:t>
            </a:r>
            <a:r>
              <a:rPr lang="en-US" sz="1400" kern="0" dirty="0" err="1"/>
              <a:t>aramchol</a:t>
            </a:r>
            <a:endParaRPr lang="en-US" sz="2000" kern="0" dirty="0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2EA9DC5-9113-43F7-A39F-7F83199AE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285" y="1394521"/>
            <a:ext cx="3064811" cy="3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0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Progression to cirrhosis, %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662F34B1-EDE9-4BD2-A8B8-2E6434280840}"/>
              </a:ext>
            </a:extLst>
          </p:cNvPr>
          <p:cNvGrpSpPr/>
          <p:nvPr/>
        </p:nvGrpSpPr>
        <p:grpSpPr>
          <a:xfrm>
            <a:off x="4846647" y="1993337"/>
            <a:ext cx="4124392" cy="3572990"/>
            <a:chOff x="663632" y="1844824"/>
            <a:chExt cx="4124392" cy="3572990"/>
          </a:xfrm>
        </p:grpSpPr>
        <p:graphicFrame>
          <p:nvGraphicFramePr>
            <p:cNvPr id="29" name="Graphique 28">
              <a:extLst>
                <a:ext uri="{FF2B5EF4-FFF2-40B4-BE49-F238E27FC236}">
                  <a16:creationId xmlns:a16="http://schemas.microsoft.com/office/drawing/2014/main" id="{876950EF-10B5-41D3-B681-E74AD678AD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222859473"/>
                </p:ext>
              </p:extLst>
            </p:nvPr>
          </p:nvGraphicFramePr>
          <p:xfrm>
            <a:off x="663632" y="1844824"/>
            <a:ext cx="4124392" cy="33245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A8547D02-9035-47FC-ADAE-EB187127D4EF}"/>
                </a:ext>
              </a:extLst>
            </p:cNvPr>
            <p:cNvSpPr txBox="1"/>
            <p:nvPr/>
          </p:nvSpPr>
          <p:spPr>
            <a:xfrm>
              <a:off x="1547306" y="4956149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Calibri" panose="020F0502020204030204" pitchFamily="34" charset="0"/>
                </a:rPr>
                <a:t>Placebo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40)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91372A4-0A67-44D7-92A7-3BD4555B9481}"/>
                </a:ext>
              </a:extLst>
            </p:cNvPr>
            <p:cNvSpPr txBox="1"/>
            <p:nvPr/>
          </p:nvSpPr>
          <p:spPr>
            <a:xfrm>
              <a:off x="2330914" y="4956149"/>
              <a:ext cx="1069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Calibri" panose="020F0502020204030204" pitchFamily="34" charset="0"/>
                </a:rPr>
                <a:t>Aramchol</a:t>
              </a:r>
              <a:r>
                <a:rPr lang="fr-FR" sz="1200" b="1" dirty="0">
                  <a:latin typeface="Calibri" panose="020F0502020204030204" pitchFamily="34" charset="0"/>
                </a:rPr>
                <a:t> 400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80)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A39C2421-3ED4-4634-9BB7-FF61C530BE12}"/>
                </a:ext>
              </a:extLst>
            </p:cNvPr>
            <p:cNvSpPr txBox="1"/>
            <p:nvPr/>
          </p:nvSpPr>
          <p:spPr>
            <a:xfrm>
              <a:off x="3409242" y="4956149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latin typeface="Calibri" panose="020F0502020204030204" pitchFamily="34" charset="0"/>
                </a:rPr>
                <a:t>Aramchol</a:t>
              </a:r>
              <a:r>
                <a:rPr lang="fr-FR" sz="1200" b="1" dirty="0">
                  <a:latin typeface="Calibri" panose="020F0502020204030204" pitchFamily="34" charset="0"/>
                </a:rPr>
                <a:t> 600</a:t>
              </a:r>
              <a:br>
                <a:rPr lang="fr-FR" sz="1200" b="1" dirty="0">
                  <a:latin typeface="Calibri" panose="020F0502020204030204" pitchFamily="34" charset="0"/>
                </a:rPr>
              </a:br>
              <a:r>
                <a:rPr lang="fr-FR" sz="1200" b="1" dirty="0">
                  <a:latin typeface="Calibri" panose="020F0502020204030204" pitchFamily="34" charset="0"/>
                </a:rPr>
                <a:t>(N = 78)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08BA0CB9-00E1-44EF-9B50-3396F58DB373}"/>
                </a:ext>
              </a:extLst>
            </p:cNvPr>
            <p:cNvSpPr txBox="1"/>
            <p:nvPr/>
          </p:nvSpPr>
          <p:spPr>
            <a:xfrm>
              <a:off x="1624747" y="333782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N = 6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9FC1842C-15D1-44FA-9E77-4F4C6B65873A}"/>
                </a:ext>
              </a:extLst>
            </p:cNvPr>
            <p:cNvSpPr txBox="1"/>
            <p:nvPr/>
          </p:nvSpPr>
          <p:spPr>
            <a:xfrm>
              <a:off x="2606797" y="333782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N = 3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C49C6920-B3E7-4F82-AEEF-EEC013462B49}"/>
                </a:ext>
              </a:extLst>
            </p:cNvPr>
            <p:cNvSpPr txBox="1"/>
            <p:nvPr/>
          </p:nvSpPr>
          <p:spPr>
            <a:xfrm>
              <a:off x="3652185" y="460944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N = 1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4932040" y="1705305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27298" y="1849321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4737D064-92A5-48FE-B1F6-230E50273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496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kern="0" dirty="0">
                <a:ea typeface="ＭＳ Ｐゴシック" pitchFamily="34" charset="-128"/>
              </a:rPr>
              <a:t>ARREST Study: Phase 2b of </a:t>
            </a:r>
            <a:r>
              <a:rPr lang="en-US" sz="2800" kern="0" dirty="0" err="1">
                <a:ea typeface="ＭＳ Ｐゴシック" pitchFamily="34" charset="-128"/>
              </a:rPr>
              <a:t>Aramchol</a:t>
            </a:r>
            <a:r>
              <a:rPr lang="en-US" sz="2800" kern="0" dirty="0">
                <a:ea typeface="ＭＳ Ｐゴシック" pitchFamily="34" charset="-128"/>
              </a:rPr>
              <a:t> in NASH</a:t>
            </a:r>
          </a:p>
        </p:txBody>
      </p:sp>
    </p:spTree>
    <p:extLst>
      <p:ext uri="{BB962C8B-B14F-4D97-AF65-F5344CB8AC3E}">
        <p14:creationId xmlns:p14="http://schemas.microsoft.com/office/powerpoint/2010/main" val="4120228182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9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>
          <a:solidFill>
            <a:schemeClr val="bg1">
              <a:lumMod val="50000"/>
            </a:schemeClr>
          </a:solidFill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8015</TotalTime>
  <Words>519</Words>
  <Application>Microsoft Office PowerPoint</Application>
  <PresentationFormat>Affichage à l'écran (4:3)</PresentationFormat>
  <Paragraphs>143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Trebuchet MS</vt:lpstr>
      <vt:lpstr>Wingdings</vt:lpstr>
      <vt:lpstr>HCV-trials.com 2019</vt:lpstr>
      <vt:lpstr>ARREST Study: Phase 2b of Aramchol in NASH</vt:lpstr>
      <vt:lpstr>Reduction in liver fat</vt:lpstr>
      <vt:lpstr>Présentation PowerPoint</vt:lpstr>
      <vt:lpstr>NASH resolution without worsening of fibrosis, %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2019</dc:title>
  <dc:subject>AEI - www.aei.fr</dc:subject>
  <dc:creator>www.hcv-trial.com</dc:creator>
  <cp:lastModifiedBy>Pilar</cp:lastModifiedBy>
  <cp:revision>365</cp:revision>
  <dcterms:created xsi:type="dcterms:W3CDTF">2010-10-19T10:42:50Z</dcterms:created>
  <dcterms:modified xsi:type="dcterms:W3CDTF">2019-01-28T11:43:24Z</dcterms:modified>
</cp:coreProperties>
</file>