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4" r:id="rId2"/>
    <p:sldId id="285" r:id="rId3"/>
    <p:sldId id="306" r:id="rId4"/>
    <p:sldId id="305" r:id="rId5"/>
    <p:sldId id="308" r:id="rId6"/>
    <p:sldId id="309" r:id="rId7"/>
    <p:sldId id="310" r:id="rId8"/>
    <p:sldId id="311" r:id="rId9"/>
    <p:sldId id="303" r:id="rId10"/>
    <p:sldId id="304" r:id="rId1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pos="5759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DDDDDD"/>
    <a:srgbClr val="333399"/>
    <a:srgbClr val="FFFFFF"/>
    <a:srgbClr val="000066"/>
    <a:srgbClr val="999999"/>
    <a:srgbClr val="0070C0"/>
    <a:srgbClr val="C00000"/>
    <a:srgbClr val="D35B1F"/>
    <a:srgbClr val="F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8459" autoAdjust="0"/>
    <p:restoredTop sz="98179" autoAdjust="0"/>
  </p:normalViewPr>
  <p:slideViewPr>
    <p:cSldViewPr>
      <p:cViewPr varScale="1">
        <p:scale>
          <a:sx n="84" d="100"/>
          <a:sy n="84" d="100"/>
        </p:scale>
        <p:origin x="1656" y="66"/>
      </p:cViewPr>
      <p:guideLst>
        <p:guide pos="5759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82" d="100"/>
          <a:sy n="82" d="100"/>
        </p:scale>
        <p:origin x="315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17/05/2018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4146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756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65988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7277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016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Line 172"/>
          <p:cNvSpPr>
            <a:spLocks noChangeShapeType="1"/>
          </p:cNvSpPr>
          <p:nvPr/>
        </p:nvSpPr>
        <p:spPr bwMode="auto">
          <a:xfrm>
            <a:off x="6804447" y="1917125"/>
            <a:ext cx="0" cy="2225649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68263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endParaRPr lang="en-US" sz="2800" b="1" kern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186" name="AutoShape 162"/>
          <p:cNvSpPr>
            <a:spLocks noChangeArrowheads="1"/>
          </p:cNvSpPr>
          <p:nvPr/>
        </p:nvSpPr>
        <p:spPr bwMode="auto">
          <a:xfrm>
            <a:off x="323518" y="2349088"/>
            <a:ext cx="3456394" cy="187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400" b="1" dirty="0">
                <a:latin typeface="Calibri" pitchFamily="34" charset="0"/>
              </a:rPr>
              <a:t>Adults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NASH (liver biopsy) 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+ NAS ** ≥ 4 (≥ 1 in each component)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+ Liver fibrosis (NASH CRN stages 1 to 3)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+ ≥ 1 of the following: diabetes mellitus,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BMI &gt; 25 kg/m</a:t>
            </a:r>
            <a:r>
              <a:rPr lang="en-US" sz="1400" b="1" baseline="30000" dirty="0">
                <a:latin typeface="Calibri" pitchFamily="34" charset="0"/>
              </a:rPr>
              <a:t>2</a:t>
            </a:r>
            <a:r>
              <a:rPr lang="en-US" sz="1400" b="1" dirty="0">
                <a:latin typeface="Calibri" pitchFamily="34" charset="0"/>
              </a:rPr>
              <a:t> + ≥ 1 component of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metabolic syndrome, bridging fibrosis (NASH CRN stage 3), NAS ≥ 5</a:t>
            </a:r>
          </a:p>
        </p:txBody>
      </p:sp>
      <p:sp>
        <p:nvSpPr>
          <p:cNvPr id="6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CENTAUR Study: </a:t>
            </a:r>
            <a:r>
              <a:rPr lang="en-US" sz="2800" dirty="0" err="1">
                <a:ea typeface="ＭＳ Ｐゴシック" pitchFamily="34" charset="-128"/>
              </a:rPr>
              <a:t>cenicriviroc</a:t>
            </a:r>
            <a:r>
              <a:rPr lang="en-US" sz="2800" dirty="0">
                <a:ea typeface="ＭＳ Ｐゴシック" pitchFamily="34" charset="-128"/>
              </a:rPr>
              <a:t> in NASH (phase 2b)</a:t>
            </a:r>
          </a:p>
        </p:txBody>
      </p:sp>
      <p:sp>
        <p:nvSpPr>
          <p:cNvPr id="7188" name="Espace réservé du contenu 26"/>
          <p:cNvSpPr>
            <a:spLocks noGrp="1"/>
          </p:cNvSpPr>
          <p:nvPr>
            <p:ph idx="1"/>
          </p:nvPr>
        </p:nvSpPr>
        <p:spPr>
          <a:xfrm>
            <a:off x="539750" y="1268760"/>
            <a:ext cx="8351838" cy="524519"/>
          </a:xfrm>
        </p:spPr>
        <p:txBody>
          <a:bodyPr/>
          <a:lstStyle/>
          <a:p>
            <a:r>
              <a:rPr lang="en-US" dirty="0"/>
              <a:t>Design</a:t>
            </a:r>
          </a:p>
          <a:p>
            <a:endParaRPr lang="en-US" dirty="0"/>
          </a:p>
        </p:txBody>
      </p:sp>
      <p:sp>
        <p:nvSpPr>
          <p:cNvPr id="7191" name="Rectangle 9"/>
          <p:cNvSpPr>
            <a:spLocks noChangeArrowheads="1"/>
          </p:cNvSpPr>
          <p:nvPr/>
        </p:nvSpPr>
        <p:spPr bwMode="auto">
          <a:xfrm>
            <a:off x="3851920" y="2955666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289</a:t>
            </a:r>
          </a:p>
        </p:txBody>
      </p:sp>
      <p:sp>
        <p:nvSpPr>
          <p:cNvPr id="31" name="AutoShape 162"/>
          <p:cNvSpPr>
            <a:spLocks noChangeArrowheads="1"/>
          </p:cNvSpPr>
          <p:nvPr/>
        </p:nvSpPr>
        <p:spPr bwMode="auto">
          <a:xfrm>
            <a:off x="2" y="6597353"/>
            <a:ext cx="1742364" cy="28803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34" name="ZoneTexte 23"/>
          <p:cNvSpPr txBox="1">
            <a:spLocks noChangeArrowheads="1"/>
          </p:cNvSpPr>
          <p:nvPr/>
        </p:nvSpPr>
        <p:spPr bwMode="auto">
          <a:xfrm>
            <a:off x="712" y="6597350"/>
            <a:ext cx="17423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Cenicriviroc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 - Phase 2b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51520" y="4184674"/>
            <a:ext cx="36724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** </a:t>
            </a:r>
            <a:r>
              <a:rPr lang="en-US" sz="1200" dirty="0"/>
              <a:t>NAS (</a:t>
            </a:r>
            <a:r>
              <a:rPr lang="fr-FR" sz="1200" dirty="0"/>
              <a:t>NAFLD </a:t>
            </a:r>
            <a:r>
              <a:rPr lang="en-US" sz="1200" dirty="0"/>
              <a:t>Activity</a:t>
            </a:r>
            <a:r>
              <a:rPr lang="fr-FR" sz="1200" dirty="0"/>
              <a:t> Score): </a:t>
            </a:r>
            <a:r>
              <a:rPr lang="en-US" sz="1200" dirty="0"/>
              <a:t>steatosis</a:t>
            </a:r>
            <a:r>
              <a:rPr lang="fr-FR" sz="1200" dirty="0"/>
              <a:t> (0 to 3), </a:t>
            </a:r>
            <a:r>
              <a:rPr lang="en-US" sz="1200" dirty="0"/>
              <a:t>lobular</a:t>
            </a:r>
            <a:r>
              <a:rPr lang="fr-FR" sz="1200" dirty="0"/>
              <a:t> inflammation (0 to 3), </a:t>
            </a:r>
            <a:r>
              <a:rPr lang="en-US" sz="1200" dirty="0"/>
              <a:t>ballooning</a:t>
            </a:r>
            <a:r>
              <a:rPr lang="fr-FR" sz="1200" dirty="0"/>
              <a:t> (0 to 2)</a:t>
            </a:r>
          </a:p>
        </p:txBody>
      </p:sp>
      <p:sp>
        <p:nvSpPr>
          <p:cNvPr id="36" name="Oval 110"/>
          <p:cNvSpPr>
            <a:spLocks noChangeArrowheads="1"/>
          </p:cNvSpPr>
          <p:nvPr/>
        </p:nvSpPr>
        <p:spPr bwMode="auto">
          <a:xfrm>
            <a:off x="6516216" y="141306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Year</a:t>
            </a:r>
          </a:p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1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71185" y="4737828"/>
            <a:ext cx="6941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 dirty="0" err="1"/>
              <a:t>Cenicriviroc</a:t>
            </a:r>
            <a:r>
              <a:rPr lang="fr-FR" dirty="0"/>
              <a:t>: oral dual </a:t>
            </a:r>
            <a:r>
              <a:rPr lang="en-US" dirty="0"/>
              <a:t>antagonist</a:t>
            </a:r>
            <a:r>
              <a:rPr lang="fr-FR" dirty="0"/>
              <a:t> of CCR-2 and CCR-5</a:t>
            </a:r>
          </a:p>
        </p:txBody>
      </p:sp>
      <p:cxnSp>
        <p:nvCxnSpPr>
          <p:cNvPr id="19" name="Connecteur droit 66"/>
          <p:cNvCxnSpPr>
            <a:cxnSpLocks noChangeShapeType="1"/>
          </p:cNvCxnSpPr>
          <p:nvPr/>
        </p:nvCxnSpPr>
        <p:spPr bwMode="auto">
          <a:xfrm flipH="1">
            <a:off x="4319960" y="2204864"/>
            <a:ext cx="4060" cy="68366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20" name="Oval 170"/>
          <p:cNvSpPr>
            <a:spLocks noChangeArrowheads="1"/>
          </p:cNvSpPr>
          <p:nvPr/>
        </p:nvSpPr>
        <p:spPr bwMode="auto">
          <a:xfrm>
            <a:off x="3563888" y="1268760"/>
            <a:ext cx="1548160" cy="936104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400" b="1" dirty="0" err="1">
                <a:latin typeface="Calibri" pitchFamily="34" charset="0"/>
              </a:rPr>
              <a:t>Randomisation</a:t>
            </a:r>
            <a:r>
              <a:rPr lang="en-US" sz="1400" b="1" dirty="0">
                <a:latin typeface="Calibri" pitchFamily="34" charset="0"/>
              </a:rPr>
              <a:t> *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2:1:1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Double-blind</a:t>
            </a:r>
          </a:p>
        </p:txBody>
      </p:sp>
      <p:sp>
        <p:nvSpPr>
          <p:cNvPr id="21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Friedman SL, Hepatology 2018;67:1754-67,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Ratziu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, EASL 2018, Abs. GS-002</a:t>
            </a:r>
          </a:p>
        </p:txBody>
      </p:sp>
      <p:graphicFrame>
        <p:nvGraphicFramePr>
          <p:cNvPr id="25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262800"/>
              </p:ext>
            </p:extLst>
          </p:nvPr>
        </p:nvGraphicFramePr>
        <p:xfrm>
          <a:off x="5148064" y="2636912"/>
          <a:ext cx="1656184" cy="432048"/>
        </p:xfrm>
        <a:graphic>
          <a:graphicData uri="http://schemas.openxmlformats.org/drawingml/2006/table">
            <a:tbl>
              <a:tblPr/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CVC 150 mg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672107"/>
              </p:ext>
            </p:extLst>
          </p:nvPr>
        </p:nvGraphicFramePr>
        <p:xfrm>
          <a:off x="5148064" y="3113790"/>
          <a:ext cx="1656184" cy="462156"/>
        </p:xfrm>
        <a:graphic>
          <a:graphicData uri="http://schemas.openxmlformats.org/drawingml/2006/table">
            <a:tbl>
              <a:tblPr/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21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ZoneTexte 27"/>
          <p:cNvSpPr txBox="1"/>
          <p:nvPr/>
        </p:nvSpPr>
        <p:spPr>
          <a:xfrm>
            <a:off x="4932039" y="4149080"/>
            <a:ext cx="3600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</a:t>
            </a:r>
            <a:r>
              <a:rPr lang="en-US" sz="1200" dirty="0" err="1"/>
              <a:t>Randomisation</a:t>
            </a:r>
            <a:r>
              <a:rPr lang="en-US" sz="1200" dirty="0"/>
              <a:t> was stratified by NAS (4 or ≥ 5) </a:t>
            </a:r>
          </a:p>
          <a:p>
            <a:r>
              <a:rPr lang="en-US" sz="1200" dirty="0"/>
              <a:t>and fibrosis stage (≤ 2 or &gt; 2)</a:t>
            </a:r>
          </a:p>
        </p:txBody>
      </p:sp>
      <p:graphicFrame>
        <p:nvGraphicFramePr>
          <p:cNvPr id="29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31399"/>
              </p:ext>
            </p:extLst>
          </p:nvPr>
        </p:nvGraphicFramePr>
        <p:xfrm>
          <a:off x="6804248" y="3113789"/>
          <a:ext cx="1656184" cy="462155"/>
        </p:xfrm>
        <a:graphic>
          <a:graphicData uri="http://schemas.openxmlformats.org/drawingml/2006/table">
            <a:tbl>
              <a:tblPr/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21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CVC 150 mg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645268"/>
              </p:ext>
            </p:extLst>
          </p:nvPr>
        </p:nvGraphicFramePr>
        <p:xfrm>
          <a:off x="6804248" y="3617846"/>
          <a:ext cx="1656184" cy="462156"/>
        </p:xfrm>
        <a:graphic>
          <a:graphicData uri="http://schemas.openxmlformats.org/drawingml/2006/table">
            <a:tbl>
              <a:tblPr/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21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453018"/>
              </p:ext>
            </p:extLst>
          </p:nvPr>
        </p:nvGraphicFramePr>
        <p:xfrm>
          <a:off x="5148064" y="3617846"/>
          <a:ext cx="1656184" cy="462156"/>
        </p:xfrm>
        <a:graphic>
          <a:graphicData uri="http://schemas.openxmlformats.org/drawingml/2006/table">
            <a:tbl>
              <a:tblPr/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21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Line 172"/>
          <p:cNvSpPr>
            <a:spLocks noChangeShapeType="1"/>
          </p:cNvSpPr>
          <p:nvPr/>
        </p:nvSpPr>
        <p:spPr bwMode="auto">
          <a:xfrm>
            <a:off x="8449316" y="1844824"/>
            <a:ext cx="0" cy="2246079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7" name="Oval 110"/>
          <p:cNvSpPr>
            <a:spLocks noChangeArrowheads="1"/>
          </p:cNvSpPr>
          <p:nvPr/>
        </p:nvSpPr>
        <p:spPr bwMode="auto">
          <a:xfrm>
            <a:off x="8161085" y="141306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Year</a:t>
            </a:r>
          </a:p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8" name="Espace réservé du contenu 1"/>
          <p:cNvSpPr txBox="1">
            <a:spLocks/>
          </p:cNvSpPr>
          <p:nvPr/>
        </p:nvSpPr>
        <p:spPr bwMode="auto">
          <a:xfrm>
            <a:off x="404553" y="5166120"/>
            <a:ext cx="8334894" cy="1071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kern="0" dirty="0"/>
              <a:t>Objective</a:t>
            </a:r>
          </a:p>
          <a:p>
            <a:pPr lvl="1"/>
            <a:r>
              <a:rPr lang="en-US" kern="0" dirty="0"/>
              <a:t>Primary: hepatic histologic improvement at year 1 (≥ 2 point in NAS with ≥ 1 point in lobular inflammation or ballooning) with no worsening of fibrosis ; superiority of CVC vs placebo, 80% power</a:t>
            </a:r>
          </a:p>
          <a:p>
            <a:pPr lvl="1"/>
            <a:endParaRPr lang="en-US" kern="0" dirty="0"/>
          </a:p>
        </p:txBody>
      </p:sp>
      <p:sp>
        <p:nvSpPr>
          <p:cNvPr id="39" name="Line 63"/>
          <p:cNvSpPr>
            <a:spLocks noChangeShapeType="1"/>
          </p:cNvSpPr>
          <p:nvPr/>
        </p:nvSpPr>
        <p:spPr bwMode="auto">
          <a:xfrm>
            <a:off x="3779911" y="3366228"/>
            <a:ext cx="863998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/>
            <a:tailEnd type="none"/>
          </a:ln>
        </p:spPr>
        <p:txBody>
          <a:bodyPr/>
          <a:lstStyle/>
          <a:p>
            <a:endParaRPr lang="en-US"/>
          </a:p>
        </p:txBody>
      </p:sp>
      <p:cxnSp>
        <p:nvCxnSpPr>
          <p:cNvPr id="40" name="AutoShape 60"/>
          <p:cNvCxnSpPr>
            <a:cxnSpLocks noChangeShapeType="1"/>
          </p:cNvCxnSpPr>
          <p:nvPr/>
        </p:nvCxnSpPr>
        <p:spPr bwMode="auto">
          <a:xfrm rot="10800000" flipH="1" flipV="1">
            <a:off x="5148064" y="2826285"/>
            <a:ext cx="1587" cy="1043998"/>
          </a:xfrm>
          <a:prstGeom prst="bentConnector3">
            <a:avLst>
              <a:gd name="adj1" fmla="val -31949149"/>
            </a:avLst>
          </a:prstGeom>
          <a:noFill/>
          <a:ln w="28575">
            <a:solidFill>
              <a:srgbClr val="333399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41" name="Line 63"/>
          <p:cNvSpPr>
            <a:spLocks noChangeShapeType="1"/>
          </p:cNvSpPr>
          <p:nvPr/>
        </p:nvSpPr>
        <p:spPr bwMode="auto">
          <a:xfrm>
            <a:off x="4644008" y="3366228"/>
            <a:ext cx="5040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/>
            <a:tailEnd type="triangle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Summary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CVC showed a significant antifibrotic benefit at year 1 and was well tolerated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Although the primary endpoint of the study was not met, the fact that the CENTAUR year 1 study results showed that CVC provided clinically meaningful benefits and resulted in twice as many subjects achieving improvement in fibrosis by 1 stage and no worsening of </a:t>
            </a:r>
            <a:r>
              <a:rPr lang="en-US" dirty="0" err="1"/>
              <a:t>steato</a:t>
            </a:r>
            <a:r>
              <a:rPr lang="en-US" dirty="0"/>
              <a:t>-hepatitis as compared to placebo suggests that the study did, in fact, show proof of concept, warranting phase 3 development of CVC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Year 2 analyses corroborate CVC antifibrotic activity in adults with NADH and liver fibrosis</a:t>
            </a:r>
          </a:p>
          <a:p>
            <a:pPr lvl="2">
              <a:spcAft>
                <a:spcPts val="600"/>
              </a:spcAft>
            </a:pPr>
            <a:r>
              <a:rPr lang="en-US" dirty="0"/>
              <a:t>Effect more pronounced in stage 3 fibrosis</a:t>
            </a:r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E1EB59FB-907F-4FAA-8D69-FF5D5EAFCD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CENTAUR Study: </a:t>
            </a:r>
            <a:r>
              <a:rPr lang="en-US" sz="2800" dirty="0" err="1">
                <a:ea typeface="ＭＳ Ｐゴシック" pitchFamily="34" charset="-128"/>
              </a:rPr>
              <a:t>cenicriviroc</a:t>
            </a:r>
            <a:r>
              <a:rPr lang="en-US" sz="2800" dirty="0">
                <a:ea typeface="ＭＳ Ｐゴシック" pitchFamily="34" charset="-128"/>
              </a:rPr>
              <a:t> in NASH (phase 2b)</a:t>
            </a:r>
          </a:p>
        </p:txBody>
      </p:sp>
      <p:sp>
        <p:nvSpPr>
          <p:cNvPr id="6" name="AutoShape 162">
            <a:extLst>
              <a:ext uri="{FF2B5EF4-FFF2-40B4-BE49-F238E27FC236}">
                <a16:creationId xmlns:a16="http://schemas.microsoft.com/office/drawing/2014/main" id="{BEF0A862-C906-484C-877D-742E5F8F4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6597353"/>
            <a:ext cx="1742364" cy="28803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7" name="ZoneTexte 23">
            <a:extLst>
              <a:ext uri="{FF2B5EF4-FFF2-40B4-BE49-F238E27FC236}">
                <a16:creationId xmlns:a16="http://schemas.microsoft.com/office/drawing/2014/main" id="{54FCF63D-0D03-4153-9470-367BFB242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" y="6597350"/>
            <a:ext cx="17423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Cenicriviroc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 - Phase 2b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Friedman SL, Hepatology 2018;67:1754-67,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Ratziu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, EASL 2018, Abs. GS-002</a:t>
            </a:r>
          </a:p>
        </p:txBody>
      </p:sp>
    </p:spTree>
    <p:extLst>
      <p:ext uri="{BB962C8B-B14F-4D97-AF65-F5344CB8AC3E}">
        <p14:creationId xmlns:p14="http://schemas.microsoft.com/office/powerpoint/2010/main" val="2457941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52850039"/>
              </p:ext>
            </p:extLst>
          </p:nvPr>
        </p:nvGraphicFramePr>
        <p:xfrm>
          <a:off x="539552" y="1637489"/>
          <a:ext cx="8352929" cy="4743840"/>
        </p:xfrm>
        <a:graphic>
          <a:graphicData uri="http://schemas.openxmlformats.org/drawingml/2006/table">
            <a:tbl>
              <a:tblPr/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12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68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30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CVC, N = 145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Placebo, N = 144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18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18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18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BMI, kg/m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33.6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18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Diabetes mellitus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18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≥ 3 </a:t>
                      </a:r>
                      <a:r>
                        <a:rPr kumimoji="0" lang="fr-F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criteria</a:t>
                      </a: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of </a:t>
                      </a:r>
                      <a:r>
                        <a:rPr kumimoji="0" lang="fr-F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metabolic</a:t>
                      </a: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syndrome, %</a:t>
                      </a:r>
                      <a:endParaRPr kumimoji="0" lang="en-GB" sz="14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504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Liver histology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NASH CRN fibrosis stage 1 / 2 / 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≥ 5,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steatosis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lobular inflammation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ballooning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32% / 29% / 39%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73.1%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33% / 28% / 38%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75.0%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2428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Discontinued before end of Year 1,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Withdrew consent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737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Entered Year 2 of the study,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Early withdrawal, N / for adverse event,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/ 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CVC = 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/1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PCB = 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/0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982613" y="1268760"/>
            <a:ext cx="5181675" cy="3178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characteristics and disposition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4EED6276-CC65-4E7D-B4A9-916B567226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CENTAUR Study: </a:t>
            </a:r>
            <a:r>
              <a:rPr lang="en-US" sz="2800" dirty="0" err="1">
                <a:ea typeface="ＭＳ Ｐゴシック" pitchFamily="34" charset="-128"/>
              </a:rPr>
              <a:t>cenicriviroc</a:t>
            </a:r>
            <a:r>
              <a:rPr lang="en-US" sz="2800" dirty="0">
                <a:ea typeface="ＭＳ Ｐゴシック" pitchFamily="34" charset="-128"/>
              </a:rPr>
              <a:t> in NASH (phase 2b)</a:t>
            </a:r>
          </a:p>
        </p:txBody>
      </p:sp>
      <p:sp>
        <p:nvSpPr>
          <p:cNvPr id="6" name="AutoShape 162">
            <a:extLst>
              <a:ext uri="{FF2B5EF4-FFF2-40B4-BE49-F238E27FC236}">
                <a16:creationId xmlns:a16="http://schemas.microsoft.com/office/drawing/2014/main" id="{A20EA630-CF99-47BC-A64C-4148EB195E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6597353"/>
            <a:ext cx="1742364" cy="28803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7" name="ZoneTexte 23">
            <a:extLst>
              <a:ext uri="{FF2B5EF4-FFF2-40B4-BE49-F238E27FC236}">
                <a16:creationId xmlns:a16="http://schemas.microsoft.com/office/drawing/2014/main" id="{BF7B7F64-38D5-4D7B-BE08-8F43A5D58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" y="6597350"/>
            <a:ext cx="17423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Cenicriviroc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 - Phase 2b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Friedman SL, Hepatology 2018;67:1754-67,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Ratziu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, EASL 2018, Abs. GS-002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26854" y="1124744"/>
            <a:ext cx="7318229" cy="9048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Primary endpoint at Year 1: </a:t>
            </a:r>
          </a:p>
          <a:p>
            <a:pPr algn="ctr"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improvement in NAS and no worsening of fibrosis, </a:t>
            </a:r>
            <a:r>
              <a:rPr lang="en-GB" sz="2400" b="1" dirty="0" err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ITTm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7BBAB42C-05A7-406D-99E8-871FCDB14B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CENTAUR Study: </a:t>
            </a:r>
            <a:r>
              <a:rPr lang="en-US" sz="2800" dirty="0" err="1">
                <a:ea typeface="ＭＳ Ｐゴシック" pitchFamily="34" charset="-128"/>
              </a:rPr>
              <a:t>cenicriviroc</a:t>
            </a:r>
            <a:r>
              <a:rPr lang="en-US" sz="2800" dirty="0">
                <a:ea typeface="ＭＳ Ｐゴシック" pitchFamily="34" charset="-128"/>
              </a:rPr>
              <a:t> in NASH (phase 2b)</a:t>
            </a:r>
          </a:p>
        </p:txBody>
      </p:sp>
      <p:sp>
        <p:nvSpPr>
          <p:cNvPr id="35" name="AutoShape 162">
            <a:extLst>
              <a:ext uri="{FF2B5EF4-FFF2-40B4-BE49-F238E27FC236}">
                <a16:creationId xmlns:a16="http://schemas.microsoft.com/office/drawing/2014/main" id="{9C076A44-E1D3-4318-9784-23E81506B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6597353"/>
            <a:ext cx="1742364" cy="28803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36" name="ZoneTexte 23">
            <a:extLst>
              <a:ext uri="{FF2B5EF4-FFF2-40B4-BE49-F238E27FC236}">
                <a16:creationId xmlns:a16="http://schemas.microsoft.com/office/drawing/2014/main" id="{5969A093-5AC0-4518-AB6F-CE6E63E7D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" y="6597350"/>
            <a:ext cx="17423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Cenicriviroc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 - Phase 2b</a:t>
            </a:r>
          </a:p>
        </p:txBody>
      </p:sp>
      <p:sp>
        <p:nvSpPr>
          <p:cNvPr id="39" name="ZoneTexte 69">
            <a:extLst>
              <a:ext uri="{FF2B5EF4-FFF2-40B4-BE49-F238E27FC236}">
                <a16:creationId xmlns:a16="http://schemas.microsoft.com/office/drawing/2014/main" id="{EEE3754D-1FCC-44DB-81A9-AE9EA7F03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Friedman SL, Hepatology 2018;67:1754-67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BBE87034-7CA4-41E6-A64B-B13E33140B08}"/>
              </a:ext>
            </a:extLst>
          </p:cNvPr>
          <p:cNvGrpSpPr/>
          <p:nvPr/>
        </p:nvGrpSpPr>
        <p:grpSpPr>
          <a:xfrm>
            <a:off x="2151071" y="2060848"/>
            <a:ext cx="4502143" cy="4461994"/>
            <a:chOff x="2151071" y="2060848"/>
            <a:chExt cx="4502143" cy="4461994"/>
          </a:xfrm>
        </p:grpSpPr>
        <p:grpSp>
          <p:nvGrpSpPr>
            <p:cNvPr id="17" name="Groupe 16">
              <a:extLst>
                <a:ext uri="{FF2B5EF4-FFF2-40B4-BE49-F238E27FC236}">
                  <a16:creationId xmlns:a16="http://schemas.microsoft.com/office/drawing/2014/main" id="{406C2DA3-261E-4EB8-826D-E7D47D069FC8}"/>
                </a:ext>
              </a:extLst>
            </p:cNvPr>
            <p:cNvGrpSpPr/>
            <p:nvPr/>
          </p:nvGrpSpPr>
          <p:grpSpPr>
            <a:xfrm>
              <a:off x="2484438" y="2357784"/>
              <a:ext cx="4168776" cy="3519488"/>
              <a:chOff x="2484438" y="2282825"/>
              <a:chExt cx="4168776" cy="3519488"/>
            </a:xfrm>
          </p:grpSpPr>
          <p:sp>
            <p:nvSpPr>
              <p:cNvPr id="8" name="Freeform 5">
                <a:extLst>
                  <a:ext uri="{FF2B5EF4-FFF2-40B4-BE49-F238E27FC236}">
                    <a16:creationId xmlns:a16="http://schemas.microsoft.com/office/drawing/2014/main" id="{32551A34-4D22-42D3-9AE9-33F23CB100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5401" y="2282825"/>
                <a:ext cx="4087813" cy="3519488"/>
              </a:xfrm>
              <a:custGeom>
                <a:avLst/>
                <a:gdLst>
                  <a:gd name="T0" fmla="*/ 2575 w 2575"/>
                  <a:gd name="T1" fmla="*/ 2217 h 2217"/>
                  <a:gd name="T2" fmla="*/ 0 w 2575"/>
                  <a:gd name="T3" fmla="*/ 2217 h 2217"/>
                  <a:gd name="T4" fmla="*/ 0 w 2575"/>
                  <a:gd name="T5" fmla="*/ 0 h 2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75" h="2217">
                    <a:moveTo>
                      <a:pt x="2575" y="2217"/>
                    </a:moveTo>
                    <a:lnTo>
                      <a:pt x="0" y="2217"/>
                    </a:lnTo>
                    <a:lnTo>
                      <a:pt x="0" y="0"/>
                    </a:lnTo>
                  </a:path>
                </a:pathLst>
              </a:custGeom>
              <a:noFill/>
              <a:ln w="1111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" name="Line 6">
                <a:extLst>
                  <a:ext uri="{FF2B5EF4-FFF2-40B4-BE49-F238E27FC236}">
                    <a16:creationId xmlns:a16="http://schemas.microsoft.com/office/drawing/2014/main" id="{EA711F88-203A-43E4-B797-EA0CB87FA1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84438" y="3001963"/>
                <a:ext cx="80963" cy="0"/>
              </a:xfrm>
              <a:prstGeom prst="line">
                <a:avLst/>
              </a:prstGeom>
              <a:noFill/>
              <a:ln w="1111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" name="Line 7">
                <a:extLst>
                  <a:ext uri="{FF2B5EF4-FFF2-40B4-BE49-F238E27FC236}">
                    <a16:creationId xmlns:a16="http://schemas.microsoft.com/office/drawing/2014/main" id="{D4A04269-94E6-4606-957B-4C26F727E2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84438" y="3702050"/>
                <a:ext cx="80963" cy="0"/>
              </a:xfrm>
              <a:prstGeom prst="line">
                <a:avLst/>
              </a:prstGeom>
              <a:noFill/>
              <a:ln w="1111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" name="Line 8">
                <a:extLst>
                  <a:ext uri="{FF2B5EF4-FFF2-40B4-BE49-F238E27FC236}">
                    <a16:creationId xmlns:a16="http://schemas.microsoft.com/office/drawing/2014/main" id="{40E81D7F-6D35-4230-A429-AEC6DC9A6E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84438" y="4398963"/>
                <a:ext cx="80963" cy="0"/>
              </a:xfrm>
              <a:prstGeom prst="line">
                <a:avLst/>
              </a:prstGeom>
              <a:noFill/>
              <a:ln w="1111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2" name="Line 9">
                <a:extLst>
                  <a:ext uri="{FF2B5EF4-FFF2-40B4-BE49-F238E27FC236}">
                    <a16:creationId xmlns:a16="http://schemas.microsoft.com/office/drawing/2014/main" id="{028C7507-2311-4C3F-A733-FCD129426F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84438" y="5099050"/>
                <a:ext cx="80963" cy="0"/>
              </a:xfrm>
              <a:prstGeom prst="line">
                <a:avLst/>
              </a:prstGeom>
              <a:noFill/>
              <a:ln w="1111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" name="Line 10">
                <a:extLst>
                  <a:ext uri="{FF2B5EF4-FFF2-40B4-BE49-F238E27FC236}">
                    <a16:creationId xmlns:a16="http://schemas.microsoft.com/office/drawing/2014/main" id="{F9D66AA5-C996-4A42-A6F2-4093B71A65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84438" y="5802313"/>
                <a:ext cx="80963" cy="0"/>
              </a:xfrm>
              <a:prstGeom prst="line">
                <a:avLst/>
              </a:prstGeom>
              <a:noFill/>
              <a:ln w="1111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" name="Line 11">
                <a:extLst>
                  <a:ext uri="{FF2B5EF4-FFF2-40B4-BE49-F238E27FC236}">
                    <a16:creationId xmlns:a16="http://schemas.microsoft.com/office/drawing/2014/main" id="{F28B3EDF-69F0-499B-B716-B9A3FA9B7C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84438" y="2301875"/>
                <a:ext cx="80963" cy="0"/>
              </a:xfrm>
              <a:prstGeom prst="line">
                <a:avLst/>
              </a:prstGeom>
              <a:noFill/>
              <a:ln w="1111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" name="Freeform 12">
                <a:extLst>
                  <a:ext uri="{FF2B5EF4-FFF2-40B4-BE49-F238E27FC236}">
                    <a16:creationId xmlns:a16="http://schemas.microsoft.com/office/drawing/2014/main" id="{8E85E6BA-68C0-4F00-AF9B-A180ECB894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0576" y="4689475"/>
                <a:ext cx="1085850" cy="1112838"/>
              </a:xfrm>
              <a:custGeom>
                <a:avLst/>
                <a:gdLst>
                  <a:gd name="T0" fmla="*/ 0 w 684"/>
                  <a:gd name="T1" fmla="*/ 0 h 701"/>
                  <a:gd name="T2" fmla="*/ 0 w 684"/>
                  <a:gd name="T3" fmla="*/ 701 h 701"/>
                  <a:gd name="T4" fmla="*/ 684 w 684"/>
                  <a:gd name="T5" fmla="*/ 701 h 701"/>
                  <a:gd name="T6" fmla="*/ 684 w 684"/>
                  <a:gd name="T7" fmla="*/ 0 h 701"/>
                  <a:gd name="T8" fmla="*/ 0 w 684"/>
                  <a:gd name="T9" fmla="*/ 0 h 701"/>
                  <a:gd name="T10" fmla="*/ 0 w 684"/>
                  <a:gd name="T11" fmla="*/ 0 h 7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84" h="701">
                    <a:moveTo>
                      <a:pt x="0" y="0"/>
                    </a:moveTo>
                    <a:lnTo>
                      <a:pt x="0" y="701"/>
                    </a:lnTo>
                    <a:lnTo>
                      <a:pt x="684" y="701"/>
                    </a:lnTo>
                    <a:lnTo>
                      <a:pt x="68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" name="Freeform 13">
                <a:extLst>
                  <a:ext uri="{FF2B5EF4-FFF2-40B4-BE49-F238E27FC236}">
                    <a16:creationId xmlns:a16="http://schemas.microsoft.com/office/drawing/2014/main" id="{45951B18-F21C-40DC-8E46-D6DA0E2061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9013" y="4492625"/>
                <a:ext cx="1084263" cy="1309688"/>
              </a:xfrm>
              <a:custGeom>
                <a:avLst/>
                <a:gdLst>
                  <a:gd name="T0" fmla="*/ 683 w 683"/>
                  <a:gd name="T1" fmla="*/ 825 h 825"/>
                  <a:gd name="T2" fmla="*/ 683 w 683"/>
                  <a:gd name="T3" fmla="*/ 0 h 825"/>
                  <a:gd name="T4" fmla="*/ 0 w 683"/>
                  <a:gd name="T5" fmla="*/ 0 h 825"/>
                  <a:gd name="T6" fmla="*/ 0 w 683"/>
                  <a:gd name="T7" fmla="*/ 825 h 825"/>
                  <a:gd name="T8" fmla="*/ 683 w 683"/>
                  <a:gd name="T9" fmla="*/ 825 h 825"/>
                  <a:gd name="T10" fmla="*/ 683 w 683"/>
                  <a:gd name="T11" fmla="*/ 825 h 8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83" h="825">
                    <a:moveTo>
                      <a:pt x="683" y="825"/>
                    </a:moveTo>
                    <a:lnTo>
                      <a:pt x="683" y="0"/>
                    </a:lnTo>
                    <a:lnTo>
                      <a:pt x="0" y="0"/>
                    </a:lnTo>
                    <a:lnTo>
                      <a:pt x="0" y="825"/>
                    </a:lnTo>
                    <a:lnTo>
                      <a:pt x="683" y="825"/>
                    </a:lnTo>
                    <a:lnTo>
                      <a:pt x="683" y="825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EB2F7838-5CF1-43F5-BC8F-EBA9B1D9AB23}"/>
                </a:ext>
              </a:extLst>
            </p:cNvPr>
            <p:cNvSpPr txBox="1"/>
            <p:nvPr/>
          </p:nvSpPr>
          <p:spPr>
            <a:xfrm>
              <a:off x="2250458" y="5722623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0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1616EFCD-5681-4497-B2D9-C7865A3A24F7}"/>
                </a:ext>
              </a:extLst>
            </p:cNvPr>
            <p:cNvSpPr txBox="1"/>
            <p:nvPr/>
          </p:nvSpPr>
          <p:spPr>
            <a:xfrm>
              <a:off x="2151071" y="5025008"/>
              <a:ext cx="3834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10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146717A9-438B-4252-854D-DC6DC7EAA693}"/>
                </a:ext>
              </a:extLst>
            </p:cNvPr>
            <p:cNvSpPr txBox="1"/>
            <p:nvPr/>
          </p:nvSpPr>
          <p:spPr>
            <a:xfrm>
              <a:off x="2151071" y="4327395"/>
              <a:ext cx="3834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20</a:t>
              </a: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EADC12ED-7E4F-48F3-94C7-88B0E5AD43B2}"/>
                </a:ext>
              </a:extLst>
            </p:cNvPr>
            <p:cNvSpPr txBox="1"/>
            <p:nvPr/>
          </p:nvSpPr>
          <p:spPr>
            <a:xfrm>
              <a:off x="2151071" y="3629782"/>
              <a:ext cx="3834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30</a:t>
              </a: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675CB775-DCA5-403A-9555-AE1117457C88}"/>
                </a:ext>
              </a:extLst>
            </p:cNvPr>
            <p:cNvSpPr txBox="1"/>
            <p:nvPr/>
          </p:nvSpPr>
          <p:spPr>
            <a:xfrm>
              <a:off x="2151071" y="2932169"/>
              <a:ext cx="3834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40</a:t>
              </a: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62D581C7-5806-4A6D-9CE1-3099502D00EB}"/>
                </a:ext>
              </a:extLst>
            </p:cNvPr>
            <p:cNvSpPr txBox="1"/>
            <p:nvPr/>
          </p:nvSpPr>
          <p:spPr>
            <a:xfrm>
              <a:off x="2151071" y="2234556"/>
              <a:ext cx="3834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50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07F28EFD-D53E-4A84-B5F6-B53B9440651B}"/>
                </a:ext>
              </a:extLst>
            </p:cNvPr>
            <p:cNvSpPr txBox="1"/>
            <p:nvPr/>
          </p:nvSpPr>
          <p:spPr>
            <a:xfrm>
              <a:off x="3561628" y="4386590"/>
              <a:ext cx="55145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15.9 </a:t>
              </a: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C5C03C86-EE09-41A4-AD1B-591AB8096008}"/>
                </a:ext>
              </a:extLst>
            </p:cNvPr>
            <p:cNvSpPr txBox="1"/>
            <p:nvPr/>
          </p:nvSpPr>
          <p:spPr>
            <a:xfrm>
              <a:off x="5066834" y="4165669"/>
              <a:ext cx="55145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18.8 </a:t>
              </a:r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74EFDF11-C4B0-4ADE-835E-99D35AD1BB7A}"/>
                </a:ext>
              </a:extLst>
            </p:cNvPr>
            <p:cNvSpPr txBox="1"/>
            <p:nvPr/>
          </p:nvSpPr>
          <p:spPr>
            <a:xfrm>
              <a:off x="4048614" y="2871560"/>
              <a:ext cx="116264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OR = 0.82</a:t>
              </a:r>
              <a:br>
                <a:rPr lang="fr-FR" sz="1400" dirty="0"/>
              </a:br>
              <a:r>
                <a:rPr lang="fr-FR" sz="1400" dirty="0"/>
                <a:t>(0.44 - 1.52)</a:t>
              </a:r>
            </a:p>
          </p:txBody>
        </p: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3249B485-6271-48E3-8559-8B14C3ED0898}"/>
                </a:ext>
              </a:extLst>
            </p:cNvPr>
            <p:cNvSpPr txBox="1"/>
            <p:nvPr/>
          </p:nvSpPr>
          <p:spPr>
            <a:xfrm>
              <a:off x="4202874" y="3437751"/>
              <a:ext cx="8385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p = 0.52</a:t>
              </a:r>
            </a:p>
          </p:txBody>
        </p:sp>
        <p:cxnSp>
          <p:nvCxnSpPr>
            <p:cNvPr id="40" name="Connecteur : en angle 39">
              <a:extLst>
                <a:ext uri="{FF2B5EF4-FFF2-40B4-BE49-F238E27FC236}">
                  <a16:creationId xmlns:a16="http://schemas.microsoft.com/office/drawing/2014/main" id="{1283C68D-0FF4-459A-A290-6184329DC90C}"/>
                </a:ext>
              </a:extLst>
            </p:cNvPr>
            <p:cNvCxnSpPr>
              <a:stCxn id="38" idx="1"/>
              <a:endCxn id="33" idx="0"/>
            </p:cNvCxnSpPr>
            <p:nvPr/>
          </p:nvCxnSpPr>
          <p:spPr>
            <a:xfrm rot="10800000" flipV="1">
              <a:off x="3837356" y="3591640"/>
              <a:ext cx="365519" cy="794950"/>
            </a:xfrm>
            <a:prstGeom prst="bentConnector2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 : en angle 41">
              <a:extLst>
                <a:ext uri="{FF2B5EF4-FFF2-40B4-BE49-F238E27FC236}">
                  <a16:creationId xmlns:a16="http://schemas.microsoft.com/office/drawing/2014/main" id="{27BB2A20-CC4E-47A1-9A86-3262B503AEF5}"/>
                </a:ext>
              </a:extLst>
            </p:cNvPr>
            <p:cNvCxnSpPr>
              <a:stCxn id="38" idx="3"/>
              <a:endCxn id="34" idx="0"/>
            </p:cNvCxnSpPr>
            <p:nvPr/>
          </p:nvCxnSpPr>
          <p:spPr>
            <a:xfrm>
              <a:off x="5041427" y="3591640"/>
              <a:ext cx="301134" cy="574029"/>
            </a:xfrm>
            <a:prstGeom prst="bentConnector2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63CB5497-1381-4AD5-A8BD-F24A6D4FA475}"/>
                </a:ext>
              </a:extLst>
            </p:cNvPr>
            <p:cNvSpPr txBox="1"/>
            <p:nvPr/>
          </p:nvSpPr>
          <p:spPr>
            <a:xfrm>
              <a:off x="3448944" y="5876511"/>
              <a:ext cx="90703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CVC</a:t>
              </a:r>
            </a:p>
            <a:p>
              <a:pPr algn="ctr"/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 = 145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C5748148-78C4-492C-AB53-03A2B100DAF3}"/>
                </a:ext>
              </a:extLst>
            </p:cNvPr>
            <p:cNvSpPr txBox="1"/>
            <p:nvPr/>
          </p:nvSpPr>
          <p:spPr>
            <a:xfrm>
              <a:off x="4913568" y="5867600"/>
              <a:ext cx="93892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Placebo</a:t>
              </a:r>
            </a:p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 = 144</a:t>
              </a: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2411760" y="2060848"/>
              <a:ext cx="3443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3868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-16400" y="1052736"/>
            <a:ext cx="8944526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sz="23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Key secondary endpoint at Year 1: improvement in fibrosis by ≥ 1 stage</a:t>
            </a:r>
          </a:p>
          <a:p>
            <a:pPr algn="ctr">
              <a:spcBef>
                <a:spcPts val="0"/>
              </a:spcBef>
            </a:pPr>
            <a:r>
              <a:rPr lang="en-GB" sz="23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and no worsening of </a:t>
            </a:r>
            <a:r>
              <a:rPr lang="en-GB" sz="2300" b="1" dirty="0" err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steato</a:t>
            </a:r>
            <a:r>
              <a:rPr lang="en-GB" sz="23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-hepatitis by baseline characteristics</a:t>
            </a:r>
            <a:endParaRPr lang="en-GB" sz="23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F25A1757-348F-4F4E-91EE-E3A129DDBF3C}"/>
              </a:ext>
            </a:extLst>
          </p:cNvPr>
          <p:cNvGrpSpPr/>
          <p:nvPr/>
        </p:nvGrpSpPr>
        <p:grpSpPr>
          <a:xfrm>
            <a:off x="3526856" y="2271933"/>
            <a:ext cx="972349" cy="538851"/>
            <a:chOff x="3526856" y="2271933"/>
            <a:chExt cx="972349" cy="538851"/>
          </a:xfrm>
        </p:grpSpPr>
        <p:sp>
          <p:nvSpPr>
            <p:cNvPr id="177" name="AutoShape 126">
              <a:extLst>
                <a:ext uri="{FF2B5EF4-FFF2-40B4-BE49-F238E27FC236}">
                  <a16:creationId xmlns:a16="http://schemas.microsoft.com/office/drawing/2014/main" id="{5EA84754-0B10-4144-A5A3-2E3D110052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6856" y="2284032"/>
              <a:ext cx="953594" cy="50672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000"/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8489858F-17B6-4AAF-B30A-57883148864B}"/>
                </a:ext>
              </a:extLst>
            </p:cNvPr>
            <p:cNvSpPr/>
            <p:nvPr/>
          </p:nvSpPr>
          <p:spPr>
            <a:xfrm>
              <a:off x="3635896" y="2375278"/>
              <a:ext cx="137481" cy="137481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8A3F50D5-6577-4B9C-B8E6-F9EF0FAE8FA6}"/>
                </a:ext>
              </a:extLst>
            </p:cNvPr>
            <p:cNvSpPr/>
            <p:nvPr/>
          </p:nvSpPr>
          <p:spPr>
            <a:xfrm>
              <a:off x="3635896" y="2578906"/>
              <a:ext cx="137481" cy="137481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ZoneTexte 91">
              <a:extLst>
                <a:ext uri="{FF2B5EF4-FFF2-40B4-BE49-F238E27FC236}">
                  <a16:creationId xmlns:a16="http://schemas.microsoft.com/office/drawing/2014/main" id="{40B677AA-52F6-4E2F-BDC4-8B32B0B43A42}"/>
                </a:ext>
              </a:extLst>
            </p:cNvPr>
            <p:cNvSpPr txBox="1"/>
            <p:nvPr/>
          </p:nvSpPr>
          <p:spPr>
            <a:xfrm>
              <a:off x="3727840" y="2271933"/>
              <a:ext cx="4767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CVC</a:t>
              </a:r>
            </a:p>
          </p:txBody>
        </p:sp>
        <p:sp>
          <p:nvSpPr>
            <p:cNvPr id="93" name="ZoneTexte 92">
              <a:extLst>
                <a:ext uri="{FF2B5EF4-FFF2-40B4-BE49-F238E27FC236}">
                  <a16:creationId xmlns:a16="http://schemas.microsoft.com/office/drawing/2014/main" id="{69B7F194-6F8A-490E-ADFD-B6ECEB627682}"/>
                </a:ext>
              </a:extLst>
            </p:cNvPr>
            <p:cNvSpPr txBox="1"/>
            <p:nvPr/>
          </p:nvSpPr>
          <p:spPr>
            <a:xfrm>
              <a:off x="3727840" y="2503007"/>
              <a:ext cx="771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Placebo</a:t>
              </a:r>
            </a:p>
          </p:txBody>
        </p:sp>
      </p:grpSp>
      <p:sp>
        <p:nvSpPr>
          <p:cNvPr id="98" name="Line 29">
            <a:extLst>
              <a:ext uri="{FF2B5EF4-FFF2-40B4-BE49-F238E27FC236}">
                <a16:creationId xmlns:a16="http://schemas.microsoft.com/office/drawing/2014/main" id="{CB4B4BF4-592B-4732-82C0-591D14979C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88681" y="6113433"/>
            <a:ext cx="4787978" cy="0"/>
          </a:xfrm>
          <a:prstGeom prst="line">
            <a:avLst/>
          </a:prstGeom>
          <a:noFill/>
          <a:ln w="11113" cap="rnd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3" name="Rectangle 27">
            <a:extLst>
              <a:ext uri="{FF2B5EF4-FFF2-40B4-BE49-F238E27FC236}">
                <a16:creationId xmlns:a16="http://schemas.microsoft.com/office/drawing/2014/main" id="{894F1173-C993-416B-B2D8-70124FFF4D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CENTAUR Study: </a:t>
            </a:r>
            <a:r>
              <a:rPr lang="en-US" sz="2800" dirty="0" err="1">
                <a:ea typeface="ＭＳ Ｐゴシック" pitchFamily="34" charset="-128"/>
              </a:rPr>
              <a:t>cenicriviroc</a:t>
            </a:r>
            <a:r>
              <a:rPr lang="en-US" sz="2800" dirty="0">
                <a:ea typeface="ＭＳ Ｐゴシック" pitchFamily="34" charset="-128"/>
              </a:rPr>
              <a:t> in NASH (phase 2b)</a:t>
            </a:r>
          </a:p>
        </p:txBody>
      </p:sp>
      <p:sp>
        <p:nvSpPr>
          <p:cNvPr id="174" name="AutoShape 162">
            <a:extLst>
              <a:ext uri="{FF2B5EF4-FFF2-40B4-BE49-F238E27FC236}">
                <a16:creationId xmlns:a16="http://schemas.microsoft.com/office/drawing/2014/main" id="{D8951ED2-2BCF-48B6-B991-3DE5B9221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6597353"/>
            <a:ext cx="1742364" cy="28803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175" name="ZoneTexte 23">
            <a:extLst>
              <a:ext uri="{FF2B5EF4-FFF2-40B4-BE49-F238E27FC236}">
                <a16:creationId xmlns:a16="http://schemas.microsoft.com/office/drawing/2014/main" id="{8D7F878F-0A30-46F3-B98B-76221138B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" y="6597350"/>
            <a:ext cx="17423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Cenicriviroc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 - Phase 2b</a:t>
            </a:r>
          </a:p>
        </p:txBody>
      </p:sp>
      <p:sp>
        <p:nvSpPr>
          <p:cNvPr id="176" name="ZoneTexte 69">
            <a:extLst>
              <a:ext uri="{FF2B5EF4-FFF2-40B4-BE49-F238E27FC236}">
                <a16:creationId xmlns:a16="http://schemas.microsoft.com/office/drawing/2014/main" id="{5737E147-EC49-43C0-A7A7-9C45D21B8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Friedman SL, Hepatology 2018;67:1754-67</a:t>
            </a:r>
          </a:p>
        </p:txBody>
      </p:sp>
      <p:sp>
        <p:nvSpPr>
          <p:cNvPr id="178" name="ZoneTexte 177">
            <a:extLst>
              <a:ext uri="{FF2B5EF4-FFF2-40B4-BE49-F238E27FC236}">
                <a16:creationId xmlns:a16="http://schemas.microsoft.com/office/drawing/2014/main" id="{4B3F36BB-D4B6-4595-B8E9-ED19616957E3}"/>
              </a:ext>
            </a:extLst>
          </p:cNvPr>
          <p:cNvSpPr txBox="1"/>
          <p:nvPr/>
        </p:nvSpPr>
        <p:spPr>
          <a:xfrm>
            <a:off x="1587989" y="1825079"/>
            <a:ext cx="11669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patients</a:t>
            </a: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BC61EFEB-5215-4F8A-B167-F30FED809163}"/>
              </a:ext>
            </a:extLst>
          </p:cNvPr>
          <p:cNvGrpSpPr/>
          <p:nvPr/>
        </p:nvGrpSpPr>
        <p:grpSpPr>
          <a:xfrm>
            <a:off x="5991178" y="4376137"/>
            <a:ext cx="2762509" cy="2178105"/>
            <a:chOff x="5991178" y="4376137"/>
            <a:chExt cx="2762509" cy="2178105"/>
          </a:xfrm>
        </p:grpSpPr>
        <p:sp>
          <p:nvSpPr>
            <p:cNvPr id="113" name="Freeform 44">
              <a:extLst>
                <a:ext uri="{FF2B5EF4-FFF2-40B4-BE49-F238E27FC236}">
                  <a16:creationId xmlns:a16="http://schemas.microsoft.com/office/drawing/2014/main" id="{655A92AF-31A5-4ADD-90B3-3F65FB5C58EF}"/>
                </a:ext>
              </a:extLst>
            </p:cNvPr>
            <p:cNvSpPr>
              <a:spLocks/>
            </p:cNvSpPr>
            <p:nvPr/>
          </p:nvSpPr>
          <p:spPr bwMode="auto">
            <a:xfrm>
              <a:off x="6844750" y="5609414"/>
              <a:ext cx="258763" cy="504018"/>
            </a:xfrm>
            <a:custGeom>
              <a:avLst/>
              <a:gdLst>
                <a:gd name="T0" fmla="*/ 163 w 163"/>
                <a:gd name="T1" fmla="*/ 0 h 363"/>
                <a:gd name="T2" fmla="*/ 0 w 163"/>
                <a:gd name="T3" fmla="*/ 0 h 363"/>
                <a:gd name="T4" fmla="*/ 0 w 163"/>
                <a:gd name="T5" fmla="*/ 363 h 363"/>
                <a:gd name="T6" fmla="*/ 163 w 163"/>
                <a:gd name="T7" fmla="*/ 363 h 363"/>
                <a:gd name="T8" fmla="*/ 163 w 163"/>
                <a:gd name="T9" fmla="*/ 0 h 363"/>
                <a:gd name="T10" fmla="*/ 163 w 163"/>
                <a:gd name="T11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3" h="363">
                  <a:moveTo>
                    <a:pt x="163" y="0"/>
                  </a:moveTo>
                  <a:lnTo>
                    <a:pt x="0" y="0"/>
                  </a:lnTo>
                  <a:lnTo>
                    <a:pt x="0" y="363"/>
                  </a:lnTo>
                  <a:lnTo>
                    <a:pt x="163" y="363"/>
                  </a:lnTo>
                  <a:lnTo>
                    <a:pt x="163" y="0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4" name="Freeform 45">
              <a:extLst>
                <a:ext uri="{FF2B5EF4-FFF2-40B4-BE49-F238E27FC236}">
                  <a16:creationId xmlns:a16="http://schemas.microsoft.com/office/drawing/2014/main" id="{B8037800-6194-4907-8BEF-7704D34CD8E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42665" y="5553875"/>
              <a:ext cx="260350" cy="556780"/>
            </a:xfrm>
            <a:custGeom>
              <a:avLst/>
              <a:gdLst>
                <a:gd name="T0" fmla="*/ 164 w 164"/>
                <a:gd name="T1" fmla="*/ 401 h 401"/>
                <a:gd name="T2" fmla="*/ 164 w 164"/>
                <a:gd name="T3" fmla="*/ 0 h 401"/>
                <a:gd name="T4" fmla="*/ 0 w 164"/>
                <a:gd name="T5" fmla="*/ 0 h 401"/>
                <a:gd name="T6" fmla="*/ 0 w 164"/>
                <a:gd name="T7" fmla="*/ 401 h 401"/>
                <a:gd name="T8" fmla="*/ 164 w 164"/>
                <a:gd name="T9" fmla="*/ 401 h 401"/>
                <a:gd name="T10" fmla="*/ 164 w 164"/>
                <a:gd name="T11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4" h="401">
                  <a:moveTo>
                    <a:pt x="164" y="401"/>
                  </a:moveTo>
                  <a:lnTo>
                    <a:pt x="164" y="0"/>
                  </a:lnTo>
                  <a:lnTo>
                    <a:pt x="0" y="0"/>
                  </a:lnTo>
                  <a:lnTo>
                    <a:pt x="0" y="401"/>
                  </a:lnTo>
                  <a:lnTo>
                    <a:pt x="164" y="401"/>
                  </a:lnTo>
                  <a:lnTo>
                    <a:pt x="164" y="401"/>
                  </a:lnTo>
                  <a:close/>
                </a:path>
              </a:pathLst>
            </a:custGeom>
            <a:solidFill>
              <a:srgbClr val="00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5" name="Freeform 46">
              <a:extLst>
                <a:ext uri="{FF2B5EF4-FFF2-40B4-BE49-F238E27FC236}">
                  <a16:creationId xmlns:a16="http://schemas.microsoft.com/office/drawing/2014/main" id="{83F104AE-6AD5-429A-9141-30C2BFC1CEA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5840" y="5215086"/>
              <a:ext cx="258763" cy="895569"/>
            </a:xfrm>
            <a:custGeom>
              <a:avLst/>
              <a:gdLst>
                <a:gd name="T0" fmla="*/ 163 w 163"/>
                <a:gd name="T1" fmla="*/ 0 h 645"/>
                <a:gd name="T2" fmla="*/ 0 w 163"/>
                <a:gd name="T3" fmla="*/ 0 h 645"/>
                <a:gd name="T4" fmla="*/ 0 w 163"/>
                <a:gd name="T5" fmla="*/ 645 h 645"/>
                <a:gd name="T6" fmla="*/ 163 w 163"/>
                <a:gd name="T7" fmla="*/ 645 h 645"/>
                <a:gd name="T8" fmla="*/ 163 w 163"/>
                <a:gd name="T9" fmla="*/ 0 h 645"/>
                <a:gd name="T10" fmla="*/ 163 w 163"/>
                <a:gd name="T11" fmla="*/ 0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3" h="645">
                  <a:moveTo>
                    <a:pt x="163" y="0"/>
                  </a:moveTo>
                  <a:lnTo>
                    <a:pt x="0" y="0"/>
                  </a:lnTo>
                  <a:lnTo>
                    <a:pt x="0" y="645"/>
                  </a:lnTo>
                  <a:lnTo>
                    <a:pt x="163" y="645"/>
                  </a:lnTo>
                  <a:lnTo>
                    <a:pt x="163" y="0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rgbClr val="00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6" name="Freeform 47">
              <a:extLst>
                <a:ext uri="{FF2B5EF4-FFF2-40B4-BE49-F238E27FC236}">
                  <a16:creationId xmlns:a16="http://schemas.microsoft.com/office/drawing/2014/main" id="{BFAD62D2-B0B1-405D-90EC-7B294D766EDE}"/>
                </a:ext>
              </a:extLst>
            </p:cNvPr>
            <p:cNvSpPr>
              <a:spLocks/>
            </p:cNvSpPr>
            <p:nvPr/>
          </p:nvSpPr>
          <p:spPr bwMode="auto">
            <a:xfrm>
              <a:off x="8093484" y="5832960"/>
              <a:ext cx="258763" cy="280473"/>
            </a:xfrm>
            <a:custGeom>
              <a:avLst/>
              <a:gdLst>
                <a:gd name="T0" fmla="*/ 163 w 163"/>
                <a:gd name="T1" fmla="*/ 0 h 202"/>
                <a:gd name="T2" fmla="*/ 0 w 163"/>
                <a:gd name="T3" fmla="*/ 0 h 202"/>
                <a:gd name="T4" fmla="*/ 0 w 163"/>
                <a:gd name="T5" fmla="*/ 202 h 202"/>
                <a:gd name="T6" fmla="*/ 163 w 163"/>
                <a:gd name="T7" fmla="*/ 202 h 202"/>
                <a:gd name="T8" fmla="*/ 163 w 163"/>
                <a:gd name="T9" fmla="*/ 0 h 202"/>
                <a:gd name="T10" fmla="*/ 163 w 163"/>
                <a:gd name="T1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3" h="202">
                  <a:moveTo>
                    <a:pt x="163" y="0"/>
                  </a:moveTo>
                  <a:lnTo>
                    <a:pt x="0" y="0"/>
                  </a:lnTo>
                  <a:lnTo>
                    <a:pt x="0" y="202"/>
                  </a:lnTo>
                  <a:lnTo>
                    <a:pt x="163" y="202"/>
                  </a:lnTo>
                  <a:lnTo>
                    <a:pt x="163" y="0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" name="ZoneTexte 143">
              <a:extLst>
                <a:ext uri="{FF2B5EF4-FFF2-40B4-BE49-F238E27FC236}">
                  <a16:creationId xmlns:a16="http://schemas.microsoft.com/office/drawing/2014/main" id="{4E3F8101-B0A9-45B7-8633-64D4F0C3F8C8}"/>
                </a:ext>
              </a:extLst>
            </p:cNvPr>
            <p:cNvSpPr txBox="1"/>
            <p:nvPr/>
          </p:nvSpPr>
          <p:spPr>
            <a:xfrm>
              <a:off x="6327087" y="5231731"/>
              <a:ext cx="5056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17.7</a:t>
              </a:r>
            </a:p>
          </p:txBody>
        </p:sp>
        <p:sp>
          <p:nvSpPr>
            <p:cNvPr id="145" name="ZoneTexte 144">
              <a:extLst>
                <a:ext uri="{FF2B5EF4-FFF2-40B4-BE49-F238E27FC236}">
                  <a16:creationId xmlns:a16="http://schemas.microsoft.com/office/drawing/2014/main" id="{B2D17BBE-7563-42FB-84ED-60E9DD5387C1}"/>
                </a:ext>
              </a:extLst>
            </p:cNvPr>
            <p:cNvSpPr txBox="1"/>
            <p:nvPr/>
          </p:nvSpPr>
          <p:spPr>
            <a:xfrm>
              <a:off x="6792523" y="5281463"/>
              <a:ext cx="5056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15.8</a:t>
              </a:r>
            </a:p>
          </p:txBody>
        </p:sp>
        <p:sp>
          <p:nvSpPr>
            <p:cNvPr id="146" name="ZoneTexte 145">
              <a:extLst>
                <a:ext uri="{FF2B5EF4-FFF2-40B4-BE49-F238E27FC236}">
                  <a16:creationId xmlns:a16="http://schemas.microsoft.com/office/drawing/2014/main" id="{E7FFAAE6-2842-4F21-8840-D4B93FC173DF}"/>
                </a:ext>
              </a:extLst>
            </p:cNvPr>
            <p:cNvSpPr txBox="1"/>
            <p:nvPr/>
          </p:nvSpPr>
          <p:spPr>
            <a:xfrm>
              <a:off x="6514932" y="4971274"/>
              <a:ext cx="65172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p = 0.78</a:t>
              </a:r>
            </a:p>
          </p:txBody>
        </p:sp>
        <p:sp>
          <p:nvSpPr>
            <p:cNvPr id="147" name="Parenthèse fermante 146">
              <a:extLst>
                <a:ext uri="{FF2B5EF4-FFF2-40B4-BE49-F238E27FC236}">
                  <a16:creationId xmlns:a16="http://schemas.microsoft.com/office/drawing/2014/main" id="{12B29FB9-A38D-401F-945D-92194861552E}"/>
                </a:ext>
              </a:extLst>
            </p:cNvPr>
            <p:cNvSpPr/>
            <p:nvPr/>
          </p:nvSpPr>
          <p:spPr>
            <a:xfrm rot="16200000">
              <a:off x="6759766" y="4992284"/>
              <a:ext cx="86184" cy="498573"/>
            </a:xfrm>
            <a:prstGeom prst="rightBracket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8" name="ZoneTexte 147">
              <a:extLst>
                <a:ext uri="{FF2B5EF4-FFF2-40B4-BE49-F238E27FC236}">
                  <a16:creationId xmlns:a16="http://schemas.microsoft.com/office/drawing/2014/main" id="{C05960F7-8D2A-4183-AC9B-A2D330248889}"/>
                </a:ext>
              </a:extLst>
            </p:cNvPr>
            <p:cNvSpPr txBox="1"/>
            <p:nvPr/>
          </p:nvSpPr>
          <p:spPr>
            <a:xfrm>
              <a:off x="6373613" y="4613066"/>
              <a:ext cx="8771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OR = 1.15</a:t>
              </a:r>
              <a:br>
                <a:rPr lang="fr-FR" sz="1000" dirty="0"/>
              </a:br>
              <a:r>
                <a:rPr lang="fr-FR" sz="1000" dirty="0"/>
                <a:t>(0.44 ; 3.02)</a:t>
              </a:r>
            </a:p>
          </p:txBody>
        </p:sp>
        <p:sp>
          <p:nvSpPr>
            <p:cNvPr id="149" name="ZoneTexte 148">
              <a:extLst>
                <a:ext uri="{FF2B5EF4-FFF2-40B4-BE49-F238E27FC236}">
                  <a16:creationId xmlns:a16="http://schemas.microsoft.com/office/drawing/2014/main" id="{0548BD03-909E-482B-A359-6906A651550A}"/>
                </a:ext>
              </a:extLst>
            </p:cNvPr>
            <p:cNvSpPr txBox="1"/>
            <p:nvPr/>
          </p:nvSpPr>
          <p:spPr>
            <a:xfrm>
              <a:off x="7559058" y="4921423"/>
              <a:ext cx="5056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28.1</a:t>
              </a:r>
            </a:p>
          </p:txBody>
        </p:sp>
        <p:sp>
          <p:nvSpPr>
            <p:cNvPr id="150" name="ZoneTexte 149">
              <a:extLst>
                <a:ext uri="{FF2B5EF4-FFF2-40B4-BE49-F238E27FC236}">
                  <a16:creationId xmlns:a16="http://schemas.microsoft.com/office/drawing/2014/main" id="{E891ED36-7180-4D1C-B15E-5D240B6FE99A}"/>
                </a:ext>
              </a:extLst>
            </p:cNvPr>
            <p:cNvSpPr txBox="1"/>
            <p:nvPr/>
          </p:nvSpPr>
          <p:spPr>
            <a:xfrm>
              <a:off x="8039196" y="5517232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8.7</a:t>
              </a:r>
            </a:p>
          </p:txBody>
        </p:sp>
        <p:sp>
          <p:nvSpPr>
            <p:cNvPr id="151" name="ZoneTexte 150">
              <a:extLst>
                <a:ext uri="{FF2B5EF4-FFF2-40B4-BE49-F238E27FC236}">
                  <a16:creationId xmlns:a16="http://schemas.microsoft.com/office/drawing/2014/main" id="{49B0898A-748C-40A6-BB30-C7BDC632F5DA}"/>
                </a:ext>
              </a:extLst>
            </p:cNvPr>
            <p:cNvSpPr txBox="1"/>
            <p:nvPr/>
          </p:nvSpPr>
          <p:spPr>
            <a:xfrm>
              <a:off x="7643976" y="4649153"/>
              <a:ext cx="78899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p = 0.0056</a:t>
              </a:r>
            </a:p>
          </p:txBody>
        </p:sp>
        <p:sp>
          <p:nvSpPr>
            <p:cNvPr id="152" name="Parenthèse fermante 151">
              <a:extLst>
                <a:ext uri="{FF2B5EF4-FFF2-40B4-BE49-F238E27FC236}">
                  <a16:creationId xmlns:a16="http://schemas.microsoft.com/office/drawing/2014/main" id="{23CFAFE0-0D8A-4E88-B079-73854EC61572}"/>
                </a:ext>
              </a:extLst>
            </p:cNvPr>
            <p:cNvSpPr/>
            <p:nvPr/>
          </p:nvSpPr>
          <p:spPr>
            <a:xfrm rot="16200000">
              <a:off x="7991735" y="4662966"/>
              <a:ext cx="86184" cy="498573"/>
            </a:xfrm>
            <a:prstGeom prst="rightBracket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3" name="ZoneTexte 152">
              <a:extLst>
                <a:ext uri="{FF2B5EF4-FFF2-40B4-BE49-F238E27FC236}">
                  <a16:creationId xmlns:a16="http://schemas.microsoft.com/office/drawing/2014/main" id="{92C0E1A3-02D5-4176-81FB-0C1A2EBC73AC}"/>
                </a:ext>
              </a:extLst>
            </p:cNvPr>
            <p:cNvSpPr txBox="1"/>
            <p:nvPr/>
          </p:nvSpPr>
          <p:spPr>
            <a:xfrm>
              <a:off x="7334646" y="4478923"/>
              <a:ext cx="141904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OR = 4.1 (1.51 ; 11.2)</a:t>
              </a:r>
            </a:p>
          </p:txBody>
        </p:sp>
        <p:sp>
          <p:nvSpPr>
            <p:cNvPr id="164" name="ZoneTexte 163">
              <a:extLst>
                <a:ext uri="{FF2B5EF4-FFF2-40B4-BE49-F238E27FC236}">
                  <a16:creationId xmlns:a16="http://schemas.microsoft.com/office/drawing/2014/main" id="{D3D3B882-1FA5-46FD-8491-CE4D23A9A4DE}"/>
                </a:ext>
              </a:extLst>
            </p:cNvPr>
            <p:cNvSpPr txBox="1"/>
            <p:nvPr/>
          </p:nvSpPr>
          <p:spPr>
            <a:xfrm>
              <a:off x="6400165" y="612857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62</a:t>
              </a:r>
            </a:p>
          </p:txBody>
        </p:sp>
        <p:sp>
          <p:nvSpPr>
            <p:cNvPr id="165" name="ZoneTexte 164">
              <a:extLst>
                <a:ext uri="{FF2B5EF4-FFF2-40B4-BE49-F238E27FC236}">
                  <a16:creationId xmlns:a16="http://schemas.microsoft.com/office/drawing/2014/main" id="{F05E87AE-7340-42DA-8062-D23EEBDBEE3A}"/>
                </a:ext>
              </a:extLst>
            </p:cNvPr>
            <p:cNvSpPr txBox="1"/>
            <p:nvPr/>
          </p:nvSpPr>
          <p:spPr>
            <a:xfrm>
              <a:off x="6812195" y="612857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57</a:t>
              </a:r>
            </a:p>
          </p:txBody>
        </p:sp>
        <p:sp>
          <p:nvSpPr>
            <p:cNvPr id="166" name="ZoneTexte 165">
              <a:extLst>
                <a:ext uri="{FF2B5EF4-FFF2-40B4-BE49-F238E27FC236}">
                  <a16:creationId xmlns:a16="http://schemas.microsoft.com/office/drawing/2014/main" id="{F5CC3923-5C26-4641-8A3E-96D5E384C3DB}"/>
                </a:ext>
              </a:extLst>
            </p:cNvPr>
            <p:cNvSpPr txBox="1"/>
            <p:nvPr/>
          </p:nvSpPr>
          <p:spPr>
            <a:xfrm>
              <a:off x="7666496" y="612857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64</a:t>
              </a:r>
            </a:p>
          </p:txBody>
        </p:sp>
        <p:sp>
          <p:nvSpPr>
            <p:cNvPr id="167" name="ZoneTexte 166">
              <a:extLst>
                <a:ext uri="{FF2B5EF4-FFF2-40B4-BE49-F238E27FC236}">
                  <a16:creationId xmlns:a16="http://schemas.microsoft.com/office/drawing/2014/main" id="{71F95E40-02EA-4870-B5A9-721DFCDFA9EF}"/>
                </a:ext>
              </a:extLst>
            </p:cNvPr>
            <p:cNvSpPr txBox="1"/>
            <p:nvPr/>
          </p:nvSpPr>
          <p:spPr>
            <a:xfrm>
              <a:off x="8059778" y="612857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69</a:t>
              </a:r>
            </a:p>
          </p:txBody>
        </p:sp>
        <p:sp>
          <p:nvSpPr>
            <p:cNvPr id="171" name="ZoneTexte 170">
              <a:extLst>
                <a:ext uri="{FF2B5EF4-FFF2-40B4-BE49-F238E27FC236}">
                  <a16:creationId xmlns:a16="http://schemas.microsoft.com/office/drawing/2014/main" id="{7D71C3F2-8572-4684-9E5D-8E6439EF3FFF}"/>
                </a:ext>
              </a:extLst>
            </p:cNvPr>
            <p:cNvSpPr txBox="1"/>
            <p:nvPr/>
          </p:nvSpPr>
          <p:spPr>
            <a:xfrm>
              <a:off x="6448381" y="6277243"/>
              <a:ext cx="6830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Grade 1</a:t>
              </a:r>
            </a:p>
          </p:txBody>
        </p:sp>
        <p:sp>
          <p:nvSpPr>
            <p:cNvPr id="172" name="ZoneTexte 171">
              <a:extLst>
                <a:ext uri="{FF2B5EF4-FFF2-40B4-BE49-F238E27FC236}">
                  <a16:creationId xmlns:a16="http://schemas.microsoft.com/office/drawing/2014/main" id="{976CF564-F5E8-480E-B15B-64B72535BC6A}"/>
                </a:ext>
              </a:extLst>
            </p:cNvPr>
            <p:cNvSpPr txBox="1"/>
            <p:nvPr/>
          </p:nvSpPr>
          <p:spPr>
            <a:xfrm>
              <a:off x="7736143" y="6277243"/>
              <a:ext cx="6830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Grade 2</a:t>
              </a:r>
            </a:p>
          </p:txBody>
        </p:sp>
        <p:sp>
          <p:nvSpPr>
            <p:cNvPr id="179" name="Line 29">
              <a:extLst>
                <a:ext uri="{FF2B5EF4-FFF2-40B4-BE49-F238E27FC236}">
                  <a16:creationId xmlns:a16="http://schemas.microsoft.com/office/drawing/2014/main" id="{CB4B4BF4-592B-4732-82C0-591D14979C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51218" y="6113433"/>
              <a:ext cx="2160000" cy="0"/>
            </a:xfrm>
            <a:prstGeom prst="line">
              <a:avLst/>
            </a:prstGeom>
            <a:noFill/>
            <a:ln w="11113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180" name="Grouper 179"/>
            <p:cNvGrpSpPr/>
            <p:nvPr/>
          </p:nvGrpSpPr>
          <p:grpSpPr>
            <a:xfrm>
              <a:off x="5991178" y="4653135"/>
              <a:ext cx="456305" cy="1728193"/>
              <a:chOff x="518567" y="4646606"/>
              <a:chExt cx="456305" cy="1728193"/>
            </a:xfrm>
          </p:grpSpPr>
          <p:sp>
            <p:nvSpPr>
              <p:cNvPr id="181" name="Line 28">
                <a:extLst>
                  <a:ext uri="{FF2B5EF4-FFF2-40B4-BE49-F238E27FC236}">
                    <a16:creationId xmlns:a16="http://schemas.microsoft.com/office/drawing/2014/main" id="{EAAA927F-F5A2-4F75-9041-314E70A893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88669" y="4646606"/>
                <a:ext cx="10919" cy="1466825"/>
              </a:xfrm>
              <a:prstGeom prst="line">
                <a:avLst/>
              </a:prstGeom>
              <a:noFill/>
              <a:ln w="1111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" name="Line 30">
                <a:extLst>
                  <a:ext uri="{FF2B5EF4-FFF2-40B4-BE49-F238E27FC236}">
                    <a16:creationId xmlns:a16="http://schemas.microsoft.com/office/drawing/2014/main" id="{F2742BF2-A921-4FEE-9923-0A8D62F855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06120" y="4823534"/>
                <a:ext cx="82550" cy="0"/>
              </a:xfrm>
              <a:prstGeom prst="line">
                <a:avLst/>
              </a:prstGeom>
              <a:noFill/>
              <a:ln w="1111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3" name="Line 31">
                <a:extLst>
                  <a:ext uri="{FF2B5EF4-FFF2-40B4-BE49-F238E27FC236}">
                    <a16:creationId xmlns:a16="http://schemas.microsoft.com/office/drawing/2014/main" id="{851D6A15-9C7D-4276-BD0A-F5D33C6A0A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06120" y="5145662"/>
                <a:ext cx="82550" cy="0"/>
              </a:xfrm>
              <a:prstGeom prst="line">
                <a:avLst/>
              </a:prstGeom>
              <a:noFill/>
              <a:ln w="1111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4" name="Line 32">
                <a:extLst>
                  <a:ext uri="{FF2B5EF4-FFF2-40B4-BE49-F238E27FC236}">
                    <a16:creationId xmlns:a16="http://schemas.microsoft.com/office/drawing/2014/main" id="{A19DCCB8-81C1-4BF0-8DBC-316BBA4521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06120" y="5466401"/>
                <a:ext cx="82550" cy="0"/>
              </a:xfrm>
              <a:prstGeom prst="line">
                <a:avLst/>
              </a:prstGeom>
              <a:noFill/>
              <a:ln w="1111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5" name="Line 33">
                <a:extLst>
                  <a:ext uri="{FF2B5EF4-FFF2-40B4-BE49-F238E27FC236}">
                    <a16:creationId xmlns:a16="http://schemas.microsoft.com/office/drawing/2014/main" id="{DB1E5F0E-D59A-48CD-B609-DE13727489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06120" y="5789917"/>
                <a:ext cx="82550" cy="0"/>
              </a:xfrm>
              <a:prstGeom prst="line">
                <a:avLst/>
              </a:prstGeom>
              <a:noFill/>
              <a:ln w="1111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6" name="Line 34">
                <a:extLst>
                  <a:ext uri="{FF2B5EF4-FFF2-40B4-BE49-F238E27FC236}">
                    <a16:creationId xmlns:a16="http://schemas.microsoft.com/office/drawing/2014/main" id="{D5424C62-BCE2-4048-A203-0CCE734552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06120" y="6113433"/>
                <a:ext cx="82550" cy="0"/>
              </a:xfrm>
              <a:prstGeom prst="line">
                <a:avLst/>
              </a:prstGeom>
              <a:noFill/>
              <a:ln w="1111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8" name="ZoneTexte 187">
                <a:extLst>
                  <a:ext uri="{FF2B5EF4-FFF2-40B4-BE49-F238E27FC236}">
                    <a16:creationId xmlns:a16="http://schemas.microsoft.com/office/drawing/2014/main" id="{FD183842-89E7-4E68-804A-74497DF53A81}"/>
                  </a:ext>
                </a:extLst>
              </p:cNvPr>
              <p:cNvSpPr txBox="1"/>
              <p:nvPr/>
            </p:nvSpPr>
            <p:spPr>
              <a:xfrm>
                <a:off x="589099" y="5987544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/>
                  <a:t>0</a:t>
                </a:r>
              </a:p>
            </p:txBody>
          </p:sp>
          <p:sp>
            <p:nvSpPr>
              <p:cNvPr id="189" name="ZoneTexte 188">
                <a:extLst>
                  <a:ext uri="{FF2B5EF4-FFF2-40B4-BE49-F238E27FC236}">
                    <a16:creationId xmlns:a16="http://schemas.microsoft.com/office/drawing/2014/main" id="{CB2E02A9-D358-4A8B-8B72-947F9DE17862}"/>
                  </a:ext>
                </a:extLst>
              </p:cNvPr>
              <p:cNvSpPr txBox="1"/>
              <p:nvPr/>
            </p:nvSpPr>
            <p:spPr>
              <a:xfrm>
                <a:off x="518567" y="5667654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/>
                  <a:t>10</a:t>
                </a:r>
              </a:p>
            </p:txBody>
          </p:sp>
          <p:sp>
            <p:nvSpPr>
              <p:cNvPr id="190" name="ZoneTexte 189">
                <a:extLst>
                  <a:ext uri="{FF2B5EF4-FFF2-40B4-BE49-F238E27FC236}">
                    <a16:creationId xmlns:a16="http://schemas.microsoft.com/office/drawing/2014/main" id="{5529632F-967C-405E-BEA5-E8E8F4EF2B15}"/>
                  </a:ext>
                </a:extLst>
              </p:cNvPr>
              <p:cNvSpPr txBox="1"/>
              <p:nvPr/>
            </p:nvSpPr>
            <p:spPr>
              <a:xfrm>
                <a:off x="518567" y="5347764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/>
                  <a:t>20</a:t>
                </a:r>
              </a:p>
            </p:txBody>
          </p:sp>
          <p:sp>
            <p:nvSpPr>
              <p:cNvPr id="191" name="ZoneTexte 190">
                <a:extLst>
                  <a:ext uri="{FF2B5EF4-FFF2-40B4-BE49-F238E27FC236}">
                    <a16:creationId xmlns:a16="http://schemas.microsoft.com/office/drawing/2014/main" id="{8821C6B5-9514-402C-BFCD-6F15CCEA7B53}"/>
                  </a:ext>
                </a:extLst>
              </p:cNvPr>
              <p:cNvSpPr txBox="1"/>
              <p:nvPr/>
            </p:nvSpPr>
            <p:spPr>
              <a:xfrm>
                <a:off x="518567" y="5027874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/>
                  <a:t>30</a:t>
                </a:r>
              </a:p>
            </p:txBody>
          </p:sp>
          <p:sp>
            <p:nvSpPr>
              <p:cNvPr id="192" name="ZoneTexte 191">
                <a:extLst>
                  <a:ext uri="{FF2B5EF4-FFF2-40B4-BE49-F238E27FC236}">
                    <a16:creationId xmlns:a16="http://schemas.microsoft.com/office/drawing/2014/main" id="{0DBC9FE5-46B7-4254-9AE5-AB9616937F47}"/>
                  </a:ext>
                </a:extLst>
              </p:cNvPr>
              <p:cNvSpPr txBox="1"/>
              <p:nvPr/>
            </p:nvSpPr>
            <p:spPr>
              <a:xfrm>
                <a:off x="518567" y="4707984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/>
                  <a:t>40</a:t>
                </a:r>
              </a:p>
            </p:txBody>
          </p:sp>
          <p:sp>
            <p:nvSpPr>
              <p:cNvPr id="194" name="ZoneTexte 193">
                <a:extLst>
                  <a:ext uri="{FF2B5EF4-FFF2-40B4-BE49-F238E27FC236}">
                    <a16:creationId xmlns:a16="http://schemas.microsoft.com/office/drawing/2014/main" id="{FA92D099-5D2D-4B27-AC1E-325CB22C2497}"/>
                  </a:ext>
                </a:extLst>
              </p:cNvPr>
              <p:cNvSpPr txBox="1"/>
              <p:nvPr/>
            </p:nvSpPr>
            <p:spPr>
              <a:xfrm>
                <a:off x="551358" y="6128578"/>
                <a:ext cx="42351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/>
                  <a:t>N = </a:t>
                </a:r>
              </a:p>
            </p:txBody>
          </p:sp>
        </p:grpSp>
        <p:sp>
          <p:nvSpPr>
            <p:cNvPr id="195" name="ZoneTexte 194"/>
            <p:cNvSpPr txBox="1"/>
            <p:nvPr/>
          </p:nvSpPr>
          <p:spPr>
            <a:xfrm>
              <a:off x="6194719" y="4376137"/>
              <a:ext cx="3214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/>
                <a:t>%</a:t>
              </a:r>
            </a:p>
          </p:txBody>
        </p:sp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id="{F4C3235C-B863-4672-AF02-EA0B39A78664}"/>
              </a:ext>
            </a:extLst>
          </p:cNvPr>
          <p:cNvGrpSpPr/>
          <p:nvPr/>
        </p:nvGrpSpPr>
        <p:grpSpPr>
          <a:xfrm>
            <a:off x="4996161" y="2101897"/>
            <a:ext cx="3472470" cy="1903167"/>
            <a:chOff x="4996161" y="2174667"/>
            <a:chExt cx="3472470" cy="1903167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50BB2780-B90B-4070-896D-B9C69E773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4295" y="2631007"/>
              <a:ext cx="3056137" cy="1169066"/>
            </a:xfrm>
            <a:custGeom>
              <a:avLst/>
              <a:gdLst>
                <a:gd name="T0" fmla="*/ 1754 w 1754"/>
                <a:gd name="T1" fmla="*/ 1448 h 1448"/>
                <a:gd name="T2" fmla="*/ 0 w 1754"/>
                <a:gd name="T3" fmla="*/ 1448 h 1448"/>
                <a:gd name="T4" fmla="*/ 0 w 1754"/>
                <a:gd name="T5" fmla="*/ 0 h 1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54" h="1448">
                  <a:moveTo>
                    <a:pt x="1754" y="1448"/>
                  </a:moveTo>
                  <a:lnTo>
                    <a:pt x="0" y="1448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Line 8">
              <a:extLst>
                <a:ext uri="{FF2B5EF4-FFF2-40B4-BE49-F238E27FC236}">
                  <a16:creationId xmlns:a16="http://schemas.microsoft.com/office/drawing/2014/main" id="{D678B404-D2DA-4B07-9A80-5122E8D6BA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03237" y="2642040"/>
              <a:ext cx="101058" cy="0"/>
            </a:xfrm>
            <a:prstGeom prst="line">
              <a:avLst/>
            </a:prstGeom>
            <a:noFill/>
            <a:ln w="12700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Line 16">
              <a:extLst>
                <a:ext uri="{FF2B5EF4-FFF2-40B4-BE49-F238E27FC236}">
                  <a16:creationId xmlns:a16="http://schemas.microsoft.com/office/drawing/2014/main" id="{05B29BEF-E428-4494-BA14-7CFADEE3C8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03237" y="3026706"/>
              <a:ext cx="101058" cy="0"/>
            </a:xfrm>
            <a:prstGeom prst="line">
              <a:avLst/>
            </a:prstGeom>
            <a:noFill/>
            <a:ln w="12700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Line 17">
              <a:extLst>
                <a:ext uri="{FF2B5EF4-FFF2-40B4-BE49-F238E27FC236}">
                  <a16:creationId xmlns:a16="http://schemas.microsoft.com/office/drawing/2014/main" id="{99B97539-80AE-42F2-8F49-EAD96604AF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03237" y="3800073"/>
              <a:ext cx="101058" cy="0"/>
            </a:xfrm>
            <a:prstGeom prst="line">
              <a:avLst/>
            </a:prstGeom>
            <a:noFill/>
            <a:ln w="12700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Line 18">
              <a:extLst>
                <a:ext uri="{FF2B5EF4-FFF2-40B4-BE49-F238E27FC236}">
                  <a16:creationId xmlns:a16="http://schemas.microsoft.com/office/drawing/2014/main" id="{70C69655-F926-4646-B80C-7F67084D49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03237" y="3415407"/>
              <a:ext cx="101058" cy="0"/>
            </a:xfrm>
            <a:prstGeom prst="line">
              <a:avLst/>
            </a:prstGeom>
            <a:noFill/>
            <a:ln w="12700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id="{5EF85636-85A8-4CEC-838D-2DCB52212F6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6487" y="2960802"/>
              <a:ext cx="501806" cy="839271"/>
            </a:xfrm>
            <a:custGeom>
              <a:avLst/>
              <a:gdLst>
                <a:gd name="T0" fmla="*/ 0 w 288"/>
                <a:gd name="T1" fmla="*/ 624 h 624"/>
                <a:gd name="T2" fmla="*/ 288 w 288"/>
                <a:gd name="T3" fmla="*/ 624 h 624"/>
                <a:gd name="T4" fmla="*/ 288 w 288"/>
                <a:gd name="T5" fmla="*/ 0 h 624"/>
                <a:gd name="T6" fmla="*/ 0 w 288"/>
                <a:gd name="T7" fmla="*/ 0 h 624"/>
                <a:gd name="T8" fmla="*/ 0 w 288"/>
                <a:gd name="T9" fmla="*/ 624 h 624"/>
                <a:gd name="T10" fmla="*/ 0 w 288"/>
                <a:gd name="T11" fmla="*/ 624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8" h="624">
                  <a:moveTo>
                    <a:pt x="0" y="624"/>
                  </a:moveTo>
                  <a:lnTo>
                    <a:pt x="288" y="624"/>
                  </a:lnTo>
                  <a:lnTo>
                    <a:pt x="288" y="0"/>
                  </a:lnTo>
                  <a:lnTo>
                    <a:pt x="0" y="0"/>
                  </a:lnTo>
                  <a:lnTo>
                    <a:pt x="0" y="624"/>
                  </a:lnTo>
                  <a:lnTo>
                    <a:pt x="0" y="624"/>
                  </a:lnTo>
                  <a:close/>
                </a:path>
              </a:pathLst>
            </a:custGeom>
            <a:solidFill>
              <a:srgbClr val="00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id="{265EC36B-AEAE-4DA8-85CE-CEC9E992B568}"/>
                </a:ext>
              </a:extLst>
            </p:cNvPr>
            <p:cNvSpPr>
              <a:spLocks/>
            </p:cNvSpPr>
            <p:nvPr/>
          </p:nvSpPr>
          <p:spPr bwMode="auto">
            <a:xfrm>
              <a:off x="6233669" y="3065711"/>
              <a:ext cx="501806" cy="734362"/>
            </a:xfrm>
            <a:custGeom>
              <a:avLst/>
              <a:gdLst>
                <a:gd name="T0" fmla="*/ 288 w 288"/>
                <a:gd name="T1" fmla="*/ 546 h 546"/>
                <a:gd name="T2" fmla="*/ 288 w 288"/>
                <a:gd name="T3" fmla="*/ 0 h 546"/>
                <a:gd name="T4" fmla="*/ 0 w 288"/>
                <a:gd name="T5" fmla="*/ 0 h 546"/>
                <a:gd name="T6" fmla="*/ 0 w 288"/>
                <a:gd name="T7" fmla="*/ 546 h 546"/>
                <a:gd name="T8" fmla="*/ 288 w 288"/>
                <a:gd name="T9" fmla="*/ 546 h 546"/>
                <a:gd name="T10" fmla="*/ 288 w 288"/>
                <a:gd name="T11" fmla="*/ 546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8" h="546">
                  <a:moveTo>
                    <a:pt x="288" y="546"/>
                  </a:moveTo>
                  <a:lnTo>
                    <a:pt x="288" y="0"/>
                  </a:lnTo>
                  <a:lnTo>
                    <a:pt x="0" y="0"/>
                  </a:lnTo>
                  <a:lnTo>
                    <a:pt x="0" y="546"/>
                  </a:lnTo>
                  <a:lnTo>
                    <a:pt x="288" y="546"/>
                  </a:lnTo>
                  <a:lnTo>
                    <a:pt x="288" y="546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" name="Freeform 23">
              <a:extLst>
                <a:ext uri="{FF2B5EF4-FFF2-40B4-BE49-F238E27FC236}">
                  <a16:creationId xmlns:a16="http://schemas.microsoft.com/office/drawing/2014/main" id="{7D0C2A80-EA7E-4CF5-AEE8-B9570C20B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8707" y="3431547"/>
              <a:ext cx="501806" cy="368526"/>
            </a:xfrm>
            <a:custGeom>
              <a:avLst/>
              <a:gdLst>
                <a:gd name="T0" fmla="*/ 288 w 288"/>
                <a:gd name="T1" fmla="*/ 274 h 274"/>
                <a:gd name="T2" fmla="*/ 288 w 288"/>
                <a:gd name="T3" fmla="*/ 0 h 274"/>
                <a:gd name="T4" fmla="*/ 0 w 288"/>
                <a:gd name="T5" fmla="*/ 0 h 274"/>
                <a:gd name="T6" fmla="*/ 0 w 288"/>
                <a:gd name="T7" fmla="*/ 274 h 274"/>
                <a:gd name="T8" fmla="*/ 288 w 288"/>
                <a:gd name="T9" fmla="*/ 274 h 274"/>
                <a:gd name="T10" fmla="*/ 288 w 288"/>
                <a:gd name="T11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8" h="274">
                  <a:moveTo>
                    <a:pt x="288" y="274"/>
                  </a:moveTo>
                  <a:lnTo>
                    <a:pt x="288" y="0"/>
                  </a:lnTo>
                  <a:lnTo>
                    <a:pt x="0" y="0"/>
                  </a:lnTo>
                  <a:lnTo>
                    <a:pt x="0" y="274"/>
                  </a:lnTo>
                  <a:lnTo>
                    <a:pt x="288" y="274"/>
                  </a:lnTo>
                  <a:lnTo>
                    <a:pt x="288" y="274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" name="Freeform 24">
              <a:extLst>
                <a:ext uri="{FF2B5EF4-FFF2-40B4-BE49-F238E27FC236}">
                  <a16:creationId xmlns:a16="http://schemas.microsoft.com/office/drawing/2014/main" id="{09A6EF4A-4990-40D2-80FD-3B8F02F91058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6752" y="2882792"/>
              <a:ext cx="500064" cy="917281"/>
            </a:xfrm>
            <a:custGeom>
              <a:avLst/>
              <a:gdLst>
                <a:gd name="T0" fmla="*/ 287 w 287"/>
                <a:gd name="T1" fmla="*/ 0 h 682"/>
                <a:gd name="T2" fmla="*/ 0 w 287"/>
                <a:gd name="T3" fmla="*/ 0 h 682"/>
                <a:gd name="T4" fmla="*/ 0 w 287"/>
                <a:gd name="T5" fmla="*/ 682 h 682"/>
                <a:gd name="T6" fmla="*/ 287 w 287"/>
                <a:gd name="T7" fmla="*/ 682 h 682"/>
                <a:gd name="T8" fmla="*/ 287 w 287"/>
                <a:gd name="T9" fmla="*/ 0 h 682"/>
                <a:gd name="T10" fmla="*/ 287 w 287"/>
                <a:gd name="T11" fmla="*/ 0 h 6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7" h="682">
                  <a:moveTo>
                    <a:pt x="287" y="0"/>
                  </a:moveTo>
                  <a:lnTo>
                    <a:pt x="0" y="0"/>
                  </a:lnTo>
                  <a:lnTo>
                    <a:pt x="0" y="682"/>
                  </a:lnTo>
                  <a:lnTo>
                    <a:pt x="287" y="682"/>
                  </a:lnTo>
                  <a:lnTo>
                    <a:pt x="287" y="0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rgbClr val="00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BBC2C2C0-6815-4B56-941C-4535354C14D9}"/>
                </a:ext>
              </a:extLst>
            </p:cNvPr>
            <p:cNvSpPr txBox="1"/>
            <p:nvPr/>
          </p:nvSpPr>
          <p:spPr>
            <a:xfrm>
              <a:off x="5066693" y="3674900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/>
                <a:t>0</a:t>
              </a: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61068BD6-D846-42EB-AAF0-A0CA3BC7BACD}"/>
                </a:ext>
              </a:extLst>
            </p:cNvPr>
            <p:cNvSpPr txBox="1"/>
            <p:nvPr/>
          </p:nvSpPr>
          <p:spPr>
            <a:xfrm>
              <a:off x="4996161" y="3291196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/>
                <a:t>10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5808FFFF-E83C-4321-AF84-7FC6E789D0F5}"/>
                </a:ext>
              </a:extLst>
            </p:cNvPr>
            <p:cNvSpPr txBox="1"/>
            <p:nvPr/>
          </p:nvSpPr>
          <p:spPr>
            <a:xfrm>
              <a:off x="4996161" y="2907494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/>
                <a:t>20</a:t>
              </a:r>
            </a:p>
          </p:txBody>
        </p: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0365B898-23B3-485D-BD32-1BCED54D8CE4}"/>
                </a:ext>
              </a:extLst>
            </p:cNvPr>
            <p:cNvSpPr txBox="1"/>
            <p:nvPr/>
          </p:nvSpPr>
          <p:spPr>
            <a:xfrm>
              <a:off x="4996161" y="2523792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/>
                <a:t>30</a:t>
              </a: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376E9D14-7B70-40AD-A443-098C0FC2C9DA}"/>
                </a:ext>
              </a:extLst>
            </p:cNvPr>
            <p:cNvSpPr txBox="1"/>
            <p:nvPr/>
          </p:nvSpPr>
          <p:spPr>
            <a:xfrm>
              <a:off x="5644587" y="2696970"/>
              <a:ext cx="5056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21.6</a:t>
              </a: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9BF3B9B5-F216-4F43-90F5-D1A960D842D4}"/>
                </a:ext>
              </a:extLst>
            </p:cNvPr>
            <p:cNvSpPr txBox="1"/>
            <p:nvPr/>
          </p:nvSpPr>
          <p:spPr>
            <a:xfrm>
              <a:off x="6231770" y="2795473"/>
              <a:ext cx="5056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18.8</a:t>
              </a:r>
            </a:p>
          </p:txBody>
        </p:sp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7824429E-F56A-49EB-A188-58962AD0DCC8}"/>
                </a:ext>
              </a:extLst>
            </p:cNvPr>
            <p:cNvSpPr txBox="1"/>
            <p:nvPr/>
          </p:nvSpPr>
          <p:spPr>
            <a:xfrm>
              <a:off x="5864771" y="2398947"/>
              <a:ext cx="65172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p = 0.77</a:t>
              </a:r>
            </a:p>
          </p:txBody>
        </p:sp>
        <p:sp>
          <p:nvSpPr>
            <p:cNvPr id="76" name="Parenthèse fermante 75">
              <a:extLst>
                <a:ext uri="{FF2B5EF4-FFF2-40B4-BE49-F238E27FC236}">
                  <a16:creationId xmlns:a16="http://schemas.microsoft.com/office/drawing/2014/main" id="{1C307637-8A3C-44CC-9DB9-8050694F4766}"/>
                </a:ext>
              </a:extLst>
            </p:cNvPr>
            <p:cNvSpPr/>
            <p:nvPr/>
          </p:nvSpPr>
          <p:spPr>
            <a:xfrm rot="16200000">
              <a:off x="6151831" y="2416541"/>
              <a:ext cx="86184" cy="498573"/>
            </a:xfrm>
            <a:prstGeom prst="rightBracket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D3D169A5-3660-4E27-B168-F99E8D760399}"/>
                </a:ext>
              </a:extLst>
            </p:cNvPr>
            <p:cNvSpPr txBox="1"/>
            <p:nvPr/>
          </p:nvSpPr>
          <p:spPr>
            <a:xfrm>
              <a:off x="5507400" y="2174667"/>
              <a:ext cx="13572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OR = 1.2 (0.37 ; 3.9)</a:t>
              </a:r>
            </a:p>
          </p:txBody>
        </p:sp>
        <p:sp>
          <p:nvSpPr>
            <p:cNvPr id="78" name="ZoneTexte 77">
              <a:extLst>
                <a:ext uri="{FF2B5EF4-FFF2-40B4-BE49-F238E27FC236}">
                  <a16:creationId xmlns:a16="http://schemas.microsoft.com/office/drawing/2014/main" id="{E1C362E9-A1F6-438E-8829-E7579257B827}"/>
                </a:ext>
              </a:extLst>
            </p:cNvPr>
            <p:cNvSpPr txBox="1"/>
            <p:nvPr/>
          </p:nvSpPr>
          <p:spPr>
            <a:xfrm>
              <a:off x="7177257" y="2626123"/>
              <a:ext cx="5056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23.6</a:t>
              </a:r>
            </a:p>
          </p:txBody>
        </p:sp>
        <p:sp>
          <p:nvSpPr>
            <p:cNvPr id="79" name="ZoneTexte 78">
              <a:extLst>
                <a:ext uri="{FF2B5EF4-FFF2-40B4-BE49-F238E27FC236}">
                  <a16:creationId xmlns:a16="http://schemas.microsoft.com/office/drawing/2014/main" id="{348649EE-310D-4A54-BB06-E1A0E08B4685}"/>
                </a:ext>
              </a:extLst>
            </p:cNvPr>
            <p:cNvSpPr txBox="1"/>
            <p:nvPr/>
          </p:nvSpPr>
          <p:spPr>
            <a:xfrm>
              <a:off x="7809493" y="3161926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9.6</a:t>
              </a: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6D0B0CD9-0DA0-4F3B-B42A-F2CDF99C1F48}"/>
                </a:ext>
              </a:extLst>
            </p:cNvPr>
            <p:cNvSpPr txBox="1"/>
            <p:nvPr/>
          </p:nvSpPr>
          <p:spPr>
            <a:xfrm>
              <a:off x="7364073" y="2326939"/>
              <a:ext cx="71846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p = 0.013</a:t>
              </a:r>
            </a:p>
          </p:txBody>
        </p:sp>
        <p:sp>
          <p:nvSpPr>
            <p:cNvPr id="81" name="Parenthèse fermante 80">
              <a:extLst>
                <a:ext uri="{FF2B5EF4-FFF2-40B4-BE49-F238E27FC236}">
                  <a16:creationId xmlns:a16="http://schemas.microsoft.com/office/drawing/2014/main" id="{7DEA00FF-3E89-4B79-AAE2-C5CC3063AAF6}"/>
                </a:ext>
              </a:extLst>
            </p:cNvPr>
            <p:cNvSpPr/>
            <p:nvPr/>
          </p:nvSpPr>
          <p:spPr>
            <a:xfrm rot="16200000">
              <a:off x="7684502" y="2344533"/>
              <a:ext cx="86184" cy="498573"/>
            </a:xfrm>
            <a:prstGeom prst="rightBracket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94F9F4BA-6BBA-4CC8-9746-FAA64E2E2AF4}"/>
                </a:ext>
              </a:extLst>
            </p:cNvPr>
            <p:cNvSpPr txBox="1"/>
            <p:nvPr/>
          </p:nvSpPr>
          <p:spPr>
            <a:xfrm>
              <a:off x="6968751" y="2174667"/>
              <a:ext cx="149988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OR = 2.92 (1.26 ; 6.78)</a:t>
              </a:r>
            </a:p>
          </p:txBody>
        </p:sp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FC49CE0D-F372-4FB3-8D80-CC0F91156CED}"/>
                </a:ext>
              </a:extLst>
            </p:cNvPr>
            <p:cNvSpPr txBox="1"/>
            <p:nvPr/>
          </p:nvSpPr>
          <p:spPr>
            <a:xfrm>
              <a:off x="5742728" y="3542819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chemeClr val="bg1"/>
                  </a:solidFill>
                </a:rPr>
                <a:t>37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FCA8B301-7129-4C14-9A82-92F2BF136CA1}"/>
                </a:ext>
              </a:extLst>
            </p:cNvPr>
            <p:cNvSpPr txBox="1"/>
            <p:nvPr/>
          </p:nvSpPr>
          <p:spPr>
            <a:xfrm>
              <a:off x="6343173" y="3542819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chemeClr val="bg1"/>
                  </a:solidFill>
                </a:rPr>
                <a:t>32</a:t>
              </a:r>
            </a:p>
          </p:txBody>
        </p:sp>
        <p:sp>
          <p:nvSpPr>
            <p:cNvPr id="85" name="ZoneTexte 84">
              <a:extLst>
                <a:ext uri="{FF2B5EF4-FFF2-40B4-BE49-F238E27FC236}">
                  <a16:creationId xmlns:a16="http://schemas.microsoft.com/office/drawing/2014/main" id="{BBDE18D4-0162-4DA4-9A78-A37A92CEA5F6}"/>
                </a:ext>
              </a:extLst>
            </p:cNvPr>
            <p:cNvSpPr txBox="1"/>
            <p:nvPr/>
          </p:nvSpPr>
          <p:spPr>
            <a:xfrm>
              <a:off x="7295385" y="3542819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chemeClr val="bg1"/>
                  </a:solidFill>
                </a:rPr>
                <a:t>89</a:t>
              </a:r>
            </a:p>
          </p:txBody>
        </p:sp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id="{94B26C63-633E-4B18-AFBE-A289447673A3}"/>
                </a:ext>
              </a:extLst>
            </p:cNvPr>
            <p:cNvSpPr txBox="1"/>
            <p:nvPr/>
          </p:nvSpPr>
          <p:spPr>
            <a:xfrm>
              <a:off x="7831517" y="3542819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chemeClr val="bg1"/>
                  </a:solidFill>
                </a:rPr>
                <a:t>94</a:t>
              </a:r>
            </a:p>
          </p:txBody>
        </p:sp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4B3F36BB-D4B6-4595-B8E9-ED19616957E3}"/>
                </a:ext>
              </a:extLst>
            </p:cNvPr>
            <p:cNvSpPr txBox="1"/>
            <p:nvPr/>
          </p:nvSpPr>
          <p:spPr>
            <a:xfrm>
              <a:off x="5843048" y="3800835"/>
              <a:ext cx="6767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NAS = 4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15B252DA-8A13-451E-ABB5-3481679CC4C7}"/>
                </a:ext>
              </a:extLst>
            </p:cNvPr>
            <p:cNvSpPr txBox="1"/>
            <p:nvPr/>
          </p:nvSpPr>
          <p:spPr>
            <a:xfrm>
              <a:off x="7391610" y="3800835"/>
              <a:ext cx="6767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NAS </a:t>
              </a:r>
              <a:r>
                <a:rPr lang="fr-FR" sz="1200" b="1" u="sng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&gt;</a:t>
              </a:r>
              <a:r>
                <a:rPr lang="fr-FR" sz="12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5</a:t>
              </a:r>
            </a:p>
          </p:txBody>
        </p:sp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099B7BBA-B162-44AF-9329-784C2CDE6FFA}"/>
                </a:ext>
              </a:extLst>
            </p:cNvPr>
            <p:cNvSpPr txBox="1"/>
            <p:nvPr/>
          </p:nvSpPr>
          <p:spPr>
            <a:xfrm>
              <a:off x="5338332" y="3542819"/>
              <a:ext cx="4235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N = </a:t>
              </a:r>
            </a:p>
          </p:txBody>
        </p:sp>
        <p:sp>
          <p:nvSpPr>
            <p:cNvPr id="196" name="ZoneTexte 195"/>
            <p:cNvSpPr txBox="1"/>
            <p:nvPr/>
          </p:nvSpPr>
          <p:spPr>
            <a:xfrm>
              <a:off x="5258615" y="2359913"/>
              <a:ext cx="3214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/>
                <a:t>%</a:t>
              </a: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A29B0AF6-D12C-40B4-80A3-952DA003797A}"/>
              </a:ext>
            </a:extLst>
          </p:cNvPr>
          <p:cNvGrpSpPr/>
          <p:nvPr/>
        </p:nvGrpSpPr>
        <p:grpSpPr>
          <a:xfrm>
            <a:off x="518567" y="4208551"/>
            <a:ext cx="4456759" cy="2530357"/>
            <a:chOff x="518567" y="4208551"/>
            <a:chExt cx="4456759" cy="2530357"/>
          </a:xfrm>
        </p:grpSpPr>
        <p:sp>
          <p:nvSpPr>
            <p:cNvPr id="105" name="Freeform 36">
              <a:extLst>
                <a:ext uri="{FF2B5EF4-FFF2-40B4-BE49-F238E27FC236}">
                  <a16:creationId xmlns:a16="http://schemas.microsoft.com/office/drawing/2014/main" id="{199F3821-3865-475D-9F9A-9C4934CA2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4816" y="5967642"/>
              <a:ext cx="258763" cy="145790"/>
            </a:xfrm>
            <a:custGeom>
              <a:avLst/>
              <a:gdLst>
                <a:gd name="T0" fmla="*/ 163 w 163"/>
                <a:gd name="T1" fmla="*/ 0 h 105"/>
                <a:gd name="T2" fmla="*/ 0 w 163"/>
                <a:gd name="T3" fmla="*/ 0 h 105"/>
                <a:gd name="T4" fmla="*/ 0 w 163"/>
                <a:gd name="T5" fmla="*/ 105 h 105"/>
                <a:gd name="T6" fmla="*/ 163 w 163"/>
                <a:gd name="T7" fmla="*/ 105 h 105"/>
                <a:gd name="T8" fmla="*/ 163 w 163"/>
                <a:gd name="T9" fmla="*/ 0 h 105"/>
                <a:gd name="T10" fmla="*/ 163 w 163"/>
                <a:gd name="T1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3" h="105">
                  <a:moveTo>
                    <a:pt x="163" y="0"/>
                  </a:moveTo>
                  <a:lnTo>
                    <a:pt x="0" y="0"/>
                  </a:lnTo>
                  <a:lnTo>
                    <a:pt x="0" y="105"/>
                  </a:lnTo>
                  <a:lnTo>
                    <a:pt x="163" y="105"/>
                  </a:lnTo>
                  <a:lnTo>
                    <a:pt x="163" y="0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" name="Freeform 37">
              <a:extLst>
                <a:ext uri="{FF2B5EF4-FFF2-40B4-BE49-F238E27FC236}">
                  <a16:creationId xmlns:a16="http://schemas.microsoft.com/office/drawing/2014/main" id="{6BE02AD4-D3E1-4F49-A0B8-84C8B83F22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6782" y="5678838"/>
              <a:ext cx="258763" cy="431817"/>
            </a:xfrm>
            <a:custGeom>
              <a:avLst/>
              <a:gdLst>
                <a:gd name="T0" fmla="*/ 0 w 163"/>
                <a:gd name="T1" fmla="*/ 311 h 311"/>
                <a:gd name="T2" fmla="*/ 163 w 163"/>
                <a:gd name="T3" fmla="*/ 311 h 311"/>
                <a:gd name="T4" fmla="*/ 163 w 163"/>
                <a:gd name="T5" fmla="*/ 0 h 311"/>
                <a:gd name="T6" fmla="*/ 0 w 163"/>
                <a:gd name="T7" fmla="*/ 0 h 311"/>
                <a:gd name="T8" fmla="*/ 0 w 163"/>
                <a:gd name="T9" fmla="*/ 311 h 311"/>
                <a:gd name="T10" fmla="*/ 0 w 163"/>
                <a:gd name="T11" fmla="*/ 311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3" h="311">
                  <a:moveTo>
                    <a:pt x="0" y="311"/>
                  </a:moveTo>
                  <a:lnTo>
                    <a:pt x="163" y="311"/>
                  </a:lnTo>
                  <a:lnTo>
                    <a:pt x="163" y="0"/>
                  </a:lnTo>
                  <a:lnTo>
                    <a:pt x="0" y="0"/>
                  </a:lnTo>
                  <a:lnTo>
                    <a:pt x="0" y="311"/>
                  </a:lnTo>
                  <a:lnTo>
                    <a:pt x="0" y="311"/>
                  </a:lnTo>
                  <a:close/>
                </a:path>
              </a:pathLst>
            </a:custGeom>
            <a:solidFill>
              <a:srgbClr val="00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" name="Freeform 38">
              <a:extLst>
                <a:ext uri="{FF2B5EF4-FFF2-40B4-BE49-F238E27FC236}">
                  <a16:creationId xmlns:a16="http://schemas.microsoft.com/office/drawing/2014/main" id="{84BD5A77-2054-45AE-804A-6B3BDD2A85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1691" y="5837125"/>
              <a:ext cx="258763" cy="276307"/>
            </a:xfrm>
            <a:custGeom>
              <a:avLst/>
              <a:gdLst>
                <a:gd name="T0" fmla="*/ 163 w 163"/>
                <a:gd name="T1" fmla="*/ 199 h 199"/>
                <a:gd name="T2" fmla="*/ 163 w 163"/>
                <a:gd name="T3" fmla="*/ 0 h 199"/>
                <a:gd name="T4" fmla="*/ 0 w 163"/>
                <a:gd name="T5" fmla="*/ 0 h 199"/>
                <a:gd name="T6" fmla="*/ 0 w 163"/>
                <a:gd name="T7" fmla="*/ 199 h 199"/>
                <a:gd name="T8" fmla="*/ 163 w 163"/>
                <a:gd name="T9" fmla="*/ 199 h 199"/>
                <a:gd name="T10" fmla="*/ 163 w 163"/>
                <a:gd name="T11" fmla="*/ 19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3" h="199">
                  <a:moveTo>
                    <a:pt x="163" y="199"/>
                  </a:moveTo>
                  <a:lnTo>
                    <a:pt x="163" y="0"/>
                  </a:lnTo>
                  <a:lnTo>
                    <a:pt x="0" y="0"/>
                  </a:lnTo>
                  <a:lnTo>
                    <a:pt x="0" y="199"/>
                  </a:lnTo>
                  <a:lnTo>
                    <a:pt x="163" y="199"/>
                  </a:lnTo>
                  <a:lnTo>
                    <a:pt x="163" y="199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" name="Freeform 39">
              <a:extLst>
                <a:ext uri="{FF2B5EF4-FFF2-40B4-BE49-F238E27FC236}">
                  <a16:creationId xmlns:a16="http://schemas.microsoft.com/office/drawing/2014/main" id="{E638B6E8-0DA8-4BDB-8A52-049BCAFD64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5195" y="5370596"/>
              <a:ext cx="258763" cy="740060"/>
            </a:xfrm>
            <a:custGeom>
              <a:avLst/>
              <a:gdLst>
                <a:gd name="T0" fmla="*/ 163 w 163"/>
                <a:gd name="T1" fmla="*/ 0 h 533"/>
                <a:gd name="T2" fmla="*/ 0 w 163"/>
                <a:gd name="T3" fmla="*/ 0 h 533"/>
                <a:gd name="T4" fmla="*/ 0 w 163"/>
                <a:gd name="T5" fmla="*/ 533 h 533"/>
                <a:gd name="T6" fmla="*/ 163 w 163"/>
                <a:gd name="T7" fmla="*/ 533 h 533"/>
                <a:gd name="T8" fmla="*/ 163 w 163"/>
                <a:gd name="T9" fmla="*/ 0 h 533"/>
                <a:gd name="T10" fmla="*/ 163 w 163"/>
                <a:gd name="T11" fmla="*/ 0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3" h="533">
                  <a:moveTo>
                    <a:pt x="163" y="0"/>
                  </a:moveTo>
                  <a:lnTo>
                    <a:pt x="0" y="0"/>
                  </a:lnTo>
                  <a:lnTo>
                    <a:pt x="0" y="533"/>
                  </a:lnTo>
                  <a:lnTo>
                    <a:pt x="163" y="533"/>
                  </a:lnTo>
                  <a:lnTo>
                    <a:pt x="163" y="0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rgbClr val="00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" name="Freeform 40">
              <a:extLst>
                <a:ext uri="{FF2B5EF4-FFF2-40B4-BE49-F238E27FC236}">
                  <a16:creationId xmlns:a16="http://schemas.microsoft.com/office/drawing/2014/main" id="{832C6D9A-7DAA-4C7F-8EFE-6172ED7586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5502" y="5091511"/>
              <a:ext cx="258763" cy="1019145"/>
            </a:xfrm>
            <a:custGeom>
              <a:avLst/>
              <a:gdLst>
                <a:gd name="T0" fmla="*/ 163 w 163"/>
                <a:gd name="T1" fmla="*/ 0 h 734"/>
                <a:gd name="T2" fmla="*/ 0 w 163"/>
                <a:gd name="T3" fmla="*/ 0 h 734"/>
                <a:gd name="T4" fmla="*/ 0 w 163"/>
                <a:gd name="T5" fmla="*/ 734 h 734"/>
                <a:gd name="T6" fmla="*/ 163 w 163"/>
                <a:gd name="T7" fmla="*/ 734 h 734"/>
                <a:gd name="T8" fmla="*/ 163 w 163"/>
                <a:gd name="T9" fmla="*/ 0 h 734"/>
                <a:gd name="T10" fmla="*/ 163 w 163"/>
                <a:gd name="T11" fmla="*/ 0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3" h="734">
                  <a:moveTo>
                    <a:pt x="163" y="0"/>
                  </a:moveTo>
                  <a:lnTo>
                    <a:pt x="0" y="0"/>
                  </a:lnTo>
                  <a:lnTo>
                    <a:pt x="0" y="734"/>
                  </a:lnTo>
                  <a:lnTo>
                    <a:pt x="163" y="734"/>
                  </a:lnTo>
                  <a:lnTo>
                    <a:pt x="163" y="0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rgbClr val="00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0" name="Freeform 41">
              <a:extLst>
                <a:ext uri="{FF2B5EF4-FFF2-40B4-BE49-F238E27FC236}">
                  <a16:creationId xmlns:a16="http://schemas.microsoft.com/office/drawing/2014/main" id="{AA6DDFDE-5978-45F4-9A90-45B25A4236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7586" y="5473343"/>
              <a:ext cx="258763" cy="640089"/>
            </a:xfrm>
            <a:custGeom>
              <a:avLst/>
              <a:gdLst>
                <a:gd name="T0" fmla="*/ 0 w 163"/>
                <a:gd name="T1" fmla="*/ 461 h 461"/>
                <a:gd name="T2" fmla="*/ 163 w 163"/>
                <a:gd name="T3" fmla="*/ 461 h 461"/>
                <a:gd name="T4" fmla="*/ 163 w 163"/>
                <a:gd name="T5" fmla="*/ 0 h 461"/>
                <a:gd name="T6" fmla="*/ 0 w 163"/>
                <a:gd name="T7" fmla="*/ 0 h 461"/>
                <a:gd name="T8" fmla="*/ 0 w 163"/>
                <a:gd name="T9" fmla="*/ 461 h 461"/>
                <a:gd name="T10" fmla="*/ 0 w 163"/>
                <a:gd name="T11" fmla="*/ 461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3" h="461">
                  <a:moveTo>
                    <a:pt x="0" y="461"/>
                  </a:moveTo>
                  <a:lnTo>
                    <a:pt x="163" y="461"/>
                  </a:lnTo>
                  <a:lnTo>
                    <a:pt x="163" y="0"/>
                  </a:lnTo>
                  <a:lnTo>
                    <a:pt x="0" y="0"/>
                  </a:lnTo>
                  <a:lnTo>
                    <a:pt x="0" y="461"/>
                  </a:lnTo>
                  <a:lnTo>
                    <a:pt x="0" y="461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1" name="Freeform 42">
              <a:extLst>
                <a:ext uri="{FF2B5EF4-FFF2-40B4-BE49-F238E27FC236}">
                  <a16:creationId xmlns:a16="http://schemas.microsoft.com/office/drawing/2014/main" id="{432CA94F-454B-415D-9911-40A334AAE6F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1888" y="5212309"/>
              <a:ext cx="258763" cy="898346"/>
            </a:xfrm>
            <a:custGeom>
              <a:avLst/>
              <a:gdLst>
                <a:gd name="T0" fmla="*/ 163 w 163"/>
                <a:gd name="T1" fmla="*/ 0 h 647"/>
                <a:gd name="T2" fmla="*/ 0 w 163"/>
                <a:gd name="T3" fmla="*/ 0 h 647"/>
                <a:gd name="T4" fmla="*/ 0 w 163"/>
                <a:gd name="T5" fmla="*/ 647 h 647"/>
                <a:gd name="T6" fmla="*/ 163 w 163"/>
                <a:gd name="T7" fmla="*/ 647 h 647"/>
                <a:gd name="T8" fmla="*/ 163 w 163"/>
                <a:gd name="T9" fmla="*/ 0 h 647"/>
                <a:gd name="T10" fmla="*/ 163 w 163"/>
                <a:gd name="T11" fmla="*/ 0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3" h="647">
                  <a:moveTo>
                    <a:pt x="163" y="0"/>
                  </a:moveTo>
                  <a:lnTo>
                    <a:pt x="0" y="0"/>
                  </a:lnTo>
                  <a:lnTo>
                    <a:pt x="0" y="647"/>
                  </a:lnTo>
                  <a:lnTo>
                    <a:pt x="163" y="647"/>
                  </a:lnTo>
                  <a:lnTo>
                    <a:pt x="163" y="0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rgbClr val="00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2" name="Freeform 43">
              <a:extLst>
                <a:ext uri="{FF2B5EF4-FFF2-40B4-BE49-F238E27FC236}">
                  <a16:creationId xmlns:a16="http://schemas.microsoft.com/office/drawing/2014/main" id="{3283B3A3-18C8-4C4E-A14B-7FF0C02312A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3018" y="5613580"/>
              <a:ext cx="258763" cy="499853"/>
            </a:xfrm>
            <a:custGeom>
              <a:avLst/>
              <a:gdLst>
                <a:gd name="T0" fmla="*/ 163 w 163"/>
                <a:gd name="T1" fmla="*/ 0 h 360"/>
                <a:gd name="T2" fmla="*/ 0 w 163"/>
                <a:gd name="T3" fmla="*/ 0 h 360"/>
                <a:gd name="T4" fmla="*/ 0 w 163"/>
                <a:gd name="T5" fmla="*/ 360 h 360"/>
                <a:gd name="T6" fmla="*/ 163 w 163"/>
                <a:gd name="T7" fmla="*/ 360 h 360"/>
                <a:gd name="T8" fmla="*/ 163 w 163"/>
                <a:gd name="T9" fmla="*/ 0 h 360"/>
                <a:gd name="T10" fmla="*/ 163 w 163"/>
                <a:gd name="T11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3" h="360">
                  <a:moveTo>
                    <a:pt x="163" y="0"/>
                  </a:moveTo>
                  <a:lnTo>
                    <a:pt x="0" y="0"/>
                  </a:lnTo>
                  <a:lnTo>
                    <a:pt x="0" y="360"/>
                  </a:lnTo>
                  <a:lnTo>
                    <a:pt x="163" y="360"/>
                  </a:lnTo>
                  <a:lnTo>
                    <a:pt x="163" y="0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4" name="ZoneTexte 123">
              <a:extLst>
                <a:ext uri="{FF2B5EF4-FFF2-40B4-BE49-F238E27FC236}">
                  <a16:creationId xmlns:a16="http://schemas.microsoft.com/office/drawing/2014/main" id="{2ADC6437-211A-44F4-8772-0C9610EA021E}"/>
                </a:ext>
              </a:extLst>
            </p:cNvPr>
            <p:cNvSpPr txBox="1"/>
            <p:nvPr/>
          </p:nvSpPr>
          <p:spPr>
            <a:xfrm>
              <a:off x="950565" y="5381911"/>
              <a:ext cx="5056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13.6</a:t>
              </a:r>
            </a:p>
          </p:txBody>
        </p:sp>
        <p:sp>
          <p:nvSpPr>
            <p:cNvPr id="125" name="ZoneTexte 124">
              <a:extLst>
                <a:ext uri="{FF2B5EF4-FFF2-40B4-BE49-F238E27FC236}">
                  <a16:creationId xmlns:a16="http://schemas.microsoft.com/office/drawing/2014/main" id="{5E2FDE24-F64B-4EBF-B46F-C3C1BC7530F8}"/>
                </a:ext>
              </a:extLst>
            </p:cNvPr>
            <p:cNvSpPr txBox="1"/>
            <p:nvPr/>
          </p:nvSpPr>
          <p:spPr>
            <a:xfrm>
              <a:off x="1392230" y="5683140"/>
              <a:ext cx="4146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4.8</a:t>
              </a:r>
            </a:p>
          </p:txBody>
        </p:sp>
        <p:sp>
          <p:nvSpPr>
            <p:cNvPr id="126" name="ZoneTexte 125">
              <a:extLst>
                <a:ext uri="{FF2B5EF4-FFF2-40B4-BE49-F238E27FC236}">
                  <a16:creationId xmlns:a16="http://schemas.microsoft.com/office/drawing/2014/main" id="{83A902FA-6E1D-4236-84F5-7645E8C54728}"/>
                </a:ext>
              </a:extLst>
            </p:cNvPr>
            <p:cNvSpPr txBox="1"/>
            <p:nvPr/>
          </p:nvSpPr>
          <p:spPr>
            <a:xfrm>
              <a:off x="1086140" y="5111766"/>
              <a:ext cx="71846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p = 0.175</a:t>
              </a:r>
            </a:p>
          </p:txBody>
        </p:sp>
        <p:sp>
          <p:nvSpPr>
            <p:cNvPr id="127" name="Parenthèse fermante 126">
              <a:extLst>
                <a:ext uri="{FF2B5EF4-FFF2-40B4-BE49-F238E27FC236}">
                  <a16:creationId xmlns:a16="http://schemas.microsoft.com/office/drawing/2014/main" id="{750E39A9-0981-47CB-81B8-29A0E53D86A3}"/>
                </a:ext>
              </a:extLst>
            </p:cNvPr>
            <p:cNvSpPr/>
            <p:nvPr/>
          </p:nvSpPr>
          <p:spPr>
            <a:xfrm rot="16200000">
              <a:off x="1364343" y="5120124"/>
              <a:ext cx="86184" cy="498573"/>
            </a:xfrm>
            <a:prstGeom prst="rightBracket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8" name="ZoneTexte 127">
              <a:extLst>
                <a:ext uri="{FF2B5EF4-FFF2-40B4-BE49-F238E27FC236}">
                  <a16:creationId xmlns:a16="http://schemas.microsoft.com/office/drawing/2014/main" id="{CAA5699B-21FB-4479-B895-39E4E3A16B2E}"/>
                </a:ext>
              </a:extLst>
            </p:cNvPr>
            <p:cNvSpPr txBox="1"/>
            <p:nvPr/>
          </p:nvSpPr>
          <p:spPr>
            <a:xfrm>
              <a:off x="978191" y="4797152"/>
              <a:ext cx="8771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OR = 3.16</a:t>
              </a:r>
              <a:br>
                <a:rPr lang="fr-FR" sz="1000" dirty="0"/>
              </a:br>
              <a:r>
                <a:rPr lang="fr-FR" sz="1000" dirty="0"/>
                <a:t>(0.6 ; 16.62)</a:t>
              </a:r>
            </a:p>
          </p:txBody>
        </p:sp>
        <p:sp>
          <p:nvSpPr>
            <p:cNvPr id="129" name="ZoneTexte 128">
              <a:extLst>
                <a:ext uri="{FF2B5EF4-FFF2-40B4-BE49-F238E27FC236}">
                  <a16:creationId xmlns:a16="http://schemas.microsoft.com/office/drawing/2014/main" id="{22B14E0C-04FA-4BBF-AE3C-85B6E869B72F}"/>
                </a:ext>
              </a:extLst>
            </p:cNvPr>
            <p:cNvSpPr txBox="1"/>
            <p:nvPr/>
          </p:nvSpPr>
          <p:spPr>
            <a:xfrm>
              <a:off x="2179022" y="5111387"/>
              <a:ext cx="5056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22.9</a:t>
              </a:r>
            </a:p>
          </p:txBody>
        </p:sp>
        <p:sp>
          <p:nvSpPr>
            <p:cNvPr id="130" name="ZoneTexte 129">
              <a:extLst>
                <a:ext uri="{FF2B5EF4-FFF2-40B4-BE49-F238E27FC236}">
                  <a16:creationId xmlns:a16="http://schemas.microsoft.com/office/drawing/2014/main" id="{9B2779D8-604B-4171-8038-D18F9E023EC7}"/>
                </a:ext>
              </a:extLst>
            </p:cNvPr>
            <p:cNvSpPr txBox="1"/>
            <p:nvPr/>
          </p:nvSpPr>
          <p:spPr>
            <a:xfrm>
              <a:off x="2643152" y="5540707"/>
              <a:ext cx="4146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8.8</a:t>
              </a:r>
            </a:p>
          </p:txBody>
        </p:sp>
        <p:sp>
          <p:nvSpPr>
            <p:cNvPr id="131" name="ZoneTexte 130">
              <a:extLst>
                <a:ext uri="{FF2B5EF4-FFF2-40B4-BE49-F238E27FC236}">
                  <a16:creationId xmlns:a16="http://schemas.microsoft.com/office/drawing/2014/main" id="{3C9ED632-894E-4B3C-AC83-39A04397A75C}"/>
                </a:ext>
              </a:extLst>
            </p:cNvPr>
            <p:cNvSpPr txBox="1"/>
            <p:nvPr/>
          </p:nvSpPr>
          <p:spPr>
            <a:xfrm>
              <a:off x="2333496" y="4838963"/>
              <a:ext cx="71846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p = 0.123</a:t>
              </a:r>
            </a:p>
          </p:txBody>
        </p:sp>
        <p:sp>
          <p:nvSpPr>
            <p:cNvPr id="132" name="Parenthèse fermante 131">
              <a:extLst>
                <a:ext uri="{FF2B5EF4-FFF2-40B4-BE49-F238E27FC236}">
                  <a16:creationId xmlns:a16="http://schemas.microsoft.com/office/drawing/2014/main" id="{3F6703CA-5E37-4CAE-A432-60971728C72B}"/>
                </a:ext>
              </a:extLst>
            </p:cNvPr>
            <p:cNvSpPr/>
            <p:nvPr/>
          </p:nvSpPr>
          <p:spPr>
            <a:xfrm rot="16200000">
              <a:off x="2611699" y="4864813"/>
              <a:ext cx="86184" cy="498573"/>
            </a:xfrm>
            <a:prstGeom prst="rightBracket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3" name="ZoneTexte 132">
              <a:extLst>
                <a:ext uri="{FF2B5EF4-FFF2-40B4-BE49-F238E27FC236}">
                  <a16:creationId xmlns:a16="http://schemas.microsoft.com/office/drawing/2014/main" id="{FA28DA4C-9983-4F5A-839D-59D8F84F6497}"/>
                </a:ext>
              </a:extLst>
            </p:cNvPr>
            <p:cNvSpPr txBox="1"/>
            <p:nvPr/>
          </p:nvSpPr>
          <p:spPr>
            <a:xfrm>
              <a:off x="2201027" y="4541058"/>
              <a:ext cx="9474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OR = 3.06</a:t>
              </a:r>
              <a:br>
                <a:rPr lang="fr-FR" sz="1000" dirty="0"/>
              </a:br>
              <a:r>
                <a:rPr lang="fr-FR" sz="1000" dirty="0"/>
                <a:t>(0.74 ; 12.71)</a:t>
              </a:r>
            </a:p>
          </p:txBody>
        </p:sp>
        <p:sp>
          <p:nvSpPr>
            <p:cNvPr id="134" name="ZoneTexte 133">
              <a:extLst>
                <a:ext uri="{FF2B5EF4-FFF2-40B4-BE49-F238E27FC236}">
                  <a16:creationId xmlns:a16="http://schemas.microsoft.com/office/drawing/2014/main" id="{3496357D-6C62-4669-B2A5-5EE090955FDE}"/>
                </a:ext>
              </a:extLst>
            </p:cNvPr>
            <p:cNvSpPr txBox="1"/>
            <p:nvPr/>
          </p:nvSpPr>
          <p:spPr>
            <a:xfrm>
              <a:off x="3131840" y="4822874"/>
              <a:ext cx="5056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31.9</a:t>
              </a:r>
            </a:p>
          </p:txBody>
        </p:sp>
        <p:sp>
          <p:nvSpPr>
            <p:cNvPr id="135" name="ZoneTexte 134">
              <a:extLst>
                <a:ext uri="{FF2B5EF4-FFF2-40B4-BE49-F238E27FC236}">
                  <a16:creationId xmlns:a16="http://schemas.microsoft.com/office/drawing/2014/main" id="{D825BBCA-9B85-443F-AC10-E5CCA7010E4C}"/>
                </a:ext>
              </a:extLst>
            </p:cNvPr>
            <p:cNvSpPr txBox="1"/>
            <p:nvPr/>
          </p:nvSpPr>
          <p:spPr>
            <a:xfrm>
              <a:off x="3619511" y="5209455"/>
              <a:ext cx="3666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20</a:t>
              </a:r>
            </a:p>
          </p:txBody>
        </p: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id="{999AB3CD-443B-4A44-AAFA-A9D29A03F423}"/>
                </a:ext>
              </a:extLst>
            </p:cNvPr>
            <p:cNvSpPr txBox="1"/>
            <p:nvPr/>
          </p:nvSpPr>
          <p:spPr>
            <a:xfrm>
              <a:off x="3250562" y="4538854"/>
              <a:ext cx="71846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p = 0.183</a:t>
              </a:r>
            </a:p>
          </p:txBody>
        </p:sp>
        <p:sp>
          <p:nvSpPr>
            <p:cNvPr id="137" name="Parenthèse fermante 136">
              <a:extLst>
                <a:ext uri="{FF2B5EF4-FFF2-40B4-BE49-F238E27FC236}">
                  <a16:creationId xmlns:a16="http://schemas.microsoft.com/office/drawing/2014/main" id="{D827A2CE-AAFB-4A2B-BC8E-BE719F5C490B}"/>
                </a:ext>
              </a:extLst>
            </p:cNvPr>
            <p:cNvSpPr/>
            <p:nvPr/>
          </p:nvSpPr>
          <p:spPr>
            <a:xfrm rot="16200000">
              <a:off x="3528765" y="4581362"/>
              <a:ext cx="86184" cy="498573"/>
            </a:xfrm>
            <a:prstGeom prst="rightBracket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8" name="ZoneTexte 137">
              <a:extLst>
                <a:ext uri="{FF2B5EF4-FFF2-40B4-BE49-F238E27FC236}">
                  <a16:creationId xmlns:a16="http://schemas.microsoft.com/office/drawing/2014/main" id="{EE91588C-4989-40CB-84B5-6477D404BA6C}"/>
                </a:ext>
              </a:extLst>
            </p:cNvPr>
            <p:cNvSpPr txBox="1"/>
            <p:nvPr/>
          </p:nvSpPr>
          <p:spPr>
            <a:xfrm>
              <a:off x="3142613" y="4209592"/>
              <a:ext cx="8771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OR = 1.88</a:t>
              </a:r>
              <a:br>
                <a:rPr lang="fr-FR" sz="1000" dirty="0"/>
              </a:br>
              <a:r>
                <a:rPr lang="fr-FR" sz="1000" dirty="0"/>
                <a:t>(0.74 ; 4.73)</a:t>
              </a:r>
            </a:p>
          </p:txBody>
        </p:sp>
        <p:sp>
          <p:nvSpPr>
            <p:cNvPr id="139" name="ZoneTexte 138">
              <a:extLst>
                <a:ext uri="{FF2B5EF4-FFF2-40B4-BE49-F238E27FC236}">
                  <a16:creationId xmlns:a16="http://schemas.microsoft.com/office/drawing/2014/main" id="{37FBEB13-878C-4745-83B0-2E94C0998F1E}"/>
                </a:ext>
              </a:extLst>
            </p:cNvPr>
            <p:cNvSpPr txBox="1"/>
            <p:nvPr/>
          </p:nvSpPr>
          <p:spPr>
            <a:xfrm>
              <a:off x="4080580" y="4930643"/>
              <a:ext cx="3666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28</a:t>
              </a:r>
            </a:p>
          </p:txBody>
        </p: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002C5420-6530-4885-9AE3-A460B264DB34}"/>
                </a:ext>
              </a:extLst>
            </p:cNvPr>
            <p:cNvSpPr txBox="1"/>
            <p:nvPr/>
          </p:nvSpPr>
          <p:spPr>
            <a:xfrm>
              <a:off x="4428222" y="5353471"/>
              <a:ext cx="5056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15.5</a:t>
              </a:r>
            </a:p>
          </p:txBody>
        </p:sp>
        <p:sp>
          <p:nvSpPr>
            <p:cNvPr id="141" name="ZoneTexte 140">
              <a:extLst>
                <a:ext uri="{FF2B5EF4-FFF2-40B4-BE49-F238E27FC236}">
                  <a16:creationId xmlns:a16="http://schemas.microsoft.com/office/drawing/2014/main" id="{501FB7CD-E5AC-438D-9FB0-203E73A49BEE}"/>
                </a:ext>
              </a:extLst>
            </p:cNvPr>
            <p:cNvSpPr txBox="1"/>
            <p:nvPr/>
          </p:nvSpPr>
          <p:spPr>
            <a:xfrm>
              <a:off x="4163289" y="4550740"/>
              <a:ext cx="7230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p = 0.049</a:t>
              </a:r>
            </a:p>
          </p:txBody>
        </p:sp>
        <p:sp>
          <p:nvSpPr>
            <p:cNvPr id="142" name="Parenthèse fermante 141">
              <a:extLst>
                <a:ext uri="{FF2B5EF4-FFF2-40B4-BE49-F238E27FC236}">
                  <a16:creationId xmlns:a16="http://schemas.microsoft.com/office/drawing/2014/main" id="{458AD0E4-CED0-47E1-A5BF-17CF8D84DAD0}"/>
                </a:ext>
              </a:extLst>
            </p:cNvPr>
            <p:cNvSpPr/>
            <p:nvPr/>
          </p:nvSpPr>
          <p:spPr>
            <a:xfrm rot="16200000">
              <a:off x="4443783" y="4614514"/>
              <a:ext cx="86184" cy="498573"/>
            </a:xfrm>
            <a:prstGeom prst="rightBracket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3" name="ZoneTexte 142">
              <a:extLst>
                <a:ext uri="{FF2B5EF4-FFF2-40B4-BE49-F238E27FC236}">
                  <a16:creationId xmlns:a16="http://schemas.microsoft.com/office/drawing/2014/main" id="{4D94EB8D-8A3C-4E82-AFAA-DC471A345991}"/>
                </a:ext>
              </a:extLst>
            </p:cNvPr>
            <p:cNvSpPr txBox="1"/>
            <p:nvPr/>
          </p:nvSpPr>
          <p:spPr>
            <a:xfrm>
              <a:off x="4129459" y="4208551"/>
              <a:ext cx="7335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OR = 2.2</a:t>
              </a:r>
              <a:br>
                <a:rPr lang="fr-FR" sz="1000" dirty="0"/>
              </a:br>
              <a:r>
                <a:rPr lang="fr-FR" sz="1000" dirty="0"/>
                <a:t>(1.0 ; 4.7)</a:t>
              </a:r>
            </a:p>
          </p:txBody>
        </p:sp>
        <p:sp>
          <p:nvSpPr>
            <p:cNvPr id="154" name="ZoneTexte 153">
              <a:extLst>
                <a:ext uri="{FF2B5EF4-FFF2-40B4-BE49-F238E27FC236}">
                  <a16:creationId xmlns:a16="http://schemas.microsoft.com/office/drawing/2014/main" id="{0B0A8EBE-6BF0-43D7-A1E9-B10B3CE26210}"/>
                </a:ext>
              </a:extLst>
            </p:cNvPr>
            <p:cNvSpPr txBox="1"/>
            <p:nvPr/>
          </p:nvSpPr>
          <p:spPr>
            <a:xfrm>
              <a:off x="988309" y="612857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44</a:t>
              </a:r>
            </a:p>
          </p:txBody>
        </p:sp>
        <p:sp>
          <p:nvSpPr>
            <p:cNvPr id="155" name="ZoneTexte 154">
              <a:extLst>
                <a:ext uri="{FF2B5EF4-FFF2-40B4-BE49-F238E27FC236}">
                  <a16:creationId xmlns:a16="http://schemas.microsoft.com/office/drawing/2014/main" id="{563EEF56-C2FF-4782-821F-D661D96AD8F6}"/>
                </a:ext>
              </a:extLst>
            </p:cNvPr>
            <p:cNvSpPr txBox="1"/>
            <p:nvPr/>
          </p:nvSpPr>
          <p:spPr>
            <a:xfrm>
              <a:off x="1022917" y="6277243"/>
              <a:ext cx="6463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Stage 1</a:t>
              </a:r>
            </a:p>
          </p:txBody>
        </p:sp>
        <p:grpSp>
          <p:nvGrpSpPr>
            <p:cNvPr id="2" name="Grouper 1"/>
            <p:cNvGrpSpPr/>
            <p:nvPr/>
          </p:nvGrpSpPr>
          <p:grpSpPr>
            <a:xfrm>
              <a:off x="518567" y="4653135"/>
              <a:ext cx="456305" cy="1721664"/>
              <a:chOff x="518567" y="4653135"/>
              <a:chExt cx="456305" cy="1721664"/>
            </a:xfrm>
          </p:grpSpPr>
          <p:sp>
            <p:nvSpPr>
              <p:cNvPr id="97" name="Line 28">
                <a:extLst>
                  <a:ext uri="{FF2B5EF4-FFF2-40B4-BE49-F238E27FC236}">
                    <a16:creationId xmlns:a16="http://schemas.microsoft.com/office/drawing/2014/main" id="{EAAA927F-F5A2-4F75-9041-314E70A893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88670" y="4653135"/>
                <a:ext cx="0" cy="1460296"/>
              </a:xfrm>
              <a:prstGeom prst="line">
                <a:avLst/>
              </a:prstGeom>
              <a:noFill/>
              <a:ln w="1111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9" name="Line 30">
                <a:extLst>
                  <a:ext uri="{FF2B5EF4-FFF2-40B4-BE49-F238E27FC236}">
                    <a16:creationId xmlns:a16="http://schemas.microsoft.com/office/drawing/2014/main" id="{F2742BF2-A921-4FEE-9923-0A8D62F855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06120" y="4823534"/>
                <a:ext cx="82550" cy="0"/>
              </a:xfrm>
              <a:prstGeom prst="line">
                <a:avLst/>
              </a:prstGeom>
              <a:noFill/>
              <a:ln w="1111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0" name="Line 31">
                <a:extLst>
                  <a:ext uri="{FF2B5EF4-FFF2-40B4-BE49-F238E27FC236}">
                    <a16:creationId xmlns:a16="http://schemas.microsoft.com/office/drawing/2014/main" id="{851D6A15-9C7D-4276-BD0A-F5D33C6A0A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06120" y="5145662"/>
                <a:ext cx="82550" cy="0"/>
              </a:xfrm>
              <a:prstGeom prst="line">
                <a:avLst/>
              </a:prstGeom>
              <a:noFill/>
              <a:ln w="1111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1" name="Line 32">
                <a:extLst>
                  <a:ext uri="{FF2B5EF4-FFF2-40B4-BE49-F238E27FC236}">
                    <a16:creationId xmlns:a16="http://schemas.microsoft.com/office/drawing/2014/main" id="{A19DCCB8-81C1-4BF0-8DBC-316BBA4521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06120" y="5466401"/>
                <a:ext cx="82550" cy="0"/>
              </a:xfrm>
              <a:prstGeom prst="line">
                <a:avLst/>
              </a:prstGeom>
              <a:noFill/>
              <a:ln w="1111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2" name="Line 33">
                <a:extLst>
                  <a:ext uri="{FF2B5EF4-FFF2-40B4-BE49-F238E27FC236}">
                    <a16:creationId xmlns:a16="http://schemas.microsoft.com/office/drawing/2014/main" id="{DB1E5F0E-D59A-48CD-B609-DE13727489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06120" y="5789917"/>
                <a:ext cx="82550" cy="0"/>
              </a:xfrm>
              <a:prstGeom prst="line">
                <a:avLst/>
              </a:prstGeom>
              <a:noFill/>
              <a:ln w="1111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03" name="Line 34">
                <a:extLst>
                  <a:ext uri="{FF2B5EF4-FFF2-40B4-BE49-F238E27FC236}">
                    <a16:creationId xmlns:a16="http://schemas.microsoft.com/office/drawing/2014/main" id="{D5424C62-BCE2-4048-A203-0CCE734552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06120" y="6113433"/>
                <a:ext cx="82550" cy="0"/>
              </a:xfrm>
              <a:prstGeom prst="line">
                <a:avLst/>
              </a:prstGeom>
              <a:noFill/>
              <a:ln w="11113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18" name="ZoneTexte 117">
                <a:extLst>
                  <a:ext uri="{FF2B5EF4-FFF2-40B4-BE49-F238E27FC236}">
                    <a16:creationId xmlns:a16="http://schemas.microsoft.com/office/drawing/2014/main" id="{FD183842-89E7-4E68-804A-74497DF53A81}"/>
                  </a:ext>
                </a:extLst>
              </p:cNvPr>
              <p:cNvSpPr txBox="1"/>
              <p:nvPr/>
            </p:nvSpPr>
            <p:spPr>
              <a:xfrm>
                <a:off x="589099" y="5987544"/>
                <a:ext cx="25519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/>
                  <a:t>0</a:t>
                </a:r>
              </a:p>
            </p:txBody>
          </p:sp>
          <p:sp>
            <p:nvSpPr>
              <p:cNvPr id="119" name="ZoneTexte 118">
                <a:extLst>
                  <a:ext uri="{FF2B5EF4-FFF2-40B4-BE49-F238E27FC236}">
                    <a16:creationId xmlns:a16="http://schemas.microsoft.com/office/drawing/2014/main" id="{CB2E02A9-D358-4A8B-8B72-947F9DE17862}"/>
                  </a:ext>
                </a:extLst>
              </p:cNvPr>
              <p:cNvSpPr txBox="1"/>
              <p:nvPr/>
            </p:nvSpPr>
            <p:spPr>
              <a:xfrm>
                <a:off x="518567" y="5667654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/>
                  <a:t>10</a:t>
                </a:r>
              </a:p>
            </p:txBody>
          </p:sp>
          <p:sp>
            <p:nvSpPr>
              <p:cNvPr id="120" name="ZoneTexte 119">
                <a:extLst>
                  <a:ext uri="{FF2B5EF4-FFF2-40B4-BE49-F238E27FC236}">
                    <a16:creationId xmlns:a16="http://schemas.microsoft.com/office/drawing/2014/main" id="{5529632F-967C-405E-BEA5-E8E8F4EF2B15}"/>
                  </a:ext>
                </a:extLst>
              </p:cNvPr>
              <p:cNvSpPr txBox="1"/>
              <p:nvPr/>
            </p:nvSpPr>
            <p:spPr>
              <a:xfrm>
                <a:off x="518567" y="5347764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/>
                  <a:t>20</a:t>
                </a:r>
              </a:p>
            </p:txBody>
          </p:sp>
          <p:sp>
            <p:nvSpPr>
              <p:cNvPr id="121" name="ZoneTexte 120">
                <a:extLst>
                  <a:ext uri="{FF2B5EF4-FFF2-40B4-BE49-F238E27FC236}">
                    <a16:creationId xmlns:a16="http://schemas.microsoft.com/office/drawing/2014/main" id="{8821C6B5-9514-402C-BFCD-6F15CCEA7B53}"/>
                  </a:ext>
                </a:extLst>
              </p:cNvPr>
              <p:cNvSpPr txBox="1"/>
              <p:nvPr/>
            </p:nvSpPr>
            <p:spPr>
              <a:xfrm>
                <a:off x="518567" y="5027874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/>
                  <a:t>30</a:t>
                </a:r>
              </a:p>
            </p:txBody>
          </p:sp>
          <p:sp>
            <p:nvSpPr>
              <p:cNvPr id="122" name="ZoneTexte 121">
                <a:extLst>
                  <a:ext uri="{FF2B5EF4-FFF2-40B4-BE49-F238E27FC236}">
                    <a16:creationId xmlns:a16="http://schemas.microsoft.com/office/drawing/2014/main" id="{0DBC9FE5-46B7-4254-9AE5-AB9616937F47}"/>
                  </a:ext>
                </a:extLst>
              </p:cNvPr>
              <p:cNvSpPr txBox="1"/>
              <p:nvPr/>
            </p:nvSpPr>
            <p:spPr>
              <a:xfrm>
                <a:off x="518567" y="4707984"/>
                <a:ext cx="32573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000" dirty="0"/>
                  <a:t>40</a:t>
                </a:r>
              </a:p>
            </p:txBody>
          </p:sp>
          <p:sp>
            <p:nvSpPr>
              <p:cNvPr id="156" name="ZoneTexte 155">
                <a:extLst>
                  <a:ext uri="{FF2B5EF4-FFF2-40B4-BE49-F238E27FC236}">
                    <a16:creationId xmlns:a16="http://schemas.microsoft.com/office/drawing/2014/main" id="{FA92D099-5D2D-4B27-AC1E-325CB22C2497}"/>
                  </a:ext>
                </a:extLst>
              </p:cNvPr>
              <p:cNvSpPr txBox="1"/>
              <p:nvPr/>
            </p:nvSpPr>
            <p:spPr>
              <a:xfrm>
                <a:off x="551358" y="6128578"/>
                <a:ext cx="42351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000" dirty="0"/>
                  <a:t>N = </a:t>
                </a:r>
              </a:p>
            </p:txBody>
          </p:sp>
        </p:grpSp>
        <p:sp>
          <p:nvSpPr>
            <p:cNvPr id="157" name="ZoneTexte 156">
              <a:extLst>
                <a:ext uri="{FF2B5EF4-FFF2-40B4-BE49-F238E27FC236}">
                  <a16:creationId xmlns:a16="http://schemas.microsoft.com/office/drawing/2014/main" id="{0243D2F3-229F-40AC-901B-5953B7E9440B}"/>
                </a:ext>
              </a:extLst>
            </p:cNvPr>
            <p:cNvSpPr txBox="1"/>
            <p:nvPr/>
          </p:nvSpPr>
          <p:spPr>
            <a:xfrm>
              <a:off x="1415970" y="612857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42</a:t>
              </a:r>
            </a:p>
          </p:txBody>
        </p:sp>
        <p:sp>
          <p:nvSpPr>
            <p:cNvPr id="158" name="ZoneTexte 157">
              <a:extLst>
                <a:ext uri="{FF2B5EF4-FFF2-40B4-BE49-F238E27FC236}">
                  <a16:creationId xmlns:a16="http://schemas.microsoft.com/office/drawing/2014/main" id="{B7A1E48F-0244-4938-994E-320DA88CBEE2}"/>
                </a:ext>
              </a:extLst>
            </p:cNvPr>
            <p:cNvSpPr txBox="1"/>
            <p:nvPr/>
          </p:nvSpPr>
          <p:spPr>
            <a:xfrm>
              <a:off x="2261710" y="612857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35</a:t>
              </a:r>
            </a:p>
          </p:txBody>
        </p:sp>
        <p:sp>
          <p:nvSpPr>
            <p:cNvPr id="159" name="ZoneTexte 158">
              <a:extLst>
                <a:ext uri="{FF2B5EF4-FFF2-40B4-BE49-F238E27FC236}">
                  <a16:creationId xmlns:a16="http://schemas.microsoft.com/office/drawing/2014/main" id="{3A1F3802-890E-4403-861F-F1A51F311CE9}"/>
                </a:ext>
              </a:extLst>
            </p:cNvPr>
            <p:cNvSpPr txBox="1"/>
            <p:nvPr/>
          </p:nvSpPr>
          <p:spPr>
            <a:xfrm>
              <a:off x="2687591" y="612857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34</a:t>
              </a:r>
            </a:p>
          </p:txBody>
        </p:sp>
        <p:sp>
          <p:nvSpPr>
            <p:cNvPr id="160" name="ZoneTexte 159">
              <a:extLst>
                <a:ext uri="{FF2B5EF4-FFF2-40B4-BE49-F238E27FC236}">
                  <a16:creationId xmlns:a16="http://schemas.microsoft.com/office/drawing/2014/main" id="{8171261F-93B7-4F30-B9D0-BE2DA6DC54BC}"/>
                </a:ext>
              </a:extLst>
            </p:cNvPr>
            <p:cNvSpPr txBox="1"/>
            <p:nvPr/>
          </p:nvSpPr>
          <p:spPr>
            <a:xfrm>
              <a:off x="3175869" y="612857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47</a:t>
              </a:r>
            </a:p>
          </p:txBody>
        </p:sp>
        <p:sp>
          <p:nvSpPr>
            <p:cNvPr id="161" name="ZoneTexte 160">
              <a:extLst>
                <a:ext uri="{FF2B5EF4-FFF2-40B4-BE49-F238E27FC236}">
                  <a16:creationId xmlns:a16="http://schemas.microsoft.com/office/drawing/2014/main" id="{AC79FEE8-3852-4F7C-BDCD-2DCFA2EB202E}"/>
                </a:ext>
              </a:extLst>
            </p:cNvPr>
            <p:cNvSpPr txBox="1"/>
            <p:nvPr/>
          </p:nvSpPr>
          <p:spPr>
            <a:xfrm>
              <a:off x="3580755" y="612857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50</a:t>
              </a:r>
            </a:p>
          </p:txBody>
        </p:sp>
        <p:sp>
          <p:nvSpPr>
            <p:cNvPr id="162" name="ZoneTexte 161">
              <a:extLst>
                <a:ext uri="{FF2B5EF4-FFF2-40B4-BE49-F238E27FC236}">
                  <a16:creationId xmlns:a16="http://schemas.microsoft.com/office/drawing/2014/main" id="{D0193C1E-6B27-4999-A41D-1589A827661F}"/>
                </a:ext>
              </a:extLst>
            </p:cNvPr>
            <p:cNvSpPr txBox="1"/>
            <p:nvPr/>
          </p:nvSpPr>
          <p:spPr>
            <a:xfrm>
              <a:off x="4101042" y="612857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82</a:t>
              </a:r>
            </a:p>
          </p:txBody>
        </p:sp>
        <p:sp>
          <p:nvSpPr>
            <p:cNvPr id="163" name="ZoneTexte 162">
              <a:extLst>
                <a:ext uri="{FF2B5EF4-FFF2-40B4-BE49-F238E27FC236}">
                  <a16:creationId xmlns:a16="http://schemas.microsoft.com/office/drawing/2014/main" id="{44D7CC02-78E3-44FF-846B-27D1F0BAE961}"/>
                </a:ext>
              </a:extLst>
            </p:cNvPr>
            <p:cNvSpPr txBox="1"/>
            <p:nvPr/>
          </p:nvSpPr>
          <p:spPr>
            <a:xfrm>
              <a:off x="4495682" y="6128578"/>
              <a:ext cx="325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84</a:t>
              </a:r>
            </a:p>
          </p:txBody>
        </p:sp>
        <p:sp>
          <p:nvSpPr>
            <p:cNvPr id="168" name="ZoneTexte 167">
              <a:extLst>
                <a:ext uri="{FF2B5EF4-FFF2-40B4-BE49-F238E27FC236}">
                  <a16:creationId xmlns:a16="http://schemas.microsoft.com/office/drawing/2014/main" id="{EF9E0785-1790-46E8-9656-6039C69525A4}"/>
                </a:ext>
              </a:extLst>
            </p:cNvPr>
            <p:cNvSpPr txBox="1"/>
            <p:nvPr/>
          </p:nvSpPr>
          <p:spPr>
            <a:xfrm>
              <a:off x="2321245" y="6277243"/>
              <a:ext cx="6463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Stage 2</a:t>
              </a:r>
            </a:p>
          </p:txBody>
        </p:sp>
        <p:sp>
          <p:nvSpPr>
            <p:cNvPr id="169" name="ZoneTexte 168">
              <a:extLst>
                <a:ext uri="{FF2B5EF4-FFF2-40B4-BE49-F238E27FC236}">
                  <a16:creationId xmlns:a16="http://schemas.microsoft.com/office/drawing/2014/main" id="{FDA6DBF9-ABBF-4B70-A541-BA81A78977CF}"/>
                </a:ext>
              </a:extLst>
            </p:cNvPr>
            <p:cNvSpPr txBox="1"/>
            <p:nvPr/>
          </p:nvSpPr>
          <p:spPr>
            <a:xfrm>
              <a:off x="3232496" y="6277243"/>
              <a:ext cx="6463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Stage 3</a:t>
              </a:r>
            </a:p>
          </p:txBody>
        </p:sp>
        <p:sp>
          <p:nvSpPr>
            <p:cNvPr id="170" name="ZoneTexte 169">
              <a:extLst>
                <a:ext uri="{FF2B5EF4-FFF2-40B4-BE49-F238E27FC236}">
                  <a16:creationId xmlns:a16="http://schemas.microsoft.com/office/drawing/2014/main" id="{9C4EFEF3-5F03-4A9F-A6D8-CD3BBA01AB34}"/>
                </a:ext>
              </a:extLst>
            </p:cNvPr>
            <p:cNvSpPr txBox="1"/>
            <p:nvPr/>
          </p:nvSpPr>
          <p:spPr>
            <a:xfrm>
              <a:off x="3944275" y="6277243"/>
              <a:ext cx="10310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Pooled</a:t>
              </a:r>
              <a:r>
                <a:rPr lang="fr-FR" sz="12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</a:p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stage 2 and 3</a:t>
              </a:r>
            </a:p>
          </p:txBody>
        </p:sp>
        <p:sp>
          <p:nvSpPr>
            <p:cNvPr id="197" name="ZoneTexte 196"/>
            <p:cNvSpPr txBox="1"/>
            <p:nvPr/>
          </p:nvSpPr>
          <p:spPr>
            <a:xfrm>
              <a:off x="722111" y="4365104"/>
              <a:ext cx="3214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/>
                <a:t>%</a:t>
              </a: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E385FD3E-130D-4565-9210-FFD5840DFA6F}"/>
              </a:ext>
            </a:extLst>
          </p:cNvPr>
          <p:cNvGrpSpPr/>
          <p:nvPr/>
        </p:nvGrpSpPr>
        <p:grpSpPr>
          <a:xfrm>
            <a:off x="539552" y="2182629"/>
            <a:ext cx="2717263" cy="1727459"/>
            <a:chOff x="539552" y="2182629"/>
            <a:chExt cx="2717263" cy="1727459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74FF0AD4-DA9F-4AA5-BE60-44A74228BAA8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054" y="2642022"/>
              <a:ext cx="2357761" cy="1147018"/>
            </a:xfrm>
            <a:custGeom>
              <a:avLst/>
              <a:gdLst>
                <a:gd name="T0" fmla="*/ 0 w 1753"/>
                <a:gd name="T1" fmla="*/ 0 h 1448"/>
                <a:gd name="T2" fmla="*/ 0 w 1753"/>
                <a:gd name="T3" fmla="*/ 1448 h 1448"/>
                <a:gd name="T4" fmla="*/ 1753 w 1753"/>
                <a:gd name="T5" fmla="*/ 1448 h 1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53" h="1448">
                  <a:moveTo>
                    <a:pt x="0" y="0"/>
                  </a:moveTo>
                  <a:lnTo>
                    <a:pt x="0" y="1448"/>
                  </a:lnTo>
                  <a:lnTo>
                    <a:pt x="1753" y="1448"/>
                  </a:lnTo>
                </a:path>
              </a:pathLst>
            </a:custGeom>
            <a:noFill/>
            <a:ln w="12700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/>
            </a:p>
          </p:txBody>
        </p:sp>
        <p:sp>
          <p:nvSpPr>
            <p:cNvPr id="22" name="Line 12">
              <a:extLst>
                <a:ext uri="{FF2B5EF4-FFF2-40B4-BE49-F238E27FC236}">
                  <a16:creationId xmlns:a16="http://schemas.microsoft.com/office/drawing/2014/main" id="{17D4C57A-6BFC-424D-BCEA-0E54E82CB2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2389" y="2631007"/>
              <a:ext cx="76665" cy="0"/>
            </a:xfrm>
            <a:prstGeom prst="line">
              <a:avLst/>
            </a:prstGeom>
            <a:noFill/>
            <a:ln w="12700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/>
            </a:p>
          </p:txBody>
        </p:sp>
        <p:sp>
          <p:nvSpPr>
            <p:cNvPr id="23" name="Line 13">
              <a:extLst>
                <a:ext uri="{FF2B5EF4-FFF2-40B4-BE49-F238E27FC236}">
                  <a16:creationId xmlns:a16="http://schemas.microsoft.com/office/drawing/2014/main" id="{A9B3DCA8-2A08-4F08-88EF-6A08C8E9A4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2389" y="3015673"/>
              <a:ext cx="76665" cy="0"/>
            </a:xfrm>
            <a:prstGeom prst="line">
              <a:avLst/>
            </a:prstGeom>
            <a:noFill/>
            <a:ln w="12700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/>
            </a:p>
          </p:txBody>
        </p:sp>
        <p:sp>
          <p:nvSpPr>
            <p:cNvPr id="24" name="Line 14">
              <a:extLst>
                <a:ext uri="{FF2B5EF4-FFF2-40B4-BE49-F238E27FC236}">
                  <a16:creationId xmlns:a16="http://schemas.microsoft.com/office/drawing/2014/main" id="{78BADF71-41FA-4FBC-8AD9-9A50C36114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2389" y="3404374"/>
              <a:ext cx="76665" cy="0"/>
            </a:xfrm>
            <a:prstGeom prst="line">
              <a:avLst/>
            </a:prstGeom>
            <a:noFill/>
            <a:ln w="12700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/>
            </a:p>
          </p:txBody>
        </p:sp>
        <p:sp>
          <p:nvSpPr>
            <p:cNvPr id="25" name="Line 15">
              <a:extLst>
                <a:ext uri="{FF2B5EF4-FFF2-40B4-BE49-F238E27FC236}">
                  <a16:creationId xmlns:a16="http://schemas.microsoft.com/office/drawing/2014/main" id="{0B8A606D-D392-41DA-829A-4517DE1463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2389" y="3789040"/>
              <a:ext cx="76665" cy="0"/>
            </a:xfrm>
            <a:prstGeom prst="line">
              <a:avLst/>
            </a:prstGeom>
            <a:noFill/>
            <a:ln w="12700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/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id="{3B55D73B-CF56-4E43-8F3B-1C94CAA3A7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1289" y="3427712"/>
              <a:ext cx="663079" cy="364019"/>
            </a:xfrm>
            <a:custGeom>
              <a:avLst/>
              <a:gdLst>
                <a:gd name="T0" fmla="*/ 0 w 493"/>
                <a:gd name="T1" fmla="*/ 0 h 305"/>
                <a:gd name="T2" fmla="*/ 0 w 493"/>
                <a:gd name="T3" fmla="*/ 305 h 305"/>
                <a:gd name="T4" fmla="*/ 493 w 493"/>
                <a:gd name="T5" fmla="*/ 305 h 305"/>
                <a:gd name="T6" fmla="*/ 493 w 493"/>
                <a:gd name="T7" fmla="*/ 0 h 305"/>
                <a:gd name="T8" fmla="*/ 0 w 493"/>
                <a:gd name="T9" fmla="*/ 0 h 305"/>
                <a:gd name="T10" fmla="*/ 0 w 493"/>
                <a:gd name="T11" fmla="*/ 0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3" h="305">
                  <a:moveTo>
                    <a:pt x="0" y="0"/>
                  </a:moveTo>
                  <a:lnTo>
                    <a:pt x="0" y="305"/>
                  </a:lnTo>
                  <a:lnTo>
                    <a:pt x="493" y="305"/>
                  </a:lnTo>
                  <a:lnTo>
                    <a:pt x="49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/>
            </a:p>
          </p:txBody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id="{CED4CAC0-2908-44C0-86DB-C6E2E1A4F5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5939" y="3100390"/>
              <a:ext cx="663079" cy="688652"/>
            </a:xfrm>
            <a:custGeom>
              <a:avLst/>
              <a:gdLst>
                <a:gd name="T0" fmla="*/ 493 w 493"/>
                <a:gd name="T1" fmla="*/ 577 h 577"/>
                <a:gd name="T2" fmla="*/ 493 w 493"/>
                <a:gd name="T3" fmla="*/ 0 h 577"/>
                <a:gd name="T4" fmla="*/ 0 w 493"/>
                <a:gd name="T5" fmla="*/ 0 h 577"/>
                <a:gd name="T6" fmla="*/ 0 w 493"/>
                <a:gd name="T7" fmla="*/ 577 h 577"/>
                <a:gd name="T8" fmla="*/ 493 w 493"/>
                <a:gd name="T9" fmla="*/ 577 h 577"/>
                <a:gd name="T10" fmla="*/ 493 w 493"/>
                <a:gd name="T11" fmla="*/ 577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3" h="577">
                  <a:moveTo>
                    <a:pt x="493" y="577"/>
                  </a:moveTo>
                  <a:lnTo>
                    <a:pt x="493" y="0"/>
                  </a:lnTo>
                  <a:lnTo>
                    <a:pt x="0" y="0"/>
                  </a:lnTo>
                  <a:lnTo>
                    <a:pt x="0" y="577"/>
                  </a:lnTo>
                  <a:lnTo>
                    <a:pt x="493" y="577"/>
                  </a:lnTo>
                  <a:lnTo>
                    <a:pt x="493" y="577"/>
                  </a:lnTo>
                  <a:close/>
                </a:path>
              </a:pathLst>
            </a:custGeom>
            <a:solidFill>
              <a:srgbClr val="00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/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B2F02365-8D1A-4D54-AFE1-904DFC38439C}"/>
                </a:ext>
              </a:extLst>
            </p:cNvPr>
            <p:cNvSpPr txBox="1"/>
            <p:nvPr/>
          </p:nvSpPr>
          <p:spPr>
            <a:xfrm>
              <a:off x="610084" y="3663867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/>
                <a:t>0</a:t>
              </a: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08717A46-7884-4B93-A433-4CF5247C46C8}"/>
                </a:ext>
              </a:extLst>
            </p:cNvPr>
            <p:cNvSpPr txBox="1"/>
            <p:nvPr/>
          </p:nvSpPr>
          <p:spPr>
            <a:xfrm>
              <a:off x="539552" y="3284984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/>
                <a:t>10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327E91F6-1EE4-4F72-A4CA-8BE06E973952}"/>
                </a:ext>
              </a:extLst>
            </p:cNvPr>
            <p:cNvSpPr txBox="1"/>
            <p:nvPr/>
          </p:nvSpPr>
          <p:spPr>
            <a:xfrm>
              <a:off x="539552" y="2894747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/>
                <a:t>20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5F9FD17C-5719-4B5F-922A-6695FD572212}"/>
                </a:ext>
              </a:extLst>
            </p:cNvPr>
            <p:cNvSpPr txBox="1"/>
            <p:nvPr/>
          </p:nvSpPr>
          <p:spPr>
            <a:xfrm>
              <a:off x="539552" y="2492896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/>
                <a:t>30</a:t>
              </a: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E6E20944-42B2-4893-94A2-968D5CDC051A}"/>
                </a:ext>
              </a:extLst>
            </p:cNvPr>
            <p:cNvSpPr txBox="1"/>
            <p:nvPr/>
          </p:nvSpPr>
          <p:spPr>
            <a:xfrm>
              <a:off x="1536979" y="2833191"/>
              <a:ext cx="3666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20</a:t>
              </a: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59A1C98A-7055-4EF6-8435-5D72AA8D8B07}"/>
                </a:ext>
              </a:extLst>
            </p:cNvPr>
            <p:cNvSpPr txBox="1"/>
            <p:nvPr/>
          </p:nvSpPr>
          <p:spPr>
            <a:xfrm>
              <a:off x="2377394" y="3144083"/>
              <a:ext cx="5056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10.4</a:t>
              </a: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324F32C0-60A7-4014-A62A-30F6B885D950}"/>
                </a:ext>
              </a:extLst>
            </p:cNvPr>
            <p:cNvSpPr txBox="1"/>
            <p:nvPr/>
          </p:nvSpPr>
          <p:spPr>
            <a:xfrm>
              <a:off x="1403648" y="2182629"/>
              <a:ext cx="151216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/>
                <a:t>OR = 2.20 (1.11 ; 4.35)</a:t>
              </a: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3E9324EE-82B5-474D-8178-CCF10B02EDCD}"/>
                </a:ext>
              </a:extLst>
            </p:cNvPr>
            <p:cNvSpPr txBox="1"/>
            <p:nvPr/>
          </p:nvSpPr>
          <p:spPr>
            <a:xfrm>
              <a:off x="1802462" y="2364226"/>
              <a:ext cx="7230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p = 0.023</a:t>
              </a:r>
            </a:p>
          </p:txBody>
        </p:sp>
        <p:cxnSp>
          <p:nvCxnSpPr>
            <p:cNvPr id="57" name="Connecteur : en angle 56">
              <a:extLst>
                <a:ext uri="{FF2B5EF4-FFF2-40B4-BE49-F238E27FC236}">
                  <a16:creationId xmlns:a16="http://schemas.microsoft.com/office/drawing/2014/main" id="{35558026-889D-421B-80F1-1B368F6BA1FC}"/>
                </a:ext>
              </a:extLst>
            </p:cNvPr>
            <p:cNvCxnSpPr>
              <a:stCxn id="56" idx="1"/>
              <a:endCxn id="53" idx="0"/>
            </p:cNvCxnSpPr>
            <p:nvPr/>
          </p:nvCxnSpPr>
          <p:spPr>
            <a:xfrm rot="10800000" flipV="1">
              <a:off x="1720308" y="2487337"/>
              <a:ext cx="82154" cy="345854"/>
            </a:xfrm>
            <a:prstGeom prst="bentConnector2">
              <a:avLst/>
            </a:prstGeom>
            <a:ln w="12700">
              <a:solidFill>
                <a:srgbClr val="33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 : en angle 59">
              <a:extLst>
                <a:ext uri="{FF2B5EF4-FFF2-40B4-BE49-F238E27FC236}">
                  <a16:creationId xmlns:a16="http://schemas.microsoft.com/office/drawing/2014/main" id="{3F21110E-007E-4CDA-BECE-11C51DFC8A6B}"/>
                </a:ext>
              </a:extLst>
            </p:cNvPr>
            <p:cNvCxnSpPr>
              <a:stCxn id="56" idx="3"/>
              <a:endCxn id="54" idx="0"/>
            </p:cNvCxnSpPr>
            <p:nvPr/>
          </p:nvCxnSpPr>
          <p:spPr>
            <a:xfrm>
              <a:off x="2525511" y="2487337"/>
              <a:ext cx="104686" cy="656746"/>
            </a:xfrm>
            <a:prstGeom prst="bentConnector2">
              <a:avLst/>
            </a:prstGeom>
            <a:ln w="12700">
              <a:solidFill>
                <a:srgbClr val="33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8" name="ZoneTexte 197"/>
            <p:cNvSpPr txBox="1"/>
            <p:nvPr/>
          </p:nvSpPr>
          <p:spPr>
            <a:xfrm>
              <a:off x="743587" y="2356786"/>
              <a:ext cx="3214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/>
                <a:t>%</a:t>
              </a:r>
            </a:p>
          </p:txBody>
        </p:sp>
      </p:grpSp>
      <p:sp>
        <p:nvSpPr>
          <p:cNvPr id="199" name="ZoneTexte 198">
            <a:extLst>
              <a:ext uri="{FF2B5EF4-FFF2-40B4-BE49-F238E27FC236}">
                <a16:creationId xmlns:a16="http://schemas.microsoft.com/office/drawing/2014/main" id="{563EEF56-C2FF-4782-821F-D661D96AD8F6}"/>
              </a:ext>
            </a:extLst>
          </p:cNvPr>
          <p:cNvSpPr txBox="1"/>
          <p:nvPr/>
        </p:nvSpPr>
        <p:spPr>
          <a:xfrm>
            <a:off x="1310594" y="3933056"/>
            <a:ext cx="26623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lang="fr-FR" sz="1600" b="1" dirty="0" err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Fibrosis</a:t>
            </a:r>
            <a:r>
              <a:rPr lang="fr-FR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stage (NASH CRN) </a:t>
            </a:r>
          </a:p>
        </p:txBody>
      </p:sp>
      <p:sp>
        <p:nvSpPr>
          <p:cNvPr id="200" name="ZoneTexte 199">
            <a:extLst>
              <a:ext uri="{FF2B5EF4-FFF2-40B4-BE49-F238E27FC236}">
                <a16:creationId xmlns:a16="http://schemas.microsoft.com/office/drawing/2014/main" id="{563EEF56-C2FF-4782-821F-D661D96AD8F6}"/>
              </a:ext>
            </a:extLst>
          </p:cNvPr>
          <p:cNvSpPr txBox="1"/>
          <p:nvPr/>
        </p:nvSpPr>
        <p:spPr>
          <a:xfrm>
            <a:off x="6508085" y="1825079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NAS</a:t>
            </a:r>
          </a:p>
        </p:txBody>
      </p:sp>
      <p:sp>
        <p:nvSpPr>
          <p:cNvPr id="201" name="ZoneTexte 200">
            <a:extLst>
              <a:ext uri="{FF2B5EF4-FFF2-40B4-BE49-F238E27FC236}">
                <a16:creationId xmlns:a16="http://schemas.microsoft.com/office/drawing/2014/main" id="{563EEF56-C2FF-4782-821F-D661D96AD8F6}"/>
              </a:ext>
            </a:extLst>
          </p:cNvPr>
          <p:cNvSpPr txBox="1"/>
          <p:nvPr/>
        </p:nvSpPr>
        <p:spPr>
          <a:xfrm>
            <a:off x="6582995" y="3933056"/>
            <a:ext cx="18774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lang="fr-FR" sz="1600" b="1" dirty="0" err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ballooning</a:t>
            </a:r>
            <a:r>
              <a:rPr lang="fr-FR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grade</a:t>
            </a:r>
          </a:p>
        </p:txBody>
      </p:sp>
    </p:spTree>
    <p:extLst>
      <p:ext uri="{BB962C8B-B14F-4D97-AF65-F5344CB8AC3E}">
        <p14:creationId xmlns:p14="http://schemas.microsoft.com/office/powerpoint/2010/main" val="1406367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CCEE9ADD-E78F-4D1A-934D-2AF1FD62880F}"/>
              </a:ext>
            </a:extLst>
          </p:cNvPr>
          <p:cNvGrpSpPr/>
          <p:nvPr/>
        </p:nvGrpSpPr>
        <p:grpSpPr>
          <a:xfrm>
            <a:off x="179512" y="1505314"/>
            <a:ext cx="8863331" cy="5092038"/>
            <a:chOff x="179512" y="1505314"/>
            <a:chExt cx="8863331" cy="5092038"/>
          </a:xfrm>
        </p:grpSpPr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B3D8BBAD-E9FD-4A1B-95BD-B22B4E8E96D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79183" y="1749287"/>
              <a:ext cx="993505" cy="4848065"/>
            </a:xfrm>
            <a:prstGeom prst="rect">
              <a:avLst/>
            </a:prstGeom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EF36F87B-CC9F-4AE7-918C-1605C4DCD5F0}"/>
                </a:ext>
              </a:extLst>
            </p:cNvPr>
            <p:cNvSpPr txBox="1"/>
            <p:nvPr/>
          </p:nvSpPr>
          <p:spPr>
            <a:xfrm>
              <a:off x="6081528" y="1809866"/>
              <a:ext cx="103160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" dirty="0">
                  <a:solidFill>
                    <a:srgbClr val="333399"/>
                  </a:solidFill>
                </a:rPr>
                <a:t>15/126 (12%)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B051609B-E02F-435E-B613-84D9D8C0DED3}"/>
                </a:ext>
              </a:extLst>
            </p:cNvPr>
            <p:cNvSpPr txBox="1"/>
            <p:nvPr/>
          </p:nvSpPr>
          <p:spPr>
            <a:xfrm>
              <a:off x="6193209" y="2170522"/>
              <a:ext cx="8082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6/32 (19%)</a:t>
              </a: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A617EE-0ECA-4567-B45E-58E34C63E203}"/>
                </a:ext>
              </a:extLst>
            </p:cNvPr>
            <p:cNvSpPr txBox="1"/>
            <p:nvPr/>
          </p:nvSpPr>
          <p:spPr>
            <a:xfrm>
              <a:off x="6193210" y="2381095"/>
              <a:ext cx="8082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9/94 (10%)</a:t>
              </a: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20A4DA9D-A824-4336-B540-C72293E424A6}"/>
                </a:ext>
              </a:extLst>
            </p:cNvPr>
            <p:cNvSpPr txBox="1"/>
            <p:nvPr/>
          </p:nvSpPr>
          <p:spPr>
            <a:xfrm>
              <a:off x="6228476" y="2666950"/>
              <a:ext cx="73770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2/42 (5%)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C5C14166-23CB-4065-96ED-5FFFD7C9BE98}"/>
                </a:ext>
              </a:extLst>
            </p:cNvPr>
            <p:cNvSpPr txBox="1"/>
            <p:nvPr/>
          </p:nvSpPr>
          <p:spPr>
            <a:xfrm>
              <a:off x="6228476" y="2876932"/>
              <a:ext cx="73770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3/34 (9%)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ECA67D7-55F6-46CE-A50C-9B0B730AADB8}"/>
                </a:ext>
              </a:extLst>
            </p:cNvPr>
            <p:cNvSpPr txBox="1"/>
            <p:nvPr/>
          </p:nvSpPr>
          <p:spPr>
            <a:xfrm>
              <a:off x="6157944" y="3028119"/>
              <a:ext cx="87876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10/50 (20%)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B91DBFE3-A0FA-4F12-9553-ACFB7F1AC930}"/>
                </a:ext>
              </a:extLst>
            </p:cNvPr>
            <p:cNvSpPr txBox="1"/>
            <p:nvPr/>
          </p:nvSpPr>
          <p:spPr>
            <a:xfrm>
              <a:off x="6193209" y="3333135"/>
              <a:ext cx="8082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9/57 (16%)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F9C02318-851F-4249-9AE3-7F34E10F7BA6}"/>
                </a:ext>
              </a:extLst>
            </p:cNvPr>
            <p:cNvSpPr txBox="1"/>
            <p:nvPr/>
          </p:nvSpPr>
          <p:spPr>
            <a:xfrm>
              <a:off x="6228476" y="3556409"/>
              <a:ext cx="73770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6/69 (9%)</a:t>
              </a: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77EEDAE1-EFAF-43C9-9373-85CB55BE4524}"/>
                </a:ext>
              </a:extLst>
            </p:cNvPr>
            <p:cNvSpPr txBox="1"/>
            <p:nvPr/>
          </p:nvSpPr>
          <p:spPr>
            <a:xfrm>
              <a:off x="6193209" y="4118883"/>
              <a:ext cx="8082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7/61 (12%)</a:t>
              </a: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DC630101-E579-4BEB-9BA3-68B58487C7FA}"/>
                </a:ext>
              </a:extLst>
            </p:cNvPr>
            <p:cNvSpPr txBox="1"/>
            <p:nvPr/>
          </p:nvSpPr>
          <p:spPr>
            <a:xfrm>
              <a:off x="6193209" y="4326148"/>
              <a:ext cx="8082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7/61 (12%)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93CB1FDF-7316-4D4E-9756-09481A3E3D9E}"/>
                </a:ext>
              </a:extLst>
            </p:cNvPr>
            <p:cNvSpPr txBox="1"/>
            <p:nvPr/>
          </p:nvSpPr>
          <p:spPr>
            <a:xfrm>
              <a:off x="6157944" y="4681357"/>
              <a:ext cx="87876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10/81 (12%)</a:t>
              </a:r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91B2983F-8785-4EA6-AB83-E18C2E6DD037}"/>
                </a:ext>
              </a:extLst>
            </p:cNvPr>
            <p:cNvSpPr txBox="1"/>
            <p:nvPr/>
          </p:nvSpPr>
          <p:spPr>
            <a:xfrm>
              <a:off x="6193209" y="4884880"/>
              <a:ext cx="8082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4/41 (10%)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B87435EC-C9AA-4D1D-B052-207F8B5DDC0D}"/>
                </a:ext>
              </a:extLst>
            </p:cNvPr>
            <p:cNvSpPr txBox="1"/>
            <p:nvPr/>
          </p:nvSpPr>
          <p:spPr>
            <a:xfrm>
              <a:off x="6228476" y="5267474"/>
              <a:ext cx="73770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3/34 (9%)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B520A5CB-9CCF-4EA4-BDC9-F797F1D5ACC5}"/>
                </a:ext>
              </a:extLst>
            </p:cNvPr>
            <p:cNvSpPr txBox="1"/>
            <p:nvPr/>
          </p:nvSpPr>
          <p:spPr>
            <a:xfrm>
              <a:off x="6193209" y="5446775"/>
              <a:ext cx="8082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5/45 (11%)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2ADF65B5-F6F5-41D4-B0DF-9394B5B45347}"/>
                </a:ext>
              </a:extLst>
            </p:cNvPr>
            <p:cNvSpPr txBox="1"/>
            <p:nvPr/>
          </p:nvSpPr>
          <p:spPr>
            <a:xfrm>
              <a:off x="6193209" y="5630688"/>
              <a:ext cx="8082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4/28 (14%)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EDD45E37-0DE7-429D-8361-E4EB543AE2B1}"/>
                </a:ext>
              </a:extLst>
            </p:cNvPr>
            <p:cNvSpPr txBox="1"/>
            <p:nvPr/>
          </p:nvSpPr>
          <p:spPr>
            <a:xfrm>
              <a:off x="6193209" y="5801043"/>
              <a:ext cx="8082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3/19 (16%)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846E92FA-7160-40F0-8840-03543D94A93B}"/>
                </a:ext>
              </a:extLst>
            </p:cNvPr>
            <p:cNvSpPr txBox="1"/>
            <p:nvPr/>
          </p:nvSpPr>
          <p:spPr>
            <a:xfrm>
              <a:off x="6228476" y="6307242"/>
              <a:ext cx="73770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5/69 (7%)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DA3BC5F7-4141-4334-956E-1E7D0E21B110}"/>
                </a:ext>
              </a:extLst>
            </p:cNvPr>
            <p:cNvSpPr txBox="1"/>
            <p:nvPr/>
          </p:nvSpPr>
          <p:spPr>
            <a:xfrm>
              <a:off x="6157944" y="6117837"/>
              <a:ext cx="87876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10/57 (18%)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9C12DF0F-9774-410D-B1BB-2E2F81300ADC}"/>
                </a:ext>
              </a:extLst>
            </p:cNvPr>
            <p:cNvSpPr txBox="1"/>
            <p:nvPr/>
          </p:nvSpPr>
          <p:spPr>
            <a:xfrm>
              <a:off x="4684543" y="1809866"/>
              <a:ext cx="103160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" dirty="0">
                  <a:solidFill>
                    <a:srgbClr val="333399"/>
                  </a:solidFill>
                </a:rPr>
                <a:t>29/126 (23%)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74252FBE-12EA-4DC4-AB1B-196A5D22458D}"/>
                </a:ext>
              </a:extLst>
            </p:cNvPr>
            <p:cNvSpPr txBox="1"/>
            <p:nvPr/>
          </p:nvSpPr>
          <p:spPr>
            <a:xfrm>
              <a:off x="4796221" y="2170522"/>
              <a:ext cx="8082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8/37 (22%)</a:t>
              </a: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18B6B923-A443-4C5E-816E-791DBBC20915}"/>
                </a:ext>
              </a:extLst>
            </p:cNvPr>
            <p:cNvSpPr txBox="1"/>
            <p:nvPr/>
          </p:nvSpPr>
          <p:spPr>
            <a:xfrm>
              <a:off x="4760957" y="2381095"/>
              <a:ext cx="87876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21/89 (24%)</a:t>
              </a: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4759B7EA-FC1B-4081-9C5D-1A47885411D6}"/>
                </a:ext>
              </a:extLst>
            </p:cNvPr>
            <p:cNvSpPr txBox="1"/>
            <p:nvPr/>
          </p:nvSpPr>
          <p:spPr>
            <a:xfrm>
              <a:off x="4796221" y="2666950"/>
              <a:ext cx="8082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6/44 (14%)</a:t>
              </a: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DD480BAC-8DDF-428D-8E12-742520AA624A}"/>
                </a:ext>
              </a:extLst>
            </p:cNvPr>
            <p:cNvSpPr txBox="1"/>
            <p:nvPr/>
          </p:nvSpPr>
          <p:spPr>
            <a:xfrm>
              <a:off x="4796221" y="2876932"/>
              <a:ext cx="8082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8/35 (23%)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3B7E0224-634C-4B6A-859F-2BD734645FD1}"/>
                </a:ext>
              </a:extLst>
            </p:cNvPr>
            <p:cNvSpPr txBox="1"/>
            <p:nvPr/>
          </p:nvSpPr>
          <p:spPr>
            <a:xfrm>
              <a:off x="4760957" y="3028119"/>
              <a:ext cx="87876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15/47 (32%)</a:t>
              </a: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5AB96F6-572A-45F9-91A7-296A2214403C}"/>
                </a:ext>
              </a:extLst>
            </p:cNvPr>
            <p:cNvSpPr txBox="1"/>
            <p:nvPr/>
          </p:nvSpPr>
          <p:spPr>
            <a:xfrm>
              <a:off x="4760956" y="3333135"/>
              <a:ext cx="87876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11/62 (18%)</a:t>
              </a: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5E6010E8-2DDB-4C38-A0C4-655A2FD5CCE7}"/>
                </a:ext>
              </a:extLst>
            </p:cNvPr>
            <p:cNvSpPr txBox="1"/>
            <p:nvPr/>
          </p:nvSpPr>
          <p:spPr>
            <a:xfrm>
              <a:off x="4760956" y="3556409"/>
              <a:ext cx="87876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18/64 (28%)</a:t>
              </a: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BC197194-F39E-4C5F-BF77-3ACE4A73B181}"/>
                </a:ext>
              </a:extLst>
            </p:cNvPr>
            <p:cNvSpPr txBox="1"/>
            <p:nvPr/>
          </p:nvSpPr>
          <p:spPr>
            <a:xfrm>
              <a:off x="4760956" y="4118883"/>
              <a:ext cx="87876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17/66 (26%)</a:t>
              </a:r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39476C63-02DE-48F4-9373-56F388F7109B}"/>
                </a:ext>
              </a:extLst>
            </p:cNvPr>
            <p:cNvSpPr txBox="1"/>
            <p:nvPr/>
          </p:nvSpPr>
          <p:spPr>
            <a:xfrm>
              <a:off x="4760956" y="4326148"/>
              <a:ext cx="87876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11/54 (20%)</a:t>
              </a:r>
            </a:p>
          </p:txBody>
        </p: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5CF27ADB-4DD0-4ADF-B1A3-406BEA50FEA8}"/>
                </a:ext>
              </a:extLst>
            </p:cNvPr>
            <p:cNvSpPr txBox="1"/>
            <p:nvPr/>
          </p:nvSpPr>
          <p:spPr>
            <a:xfrm>
              <a:off x="4760957" y="4681357"/>
              <a:ext cx="87876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21/89 (24%)</a:t>
              </a: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19F37AC2-09F8-4884-9040-A00FE4C02EBD}"/>
                </a:ext>
              </a:extLst>
            </p:cNvPr>
            <p:cNvSpPr txBox="1"/>
            <p:nvPr/>
          </p:nvSpPr>
          <p:spPr>
            <a:xfrm>
              <a:off x="4796221" y="4884880"/>
              <a:ext cx="8082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8/31 (26%)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79569F90-597C-4206-9378-C01E0B30B0EC}"/>
                </a:ext>
              </a:extLst>
            </p:cNvPr>
            <p:cNvSpPr txBox="1"/>
            <p:nvPr/>
          </p:nvSpPr>
          <p:spPr>
            <a:xfrm>
              <a:off x="4796221" y="5267474"/>
              <a:ext cx="8082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7/32 (22%)</a:t>
              </a:r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D345302C-ECED-485F-BDDF-EDFD7097AB1C}"/>
                </a:ext>
              </a:extLst>
            </p:cNvPr>
            <p:cNvSpPr txBox="1"/>
            <p:nvPr/>
          </p:nvSpPr>
          <p:spPr>
            <a:xfrm>
              <a:off x="4796221" y="5446775"/>
              <a:ext cx="8082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8/51 (16%)</a:t>
              </a:r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A9D4F105-6B35-43DE-83B8-D234524421BB}"/>
                </a:ext>
              </a:extLst>
            </p:cNvPr>
            <p:cNvSpPr txBox="1"/>
            <p:nvPr/>
          </p:nvSpPr>
          <p:spPr>
            <a:xfrm>
              <a:off x="4796221" y="5630688"/>
              <a:ext cx="8082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6/22 (27%)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9DC7547F-A615-40B7-A71F-7CFF5A60DBC8}"/>
                </a:ext>
              </a:extLst>
            </p:cNvPr>
            <p:cNvSpPr txBox="1"/>
            <p:nvPr/>
          </p:nvSpPr>
          <p:spPr>
            <a:xfrm>
              <a:off x="4796221" y="5801043"/>
              <a:ext cx="8082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7/19 (37%)</a:t>
              </a:r>
            </a:p>
          </p:txBody>
        </p: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3D758385-F770-4118-924C-C22911E68791}"/>
                </a:ext>
              </a:extLst>
            </p:cNvPr>
            <p:cNvSpPr txBox="1"/>
            <p:nvPr/>
          </p:nvSpPr>
          <p:spPr>
            <a:xfrm>
              <a:off x="4760956" y="6307242"/>
              <a:ext cx="87876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15/52 (23%)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F81FB9C8-6DD9-4653-94B6-8877E50C2AF8}"/>
                </a:ext>
              </a:extLst>
            </p:cNvPr>
            <p:cNvSpPr txBox="1"/>
            <p:nvPr/>
          </p:nvSpPr>
          <p:spPr>
            <a:xfrm>
              <a:off x="4760957" y="6117837"/>
              <a:ext cx="87876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333399"/>
                  </a:solidFill>
                </a:rPr>
                <a:t>17/74 (23%)</a:t>
              </a: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1786007F-12F6-4BBD-9FD7-F9B51FA4B617}"/>
                </a:ext>
              </a:extLst>
            </p:cNvPr>
            <p:cNvSpPr txBox="1"/>
            <p:nvPr/>
          </p:nvSpPr>
          <p:spPr>
            <a:xfrm>
              <a:off x="179512" y="1809866"/>
              <a:ext cx="1986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Overall </a:t>
              </a:r>
              <a:r>
                <a:rPr lang="en-US" sz="14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mITT</a:t>
              </a:r>
              <a:r>
                <a:rPr lang="en-US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population</a:t>
              </a:r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5DCBCDF8-8889-41C4-8367-38F72D8F5FF9}"/>
                </a:ext>
              </a:extLst>
            </p:cNvPr>
            <p:cNvSpPr txBox="1"/>
            <p:nvPr/>
          </p:nvSpPr>
          <p:spPr>
            <a:xfrm>
              <a:off x="1990551" y="2170522"/>
              <a:ext cx="6639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>
                  <a:solidFill>
                    <a:srgbClr val="333399"/>
                  </a:solidFill>
                </a:rPr>
                <a:t>NAS = 4</a:t>
              </a: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79E9EA78-9FD1-4C55-A0AE-3AEE80BF7E0A}"/>
                </a:ext>
              </a:extLst>
            </p:cNvPr>
            <p:cNvSpPr txBox="1"/>
            <p:nvPr/>
          </p:nvSpPr>
          <p:spPr>
            <a:xfrm>
              <a:off x="1990551" y="2381095"/>
              <a:ext cx="66396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>
                  <a:solidFill>
                    <a:srgbClr val="333399"/>
                  </a:solidFill>
                </a:rPr>
                <a:t>NAS </a:t>
              </a:r>
              <a:r>
                <a:rPr lang="en-US" sz="1000" u="sng">
                  <a:solidFill>
                    <a:srgbClr val="333399"/>
                  </a:solidFill>
                </a:rPr>
                <a:t>&gt;</a:t>
              </a:r>
              <a:r>
                <a:rPr lang="en-US" sz="1000">
                  <a:solidFill>
                    <a:srgbClr val="333399"/>
                  </a:solidFill>
                </a:rPr>
                <a:t> 5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DC6AAB07-6DE9-4305-84C5-82F0A77A7FC8}"/>
                </a:ext>
              </a:extLst>
            </p:cNvPr>
            <p:cNvSpPr txBox="1"/>
            <p:nvPr/>
          </p:nvSpPr>
          <p:spPr>
            <a:xfrm>
              <a:off x="1990551" y="2666950"/>
              <a:ext cx="62228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>
                  <a:solidFill>
                    <a:srgbClr val="333399"/>
                  </a:solidFill>
                </a:rPr>
                <a:t>Stage 1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78236F44-B400-48CD-994A-7EAB5FBD7326}"/>
                </a:ext>
              </a:extLst>
            </p:cNvPr>
            <p:cNvSpPr txBox="1"/>
            <p:nvPr/>
          </p:nvSpPr>
          <p:spPr>
            <a:xfrm>
              <a:off x="1990551" y="2876932"/>
              <a:ext cx="62228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>
                  <a:solidFill>
                    <a:srgbClr val="333399"/>
                  </a:solidFill>
                </a:rPr>
                <a:t>Stage 2</a:t>
              </a:r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99DB6737-FC49-4AEE-9581-7080DAC7BF18}"/>
                </a:ext>
              </a:extLst>
            </p:cNvPr>
            <p:cNvSpPr txBox="1"/>
            <p:nvPr/>
          </p:nvSpPr>
          <p:spPr>
            <a:xfrm>
              <a:off x="1990551" y="3028119"/>
              <a:ext cx="62228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>
                  <a:solidFill>
                    <a:srgbClr val="333399"/>
                  </a:solidFill>
                </a:rPr>
                <a:t>Stage 3</a:t>
              </a:r>
            </a:p>
          </p:txBody>
        </p:sp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38D46AA8-3199-4D4D-B154-E3B0C711D73F}"/>
                </a:ext>
              </a:extLst>
            </p:cNvPr>
            <p:cNvSpPr txBox="1"/>
            <p:nvPr/>
          </p:nvSpPr>
          <p:spPr>
            <a:xfrm>
              <a:off x="1990551" y="3333135"/>
              <a:ext cx="16321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>
                  <a:solidFill>
                    <a:srgbClr val="333399"/>
                  </a:solidFill>
                </a:rPr>
                <a:t>Grade 1 (few ballon cells)</a:t>
              </a: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D5575021-C848-4794-BC60-FE185EBB6F37}"/>
                </a:ext>
              </a:extLst>
            </p:cNvPr>
            <p:cNvSpPr txBox="1"/>
            <p:nvPr/>
          </p:nvSpPr>
          <p:spPr>
            <a:xfrm>
              <a:off x="1990551" y="3556409"/>
              <a:ext cx="194957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>
                  <a:solidFill>
                    <a:srgbClr val="333399"/>
                  </a:solidFill>
                </a:rPr>
                <a:t>Grade 2 (prominent ballooning)</a:t>
              </a: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CC140B02-D244-4DB3-B467-E3C0E4BA9D45}"/>
                </a:ext>
              </a:extLst>
            </p:cNvPr>
            <p:cNvSpPr txBox="1"/>
            <p:nvPr/>
          </p:nvSpPr>
          <p:spPr>
            <a:xfrm>
              <a:off x="1990551" y="4118883"/>
              <a:ext cx="14959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>
                  <a:solidFill>
                    <a:srgbClr val="333399"/>
                  </a:solidFill>
                </a:rPr>
                <a:t>Grade 2 (2-4 foci/200x)</a:t>
              </a: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C8BAB47B-C8E5-403A-A5B5-7019015E83F8}"/>
                </a:ext>
              </a:extLst>
            </p:cNvPr>
            <p:cNvSpPr txBox="1"/>
            <p:nvPr/>
          </p:nvSpPr>
          <p:spPr>
            <a:xfrm>
              <a:off x="1990551" y="4326148"/>
              <a:ext cx="149271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>
                  <a:solidFill>
                    <a:srgbClr val="333399"/>
                  </a:solidFill>
                </a:rPr>
                <a:t>Grade 3 (&gt; 4 foci/200x)</a:t>
              </a: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BEA7AE63-C733-4B10-AB0A-34873068BADA}"/>
                </a:ext>
              </a:extLst>
            </p:cNvPr>
            <p:cNvSpPr txBox="1"/>
            <p:nvPr/>
          </p:nvSpPr>
          <p:spPr>
            <a:xfrm>
              <a:off x="1990551" y="4681357"/>
              <a:ext cx="117051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>
                  <a:solidFill>
                    <a:srgbClr val="333399"/>
                  </a:solidFill>
                </a:rPr>
                <a:t>Grade 1 (5-33 %)</a:t>
              </a: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46DCC576-F48F-4A6C-978F-67BE3CD020C1}"/>
                </a:ext>
              </a:extLst>
            </p:cNvPr>
            <p:cNvSpPr txBox="1"/>
            <p:nvPr/>
          </p:nvSpPr>
          <p:spPr>
            <a:xfrm>
              <a:off x="1990551" y="4884880"/>
              <a:ext cx="135165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>
                  <a:solidFill>
                    <a:srgbClr val="333399"/>
                  </a:solidFill>
                </a:rPr>
                <a:t>Grade 2 (&gt; 33-66 %)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EEED4F1A-281F-4D6C-9D96-B6BD9BB66D8A}"/>
                </a:ext>
              </a:extLst>
            </p:cNvPr>
            <p:cNvSpPr txBox="1"/>
            <p:nvPr/>
          </p:nvSpPr>
          <p:spPr>
            <a:xfrm>
              <a:off x="1990551" y="5267474"/>
              <a:ext cx="79220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u="sng">
                  <a:solidFill>
                    <a:srgbClr val="333399"/>
                  </a:solidFill>
                </a:rPr>
                <a:t>&lt;</a:t>
              </a:r>
              <a:r>
                <a:rPr lang="en-US" sz="1000">
                  <a:solidFill>
                    <a:srgbClr val="333399"/>
                  </a:solidFill>
                </a:rPr>
                <a:t> 30 kg/m²</a:t>
              </a: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93A5568B-BAE6-48ED-9FF6-FBB8DFF5E927}"/>
                </a:ext>
              </a:extLst>
            </p:cNvPr>
            <p:cNvSpPr txBox="1"/>
            <p:nvPr/>
          </p:nvSpPr>
          <p:spPr>
            <a:xfrm>
              <a:off x="1990551" y="5446775"/>
              <a:ext cx="115768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>
                  <a:solidFill>
                    <a:srgbClr val="333399"/>
                  </a:solidFill>
                </a:rPr>
                <a:t>&gt; 30 - </a:t>
              </a:r>
              <a:r>
                <a:rPr lang="en-US" sz="1000" u="sng">
                  <a:solidFill>
                    <a:srgbClr val="333399"/>
                  </a:solidFill>
                </a:rPr>
                <a:t>&lt;</a:t>
              </a:r>
              <a:r>
                <a:rPr lang="en-US" sz="1000">
                  <a:solidFill>
                    <a:srgbClr val="333399"/>
                  </a:solidFill>
                </a:rPr>
                <a:t> 35 kg/m²</a:t>
              </a: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17AC3874-01EB-4F69-A548-703F7A18F07D}"/>
                </a:ext>
              </a:extLst>
            </p:cNvPr>
            <p:cNvSpPr txBox="1"/>
            <p:nvPr/>
          </p:nvSpPr>
          <p:spPr>
            <a:xfrm>
              <a:off x="1990551" y="5630688"/>
              <a:ext cx="115768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>
                  <a:solidFill>
                    <a:srgbClr val="333399"/>
                  </a:solidFill>
                </a:rPr>
                <a:t>&gt; 35 - &lt; 40 kg/m²</a:t>
              </a:r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3EE46A7C-DB50-4BA4-A332-3C9A2D9C5BF5}"/>
                </a:ext>
              </a:extLst>
            </p:cNvPr>
            <p:cNvSpPr txBox="1"/>
            <p:nvPr/>
          </p:nvSpPr>
          <p:spPr>
            <a:xfrm>
              <a:off x="1990551" y="5801043"/>
              <a:ext cx="79220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>
                  <a:solidFill>
                    <a:srgbClr val="333399"/>
                  </a:solidFill>
                </a:rPr>
                <a:t>&gt; 40 kg/m²</a:t>
              </a: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4C5FC86C-3EF2-4687-87EE-70AE6240126C}"/>
                </a:ext>
              </a:extLst>
            </p:cNvPr>
            <p:cNvSpPr txBox="1"/>
            <p:nvPr/>
          </p:nvSpPr>
          <p:spPr>
            <a:xfrm>
              <a:off x="1990551" y="6307242"/>
              <a:ext cx="84350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>
                  <a:solidFill>
                    <a:srgbClr val="333399"/>
                  </a:solidFill>
                </a:rPr>
                <a:t>Not present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51848562-CF05-4785-BE28-DAFDA4B77A54}"/>
                </a:ext>
              </a:extLst>
            </p:cNvPr>
            <p:cNvSpPr txBox="1"/>
            <p:nvPr/>
          </p:nvSpPr>
          <p:spPr>
            <a:xfrm>
              <a:off x="1990551" y="6117837"/>
              <a:ext cx="62388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>
                  <a:solidFill>
                    <a:srgbClr val="333399"/>
                  </a:solidFill>
                </a:rPr>
                <a:t>Present</a:t>
              </a:r>
            </a:p>
          </p:txBody>
        </p: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CF84E739-1FE5-4BC0-A9CF-608418850716}"/>
                </a:ext>
              </a:extLst>
            </p:cNvPr>
            <p:cNvSpPr txBox="1"/>
            <p:nvPr/>
          </p:nvSpPr>
          <p:spPr>
            <a:xfrm>
              <a:off x="179512" y="2054860"/>
              <a:ext cx="45557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>
                  <a:solidFill>
                    <a:srgbClr val="333399"/>
                  </a:solidFill>
                </a:rPr>
                <a:t>NAS</a:t>
              </a: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A47C15D3-C38D-4C67-BB17-CEC0A86A5892}"/>
                </a:ext>
              </a:extLst>
            </p:cNvPr>
            <p:cNvSpPr txBox="1"/>
            <p:nvPr/>
          </p:nvSpPr>
          <p:spPr>
            <a:xfrm>
              <a:off x="179512" y="2532238"/>
              <a:ext cx="185018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>
                  <a:solidFill>
                    <a:srgbClr val="333399"/>
                  </a:solidFill>
                </a:rPr>
                <a:t>Fibrosis stage (NASH CRN)</a:t>
              </a: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288BEA83-4B88-4000-830E-6251431DD939}"/>
                </a:ext>
              </a:extLst>
            </p:cNvPr>
            <p:cNvSpPr txBox="1"/>
            <p:nvPr/>
          </p:nvSpPr>
          <p:spPr>
            <a:xfrm>
              <a:off x="179512" y="3188898"/>
              <a:ext cx="17475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>
                  <a:solidFill>
                    <a:srgbClr val="333399"/>
                  </a:solidFill>
                </a:rPr>
                <a:t>Hepatocellular ballooning</a:t>
              </a: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1517F8E8-0933-4A70-AC8B-96EF6D2C0689}"/>
                </a:ext>
              </a:extLst>
            </p:cNvPr>
            <p:cNvSpPr txBox="1"/>
            <p:nvPr/>
          </p:nvSpPr>
          <p:spPr>
            <a:xfrm>
              <a:off x="179512" y="3965121"/>
              <a:ext cx="14863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>
                  <a:solidFill>
                    <a:srgbClr val="333399"/>
                  </a:solidFill>
                </a:rPr>
                <a:t>Lobular inflammation</a:t>
              </a: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619D80D2-077F-4A70-874A-E7600963217D}"/>
                </a:ext>
              </a:extLst>
            </p:cNvPr>
            <p:cNvSpPr txBox="1"/>
            <p:nvPr/>
          </p:nvSpPr>
          <p:spPr>
            <a:xfrm>
              <a:off x="179512" y="4565695"/>
              <a:ext cx="75212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>
                  <a:solidFill>
                    <a:srgbClr val="333399"/>
                  </a:solidFill>
                </a:rPr>
                <a:t>Steatosis</a:t>
              </a:r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51A04BC3-FB0E-498A-902F-7B9A6EAF1BFC}"/>
                </a:ext>
              </a:extLst>
            </p:cNvPr>
            <p:cNvSpPr txBox="1"/>
            <p:nvPr/>
          </p:nvSpPr>
          <p:spPr>
            <a:xfrm>
              <a:off x="179512" y="5151812"/>
              <a:ext cx="42030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>
                  <a:solidFill>
                    <a:srgbClr val="333399"/>
                  </a:solidFill>
                </a:rPr>
                <a:t>BMI</a:t>
              </a: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8E75AAA0-7C62-40C7-AAC6-3750CB54EB32}"/>
                </a:ext>
              </a:extLst>
            </p:cNvPr>
            <p:cNvSpPr txBox="1"/>
            <p:nvPr/>
          </p:nvSpPr>
          <p:spPr>
            <a:xfrm>
              <a:off x="179512" y="5954550"/>
              <a:ext cx="15536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>
                  <a:solidFill>
                    <a:srgbClr val="333399"/>
                  </a:solidFill>
                </a:rPr>
                <a:t>Type 2 diabetes status</a:t>
              </a:r>
            </a:p>
          </p:txBody>
        </p:sp>
        <p:cxnSp>
          <p:nvCxnSpPr>
            <p:cNvPr id="72" name="Connecteur droit avec flèche 71">
              <a:extLst>
                <a:ext uri="{FF2B5EF4-FFF2-40B4-BE49-F238E27FC236}">
                  <a16:creationId xmlns:a16="http://schemas.microsoft.com/office/drawing/2014/main" id="{D5B3D8AD-5A30-4100-BD3C-E94C211C118C}"/>
                </a:ext>
              </a:extLst>
            </p:cNvPr>
            <p:cNvCxnSpPr/>
            <p:nvPr/>
          </p:nvCxnSpPr>
          <p:spPr>
            <a:xfrm flipH="1">
              <a:off x="7342206" y="1772816"/>
              <a:ext cx="532518" cy="0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avec flèche 72">
              <a:extLst>
                <a:ext uri="{FF2B5EF4-FFF2-40B4-BE49-F238E27FC236}">
                  <a16:creationId xmlns:a16="http://schemas.microsoft.com/office/drawing/2014/main" id="{B6255FEA-33A3-4CED-8C35-432DC9913048}"/>
                </a:ext>
              </a:extLst>
            </p:cNvPr>
            <p:cNvCxnSpPr>
              <a:cxnSpLocks/>
            </p:cNvCxnSpPr>
            <p:nvPr/>
          </p:nvCxnSpPr>
          <p:spPr>
            <a:xfrm>
              <a:off x="7947452" y="1772816"/>
              <a:ext cx="532518" cy="0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4CEFDCCB-3DCF-4D95-ABEF-D4FF69A99CC6}"/>
                </a:ext>
              </a:extLst>
            </p:cNvPr>
            <p:cNvSpPr txBox="1"/>
            <p:nvPr/>
          </p:nvSpPr>
          <p:spPr>
            <a:xfrm>
              <a:off x="6628557" y="1505314"/>
              <a:ext cx="1300632" cy="30777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b="1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Favors placebo</a:t>
              </a:r>
            </a:p>
          </p:txBody>
        </p:sp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A4D8D85D-3E92-4ACB-A03D-8300FEEFA142}"/>
                </a:ext>
              </a:extLst>
            </p:cNvPr>
            <p:cNvSpPr txBox="1"/>
            <p:nvPr/>
          </p:nvSpPr>
          <p:spPr>
            <a:xfrm>
              <a:off x="8024616" y="1505314"/>
              <a:ext cx="1018227" cy="307777"/>
            </a:xfrm>
            <a:prstGeom prst="rect">
              <a:avLst/>
            </a:prstGeom>
            <a:solidFill>
              <a:srgbClr val="0066FF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b="1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Favors CVC</a:t>
              </a:r>
            </a:p>
          </p:txBody>
        </p:sp>
      </p:grpSp>
      <p:sp>
        <p:nvSpPr>
          <p:cNvPr id="71" name="Rectangle 27">
            <a:extLst>
              <a:ext uri="{FF2B5EF4-FFF2-40B4-BE49-F238E27FC236}">
                <a16:creationId xmlns:a16="http://schemas.microsoft.com/office/drawing/2014/main" id="{E0368736-A0EB-4898-A575-A838EE818D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CENTAUR Study: </a:t>
            </a:r>
            <a:r>
              <a:rPr lang="en-US" sz="2800" dirty="0" err="1">
                <a:ea typeface="ＭＳ Ｐゴシック" pitchFamily="34" charset="-128"/>
              </a:rPr>
              <a:t>cenicriviroc</a:t>
            </a:r>
            <a:r>
              <a:rPr lang="en-US" sz="2800" dirty="0">
                <a:ea typeface="ＭＳ Ｐゴシック" pitchFamily="34" charset="-128"/>
              </a:rPr>
              <a:t> in NASH (phase 2b)</a:t>
            </a:r>
          </a:p>
        </p:txBody>
      </p:sp>
      <p:sp>
        <p:nvSpPr>
          <p:cNvPr id="76" name="AutoShape 162">
            <a:extLst>
              <a:ext uri="{FF2B5EF4-FFF2-40B4-BE49-F238E27FC236}">
                <a16:creationId xmlns:a16="http://schemas.microsoft.com/office/drawing/2014/main" id="{A88C918B-F488-4E77-AA86-CCA661A20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6597353"/>
            <a:ext cx="1742364" cy="28803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77" name="ZoneTexte 23">
            <a:extLst>
              <a:ext uri="{FF2B5EF4-FFF2-40B4-BE49-F238E27FC236}">
                <a16:creationId xmlns:a16="http://schemas.microsoft.com/office/drawing/2014/main" id="{2458F731-04D2-4BD5-9BC3-33988FF60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" y="6597350"/>
            <a:ext cx="17423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Cenicriviroc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 - Phase 2b</a:t>
            </a:r>
          </a:p>
        </p:txBody>
      </p:sp>
      <p:sp>
        <p:nvSpPr>
          <p:cNvPr id="78" name="ZoneTexte 69">
            <a:extLst>
              <a:ext uri="{FF2B5EF4-FFF2-40B4-BE49-F238E27FC236}">
                <a16:creationId xmlns:a16="http://schemas.microsoft.com/office/drawing/2014/main" id="{FE38F28D-25AA-494F-8C6B-DD2EBB7B0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Friedman SL, Hepatology 2018;67:1754-67</a:t>
            </a:r>
          </a:p>
        </p:txBody>
      </p:sp>
      <p:sp>
        <p:nvSpPr>
          <p:cNvPr id="79" name="Rectangle 78"/>
          <p:cNvSpPr/>
          <p:nvPr/>
        </p:nvSpPr>
        <p:spPr>
          <a:xfrm>
            <a:off x="-40154" y="1052736"/>
            <a:ext cx="9148658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sz="23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Improvement in fibrosis by ≥ 1 stage and no worsening of </a:t>
            </a:r>
            <a:r>
              <a:rPr lang="en-GB" sz="2300" b="1" dirty="0" err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steato</a:t>
            </a:r>
            <a:r>
              <a:rPr lang="en-GB" sz="23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-hepatitis</a:t>
            </a:r>
            <a:endParaRPr lang="en-GB" sz="23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7741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30339" y="1264598"/>
            <a:ext cx="6283322" cy="3178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Change in liver biopsy at year 1 (IPP population)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aphicFrame>
        <p:nvGraphicFramePr>
          <p:cNvPr id="10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784211"/>
              </p:ext>
            </p:extLst>
          </p:nvPr>
        </p:nvGraphicFramePr>
        <p:xfrm>
          <a:off x="251520" y="1628801"/>
          <a:ext cx="8640960" cy="2665526"/>
        </p:xfrm>
        <a:graphic>
          <a:graphicData uri="http://schemas.openxmlformats.org/drawingml/2006/table">
            <a:tbl>
              <a:tblPr/>
              <a:tblGrid>
                <a:gridCol w="2067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2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25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78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39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1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78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84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is-I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CVC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is-I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N = 123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9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9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N = 123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9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9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Improved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No change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Worsened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Improved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No change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Worsened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Steatosis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19.5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74.0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61.8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13.0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Lobular inflammation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31.7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43.9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24.4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27.6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49.6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22.8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Ballooning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26.8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54.5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18.7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35.0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50.4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14.6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27">
            <a:extLst>
              <a:ext uri="{FF2B5EF4-FFF2-40B4-BE49-F238E27FC236}">
                <a16:creationId xmlns:a16="http://schemas.microsoft.com/office/drawing/2014/main" id="{0CA00C37-4D5A-4072-A675-01E61E25D3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CENTAUR Study: </a:t>
            </a:r>
            <a:r>
              <a:rPr lang="en-US" sz="2800" dirty="0" err="1">
                <a:ea typeface="ＭＳ Ｐゴシック" pitchFamily="34" charset="-128"/>
              </a:rPr>
              <a:t>cenicriviroc</a:t>
            </a:r>
            <a:r>
              <a:rPr lang="en-US" sz="2800" dirty="0">
                <a:ea typeface="ＭＳ Ｐゴシック" pitchFamily="34" charset="-128"/>
              </a:rPr>
              <a:t> in NASH (phase 2b)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95536" y="4617333"/>
            <a:ext cx="8424936" cy="1619979"/>
          </a:xfrm>
        </p:spPr>
        <p:txBody>
          <a:bodyPr/>
          <a:lstStyle/>
          <a:p>
            <a:r>
              <a:rPr lang="en-US"/>
              <a:t>Biomarkers of inflammation</a:t>
            </a:r>
          </a:p>
          <a:p>
            <a:pPr lvl="1"/>
            <a:r>
              <a:rPr lang="en-US" b="0"/>
              <a:t>Marked reductions in circulating biomarkers of systemic</a:t>
            </a:r>
            <a:r>
              <a:rPr lang="en-US"/>
              <a:t> </a:t>
            </a:r>
            <a:r>
              <a:rPr lang="en-US" b="0"/>
              <a:t>inflammation (high-sensitivity C-reactive protein, interleukin-6, interleukin-8, fibrinogen, and IL-1ß) and of monocyte activation (sCD14) were</a:t>
            </a:r>
            <a:r>
              <a:rPr lang="en-US"/>
              <a:t> </a:t>
            </a:r>
            <a:r>
              <a:rPr lang="en-US" b="0"/>
              <a:t>observed with CVC (</a:t>
            </a:r>
            <a:r>
              <a:rPr lang="en-US"/>
              <a:t>v</a:t>
            </a:r>
            <a:r>
              <a:rPr lang="en-US" b="0"/>
              <a:t>s placebo). Persistence of systmeic anti-inflamamtory activity at Year 2, without no metabolic disturbances</a:t>
            </a:r>
            <a:endParaRPr lang="en-US"/>
          </a:p>
        </p:txBody>
      </p:sp>
      <p:sp>
        <p:nvSpPr>
          <p:cNvPr id="6" name="AutoShape 162">
            <a:extLst>
              <a:ext uri="{FF2B5EF4-FFF2-40B4-BE49-F238E27FC236}">
                <a16:creationId xmlns:a16="http://schemas.microsoft.com/office/drawing/2014/main" id="{A35C5641-C525-494C-BDD7-5B1F1A881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6597353"/>
            <a:ext cx="1742364" cy="28803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7" name="ZoneTexte 23">
            <a:extLst>
              <a:ext uri="{FF2B5EF4-FFF2-40B4-BE49-F238E27FC236}">
                <a16:creationId xmlns:a16="http://schemas.microsoft.com/office/drawing/2014/main" id="{CDEE3F7D-AC28-48AF-AAE9-1926CD763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" y="6597350"/>
            <a:ext cx="17423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Cenicriviroc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 - Phase 2b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Friedman SL, Hepatology 2018;67:1754-67,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Ratziu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, EASL 2018, Abs. GS-002</a:t>
            </a:r>
          </a:p>
        </p:txBody>
      </p:sp>
    </p:spTree>
    <p:extLst>
      <p:ext uri="{BB962C8B-B14F-4D97-AF65-F5344CB8AC3E}">
        <p14:creationId xmlns:p14="http://schemas.microsoft.com/office/powerpoint/2010/main" val="2777940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 outcomes at Year 2</a:t>
            </a:r>
          </a:p>
          <a:p>
            <a:pPr lvl="1"/>
            <a:r>
              <a:rPr lang="en-US" dirty="0"/>
              <a:t>Improvement in fibrosis (≥ 1 stage)</a:t>
            </a:r>
          </a:p>
          <a:p>
            <a:pPr lvl="1"/>
            <a:r>
              <a:rPr lang="en-US" dirty="0"/>
              <a:t>Improvement in fibrosis (≥ 1 or ≥ 2 stages) and no worsening of NASH</a:t>
            </a:r>
          </a:p>
          <a:p>
            <a:pPr lvl="1"/>
            <a:r>
              <a:rPr lang="en-US" dirty="0"/>
              <a:t>Maintenance of antifibrotic response from Year 1 to Year 2 </a:t>
            </a:r>
            <a:br>
              <a:rPr lang="en-US" dirty="0"/>
            </a:br>
            <a:r>
              <a:rPr lang="en-US" dirty="0"/>
              <a:t>(groups with 2 years CVC vs 2 years of placebo)</a:t>
            </a:r>
          </a:p>
          <a:p>
            <a:pPr lvl="1"/>
            <a:r>
              <a:rPr lang="en-US" dirty="0"/>
              <a:t>Effects of 2 years of CVC treatment (groups with 2 years CVC </a:t>
            </a:r>
            <a:br>
              <a:rPr lang="en-US" dirty="0"/>
            </a:br>
            <a:r>
              <a:rPr lang="en-US" dirty="0"/>
              <a:t>vs 2 years of placebo)</a:t>
            </a:r>
          </a:p>
          <a:p>
            <a:pPr lvl="1"/>
            <a:r>
              <a:rPr lang="en-US" dirty="0"/>
              <a:t>Effects of 1 year of CVC treatment (immediate or deferred CVC </a:t>
            </a:r>
            <a:br>
              <a:rPr lang="en-US" dirty="0"/>
            </a:br>
            <a:r>
              <a:rPr lang="en-US" dirty="0"/>
              <a:t>vs placebo)</a:t>
            </a:r>
          </a:p>
          <a:p>
            <a:pPr lvl="1"/>
            <a:r>
              <a:rPr lang="en-US" dirty="0"/>
              <a:t>Safety and tolerability of CVC vs placebo during Year 2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Ratziu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, EASL 2018, Abs. GS-002</a:t>
            </a:r>
          </a:p>
        </p:txBody>
      </p:sp>
      <p:sp>
        <p:nvSpPr>
          <p:cNvPr id="8" name="Rectangle 27">
            <a:extLst>
              <a:ext uri="{FF2B5EF4-FFF2-40B4-BE49-F238E27FC236}">
                <a16:creationId xmlns:a16="http://schemas.microsoft.com/office/drawing/2014/main" id="{B01BF7D2-F07A-485E-B346-32888690B5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CENTAUR Study: </a:t>
            </a:r>
            <a:r>
              <a:rPr lang="en-US" sz="2800" dirty="0" err="1">
                <a:ea typeface="ＭＳ Ｐゴシック" pitchFamily="34" charset="-128"/>
              </a:rPr>
              <a:t>cenicriviroc</a:t>
            </a:r>
            <a:r>
              <a:rPr lang="en-US" sz="2800" dirty="0">
                <a:ea typeface="ＭＳ Ｐゴシック" pitchFamily="34" charset="-128"/>
              </a:rPr>
              <a:t> in NASH (phase 2b)</a:t>
            </a:r>
          </a:p>
        </p:txBody>
      </p:sp>
      <p:sp>
        <p:nvSpPr>
          <p:cNvPr id="9" name="AutoShape 162">
            <a:extLst>
              <a:ext uri="{FF2B5EF4-FFF2-40B4-BE49-F238E27FC236}">
                <a16:creationId xmlns:a16="http://schemas.microsoft.com/office/drawing/2014/main" id="{CB5CCBA3-D9F6-4E0B-8849-44C1587AF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6597353"/>
            <a:ext cx="1742364" cy="28803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10" name="ZoneTexte 23">
            <a:extLst>
              <a:ext uri="{FF2B5EF4-FFF2-40B4-BE49-F238E27FC236}">
                <a16:creationId xmlns:a16="http://schemas.microsoft.com/office/drawing/2014/main" id="{958FFEA3-1EE8-44B8-9D4D-E5AC9EDDC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" y="6597350"/>
            <a:ext cx="17423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Cenicriviroc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 - Phase 2b</a:t>
            </a:r>
          </a:p>
        </p:txBody>
      </p:sp>
    </p:spTree>
    <p:extLst>
      <p:ext uri="{BB962C8B-B14F-4D97-AF65-F5344CB8AC3E}">
        <p14:creationId xmlns:p14="http://schemas.microsoft.com/office/powerpoint/2010/main" val="313744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/>
          <p:cNvSpPr/>
          <p:nvPr/>
        </p:nvSpPr>
        <p:spPr>
          <a:xfrm>
            <a:off x="2153090" y="1264598"/>
            <a:ext cx="4837833" cy="3168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 err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Antifibrotic</a:t>
            </a: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response at year 2, </a:t>
            </a:r>
            <a:r>
              <a:rPr lang="en-GB" sz="2400" b="1" dirty="0" err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ITTm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pSp>
        <p:nvGrpSpPr>
          <p:cNvPr id="75" name="Grouper 74"/>
          <p:cNvGrpSpPr/>
          <p:nvPr/>
        </p:nvGrpSpPr>
        <p:grpSpPr>
          <a:xfrm>
            <a:off x="3419872" y="1842152"/>
            <a:ext cx="2664296" cy="434720"/>
            <a:chOff x="1907704" y="2022176"/>
            <a:chExt cx="2664296" cy="434720"/>
          </a:xfrm>
        </p:grpSpPr>
        <p:sp>
          <p:nvSpPr>
            <p:cNvPr id="63" name="AutoShape 126">
              <a:extLst>
                <a:ext uri="{FF2B5EF4-FFF2-40B4-BE49-F238E27FC236}">
                  <a16:creationId xmlns:a16="http://schemas.microsoft.com/office/drawing/2014/main" id="{5EA84754-0B10-4144-A5A3-2E3D110052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7704" y="2022176"/>
              <a:ext cx="2664296" cy="43472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00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8489858F-17B6-4AAF-B30A-57883148864B}"/>
                </a:ext>
              </a:extLst>
            </p:cNvPr>
            <p:cNvSpPr/>
            <p:nvPr/>
          </p:nvSpPr>
          <p:spPr>
            <a:xfrm>
              <a:off x="2051744" y="2117516"/>
              <a:ext cx="216000" cy="216000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8A3F50D5-6577-4B9C-B8E6-F9EF0FAE8FA6}"/>
                </a:ext>
              </a:extLst>
            </p:cNvPr>
            <p:cNvSpPr/>
            <p:nvPr/>
          </p:nvSpPr>
          <p:spPr>
            <a:xfrm>
              <a:off x="3420658" y="2117516"/>
              <a:ext cx="216000" cy="216000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/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40B677AA-52F6-4E2F-BDC4-8B32B0B43A42}"/>
                </a:ext>
              </a:extLst>
            </p:cNvPr>
            <p:cNvSpPr txBox="1"/>
            <p:nvPr/>
          </p:nvSpPr>
          <p:spPr>
            <a:xfrm>
              <a:off x="2278291" y="2032369"/>
              <a:ext cx="565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CVC</a:t>
              </a: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69B7F194-6F8A-490E-ADFD-B6ECEB627682}"/>
                </a:ext>
              </a:extLst>
            </p:cNvPr>
            <p:cNvSpPr txBox="1"/>
            <p:nvPr/>
          </p:nvSpPr>
          <p:spPr>
            <a:xfrm>
              <a:off x="3633071" y="2032369"/>
              <a:ext cx="938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Placebo</a:t>
              </a: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CF2F53C5-AD5C-4403-921F-D1457115C297}"/>
              </a:ext>
            </a:extLst>
          </p:cNvPr>
          <p:cNvGrpSpPr/>
          <p:nvPr/>
        </p:nvGrpSpPr>
        <p:grpSpPr>
          <a:xfrm>
            <a:off x="395535" y="2229469"/>
            <a:ext cx="7920942" cy="4007843"/>
            <a:chOff x="395535" y="2229469"/>
            <a:chExt cx="7920942" cy="4007843"/>
          </a:xfrm>
        </p:grpSpPr>
        <p:sp>
          <p:nvSpPr>
            <p:cNvPr id="37" name="Line 28">
              <a:extLst>
                <a:ext uri="{FF2B5EF4-FFF2-40B4-BE49-F238E27FC236}">
                  <a16:creationId xmlns:a16="http://schemas.microsoft.com/office/drawing/2014/main" id="{EAAA927F-F5A2-4F75-9041-314E70A893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06257" y="2634813"/>
              <a:ext cx="0" cy="2186529"/>
            </a:xfrm>
            <a:prstGeom prst="line">
              <a:avLst/>
            </a:prstGeom>
            <a:noFill/>
            <a:ln w="11113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38" name="Line 30">
              <a:extLst>
                <a:ext uri="{FF2B5EF4-FFF2-40B4-BE49-F238E27FC236}">
                  <a16:creationId xmlns:a16="http://schemas.microsoft.com/office/drawing/2014/main" id="{F2742BF2-A921-4FEE-9923-0A8D62F855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77187" y="2634814"/>
              <a:ext cx="129070" cy="0"/>
            </a:xfrm>
            <a:prstGeom prst="line">
              <a:avLst/>
            </a:prstGeom>
            <a:noFill/>
            <a:ln w="11113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39" name="Line 31">
              <a:extLst>
                <a:ext uri="{FF2B5EF4-FFF2-40B4-BE49-F238E27FC236}">
                  <a16:creationId xmlns:a16="http://schemas.microsoft.com/office/drawing/2014/main" id="{851D6A15-9C7D-4276-BD0A-F5D33C6A0A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77187" y="3175355"/>
              <a:ext cx="129070" cy="0"/>
            </a:xfrm>
            <a:prstGeom prst="line">
              <a:avLst/>
            </a:prstGeom>
            <a:noFill/>
            <a:ln w="11113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40" name="Line 32">
              <a:extLst>
                <a:ext uri="{FF2B5EF4-FFF2-40B4-BE49-F238E27FC236}">
                  <a16:creationId xmlns:a16="http://schemas.microsoft.com/office/drawing/2014/main" id="{A19DCCB8-81C1-4BF0-8DBC-316BBA4521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77187" y="3713564"/>
              <a:ext cx="129070" cy="0"/>
            </a:xfrm>
            <a:prstGeom prst="line">
              <a:avLst/>
            </a:prstGeom>
            <a:noFill/>
            <a:ln w="11113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41" name="Line 33">
              <a:extLst>
                <a:ext uri="{FF2B5EF4-FFF2-40B4-BE49-F238E27FC236}">
                  <a16:creationId xmlns:a16="http://schemas.microsoft.com/office/drawing/2014/main" id="{DB1E5F0E-D59A-48CD-B609-DE13727489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77187" y="4256433"/>
              <a:ext cx="129070" cy="0"/>
            </a:xfrm>
            <a:prstGeom prst="line">
              <a:avLst/>
            </a:prstGeom>
            <a:noFill/>
            <a:ln w="11113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42" name="Line 34">
              <a:extLst>
                <a:ext uri="{FF2B5EF4-FFF2-40B4-BE49-F238E27FC236}">
                  <a16:creationId xmlns:a16="http://schemas.microsoft.com/office/drawing/2014/main" id="{D5424C62-BCE2-4048-A203-0CCE734552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77187" y="4799302"/>
              <a:ext cx="129070" cy="0"/>
            </a:xfrm>
            <a:prstGeom prst="line">
              <a:avLst/>
            </a:prstGeom>
            <a:noFill/>
            <a:ln w="11113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FD183842-89E7-4E68-804A-74497DF53A81}"/>
                </a:ext>
              </a:extLst>
            </p:cNvPr>
            <p:cNvSpPr txBox="1"/>
            <p:nvPr/>
          </p:nvSpPr>
          <p:spPr>
            <a:xfrm>
              <a:off x="1052363" y="4588057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0</a:t>
              </a:r>
            </a:p>
          </p:txBody>
        </p: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CB2E02A9-D358-4A8B-8B72-947F9DE17862}"/>
                </a:ext>
              </a:extLst>
            </p:cNvPr>
            <p:cNvSpPr txBox="1"/>
            <p:nvPr/>
          </p:nvSpPr>
          <p:spPr>
            <a:xfrm>
              <a:off x="952514" y="4051272"/>
              <a:ext cx="3843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10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5529632F-967C-405E-BEA5-E8E8F4EF2B15}"/>
                </a:ext>
              </a:extLst>
            </p:cNvPr>
            <p:cNvSpPr txBox="1"/>
            <p:nvPr/>
          </p:nvSpPr>
          <p:spPr>
            <a:xfrm>
              <a:off x="952514" y="3514488"/>
              <a:ext cx="3843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20</a:t>
              </a: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8821C6B5-9514-402C-BFCD-6F15CCEA7B53}"/>
                </a:ext>
              </a:extLst>
            </p:cNvPr>
            <p:cNvSpPr txBox="1"/>
            <p:nvPr/>
          </p:nvSpPr>
          <p:spPr>
            <a:xfrm>
              <a:off x="952514" y="2977703"/>
              <a:ext cx="3843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30</a:t>
              </a:r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0DBC9FE5-46B7-4254-9AE5-AB9616937F47}"/>
                </a:ext>
              </a:extLst>
            </p:cNvPr>
            <p:cNvSpPr txBox="1"/>
            <p:nvPr/>
          </p:nvSpPr>
          <p:spPr>
            <a:xfrm>
              <a:off x="952514" y="2440918"/>
              <a:ext cx="3843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40</a:t>
              </a: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FA92D099-5D2D-4B27-AC1E-325CB22C2497}"/>
                </a:ext>
              </a:extLst>
            </p:cNvPr>
            <p:cNvSpPr txBox="1"/>
            <p:nvPr/>
          </p:nvSpPr>
          <p:spPr>
            <a:xfrm>
              <a:off x="395535" y="4843215"/>
              <a:ext cx="1287569" cy="5232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N </a:t>
              </a:r>
              <a:r>
                <a:rPr lang="fr-FR" sz="1400" dirty="0" err="1"/>
                <a:t>evaluable</a:t>
              </a:r>
              <a:r>
                <a:rPr lang="fr-FR" sz="1400" dirty="0"/>
                <a:t> =</a:t>
              </a:r>
            </a:p>
            <a:p>
              <a:pPr algn="r"/>
              <a:r>
                <a:rPr lang="fr-FR" sz="1400" dirty="0"/>
                <a:t>N </a:t>
              </a:r>
              <a:r>
                <a:rPr lang="fr-FR" sz="1400" dirty="0" err="1"/>
                <a:t>enrolled</a:t>
              </a:r>
              <a:r>
                <a:rPr lang="fr-FR" sz="1400" dirty="0"/>
                <a:t> = </a:t>
              </a:r>
            </a:p>
          </p:txBody>
        </p:sp>
        <p:sp>
          <p:nvSpPr>
            <p:cNvPr id="5" name="Line 29">
              <a:extLst>
                <a:ext uri="{FF2B5EF4-FFF2-40B4-BE49-F238E27FC236}">
                  <a16:creationId xmlns:a16="http://schemas.microsoft.com/office/drawing/2014/main" id="{CB4B4BF4-592B-4732-82C0-591D14979C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06277" y="4821343"/>
              <a:ext cx="6910200" cy="0"/>
            </a:xfrm>
            <a:prstGeom prst="line">
              <a:avLst/>
            </a:prstGeom>
            <a:noFill/>
            <a:ln w="11113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6" name="Freeform 36">
              <a:extLst>
                <a:ext uri="{FF2B5EF4-FFF2-40B4-BE49-F238E27FC236}">
                  <a16:creationId xmlns:a16="http://schemas.microsoft.com/office/drawing/2014/main" id="{199F3821-3865-475D-9F9A-9C4934CA2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3237" y="3456581"/>
              <a:ext cx="404587" cy="1364760"/>
            </a:xfrm>
            <a:custGeom>
              <a:avLst/>
              <a:gdLst>
                <a:gd name="T0" fmla="*/ 163 w 163"/>
                <a:gd name="T1" fmla="*/ 0 h 105"/>
                <a:gd name="T2" fmla="*/ 0 w 163"/>
                <a:gd name="T3" fmla="*/ 0 h 105"/>
                <a:gd name="T4" fmla="*/ 0 w 163"/>
                <a:gd name="T5" fmla="*/ 105 h 105"/>
                <a:gd name="T6" fmla="*/ 163 w 163"/>
                <a:gd name="T7" fmla="*/ 105 h 105"/>
                <a:gd name="T8" fmla="*/ 163 w 163"/>
                <a:gd name="T9" fmla="*/ 0 h 105"/>
                <a:gd name="T10" fmla="*/ 163 w 163"/>
                <a:gd name="T1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3" h="105">
                  <a:moveTo>
                    <a:pt x="163" y="0"/>
                  </a:moveTo>
                  <a:lnTo>
                    <a:pt x="0" y="0"/>
                  </a:lnTo>
                  <a:lnTo>
                    <a:pt x="0" y="105"/>
                  </a:lnTo>
                  <a:lnTo>
                    <a:pt x="163" y="105"/>
                  </a:lnTo>
                  <a:lnTo>
                    <a:pt x="163" y="0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7" name="Freeform 37">
              <a:extLst>
                <a:ext uri="{FF2B5EF4-FFF2-40B4-BE49-F238E27FC236}">
                  <a16:creationId xmlns:a16="http://schemas.microsoft.com/office/drawing/2014/main" id="{6BE02AD4-D3E1-4F49-A0B8-84C8B83F22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6344" y="3299625"/>
              <a:ext cx="404587" cy="1516639"/>
            </a:xfrm>
            <a:custGeom>
              <a:avLst/>
              <a:gdLst>
                <a:gd name="T0" fmla="*/ 0 w 163"/>
                <a:gd name="T1" fmla="*/ 311 h 311"/>
                <a:gd name="T2" fmla="*/ 163 w 163"/>
                <a:gd name="T3" fmla="*/ 311 h 311"/>
                <a:gd name="T4" fmla="*/ 163 w 163"/>
                <a:gd name="T5" fmla="*/ 0 h 311"/>
                <a:gd name="T6" fmla="*/ 0 w 163"/>
                <a:gd name="T7" fmla="*/ 0 h 311"/>
                <a:gd name="T8" fmla="*/ 0 w 163"/>
                <a:gd name="T9" fmla="*/ 311 h 311"/>
                <a:gd name="T10" fmla="*/ 0 w 163"/>
                <a:gd name="T11" fmla="*/ 311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3" h="311">
                  <a:moveTo>
                    <a:pt x="0" y="311"/>
                  </a:moveTo>
                  <a:lnTo>
                    <a:pt x="163" y="311"/>
                  </a:lnTo>
                  <a:lnTo>
                    <a:pt x="163" y="0"/>
                  </a:lnTo>
                  <a:lnTo>
                    <a:pt x="0" y="0"/>
                  </a:lnTo>
                  <a:lnTo>
                    <a:pt x="0" y="311"/>
                  </a:lnTo>
                  <a:lnTo>
                    <a:pt x="0" y="311"/>
                  </a:lnTo>
                  <a:close/>
                </a:path>
              </a:pathLst>
            </a:custGeom>
            <a:solidFill>
              <a:srgbClr val="00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8" name="Freeform 38">
              <a:extLst>
                <a:ext uri="{FF2B5EF4-FFF2-40B4-BE49-F238E27FC236}">
                  <a16:creationId xmlns:a16="http://schemas.microsoft.com/office/drawing/2014/main" id="{84BD5A77-2054-45AE-804A-6B3BDD2A85C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3477" y="3848977"/>
              <a:ext cx="404587" cy="972365"/>
            </a:xfrm>
            <a:custGeom>
              <a:avLst/>
              <a:gdLst>
                <a:gd name="T0" fmla="*/ 163 w 163"/>
                <a:gd name="T1" fmla="*/ 199 h 199"/>
                <a:gd name="T2" fmla="*/ 163 w 163"/>
                <a:gd name="T3" fmla="*/ 0 h 199"/>
                <a:gd name="T4" fmla="*/ 0 w 163"/>
                <a:gd name="T5" fmla="*/ 0 h 199"/>
                <a:gd name="T6" fmla="*/ 0 w 163"/>
                <a:gd name="T7" fmla="*/ 199 h 199"/>
                <a:gd name="T8" fmla="*/ 163 w 163"/>
                <a:gd name="T9" fmla="*/ 199 h 199"/>
                <a:gd name="T10" fmla="*/ 163 w 163"/>
                <a:gd name="T11" fmla="*/ 19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3" h="199">
                  <a:moveTo>
                    <a:pt x="163" y="199"/>
                  </a:moveTo>
                  <a:lnTo>
                    <a:pt x="163" y="0"/>
                  </a:lnTo>
                  <a:lnTo>
                    <a:pt x="0" y="0"/>
                  </a:lnTo>
                  <a:lnTo>
                    <a:pt x="0" y="199"/>
                  </a:lnTo>
                  <a:lnTo>
                    <a:pt x="163" y="199"/>
                  </a:lnTo>
                  <a:lnTo>
                    <a:pt x="163" y="199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9" name="Freeform 39">
              <a:extLst>
                <a:ext uri="{FF2B5EF4-FFF2-40B4-BE49-F238E27FC236}">
                  <a16:creationId xmlns:a16="http://schemas.microsoft.com/office/drawing/2014/main" id="{E638B6E8-0DA8-4BDB-8A52-049BCAFD642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1890" y="3927455"/>
              <a:ext cx="404587" cy="888810"/>
            </a:xfrm>
            <a:custGeom>
              <a:avLst/>
              <a:gdLst>
                <a:gd name="T0" fmla="*/ 163 w 163"/>
                <a:gd name="T1" fmla="*/ 0 h 533"/>
                <a:gd name="T2" fmla="*/ 0 w 163"/>
                <a:gd name="T3" fmla="*/ 0 h 533"/>
                <a:gd name="T4" fmla="*/ 0 w 163"/>
                <a:gd name="T5" fmla="*/ 533 h 533"/>
                <a:gd name="T6" fmla="*/ 163 w 163"/>
                <a:gd name="T7" fmla="*/ 533 h 533"/>
                <a:gd name="T8" fmla="*/ 163 w 163"/>
                <a:gd name="T9" fmla="*/ 0 h 533"/>
                <a:gd name="T10" fmla="*/ 163 w 163"/>
                <a:gd name="T11" fmla="*/ 0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3" h="533">
                  <a:moveTo>
                    <a:pt x="163" y="0"/>
                  </a:moveTo>
                  <a:lnTo>
                    <a:pt x="0" y="0"/>
                  </a:lnTo>
                  <a:lnTo>
                    <a:pt x="0" y="533"/>
                  </a:lnTo>
                  <a:lnTo>
                    <a:pt x="163" y="533"/>
                  </a:lnTo>
                  <a:lnTo>
                    <a:pt x="163" y="0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rgbClr val="00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0" name="Freeform 40">
              <a:extLst>
                <a:ext uri="{FF2B5EF4-FFF2-40B4-BE49-F238E27FC236}">
                  <a16:creationId xmlns:a16="http://schemas.microsoft.com/office/drawing/2014/main" id="{832C6D9A-7DAA-4C7F-8EFE-6172ED7586E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4323" y="4162891"/>
              <a:ext cx="404587" cy="653373"/>
            </a:xfrm>
            <a:custGeom>
              <a:avLst/>
              <a:gdLst>
                <a:gd name="T0" fmla="*/ 163 w 163"/>
                <a:gd name="T1" fmla="*/ 0 h 734"/>
                <a:gd name="T2" fmla="*/ 0 w 163"/>
                <a:gd name="T3" fmla="*/ 0 h 734"/>
                <a:gd name="T4" fmla="*/ 0 w 163"/>
                <a:gd name="T5" fmla="*/ 734 h 734"/>
                <a:gd name="T6" fmla="*/ 163 w 163"/>
                <a:gd name="T7" fmla="*/ 734 h 734"/>
                <a:gd name="T8" fmla="*/ 163 w 163"/>
                <a:gd name="T9" fmla="*/ 0 h 734"/>
                <a:gd name="T10" fmla="*/ 163 w 163"/>
                <a:gd name="T11" fmla="*/ 0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3" h="734">
                  <a:moveTo>
                    <a:pt x="163" y="0"/>
                  </a:moveTo>
                  <a:lnTo>
                    <a:pt x="0" y="0"/>
                  </a:lnTo>
                  <a:lnTo>
                    <a:pt x="0" y="734"/>
                  </a:lnTo>
                  <a:lnTo>
                    <a:pt x="163" y="734"/>
                  </a:lnTo>
                  <a:lnTo>
                    <a:pt x="163" y="0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rgbClr val="00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1" name="Freeform 41">
              <a:extLst>
                <a:ext uri="{FF2B5EF4-FFF2-40B4-BE49-F238E27FC236}">
                  <a16:creationId xmlns:a16="http://schemas.microsoft.com/office/drawing/2014/main" id="{AA6DDFDE-5978-45F4-9A90-45B25A42368A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6498" y="4633765"/>
              <a:ext cx="404587" cy="187576"/>
            </a:xfrm>
            <a:custGeom>
              <a:avLst/>
              <a:gdLst>
                <a:gd name="T0" fmla="*/ 0 w 163"/>
                <a:gd name="T1" fmla="*/ 461 h 461"/>
                <a:gd name="T2" fmla="*/ 163 w 163"/>
                <a:gd name="T3" fmla="*/ 461 h 461"/>
                <a:gd name="T4" fmla="*/ 163 w 163"/>
                <a:gd name="T5" fmla="*/ 0 h 461"/>
                <a:gd name="T6" fmla="*/ 0 w 163"/>
                <a:gd name="T7" fmla="*/ 0 h 461"/>
                <a:gd name="T8" fmla="*/ 0 w 163"/>
                <a:gd name="T9" fmla="*/ 461 h 461"/>
                <a:gd name="T10" fmla="*/ 0 w 163"/>
                <a:gd name="T11" fmla="*/ 461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3" h="461">
                  <a:moveTo>
                    <a:pt x="0" y="461"/>
                  </a:moveTo>
                  <a:lnTo>
                    <a:pt x="163" y="461"/>
                  </a:lnTo>
                  <a:lnTo>
                    <a:pt x="163" y="0"/>
                  </a:lnTo>
                  <a:lnTo>
                    <a:pt x="0" y="0"/>
                  </a:lnTo>
                  <a:lnTo>
                    <a:pt x="0" y="461"/>
                  </a:lnTo>
                  <a:lnTo>
                    <a:pt x="0" y="461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/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2ADC6437-211A-44F4-8772-0C9610EA021E}"/>
                </a:ext>
              </a:extLst>
            </p:cNvPr>
            <p:cNvSpPr txBox="1"/>
            <p:nvPr/>
          </p:nvSpPr>
          <p:spPr>
            <a:xfrm>
              <a:off x="1835696" y="2964189"/>
              <a:ext cx="366657" cy="3354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26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5E2FDE24-F64B-4EBF-B46F-C3C1BC7530F8}"/>
                </a:ext>
              </a:extLst>
            </p:cNvPr>
            <p:cNvSpPr txBox="1"/>
            <p:nvPr/>
          </p:nvSpPr>
          <p:spPr>
            <a:xfrm>
              <a:off x="2610542" y="3121146"/>
              <a:ext cx="366657" cy="3354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22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83A902FA-6E1D-4236-84F5-7645E8C54728}"/>
                </a:ext>
              </a:extLst>
            </p:cNvPr>
            <p:cNvSpPr txBox="1"/>
            <p:nvPr/>
          </p:nvSpPr>
          <p:spPr>
            <a:xfrm>
              <a:off x="1979712" y="2493315"/>
              <a:ext cx="838553" cy="3354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p = 0.63</a:t>
              </a:r>
            </a:p>
          </p:txBody>
        </p:sp>
        <p:sp>
          <p:nvSpPr>
            <p:cNvPr id="17" name="Parenthèse fermante 16">
              <a:extLst>
                <a:ext uri="{FF2B5EF4-FFF2-40B4-BE49-F238E27FC236}">
                  <a16:creationId xmlns:a16="http://schemas.microsoft.com/office/drawing/2014/main" id="{750E39A9-0981-47CB-81B8-29A0E53D86A3}"/>
                </a:ext>
              </a:extLst>
            </p:cNvPr>
            <p:cNvSpPr/>
            <p:nvPr/>
          </p:nvSpPr>
          <p:spPr>
            <a:xfrm rot="16200000">
              <a:off x="2342703" y="2517772"/>
              <a:ext cx="157615" cy="779540"/>
            </a:xfrm>
            <a:prstGeom prst="rightBracket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22B14E0C-04FA-4BBF-AE3C-85B6E869B72F}"/>
                </a:ext>
              </a:extLst>
            </p:cNvPr>
            <p:cNvSpPr txBox="1"/>
            <p:nvPr/>
          </p:nvSpPr>
          <p:spPr>
            <a:xfrm>
              <a:off x="4042187" y="3513541"/>
              <a:ext cx="366657" cy="3354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15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9B2779D8-604B-4171-8038-D18F9E023EC7}"/>
                </a:ext>
              </a:extLst>
            </p:cNvPr>
            <p:cNvSpPr txBox="1"/>
            <p:nvPr/>
          </p:nvSpPr>
          <p:spPr>
            <a:xfrm>
              <a:off x="4745843" y="3513541"/>
              <a:ext cx="366657" cy="3354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17</a:t>
              </a:r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3C9ED632-894E-4B3C-AC83-39A04397A75C}"/>
                </a:ext>
              </a:extLst>
            </p:cNvPr>
            <p:cNvSpPr txBox="1"/>
            <p:nvPr/>
          </p:nvSpPr>
          <p:spPr>
            <a:xfrm>
              <a:off x="4139952" y="3042667"/>
              <a:ext cx="838553" cy="3354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p = 0.94</a:t>
              </a:r>
            </a:p>
          </p:txBody>
        </p:sp>
        <p:sp>
          <p:nvSpPr>
            <p:cNvPr id="22" name="Parenthèse fermante 21">
              <a:extLst>
                <a:ext uri="{FF2B5EF4-FFF2-40B4-BE49-F238E27FC236}">
                  <a16:creationId xmlns:a16="http://schemas.microsoft.com/office/drawing/2014/main" id="{3F6703CA-5E37-4CAE-A432-60971728C72B}"/>
                </a:ext>
              </a:extLst>
            </p:cNvPr>
            <p:cNvSpPr/>
            <p:nvPr/>
          </p:nvSpPr>
          <p:spPr>
            <a:xfrm rot="16200000">
              <a:off x="4495326" y="3066482"/>
              <a:ext cx="157615" cy="779540"/>
            </a:xfrm>
            <a:prstGeom prst="rightBracket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3496357D-6C62-4669-B2A5-5EE090955FDE}"/>
                </a:ext>
              </a:extLst>
            </p:cNvPr>
            <p:cNvSpPr txBox="1"/>
            <p:nvPr/>
          </p:nvSpPr>
          <p:spPr>
            <a:xfrm>
              <a:off x="6581607" y="3827456"/>
              <a:ext cx="366657" cy="3354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11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825BBCA-9B85-443F-AC10-E5CCA7010E4C}"/>
                </a:ext>
              </a:extLst>
            </p:cNvPr>
            <p:cNvSpPr txBox="1"/>
            <p:nvPr/>
          </p:nvSpPr>
          <p:spPr>
            <a:xfrm>
              <a:off x="7320675" y="4298330"/>
              <a:ext cx="275661" cy="3354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999AB3CD-443B-4A44-AAFA-A9D29A03F423}"/>
                </a:ext>
              </a:extLst>
            </p:cNvPr>
            <p:cNvSpPr txBox="1"/>
            <p:nvPr/>
          </p:nvSpPr>
          <p:spPr>
            <a:xfrm>
              <a:off x="6660232" y="3278104"/>
              <a:ext cx="838553" cy="3354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p = 0.13</a:t>
              </a:r>
            </a:p>
          </p:txBody>
        </p:sp>
        <p:sp>
          <p:nvSpPr>
            <p:cNvPr id="27" name="Parenthèse fermante 26">
              <a:extLst>
                <a:ext uri="{FF2B5EF4-FFF2-40B4-BE49-F238E27FC236}">
                  <a16:creationId xmlns:a16="http://schemas.microsoft.com/office/drawing/2014/main" id="{D827A2CE-AAFB-4A2B-BC8E-BE719F5C490B}"/>
                </a:ext>
              </a:extLst>
            </p:cNvPr>
            <p:cNvSpPr/>
            <p:nvPr/>
          </p:nvSpPr>
          <p:spPr>
            <a:xfrm rot="16200000">
              <a:off x="7043203" y="3381055"/>
              <a:ext cx="157615" cy="779540"/>
            </a:xfrm>
            <a:prstGeom prst="rightBracket">
              <a:avLst/>
            </a:prstGeom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0B0A8EBE-6BF0-43D7-A1E9-B10B3CE26210}"/>
                </a:ext>
              </a:extLst>
            </p:cNvPr>
            <p:cNvSpPr txBox="1"/>
            <p:nvPr/>
          </p:nvSpPr>
          <p:spPr>
            <a:xfrm>
              <a:off x="1778730" y="4849041"/>
              <a:ext cx="484215" cy="8050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99</a:t>
              </a:r>
            </a:p>
            <a:p>
              <a:pPr algn="ctr"/>
              <a:r>
                <a:rPr lang="fr-FR" sz="1400" dirty="0"/>
                <a:t>145</a:t>
              </a:r>
            </a:p>
            <a:p>
              <a:pPr algn="ctr"/>
              <a:endParaRPr lang="fr-FR" sz="1400" dirty="0"/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0243D2F3-229F-40AC-901B-5953B7E9440B}"/>
                </a:ext>
              </a:extLst>
            </p:cNvPr>
            <p:cNvSpPr txBox="1"/>
            <p:nvPr/>
          </p:nvSpPr>
          <p:spPr>
            <a:xfrm>
              <a:off x="2569327" y="4849041"/>
              <a:ext cx="384366" cy="5702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54</a:t>
              </a:r>
            </a:p>
            <a:p>
              <a:pPr algn="ctr"/>
              <a:r>
                <a:rPr lang="fr-FR" sz="1400" dirty="0"/>
                <a:t>72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B7A1E48F-0244-4938-994E-320DA88CBEE2}"/>
                </a:ext>
              </a:extLst>
            </p:cNvPr>
            <p:cNvSpPr txBox="1"/>
            <p:nvPr/>
          </p:nvSpPr>
          <p:spPr>
            <a:xfrm>
              <a:off x="3972074" y="4849041"/>
              <a:ext cx="484215" cy="5702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99</a:t>
              </a:r>
            </a:p>
            <a:p>
              <a:pPr algn="ctr"/>
              <a:r>
                <a:rPr lang="fr-FR" sz="1400" dirty="0"/>
                <a:t>145</a:t>
              </a:r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3A1F3802-890E-4403-861F-F1A51F311CE9}"/>
                </a:ext>
              </a:extLst>
            </p:cNvPr>
            <p:cNvSpPr txBox="1"/>
            <p:nvPr/>
          </p:nvSpPr>
          <p:spPr>
            <a:xfrm>
              <a:off x="4736989" y="4849041"/>
              <a:ext cx="384365" cy="5702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54</a:t>
              </a:r>
            </a:p>
            <a:p>
              <a:pPr algn="ctr"/>
              <a:r>
                <a:rPr lang="fr-FR" sz="1400" dirty="0"/>
                <a:t>72</a:t>
              </a:r>
            </a:p>
          </p:txBody>
        </p:sp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8171261F-93B7-4F30-B9D0-BE2DA6DC54BC}"/>
                </a:ext>
              </a:extLst>
            </p:cNvPr>
            <p:cNvSpPr txBox="1"/>
            <p:nvPr/>
          </p:nvSpPr>
          <p:spPr>
            <a:xfrm>
              <a:off x="6509183" y="4849041"/>
              <a:ext cx="384365" cy="5702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65</a:t>
              </a:r>
            </a:p>
            <a:p>
              <a:pPr algn="ctr"/>
              <a:r>
                <a:rPr lang="fr-FR" sz="1400" dirty="0"/>
                <a:t>86</a:t>
              </a: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AC79FEE8-3852-4F7C-BDCD-2DCFA2EB202E}"/>
                </a:ext>
              </a:extLst>
            </p:cNvPr>
            <p:cNvSpPr txBox="1"/>
            <p:nvPr/>
          </p:nvSpPr>
          <p:spPr>
            <a:xfrm>
              <a:off x="7245739" y="4849041"/>
              <a:ext cx="384365" cy="5702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34</a:t>
              </a:r>
            </a:p>
            <a:p>
              <a:pPr algn="ctr"/>
              <a:r>
                <a:rPr lang="fr-FR" sz="1400" dirty="0"/>
                <a:t>50</a:t>
              </a: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FDA6DBF9-ABBF-4B70-A541-BA81A78977CF}"/>
                </a:ext>
              </a:extLst>
            </p:cNvPr>
            <p:cNvSpPr txBox="1"/>
            <p:nvPr/>
          </p:nvSpPr>
          <p:spPr>
            <a:xfrm>
              <a:off x="6510595" y="5309294"/>
              <a:ext cx="1059993" cy="3354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Stage 2 or 3</a:t>
              </a:r>
            </a:p>
          </p:txBody>
        </p:sp>
        <p:sp>
          <p:nvSpPr>
            <p:cNvPr id="59" name="ZoneTexte 58"/>
            <p:cNvSpPr txBox="1"/>
            <p:nvPr/>
          </p:nvSpPr>
          <p:spPr>
            <a:xfrm>
              <a:off x="1187625" y="2229469"/>
              <a:ext cx="344301" cy="3354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%</a:t>
              </a: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9C4EFEF3-5F03-4A9F-A6D8-CD3BBA01AB34}"/>
                </a:ext>
              </a:extLst>
            </p:cNvPr>
            <p:cNvSpPr txBox="1"/>
            <p:nvPr/>
          </p:nvSpPr>
          <p:spPr>
            <a:xfrm>
              <a:off x="1547664" y="5498648"/>
              <a:ext cx="1651727" cy="5702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Improvement</a:t>
              </a:r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in</a:t>
              </a:r>
            </a:p>
            <a:p>
              <a:pPr algn="ctr"/>
              <a:r>
                <a:rPr lang="fr-FR" sz="14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fibrosis</a:t>
              </a:r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by ≥ 1 stage</a:t>
              </a: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9C4EFEF3-5F03-4A9F-A6D8-CD3BBA01AB34}"/>
                </a:ext>
              </a:extLst>
            </p:cNvPr>
            <p:cNvSpPr txBox="1"/>
            <p:nvPr/>
          </p:nvSpPr>
          <p:spPr>
            <a:xfrm>
              <a:off x="3567038" y="5498648"/>
              <a:ext cx="2170338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Improvement</a:t>
              </a:r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in</a:t>
              </a:r>
            </a:p>
            <a:p>
              <a:pPr algn="ctr"/>
              <a:r>
                <a:rPr lang="fr-FR" sz="14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fibrosis</a:t>
              </a:r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by ≥ 1 stage</a:t>
              </a:r>
            </a:p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and no </a:t>
              </a:r>
              <a:r>
                <a:rPr lang="fr-FR" sz="14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worsening</a:t>
              </a:r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of NASH</a:t>
              </a:r>
            </a:p>
          </p:txBody>
        </p:sp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9C4EFEF3-5F03-4A9F-A6D8-CD3BBA01AB34}"/>
                </a:ext>
              </a:extLst>
            </p:cNvPr>
            <p:cNvSpPr txBox="1"/>
            <p:nvPr/>
          </p:nvSpPr>
          <p:spPr>
            <a:xfrm>
              <a:off x="6015310" y="5498648"/>
              <a:ext cx="2170338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Improvement</a:t>
              </a:r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in</a:t>
              </a:r>
            </a:p>
            <a:p>
              <a:pPr algn="ctr"/>
              <a:r>
                <a:rPr lang="fr-FR" sz="14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fibrosis</a:t>
              </a:r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by ≥ 2 stages</a:t>
              </a:r>
            </a:p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and no </a:t>
              </a:r>
              <a:r>
                <a:rPr lang="fr-FR" sz="1400" b="1" dirty="0" err="1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worsening</a:t>
              </a:r>
              <a:r>
                <a:rPr lang="fr-FR" sz="14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of NASH</a:t>
              </a:r>
            </a:p>
          </p:txBody>
        </p:sp>
      </p:grpSp>
      <p:sp>
        <p:nvSpPr>
          <p:cNvPr id="77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Ratziu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, EASL 2018, Abs. GS-002</a:t>
            </a:r>
          </a:p>
        </p:txBody>
      </p:sp>
      <p:sp>
        <p:nvSpPr>
          <p:cNvPr id="54" name="AutoShape 162">
            <a:extLst>
              <a:ext uri="{FF2B5EF4-FFF2-40B4-BE49-F238E27FC236}">
                <a16:creationId xmlns:a16="http://schemas.microsoft.com/office/drawing/2014/main" id="{1B883783-37F2-4DB4-ACBA-B195297F2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6597353"/>
            <a:ext cx="1742364" cy="28803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55" name="ZoneTexte 23">
            <a:extLst>
              <a:ext uri="{FF2B5EF4-FFF2-40B4-BE49-F238E27FC236}">
                <a16:creationId xmlns:a16="http://schemas.microsoft.com/office/drawing/2014/main" id="{E4B7BCDA-CA5B-42DD-832A-468AA1F36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" y="6597350"/>
            <a:ext cx="17423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Cenicriviroc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 - Phase 2b</a:t>
            </a:r>
          </a:p>
        </p:txBody>
      </p:sp>
      <p:sp>
        <p:nvSpPr>
          <p:cNvPr id="56" name="Rectangle 27">
            <a:extLst>
              <a:ext uri="{FF2B5EF4-FFF2-40B4-BE49-F238E27FC236}">
                <a16:creationId xmlns:a16="http://schemas.microsoft.com/office/drawing/2014/main" id="{EC894D72-AADB-40C6-82EE-532EA24DDF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CENTAUR Study: </a:t>
            </a:r>
            <a:r>
              <a:rPr lang="en-US" sz="2800" dirty="0" err="1">
                <a:ea typeface="ＭＳ Ｐゴシック" pitchFamily="34" charset="-128"/>
              </a:rPr>
              <a:t>cenicriviroc</a:t>
            </a:r>
            <a:r>
              <a:rPr lang="en-US" sz="2800" dirty="0">
                <a:ea typeface="ＭＳ Ｐゴシック" pitchFamily="34" charset="-128"/>
              </a:rPr>
              <a:t> in NASH (phase 2b)</a:t>
            </a:r>
          </a:p>
        </p:txBody>
      </p:sp>
    </p:spTree>
    <p:extLst>
      <p:ext uri="{BB962C8B-B14F-4D97-AF65-F5344CB8AC3E}">
        <p14:creationId xmlns:p14="http://schemas.microsoft.com/office/powerpoint/2010/main" val="3010350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793" y="1264776"/>
            <a:ext cx="6544881" cy="3168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Adverse events and laboratory abnormalities, %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aphicFrame>
        <p:nvGraphicFramePr>
          <p:cNvPr id="5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3605779"/>
              </p:ext>
            </p:extLst>
          </p:nvPr>
        </p:nvGraphicFramePr>
        <p:xfrm>
          <a:off x="323528" y="1670256"/>
          <a:ext cx="8640960" cy="4534414"/>
        </p:xfrm>
        <a:graphic>
          <a:graphicData uri="http://schemas.openxmlformats.org/drawingml/2006/table">
            <a:tbl>
              <a:tblPr/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04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9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CVC 1</a:t>
                      </a:r>
                      <a:r>
                        <a:rPr kumimoji="0" lang="en-GB" sz="16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st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year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9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144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9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 1</a:t>
                      </a:r>
                      <a:r>
                        <a:rPr kumimoji="0" lang="en-GB" sz="16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st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year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9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145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9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CVC 2</a:t>
                      </a:r>
                      <a:r>
                        <a:rPr kumimoji="0" lang="en-GB" sz="16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nd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year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9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182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3-4 drug-related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8.3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for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5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Most common adverse events of grade ≥ 2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increase ≥ grade 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2.8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61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3-4 laboratory abnormalities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Fasting serum glucose &gt; 250 mg/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&gt; 5 x ULN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 &gt; 5 x ULN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Triglycerides grade 3 / grade 4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Gamma-GT grade 3 / grade 4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Creatine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kinase grade 3 / grade 4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Uric acid grade 3 / grade 4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Amylase &gt; 2-5 x ULN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Phosphorus &lt; 2-1 mg/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Absolute neutrophil grade 3 / grade 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3.5 / 2.1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5.6 / 0.7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4.2 / 1.4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 / 7.6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1.4 / 1.4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4.9 / 2.1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4.2 / 0.7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4.9 / 1.4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 / 4.2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2.1 / 0.7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ectangle 27">
            <a:extLst>
              <a:ext uri="{FF2B5EF4-FFF2-40B4-BE49-F238E27FC236}">
                <a16:creationId xmlns:a16="http://schemas.microsoft.com/office/drawing/2014/main" id="{DE65B7D0-C83D-4B3C-8678-A649E8729A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2800" dirty="0">
                <a:ea typeface="ＭＳ Ｐゴシック" pitchFamily="34" charset="-128"/>
              </a:rPr>
              <a:t>CENTAUR Study: </a:t>
            </a:r>
            <a:r>
              <a:rPr lang="en-US" sz="2800" dirty="0" err="1">
                <a:ea typeface="ＭＳ Ｐゴシック" pitchFamily="34" charset="-128"/>
              </a:rPr>
              <a:t>cenicriviroc</a:t>
            </a:r>
            <a:r>
              <a:rPr lang="en-US" sz="2800" dirty="0">
                <a:ea typeface="ＭＳ Ｐゴシック" pitchFamily="34" charset="-128"/>
              </a:rPr>
              <a:t> in NASH (phase 2b)</a:t>
            </a:r>
          </a:p>
        </p:txBody>
      </p:sp>
      <p:sp>
        <p:nvSpPr>
          <p:cNvPr id="7" name="AutoShape 162">
            <a:extLst>
              <a:ext uri="{FF2B5EF4-FFF2-40B4-BE49-F238E27FC236}">
                <a16:creationId xmlns:a16="http://schemas.microsoft.com/office/drawing/2014/main" id="{D31387CE-B845-468C-AAAC-4FE2FBF7E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6597353"/>
            <a:ext cx="1742364" cy="28803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endParaRPr lang="en-US" b="1">
              <a:latin typeface="Calibri" pitchFamily="34" charset="0"/>
            </a:endParaRPr>
          </a:p>
        </p:txBody>
      </p:sp>
      <p:sp>
        <p:nvSpPr>
          <p:cNvPr id="8" name="ZoneTexte 23">
            <a:extLst>
              <a:ext uri="{FF2B5EF4-FFF2-40B4-BE49-F238E27FC236}">
                <a16:creationId xmlns:a16="http://schemas.microsoft.com/office/drawing/2014/main" id="{87AEC04C-32B9-4D0D-A336-86CDA7304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" y="6597350"/>
            <a:ext cx="17423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Cenicriviroc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 - Phase 2b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Friedman SL, Hepatology 2018;67:1754-67,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Ratziu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, EASL 2018, Abs. GS-002</a:t>
            </a:r>
          </a:p>
        </p:txBody>
      </p:sp>
    </p:spTree>
    <p:extLst>
      <p:ext uri="{BB962C8B-B14F-4D97-AF65-F5344CB8AC3E}">
        <p14:creationId xmlns:p14="http://schemas.microsoft.com/office/powerpoint/2010/main" val="3397708403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8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</TotalTime>
  <Words>1565</Words>
  <Application>Microsoft Office PowerPoint</Application>
  <PresentationFormat>Affichage à l'écran (4:3)</PresentationFormat>
  <Paragraphs>444</Paragraphs>
  <Slides>10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ＭＳ Ｐゴシック</vt:lpstr>
      <vt:lpstr>Arial</vt:lpstr>
      <vt:lpstr>Calibri</vt:lpstr>
      <vt:lpstr>Cambria</vt:lpstr>
      <vt:lpstr>Trebuchet MS</vt:lpstr>
      <vt:lpstr>Wingdings</vt:lpstr>
      <vt:lpstr>HCV-trials.com 2018</vt:lpstr>
      <vt:lpstr>CENTAUR Study: cenicriviroc in NASH (phase 2b)</vt:lpstr>
      <vt:lpstr>CENTAUR Study: cenicriviroc in NASH (phase 2b)</vt:lpstr>
      <vt:lpstr>CENTAUR Study: cenicriviroc in NASH (phase 2b)</vt:lpstr>
      <vt:lpstr>CENTAUR Study: cenicriviroc in NASH (phase 2b)</vt:lpstr>
      <vt:lpstr>CENTAUR Study: cenicriviroc in NASH (phase 2b)</vt:lpstr>
      <vt:lpstr>CENTAUR Study: cenicriviroc in NASH (phase 2b)</vt:lpstr>
      <vt:lpstr>CENTAUR Study: cenicriviroc in NASH (phase 2b)</vt:lpstr>
      <vt:lpstr>CENTAUR Study: cenicriviroc in NASH (phase 2b)</vt:lpstr>
      <vt:lpstr>CENTAUR Study: cenicriviroc in NASH (phase 2b)</vt:lpstr>
      <vt:lpstr>CENTAUR Study: cenicriviroc in NASH (phase 2b)</vt:lpstr>
    </vt:vector>
  </TitlesOfParts>
  <Company>AEI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2018</dc:title>
  <dc:subject>AEI - www.aei.fr</dc:subject>
  <dc:creator>www.hcv-trial.com</dc:creator>
  <cp:lastModifiedBy>Pilar</cp:lastModifiedBy>
  <cp:revision>356</cp:revision>
  <dcterms:created xsi:type="dcterms:W3CDTF">2010-10-19T10:42:50Z</dcterms:created>
  <dcterms:modified xsi:type="dcterms:W3CDTF">2018-05-17T17:32:47Z</dcterms:modified>
</cp:coreProperties>
</file>