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89" r:id="rId3"/>
    <p:sldId id="307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8" r:id="rId17"/>
    <p:sldId id="303" r:id="rId18"/>
  </p:sldIdLst>
  <p:sldSz cx="9144000" cy="6858000" type="screen4x3"/>
  <p:notesSz cx="6858000" cy="9144000"/>
  <p:custDataLst>
    <p:tags r:id="rId20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063373"/>
    <a:srgbClr val="002060"/>
    <a:srgbClr val="0070C0"/>
    <a:srgbClr val="8DA5E3"/>
    <a:srgbClr val="DDDDDD"/>
    <a:srgbClr val="FF6600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12" autoAdjust="0"/>
    <p:restoredTop sz="98438" autoAdjust="0"/>
  </p:normalViewPr>
  <p:slideViewPr>
    <p:cSldViewPr>
      <p:cViewPr>
        <p:scale>
          <a:sx n="119" d="100"/>
          <a:sy n="119" d="100"/>
        </p:scale>
        <p:origin x="-1320" y="-36"/>
      </p:cViewPr>
      <p:guideLst>
        <p:guide orient="horz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315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ED37435-6F7F-4E73-AC05-7DFCA6B8B48E}" type="datetimeFigureOut">
              <a:rPr lang="fr-FR"/>
              <a:pPr>
                <a:defRPr/>
              </a:pPr>
              <a:t>31/01/2018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9D35950B-3B05-4EEB-A27F-E7E72F71A9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0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076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99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51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563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286" indent="-281264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055" indent="-225011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5077" indent="-225011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099" indent="-225011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5121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5143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5165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5187" indent="-2250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409AA-023E-45D4-8107-B102D805B558}" type="slidenum">
              <a:rPr lang="en-US" altLang="en-US" b="0" smtClean="0"/>
              <a:pPr/>
              <a:t>13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34255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426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804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517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9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67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37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35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871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073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107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05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5950B-3B05-4EEB-A27F-E7E72F71A98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95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925" y="1484313"/>
            <a:ext cx="4424363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1688" y="1484313"/>
            <a:ext cx="4424362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3C18BD33-E00B-40F3-8801-8A3A2F31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4472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200"/>
            <a:ext cx="83518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83518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rebuchet MS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rebuchet MS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rebuchet MS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Trebuchet MS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Trebuchet MS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Trebuchet MS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Trebuchet MS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Trebuchet MS" pitchFamily="34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Font typeface="Wingdings" pitchFamily="2" charset="2"/>
        <a:buChar char="§"/>
        <a:defRPr sz="2400" b="1">
          <a:solidFill>
            <a:srgbClr val="0070C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Char char="–"/>
        <a:defRPr>
          <a:solidFill>
            <a:srgbClr val="000066"/>
          </a:solidFill>
          <a:latin typeface="+mn-lt"/>
        </a:defRPr>
      </a:lvl2pPr>
      <a:lvl3pPr marL="1144588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Char char="•"/>
        <a:defRPr sz="16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Char char="–"/>
        <a:defRPr sz="14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0C0"/>
        </a:buClr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1400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1400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1400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1400">
          <a:solidFill>
            <a:srgbClr val="4D4D4D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 Alcoholic Fatty Liver Disease</a:t>
            </a:r>
            <a:br>
              <a:rPr lang="en-US"/>
            </a:br>
            <a:r>
              <a:rPr lang="en-US"/>
              <a:t>NAFLD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Summary of current knowledge</a:t>
            </a:r>
            <a:endParaRPr lang="fr-FR" dirty="0"/>
          </a:p>
        </p:txBody>
      </p:sp>
      <p:sp>
        <p:nvSpPr>
          <p:cNvPr id="7" name="ZoneTexte 69">
            <a:extLst>
              <a:ext uri="{FF2B5EF4-FFF2-40B4-BE49-F238E27FC236}">
                <a16:creationId xmlns:a16="http://schemas.microsoft.com/office/drawing/2014/main" xmlns="" id="{41B78A25-3F88-4EE8-96C3-099AB27A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574023"/>
            <a:ext cx="34833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GB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January 2018</a:t>
            </a:r>
          </a:p>
        </p:txBody>
      </p:sp>
      <p:grpSp>
        <p:nvGrpSpPr>
          <p:cNvPr id="8" name="Grouper 26">
            <a:extLst>
              <a:ext uri="{FF2B5EF4-FFF2-40B4-BE49-F238E27FC236}">
                <a16:creationId xmlns:a16="http://schemas.microsoft.com/office/drawing/2014/main" xmlns="" id="{74C974C3-2EBF-45ED-BEA8-2FFBC857532E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9" name="AutoShape 162">
              <a:extLst>
                <a:ext uri="{FF2B5EF4-FFF2-40B4-BE49-F238E27FC236}">
                  <a16:creationId xmlns:a16="http://schemas.microsoft.com/office/drawing/2014/main" xmlns="" id="{AD7EEB4D-A060-4EFB-A9B4-C8E7AF450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10" name="ZoneTexte 23">
              <a:extLst>
                <a:ext uri="{FF2B5EF4-FFF2-40B4-BE49-F238E27FC236}">
                  <a16:creationId xmlns:a16="http://schemas.microsoft.com/office/drawing/2014/main" xmlns="" id="{231BC28C-F712-44C4-A8F8-CC89E526E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78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patients with NASH </a:t>
            </a:r>
            <a:br>
              <a:rPr lang="en-US" dirty="0"/>
            </a:br>
            <a:r>
              <a:rPr lang="en-US" dirty="0"/>
              <a:t>and fibrosis</a:t>
            </a:r>
          </a:p>
        </p:txBody>
      </p:sp>
      <p:grpSp>
        <p:nvGrpSpPr>
          <p:cNvPr id="6" name="Grouper 26">
            <a:extLst>
              <a:ext uri="{FF2B5EF4-FFF2-40B4-BE49-F238E27FC236}">
                <a16:creationId xmlns:a16="http://schemas.microsoft.com/office/drawing/2014/main" xmlns="" id="{0D4669C9-7721-4630-9CC7-B274CE3D65A0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7" name="AutoShape 162">
              <a:extLst>
                <a:ext uri="{FF2B5EF4-FFF2-40B4-BE49-F238E27FC236}">
                  <a16:creationId xmlns:a16="http://schemas.microsoft.com/office/drawing/2014/main" xmlns="" id="{3536FD22-57F3-4E4E-92F3-A1010EDB2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8" name="ZoneTexte 23">
              <a:extLst>
                <a:ext uri="{FF2B5EF4-FFF2-40B4-BE49-F238E27FC236}">
                  <a16:creationId xmlns:a16="http://schemas.microsoft.com/office/drawing/2014/main" xmlns="" id="{5A332479-AC86-45D5-8D19-E586A1B2B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11" name="ZoneTexte 69">
            <a:extLst>
              <a:ext uri="{FF2B5EF4-FFF2-40B4-BE49-F238E27FC236}">
                <a16:creationId xmlns:a16="http://schemas.microsoft.com/office/drawing/2014/main" xmlns="" id="{F13AD474-F80F-475C-8375-B99859123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381328"/>
            <a:ext cx="707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Chalasani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N. Practice Guidance from the AASLD ; Hepatology 2018;67:328-357 ; </a:t>
            </a:r>
          </a:p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Diehl AM. NEJM 2017;377:2063-72 </a:t>
            </a:r>
          </a:p>
        </p:txBody>
      </p:sp>
      <p:graphicFrame>
        <p:nvGraphicFramePr>
          <p:cNvPr id="12" name="Group 77">
            <a:extLst>
              <a:ext uri="{FF2B5EF4-FFF2-40B4-BE49-F238E27FC236}">
                <a16:creationId xmlns:a16="http://schemas.microsoft.com/office/drawing/2014/main" xmlns="" id="{FC9CA245-C5CF-4E74-85F0-DD184CCBAB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7732731"/>
              </p:ext>
            </p:extLst>
          </p:nvPr>
        </p:nvGraphicFramePr>
        <p:xfrm>
          <a:off x="344794" y="1320516"/>
          <a:ext cx="8479077" cy="4608012"/>
        </p:xfrm>
        <a:graphic>
          <a:graphicData uri="http://schemas.openxmlformats.org/drawingml/2006/table">
            <a:tbl>
              <a:tblPr/>
              <a:tblGrid>
                <a:gridCol w="27518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63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63596">
                  <a:extLst>
                    <a:ext uri="{9D8B030D-6E8A-4147-A177-3AD203B41FA5}">
                      <a16:colId xmlns:a16="http://schemas.microsoft.com/office/drawing/2014/main" xmlns="" val="3310258211"/>
                    </a:ext>
                  </a:extLst>
                </a:gridCol>
              </a:tblGrid>
              <a:tr h="312486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Interventions recommended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Objective/restrictions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Benefit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7558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 loss</a:t>
                      </a:r>
                      <a:r>
                        <a:rPr lang="en-GB" sz="14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Hypocaloric Diet </a:t>
                      </a:r>
                    </a:p>
                    <a:p>
                      <a:pPr>
                        <a:lnSpc>
                          <a:spcPts val="1560"/>
                        </a:lnSpc>
                      </a:pP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400" kern="12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/>
                        </a:rPr>
                        <a:t> by 500-1,000 kcal/day])</a:t>
                      </a:r>
                      <a:endParaRPr lang="en-GB" sz="14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ts val="1560"/>
                        </a:lnSpc>
                        <a:buFont typeface="Wingdings" charset="0"/>
                        <a:buChar char="î"/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3-5%</a:t>
                      </a:r>
                    </a:p>
                    <a:p>
                      <a:pPr marL="285750" indent="-285750" algn="ctr">
                        <a:lnSpc>
                          <a:spcPts val="1560"/>
                        </a:lnSpc>
                        <a:buFont typeface="Wingdings" charset="0"/>
                        <a:buChar char="î"/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7-10%</a:t>
                      </a:r>
                    </a:p>
                    <a:p>
                      <a:pPr marL="0" indent="0" algn="ctr">
                        <a:lnSpc>
                          <a:spcPts val="1560"/>
                        </a:lnSpc>
                        <a:buFont typeface="Wingdings" charset="0"/>
                        <a:buNone/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 </a:t>
                      </a: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10%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 steatosis</a:t>
                      </a:r>
                    </a:p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 NASH, including fibrosis</a:t>
                      </a:r>
                    </a:p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NASH resolution and </a:t>
                      </a: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fibrosis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4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Moderate-intensity exercise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(30 min/day x 3-5 times/week)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isolated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Prevent or reduce steatosis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0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Limit</a:t>
                      </a:r>
                      <a:r>
                        <a:rPr lang="en-GB" sz="1400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lcohol consumption (≤ 2 drinks/day men, ≥ 1 drink women)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patients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endParaRPr lang="en-GB" sz="14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4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Coffee consumption (≥</a:t>
                      </a:r>
                      <a:r>
                        <a:rPr lang="en-GB" sz="1400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 cups/day)</a:t>
                      </a:r>
                      <a:endParaRPr lang="en-GB" sz="14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endParaRPr lang="en-GB" sz="14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 </a:t>
                      </a: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Inflammation and fibrosis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4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Modification of CVD risk factors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patients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CV morbidity and mortality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812642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Statins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dyslipidemia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7007997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Interventions to consider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endParaRPr lang="en-GB" sz="14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endParaRPr lang="en-GB" sz="14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174563"/>
                  </a:ext>
                </a:extLst>
              </a:tr>
              <a:tr h="431455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Pioglitazone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patients with or without type 2 diabetes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Improves liver histology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308340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Vitamin E (</a:t>
                      </a:r>
                      <a:r>
                        <a:rPr lang="en-GB" sz="1400" noProof="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rrr</a:t>
                      </a: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GB" sz="1400" noProof="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tocopherol</a:t>
                      </a: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non-diabetic patients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Improves liver histology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4151087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Foregut bariatric surgery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GB" sz="1400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</a:t>
                      </a: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therwise eligible obese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1247696"/>
                  </a:ext>
                </a:extLst>
              </a:tr>
              <a:tr h="255350">
                <a:tc>
                  <a:txBody>
                    <a:bodyPr/>
                    <a:lstStyle/>
                    <a:p>
                      <a:pPr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Omega-3 fatty acids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60"/>
                        </a:lnSpc>
                      </a:pPr>
                      <a:r>
                        <a:rPr lang="en-GB" sz="14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hypertriglyceridemia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Improve hypertriglyceridemia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433611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3528" y="6019821"/>
            <a:ext cx="8496944" cy="50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156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1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recommended :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Metformin, GLP-1 agonists (liraglutide), Systematic bariatric surgery, Ursodeoxycholid acid</a:t>
            </a:r>
          </a:p>
        </p:txBody>
      </p:sp>
    </p:spTree>
    <p:extLst>
      <p:ext uri="{BB962C8B-B14F-4D97-AF65-F5344CB8AC3E}">
        <p14:creationId xmlns:p14="http://schemas.microsoft.com/office/powerpoint/2010/main" val="406370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Endpoints in clinical trials of NAFLD </a:t>
            </a:r>
            <a:br>
              <a:rPr lang="en-US"/>
            </a:br>
            <a:r>
              <a:rPr lang="en-US"/>
              <a:t>and NASH</a:t>
            </a:r>
          </a:p>
        </p:txBody>
      </p:sp>
      <p:grpSp>
        <p:nvGrpSpPr>
          <p:cNvPr id="6" name="Grouper 26">
            <a:extLst>
              <a:ext uri="{FF2B5EF4-FFF2-40B4-BE49-F238E27FC236}">
                <a16:creationId xmlns:a16="http://schemas.microsoft.com/office/drawing/2014/main" xmlns="" id="{3F23E473-A2F3-4AB9-AD98-C15EB50F249B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7" name="AutoShape 162">
              <a:extLst>
                <a:ext uri="{FF2B5EF4-FFF2-40B4-BE49-F238E27FC236}">
                  <a16:creationId xmlns:a16="http://schemas.microsoft.com/office/drawing/2014/main" xmlns="" id="{D99AF977-A1E3-409F-BA3F-893AFEEF4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8" name="ZoneTexte 23">
              <a:extLst>
                <a:ext uri="{FF2B5EF4-FFF2-40B4-BE49-F238E27FC236}">
                  <a16:creationId xmlns:a16="http://schemas.microsoft.com/office/drawing/2014/main" xmlns="" id="{A02D8C6D-4038-48F8-9C76-6A77E99CC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graphicFrame>
        <p:nvGraphicFramePr>
          <p:cNvPr id="9" name="Group 77">
            <a:extLst>
              <a:ext uri="{FF2B5EF4-FFF2-40B4-BE49-F238E27FC236}">
                <a16:creationId xmlns:a16="http://schemas.microsoft.com/office/drawing/2014/main" xmlns="" id="{3EDE388E-20E7-4523-A676-443C3FC1C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029079"/>
              </p:ext>
            </p:extLst>
          </p:nvPr>
        </p:nvGraphicFramePr>
        <p:xfrm>
          <a:off x="179513" y="1351472"/>
          <a:ext cx="8784976" cy="4970901"/>
        </p:xfrm>
        <a:graphic>
          <a:graphicData uri="http://schemas.openxmlformats.org/drawingml/2006/table">
            <a:tbl>
              <a:tblPr/>
              <a:tblGrid>
                <a:gridCol w="14401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80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63917">
                  <a:extLst>
                    <a:ext uri="{9D8B030D-6E8A-4147-A177-3AD203B41FA5}">
                      <a16:colId xmlns:a16="http://schemas.microsoft.com/office/drawing/2014/main" xmlns="" val="3310258211"/>
                    </a:ext>
                  </a:extLst>
                </a:gridCol>
              </a:tblGrid>
              <a:tr h="350512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Outcomes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Hard endpoints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Surrogate endpoints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512">
                <a:tc rowSpan="4"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cause mortality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512">
                <a:tc vMerge="1">
                  <a:txBody>
                    <a:bodyPr/>
                    <a:lstStyle/>
                    <a:p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Liver-related mortality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Child-Pugh and MELD scores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Hepatic venous portal gradient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512">
                <a:tc vMerge="1">
                  <a:txBody>
                    <a:bodyPr/>
                    <a:lstStyle/>
                    <a:p>
                      <a:endParaRPr lang="fr-FR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Hepatic decompensation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5431">
                <a:tc vMerge="1">
                  <a:txBody>
                    <a:bodyPr/>
                    <a:lstStyle/>
                    <a:p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Progression to cirrhosis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Fibroscan (kPa) and magnetic resonance elastography</a:t>
                      </a:r>
                    </a:p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Biomarkers (pro-C3, FIB-4, NFS, enhanced liver fibrosis) 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5431">
                <a:tc rowSpan="4"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Metabolic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600" kern="12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/>
                        </a:rPr>
                        <a:t> i</a:t>
                      </a:r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hepatic fat content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MRI-derived</a:t>
                      </a:r>
                      <a:r>
                        <a:rPr lang="en-GB" sz="1600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proton density fraction, Multiparametric MRI, Controlled attenuation parameter</a:t>
                      </a:r>
                      <a:endParaRPr lang="en-GB" sz="16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812642"/>
                  </a:ext>
                </a:extLst>
              </a:tr>
              <a:tr h="350512">
                <a:tc vMerge="1">
                  <a:txBody>
                    <a:bodyPr/>
                    <a:lstStyle/>
                    <a:p>
                      <a:endParaRPr lang="fr-FR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insulin resistance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HbA1c, fasting glucose, HOMA-IR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7007997"/>
                  </a:ext>
                </a:extLst>
              </a:tr>
              <a:tr h="350512">
                <a:tc vMerge="1">
                  <a:txBody>
                    <a:bodyPr/>
                    <a:lstStyle/>
                    <a:p>
                      <a:endParaRPr lang="fr-FR" sz="160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 on lipids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174563"/>
                  </a:ext>
                </a:extLst>
              </a:tr>
              <a:tr h="350512">
                <a:tc vMerge="1">
                  <a:txBody>
                    <a:bodyPr/>
                    <a:lstStyle/>
                    <a:p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weight/BMI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308340"/>
                  </a:ext>
                </a:extLst>
              </a:tr>
              <a:tr h="350512">
                <a:tc rowSpan="2"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Inflammatory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necro-inflammation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Multiparametric MRI, Liver enzymes</a:t>
                      </a:r>
                      <a:endParaRPr lang="en-GB" sz="16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4151087"/>
                  </a:ext>
                </a:extLst>
              </a:tr>
              <a:tr h="350512">
                <a:tc vMerge="1">
                  <a:txBody>
                    <a:bodyPr/>
                    <a:lstStyle/>
                    <a:p>
                      <a:endParaRPr lang="fr-FR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hepatocyte ballooning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1247696"/>
                  </a:ext>
                </a:extLst>
              </a:tr>
              <a:tr h="605431">
                <a:tc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fibrosis stage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Fibroscan</a:t>
                      </a:r>
                      <a:r>
                        <a:rPr lang="en-GB" sz="16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600" noProof="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kPa</a:t>
                      </a:r>
                      <a:r>
                        <a:rPr lang="en-GB" sz="16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and magnetic resonance </a:t>
                      </a:r>
                      <a:r>
                        <a:rPr lang="en-GB" sz="1600" noProof="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elastography</a:t>
                      </a:r>
                      <a:endParaRPr lang="en-GB" sz="16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Biomarkers (pro-C3, FIB-4, NFS, enhanced liver fibrosis) 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4336112"/>
                  </a:ext>
                </a:extLst>
              </a:tr>
            </a:tbl>
          </a:graphicData>
        </a:graphic>
      </p:graphicFrame>
      <p:sp>
        <p:nvSpPr>
          <p:cNvPr id="12" name="ZoneTexte 69">
            <a:extLst>
              <a:ext uri="{FF2B5EF4-FFF2-40B4-BE49-F238E27FC236}">
                <a16:creationId xmlns:a16="http://schemas.microsoft.com/office/drawing/2014/main" xmlns="" id="{8C0C8B8B-782F-4CA9-81DE-7794EEAD3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574023"/>
            <a:ext cx="707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Konerman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MA. J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Hepatol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2018 (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Epub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ahead of print)</a:t>
            </a:r>
          </a:p>
        </p:txBody>
      </p:sp>
    </p:spTree>
    <p:extLst>
      <p:ext uri="{BB962C8B-B14F-4D97-AF65-F5344CB8AC3E}">
        <p14:creationId xmlns:p14="http://schemas.microsoft.com/office/powerpoint/2010/main" val="3399553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NASH-new serum non-invasive biomarkers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Not yet fully validated</a:t>
            </a:r>
          </a:p>
          <a:p>
            <a:pPr lvl="1"/>
            <a:r>
              <a:rPr lang="en-GB" sz="1400" dirty="0"/>
              <a:t>Could diagnose NASH and its severity</a:t>
            </a:r>
          </a:p>
          <a:p>
            <a:pPr lvl="1"/>
            <a:r>
              <a:rPr lang="en-GB" sz="1400" dirty="0"/>
              <a:t>Could identify patients likely to respond to therapy</a:t>
            </a:r>
          </a:p>
          <a:p>
            <a:r>
              <a:rPr lang="en-GB" sz="1800" dirty="0"/>
              <a:t>Chitinase-3-like protein 1(CHI3L1) – YKL-40</a:t>
            </a:r>
          </a:p>
          <a:p>
            <a:r>
              <a:rPr lang="en-GB" sz="1800" dirty="0"/>
              <a:t>Enhanced Liver Fibrosis (ELF) Test</a:t>
            </a:r>
          </a:p>
          <a:p>
            <a:pPr lvl="1"/>
            <a:r>
              <a:rPr lang="en-GB" sz="1400" dirty="0"/>
              <a:t>Comprised of TIMP-1 (tissue inhibitor of matrix metalloproteinase-1), PIII-NP (</a:t>
            </a:r>
            <a:r>
              <a:rPr lang="en-GB" sz="1400" dirty="0" err="1"/>
              <a:t>mino</a:t>
            </a:r>
            <a:r>
              <a:rPr lang="en-GB" sz="1400" dirty="0"/>
              <a:t>-terminal peptide of type III </a:t>
            </a:r>
            <a:r>
              <a:rPr lang="en-GB" sz="1400" dirty="0" err="1"/>
              <a:t>procollagen</a:t>
            </a:r>
            <a:r>
              <a:rPr lang="en-GB" sz="1400" dirty="0"/>
              <a:t>), and hyaluronic acid</a:t>
            </a:r>
          </a:p>
          <a:p>
            <a:r>
              <a:rPr lang="en-GB" sz="1800" dirty="0"/>
              <a:t>Pro C3</a:t>
            </a:r>
          </a:p>
          <a:p>
            <a:pPr lvl="1"/>
            <a:r>
              <a:rPr lang="en-GB" sz="1400" dirty="0"/>
              <a:t>Derived from synthesis of type III collagen</a:t>
            </a:r>
          </a:p>
          <a:p>
            <a:pPr lvl="1"/>
            <a:r>
              <a:rPr lang="en-GB" sz="1400" dirty="0"/>
              <a:t>FIB-C3 Score</a:t>
            </a:r>
          </a:p>
          <a:p>
            <a:r>
              <a:rPr lang="en-GB" sz="1800" dirty="0" err="1"/>
              <a:t>HepQuant</a:t>
            </a:r>
            <a:r>
              <a:rPr lang="en-GB" sz="1800" dirty="0"/>
              <a:t> STAT</a:t>
            </a:r>
          </a:p>
          <a:p>
            <a:pPr lvl="1"/>
            <a:r>
              <a:rPr lang="en-GB" sz="1400" dirty="0"/>
              <a:t>Quantitative liver function test 60 min after oral administration of 4 mg tetra-</a:t>
            </a:r>
            <a:r>
              <a:rPr lang="en-GB" sz="1400" dirty="0" err="1"/>
              <a:t>deuterated</a:t>
            </a:r>
            <a:r>
              <a:rPr lang="en-GB" sz="1400" dirty="0"/>
              <a:t> </a:t>
            </a:r>
            <a:r>
              <a:rPr lang="en-GB" sz="1400" dirty="0" err="1"/>
              <a:t>cholic</a:t>
            </a:r>
            <a:r>
              <a:rPr lang="en-GB" sz="1400" dirty="0"/>
              <a:t> acid</a:t>
            </a:r>
          </a:p>
          <a:p>
            <a:r>
              <a:rPr lang="en-GB" sz="1800" dirty="0"/>
              <a:t>Non-invasive score-4 (NIS4)</a:t>
            </a:r>
          </a:p>
          <a:p>
            <a:pPr lvl="1"/>
            <a:r>
              <a:rPr lang="en-GB" sz="1400" dirty="0"/>
              <a:t>Detect patients with NAS ≥ 4 and F ≥ 2</a:t>
            </a:r>
          </a:p>
          <a:p>
            <a:pPr lvl="1"/>
            <a:r>
              <a:rPr lang="en-GB" sz="1400" dirty="0"/>
              <a:t>Comprised of Chitinase-3-like protein 1(CHI3L1), alpha2-macroglobulin, microRNA 34a (MIR34a), and HbA1C</a:t>
            </a:r>
          </a:p>
        </p:txBody>
      </p:sp>
      <p:grpSp>
        <p:nvGrpSpPr>
          <p:cNvPr id="5" name="Grouper 26">
            <a:extLst>
              <a:ext uri="{FF2B5EF4-FFF2-40B4-BE49-F238E27FC236}">
                <a16:creationId xmlns:a16="http://schemas.microsoft.com/office/drawing/2014/main" xmlns="" id="{0733AAB5-CED7-4358-9C43-1F804D47E197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6" name="AutoShape 162">
              <a:extLst>
                <a:ext uri="{FF2B5EF4-FFF2-40B4-BE49-F238E27FC236}">
                  <a16:creationId xmlns:a16="http://schemas.microsoft.com/office/drawing/2014/main" xmlns="" id="{EA14DB26-F257-4913-A557-D6762FF25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7" name="ZoneTexte 23">
              <a:extLst>
                <a:ext uri="{FF2B5EF4-FFF2-40B4-BE49-F238E27FC236}">
                  <a16:creationId xmlns:a16="http://schemas.microsoft.com/office/drawing/2014/main" xmlns="" id="{86FC82B2-4BAB-41FC-B7DC-2504D87308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10" name="ZoneTexte 69">
            <a:extLst>
              <a:ext uri="{FF2B5EF4-FFF2-40B4-BE49-F238E27FC236}">
                <a16:creationId xmlns:a16="http://schemas.microsoft.com/office/drawing/2014/main" xmlns="" id="{4741399C-8413-4D0D-A1C2-D2DA927FB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574023"/>
            <a:ext cx="707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Harrison SA. AASLD 2017 </a:t>
            </a:r>
          </a:p>
        </p:txBody>
      </p:sp>
    </p:spTree>
    <p:extLst>
      <p:ext uri="{BB962C8B-B14F-4D97-AF65-F5344CB8AC3E}">
        <p14:creationId xmlns:p14="http://schemas.microsoft.com/office/powerpoint/2010/main" val="330040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Current Status of Pharmacologic </a:t>
            </a:r>
            <a:br>
              <a:rPr lang="en-US" altLang="en-US" dirty="0"/>
            </a:br>
            <a:r>
              <a:rPr lang="en-US" altLang="en-US" dirty="0"/>
              <a:t>Treatments for NASH</a:t>
            </a:r>
          </a:p>
        </p:txBody>
      </p:sp>
      <p:sp>
        <p:nvSpPr>
          <p:cNvPr id="40963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 approved therapies for NASH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Currently available therapeutics with (some) proven efficacy</a:t>
            </a:r>
          </a:p>
          <a:p>
            <a:pPr lvl="1"/>
            <a:r>
              <a:rPr lang="en-US" altLang="en-US" dirty="0"/>
              <a:t>Vitamin E</a:t>
            </a:r>
          </a:p>
          <a:p>
            <a:pPr lvl="1"/>
            <a:r>
              <a:rPr lang="en-US" altLang="en-US" dirty="0"/>
              <a:t>Pioglitazone</a:t>
            </a:r>
          </a:p>
        </p:txBody>
      </p:sp>
      <p:grpSp>
        <p:nvGrpSpPr>
          <p:cNvPr id="4" name="Grouper 26">
            <a:extLst>
              <a:ext uri="{FF2B5EF4-FFF2-40B4-BE49-F238E27FC236}">
                <a16:creationId xmlns:a16="http://schemas.microsoft.com/office/drawing/2014/main" xmlns="" id="{26E4A815-633B-4737-95AF-288498D88887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5" name="AutoShape 162">
              <a:extLst>
                <a:ext uri="{FF2B5EF4-FFF2-40B4-BE49-F238E27FC236}">
                  <a16:creationId xmlns:a16="http://schemas.microsoft.com/office/drawing/2014/main" xmlns="" id="{B66B6440-81F5-4C29-8256-3851AF2E6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6" name="ZoneTexte 23">
              <a:extLst>
                <a:ext uri="{FF2B5EF4-FFF2-40B4-BE49-F238E27FC236}">
                  <a16:creationId xmlns:a16="http://schemas.microsoft.com/office/drawing/2014/main" xmlns="" id="{03E4A001-FA78-4B9E-A278-DF62AE5F7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27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NASH: targets for therapeutics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xmlns="" id="{4B495320-39E4-4C0B-B98E-80F9E12F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012754"/>
            <a:ext cx="8351838" cy="1512590"/>
          </a:xfrm>
        </p:spPr>
        <p:txBody>
          <a:bodyPr/>
          <a:lstStyle/>
          <a:p>
            <a:r>
              <a:rPr lang="en-US" sz="2000" dirty="0"/>
              <a:t>Endpoints for clinical trials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Disease Activity (steatohepatitis) = NAFLD Activity Score (NAS)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Disease Progression = Fibrosis Stage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Clinical </a:t>
            </a:r>
            <a:r>
              <a:rPr lang="en-US" sz="1600" dirty="0" err="1"/>
              <a:t>outocmes</a:t>
            </a:r>
            <a:r>
              <a:rPr lang="en-US" sz="1600" dirty="0"/>
              <a:t>: Cirrhosis (MELD, Portal hypertension), Liver-related outcome, death</a:t>
            </a:r>
          </a:p>
          <a:p>
            <a:endParaRPr lang="en-US" sz="2000" dirty="0"/>
          </a:p>
        </p:txBody>
      </p:sp>
      <p:grpSp>
        <p:nvGrpSpPr>
          <p:cNvPr id="7" name="Grouper 26">
            <a:extLst>
              <a:ext uri="{FF2B5EF4-FFF2-40B4-BE49-F238E27FC236}">
                <a16:creationId xmlns:a16="http://schemas.microsoft.com/office/drawing/2014/main" xmlns="" id="{B9D2CE81-578E-447A-8ECE-14433C396F65}"/>
              </a:ext>
            </a:extLst>
          </p:cNvPr>
          <p:cNvGrpSpPr/>
          <p:nvPr/>
        </p:nvGrpSpPr>
        <p:grpSpPr>
          <a:xfrm>
            <a:off x="0" y="6570663"/>
            <a:ext cx="1479826" cy="288111"/>
            <a:chOff x="0" y="6570663"/>
            <a:chExt cx="1258957" cy="288111"/>
          </a:xfrm>
        </p:grpSpPr>
        <p:sp>
          <p:nvSpPr>
            <p:cNvPr id="8" name="AutoShape 162">
              <a:extLst>
                <a:ext uri="{FF2B5EF4-FFF2-40B4-BE49-F238E27FC236}">
                  <a16:creationId xmlns:a16="http://schemas.microsoft.com/office/drawing/2014/main" xmlns="" id="{5751DAB6-FC6A-426D-BFB4-FEDCFE485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9" name="ZoneTexte 23">
              <a:extLst>
                <a:ext uri="{FF2B5EF4-FFF2-40B4-BE49-F238E27FC236}">
                  <a16:creationId xmlns:a16="http://schemas.microsoft.com/office/drawing/2014/main" xmlns="" id="{07583146-467D-4F9D-AEC7-CC788406D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10" name="ZoneTexte 69">
            <a:extLst>
              <a:ext uri="{FF2B5EF4-FFF2-40B4-BE49-F238E27FC236}">
                <a16:creationId xmlns:a16="http://schemas.microsoft.com/office/drawing/2014/main" xmlns="" id="{0D13F8ED-C2C1-41A5-BF90-A59D24546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6574023"/>
            <a:ext cx="7358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Konerman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MA. J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Hepatol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2018 (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Epub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ahead of print) ; Diehl AM. NEJM 2017;377:2063-72 </a:t>
            </a:r>
          </a:p>
        </p:txBody>
      </p:sp>
      <p:graphicFrame>
        <p:nvGraphicFramePr>
          <p:cNvPr id="15" name="Group 77">
            <a:extLst>
              <a:ext uri="{FF2B5EF4-FFF2-40B4-BE49-F238E27FC236}">
                <a16:creationId xmlns:a16="http://schemas.microsoft.com/office/drawing/2014/main" xmlns="" id="{EE60491E-51D9-4F46-8648-044B07F84C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108988"/>
              </p:ext>
            </p:extLst>
          </p:nvPr>
        </p:nvGraphicFramePr>
        <p:xfrm>
          <a:off x="232677" y="1264136"/>
          <a:ext cx="8691703" cy="3535680"/>
        </p:xfrm>
        <a:graphic>
          <a:graphicData uri="http://schemas.openxmlformats.org/drawingml/2006/table">
            <a:tbl>
              <a:tblPr/>
              <a:tblGrid>
                <a:gridCol w="1819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6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010">
                  <a:extLst>
                    <a:ext uri="{9D8B030D-6E8A-4147-A177-3AD203B41FA5}">
                      <a16:colId xmlns:a16="http://schemas.microsoft.com/office/drawing/2014/main" xmlns="" val="3310258211"/>
                    </a:ext>
                  </a:extLst>
                </a:gridCol>
                <a:gridCol w="1752010">
                  <a:extLst>
                    <a:ext uri="{9D8B030D-6E8A-4147-A177-3AD203B41FA5}">
                      <a16:colId xmlns:a16="http://schemas.microsoft.com/office/drawing/2014/main" xmlns="" val="1878581066"/>
                    </a:ext>
                  </a:extLst>
                </a:gridCol>
                <a:gridCol w="1752010">
                  <a:extLst>
                    <a:ext uri="{9D8B030D-6E8A-4147-A177-3AD203B41FA5}">
                      <a16:colId xmlns:a16="http://schemas.microsoft.com/office/drawing/2014/main" xmlns="" val="3556785603"/>
                    </a:ext>
                  </a:extLst>
                </a:gridCol>
              </a:tblGrid>
              <a:tr h="377939">
                <a:tc>
                  <a:txBody>
                    <a:bodyPr/>
                    <a:lstStyle/>
                    <a:p>
                      <a:endParaRPr lang="fr-FR" sz="1600" b="1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Insulin</a:t>
                      </a:r>
                      <a:r>
                        <a:rPr lang="fr-FR" sz="1600" b="1" baseline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baseline="0" dirty="0" err="1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resistance</a:t>
                      </a:r>
                      <a:endParaRPr lang="fr-FR" sz="1600" b="1" dirty="0">
                        <a:solidFill>
                          <a:srgbClr val="33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</a:t>
                      </a:r>
                      <a:r>
                        <a:rPr lang="fr-FR" sz="1600" b="1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stress </a:t>
                      </a:r>
                      <a:r>
                        <a:rPr lang="fr-FR" sz="1600" b="1" dirty="0" err="1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apoptosis</a:t>
                      </a:r>
                      <a:endParaRPr lang="fr-FR" sz="1600" b="1" dirty="0">
                        <a:solidFill>
                          <a:srgbClr val="33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Inflammation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Fibrogenic</a:t>
                      </a:r>
                      <a:r>
                        <a:rPr lang="fr-FR" sz="1600" b="1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b="1" dirty="0" err="1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remodeling</a:t>
                      </a:r>
                      <a:endParaRPr lang="fr-FR" sz="1600" b="1" dirty="0">
                        <a:solidFill>
                          <a:srgbClr val="33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481"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Insulin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resistance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modifiers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stress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modifiers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inflammatory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agents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fibrotic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agents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7736">
                <a:tc>
                  <a:txBody>
                    <a:bodyPr/>
                    <a:lstStyle/>
                    <a:p>
                      <a:r>
                        <a:rPr lang="fr-FR" sz="1600" b="1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Exemples</a:t>
                      </a:r>
                      <a:r>
                        <a:rPr lang="fr-FR" sz="1600" b="1" baseline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fr-FR" sz="1600" b="1" baseline="0" dirty="0" err="1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drugs</a:t>
                      </a:r>
                      <a:r>
                        <a:rPr lang="fr-FR" sz="1600" b="1" baseline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fr-FR" sz="1600" b="1" baseline="0" dirty="0" err="1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development</a:t>
                      </a:r>
                      <a:endParaRPr lang="fr-FR" sz="1600" b="1" dirty="0">
                        <a:solidFill>
                          <a:srgbClr val="33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PPAR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FXR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agonist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obeticholic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acid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GS-9674)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GLP-1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FABAC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FGF-21</a:t>
                      </a:r>
                      <a:r>
                        <a:rPr lang="fr-FR" sz="1400" baseline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fr-FR" sz="1400" baseline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(BMS-986036)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Thyroxine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analog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Vitamin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ASK-1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inhibitor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selonsertib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PPAR-</a:t>
                      </a:r>
                      <a:r>
                        <a:rPr lang="el-G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agonsit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FXR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agonist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PPAR-/</a:t>
                      </a:r>
                      <a:r>
                        <a:rPr lang="el-G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agonist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FGF-21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FGF-19-like agent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CCR2-CCR5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antagonist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Vitamin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ASK-1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inhibitor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PPAR-</a:t>
                      </a:r>
                      <a:r>
                        <a:rPr lang="el-G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agonsit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FXR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agonist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PPAR-/</a:t>
                      </a:r>
                      <a:r>
                        <a:rPr lang="el-G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agonist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Galectin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FGF-21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FGF-19-like agent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CCR2-CCR5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antagonist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ASK-1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inhibitor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PPAR-</a:t>
                      </a:r>
                      <a:r>
                        <a:rPr lang="el-G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agonsit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FXR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agonist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PPAR-/</a:t>
                      </a:r>
                      <a:r>
                        <a:rPr lang="el-G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agonist</a:t>
                      </a:r>
                      <a:endParaRPr lang="fr-FR" sz="140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Lysyl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oxidase-like</a:t>
                      </a:r>
                      <a:r>
                        <a:rPr lang="fr-FR" sz="1400" baseline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 </a:t>
                      </a:r>
                      <a:r>
                        <a:rPr lang="fr-FR" sz="1400" baseline="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inhibitor</a:t>
                      </a:r>
                      <a:endParaRPr lang="fr-FR" sz="1400" baseline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40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Galectin</a:t>
                      </a:r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FGF-21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FGF-19-like agent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01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NASH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en-US" dirty="0"/>
              <a:t>Pharmacological agents </a:t>
            </a:r>
            <a:br>
              <a:rPr lang="en-US" dirty="0"/>
            </a:br>
            <a:r>
              <a:rPr lang="en-US" dirty="0"/>
              <a:t>in development</a:t>
            </a:r>
          </a:p>
        </p:txBody>
      </p:sp>
      <p:grpSp>
        <p:nvGrpSpPr>
          <p:cNvPr id="7" name="Grouper 26">
            <a:extLst>
              <a:ext uri="{FF2B5EF4-FFF2-40B4-BE49-F238E27FC236}">
                <a16:creationId xmlns:a16="http://schemas.microsoft.com/office/drawing/2014/main" xmlns="" id="{525973C3-51E1-464B-BFBF-3DA801C7B085}"/>
              </a:ext>
            </a:extLst>
          </p:cNvPr>
          <p:cNvGrpSpPr/>
          <p:nvPr/>
        </p:nvGrpSpPr>
        <p:grpSpPr>
          <a:xfrm>
            <a:off x="0" y="6570663"/>
            <a:ext cx="1479826" cy="288111"/>
            <a:chOff x="0" y="6570663"/>
            <a:chExt cx="1258957" cy="288111"/>
          </a:xfrm>
        </p:grpSpPr>
        <p:sp>
          <p:nvSpPr>
            <p:cNvPr id="8" name="AutoShape 162">
              <a:extLst>
                <a:ext uri="{FF2B5EF4-FFF2-40B4-BE49-F238E27FC236}">
                  <a16:creationId xmlns:a16="http://schemas.microsoft.com/office/drawing/2014/main" xmlns="" id="{8BE6D8AB-E298-4B48-B2EB-160A76EEB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9" name="ZoneTexte 23">
              <a:extLst>
                <a:ext uri="{FF2B5EF4-FFF2-40B4-BE49-F238E27FC236}">
                  <a16:creationId xmlns:a16="http://schemas.microsoft.com/office/drawing/2014/main" xmlns="" id="{23838DE7-0355-47F1-804C-5FF9F2C5D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11" name="ZoneTexte 69">
            <a:extLst>
              <a:ext uri="{FF2B5EF4-FFF2-40B4-BE49-F238E27FC236}">
                <a16:creationId xmlns:a16="http://schemas.microsoft.com/office/drawing/2014/main" xmlns="" id="{E73189C8-A7F5-494D-A9CE-9B2779530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6574023"/>
            <a:ext cx="7358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Konerman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MA. J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Hepatol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2018 (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Epub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ahead of print)</a:t>
            </a:r>
          </a:p>
        </p:txBody>
      </p:sp>
      <p:graphicFrame>
        <p:nvGraphicFramePr>
          <p:cNvPr id="12" name="Group 77">
            <a:extLst>
              <a:ext uri="{FF2B5EF4-FFF2-40B4-BE49-F238E27FC236}">
                <a16:creationId xmlns:a16="http://schemas.microsoft.com/office/drawing/2014/main" xmlns="" id="{FB3811E3-E96B-4168-B2B2-74D3F2E812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1507499"/>
              </p:ext>
            </p:extLst>
          </p:nvPr>
        </p:nvGraphicFramePr>
        <p:xfrm>
          <a:off x="232677" y="1256169"/>
          <a:ext cx="8691703" cy="5334000"/>
        </p:xfrm>
        <a:graphic>
          <a:graphicData uri="http://schemas.openxmlformats.org/drawingml/2006/table">
            <a:tbl>
              <a:tblPr/>
              <a:tblGrid>
                <a:gridCol w="954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331025821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1878581066"/>
                    </a:ext>
                  </a:extLst>
                </a:gridCol>
                <a:gridCol w="2120132">
                  <a:extLst>
                    <a:ext uri="{9D8B030D-6E8A-4147-A177-3AD203B41FA5}">
                      <a16:colId xmlns:a16="http://schemas.microsoft.com/office/drawing/2014/main" xmlns="" val="3556785603"/>
                    </a:ext>
                  </a:extLst>
                </a:gridCol>
              </a:tblGrid>
              <a:tr h="276028">
                <a:tc>
                  <a:txBody>
                    <a:bodyPr/>
                    <a:lstStyle/>
                    <a:p>
                      <a:endParaRPr lang="en-GB" sz="1100" b="1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Drug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Mechanism of action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Objective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064">
                <a:tc rowSpan="3"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2b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noProof="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Aramchol</a:t>
                      </a:r>
                      <a:endParaRPr lang="en-GB" sz="13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Synthetic fatty acid/bile acid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conjugate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Impacts lipogenesis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upregulates the ABCA1 reverse cholesterol transporter and functions</a:t>
                      </a:r>
                      <a:endParaRPr lang="en-GB" sz="13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liver fat and NAFLD activity score 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without 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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fibrosis</a:t>
                      </a:r>
                      <a:endParaRPr lang="en-GB" sz="13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064">
                <a:tc vMerge="1">
                  <a:txBody>
                    <a:bodyPr/>
                    <a:lstStyle/>
                    <a:p>
                      <a:endParaRPr lang="fr-FR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Emricasan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Pan-caspase inhibitor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Blockage of apoptotic and inflammatory caspase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activation involved in hepatocyte cell death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300" kern="12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fibrosis and portal hypertension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646">
                <a:tc vMerge="1">
                  <a:txBody>
                    <a:bodyPr/>
                    <a:lstStyle/>
                    <a:p>
                      <a:endParaRPr lang="fr-FR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GR-MD-02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Galectin-3 protein inhibitor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Anti-</a:t>
                      </a:r>
                      <a:r>
                        <a:rPr lang="en-GB" sz="1300" noProof="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fibrogenesis</a:t>
                      </a:r>
                      <a:endParaRPr lang="en-GB" sz="13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300" kern="12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fibrosis and portal hypertension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5034876"/>
                  </a:ext>
                </a:extLst>
              </a:tr>
              <a:tr h="1014134">
                <a:tc rowSpan="4">
                  <a:txBody>
                    <a:bodyPr/>
                    <a:lstStyle/>
                    <a:p>
                      <a:r>
                        <a:rPr lang="en-GB" sz="1600" b="1" noProof="0" dirty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Obeticholic</a:t>
                      </a:r>
                      <a:r>
                        <a:rPr lang="en-GB" sz="1300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acid</a:t>
                      </a:r>
                      <a:endParaRPr lang="en-GB" sz="13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Semi-synthetic derivative</a:t>
                      </a:r>
                      <a:r>
                        <a:rPr lang="en-GB" sz="1300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</a:t>
                      </a: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 acid chenodeoxycholic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acid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Agonist of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en-GB" sz="1300" noProof="0" dirty="0" err="1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farnesoid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X receptor :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downregulates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hepatic glucose and lipid metabolism.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 also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portal pressure and have anti-inflammatory and antifibrotic activity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300" kern="12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fibrosis without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</a:t>
                      </a:r>
                      <a:r>
                        <a:rPr lang="en-GB" sz="1300" kern="12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NASH ;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NASH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resolution without 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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fibrosis</a:t>
                      </a:r>
                      <a:endParaRPr lang="en-GB" sz="13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256189"/>
                  </a:ext>
                </a:extLst>
              </a:tr>
              <a:tr h="621064">
                <a:tc vMerge="1">
                  <a:txBody>
                    <a:bodyPr/>
                    <a:lstStyle/>
                    <a:p>
                      <a:endParaRPr lang="fr-FR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Elafibranor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PPAR-</a:t>
                      </a:r>
                      <a:r>
                        <a:rPr lang="en-GB" sz="1300" noProof="0">
                          <a:solidFill>
                            <a:srgbClr val="000066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GB" sz="1300" noProof="0">
                          <a:solidFill>
                            <a:srgbClr val="000066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agonist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Regulation of metabolic homeostasis, inflammation,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cellular growth, and differentiation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NASH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resolution without 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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fibrosis ;</a:t>
                      </a:r>
                      <a:endParaRPr lang="en-GB" sz="13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outcomes</a:t>
                      </a:r>
                      <a:endParaRPr lang="en-GB" sz="1300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47489"/>
                  </a:ext>
                </a:extLst>
              </a:tr>
              <a:tr h="621064">
                <a:tc vMerge="1">
                  <a:txBody>
                    <a:bodyPr/>
                    <a:lstStyle/>
                    <a:p>
                      <a:endParaRPr lang="fr-FR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Cenicriviroc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dual CCR2/CCR5 antagonist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Reduction of hepatic inflammation and fibrosis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NAFLD activity score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without 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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fibrosis ;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300" kern="12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/>
                        </a:rPr>
                        <a:t> f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ibrosis without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</a:t>
                      </a:r>
                      <a:r>
                        <a:rPr lang="en-GB" sz="1300" kern="12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755748"/>
                  </a:ext>
                </a:extLst>
              </a:tr>
              <a:tr h="621064">
                <a:tc vMerge="1">
                  <a:txBody>
                    <a:bodyPr/>
                    <a:lstStyle/>
                    <a:p>
                      <a:endParaRPr lang="fr-FR" sz="1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Selonsertib (GS-4997)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i="0" u="none" strike="noStrike" kern="1200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Apoptosis signal regulating kinase 1 (ASK1) inhibitor</a:t>
                      </a:r>
                      <a:endParaRPr lang="en-GB" sz="13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Reduction in oxidative</a:t>
                      </a:r>
                      <a:r>
                        <a:rPr lang="en-GB" sz="1300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stress-related cell death, fibrosis and inflammation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</a:t>
                      </a:r>
                      <a:r>
                        <a:rPr lang="en-GB" sz="1300" kern="12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/>
                        </a:rPr>
                        <a:t> f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ibrosis without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3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Wingdings"/>
                          <a:cs typeface="Calibri" panose="020F0502020204030204" pitchFamily="34" charset="0"/>
                          <a:sym typeface="Wingdings"/>
                        </a:rPr>
                        <a:t></a:t>
                      </a:r>
                      <a:r>
                        <a:rPr lang="en-GB" sz="1300" kern="1200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/>
                        </a:rPr>
                        <a:t> </a:t>
                      </a:r>
                      <a:r>
                        <a:rPr lang="en-GB" sz="13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774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469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26">
            <a:extLst>
              <a:ext uri="{FF2B5EF4-FFF2-40B4-BE49-F238E27FC236}">
                <a16:creationId xmlns:a16="http://schemas.microsoft.com/office/drawing/2014/main" xmlns="" id="{4B27B186-EE44-47DB-B8A8-830CB7D4A496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5" name="AutoShape 162">
              <a:extLst>
                <a:ext uri="{FF2B5EF4-FFF2-40B4-BE49-F238E27FC236}">
                  <a16:creationId xmlns:a16="http://schemas.microsoft.com/office/drawing/2014/main" xmlns="" id="{DF42D220-E8B9-4E86-8B0F-7A3594D83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6" name="ZoneTexte 23">
              <a:extLst>
                <a:ext uri="{FF2B5EF4-FFF2-40B4-BE49-F238E27FC236}">
                  <a16:creationId xmlns:a16="http://schemas.microsoft.com/office/drawing/2014/main" xmlns="" id="{7056FEAC-5207-4CE0-A3FB-334B8053D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83568" y="1124744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/>
                <a:cs typeface="Calibri"/>
              </a:rPr>
              <a:t>Results of trials for individual treatment agents *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59833" y="599726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* Enrollment criteria and durations of therapy differed between studies, and the primary endpoint definitions were not identical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943CA85F-23C9-418C-AF87-DA580CD69946}"/>
              </a:ext>
            </a:extLst>
          </p:cNvPr>
          <p:cNvGrpSpPr/>
          <p:nvPr/>
        </p:nvGrpSpPr>
        <p:grpSpPr>
          <a:xfrm>
            <a:off x="251520" y="2084724"/>
            <a:ext cx="8821071" cy="3720540"/>
            <a:chOff x="251520" y="2084724"/>
            <a:chExt cx="8821071" cy="3720540"/>
          </a:xfrm>
        </p:grpSpPr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9310FDCB-0063-4023-B829-CFEFD69C8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918" y="4394049"/>
              <a:ext cx="215999" cy="1277938"/>
            </a:xfrm>
            <a:custGeom>
              <a:avLst/>
              <a:gdLst>
                <a:gd name="T0" fmla="*/ 102 w 102"/>
                <a:gd name="T1" fmla="*/ 0 h 805"/>
                <a:gd name="T2" fmla="*/ 0 w 102"/>
                <a:gd name="T3" fmla="*/ 0 h 805"/>
                <a:gd name="T4" fmla="*/ 0 w 102"/>
                <a:gd name="T5" fmla="*/ 805 h 805"/>
                <a:gd name="T6" fmla="*/ 102 w 102"/>
                <a:gd name="T7" fmla="*/ 805 h 805"/>
                <a:gd name="T8" fmla="*/ 102 w 102"/>
                <a:gd name="T9" fmla="*/ 0 h 805"/>
                <a:gd name="T10" fmla="*/ 102 w 102"/>
                <a:gd name="T11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805">
                  <a:moveTo>
                    <a:pt x="102" y="0"/>
                  </a:moveTo>
                  <a:lnTo>
                    <a:pt x="0" y="0"/>
                  </a:lnTo>
                  <a:lnTo>
                    <a:pt x="0" y="805"/>
                  </a:lnTo>
                  <a:lnTo>
                    <a:pt x="102" y="805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8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1A549BC0-BFB6-49EE-9DD4-8CD9A2789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187" y="4700437"/>
              <a:ext cx="216000" cy="971550"/>
            </a:xfrm>
            <a:custGeom>
              <a:avLst/>
              <a:gdLst>
                <a:gd name="T0" fmla="*/ 0 w 101"/>
                <a:gd name="T1" fmla="*/ 0 h 612"/>
                <a:gd name="T2" fmla="*/ 0 w 101"/>
                <a:gd name="T3" fmla="*/ 612 h 612"/>
                <a:gd name="T4" fmla="*/ 101 w 101"/>
                <a:gd name="T5" fmla="*/ 612 h 612"/>
                <a:gd name="T6" fmla="*/ 101 w 101"/>
                <a:gd name="T7" fmla="*/ 0 h 612"/>
                <a:gd name="T8" fmla="*/ 0 w 101"/>
                <a:gd name="T9" fmla="*/ 0 h 612"/>
                <a:gd name="T10" fmla="*/ 0 w 101"/>
                <a:gd name="T11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612">
                  <a:moveTo>
                    <a:pt x="0" y="0"/>
                  </a:moveTo>
                  <a:lnTo>
                    <a:pt x="0" y="612"/>
                  </a:lnTo>
                  <a:lnTo>
                    <a:pt x="101" y="612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2EBDAFEF-E299-4B2E-84FC-BCCDCB818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83" y="4276574"/>
              <a:ext cx="216000" cy="1395413"/>
            </a:xfrm>
            <a:custGeom>
              <a:avLst/>
              <a:gdLst>
                <a:gd name="T0" fmla="*/ 102 w 102"/>
                <a:gd name="T1" fmla="*/ 0 h 879"/>
                <a:gd name="T2" fmla="*/ 0 w 102"/>
                <a:gd name="T3" fmla="*/ 0 h 879"/>
                <a:gd name="T4" fmla="*/ 0 w 102"/>
                <a:gd name="T5" fmla="*/ 879 h 879"/>
                <a:gd name="T6" fmla="*/ 102 w 102"/>
                <a:gd name="T7" fmla="*/ 879 h 879"/>
                <a:gd name="T8" fmla="*/ 102 w 102"/>
                <a:gd name="T9" fmla="*/ 0 h 879"/>
                <a:gd name="T10" fmla="*/ 102 w 102"/>
                <a:gd name="T11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879">
                  <a:moveTo>
                    <a:pt x="102" y="0"/>
                  </a:moveTo>
                  <a:lnTo>
                    <a:pt x="0" y="0"/>
                  </a:lnTo>
                  <a:lnTo>
                    <a:pt x="0" y="879"/>
                  </a:lnTo>
                  <a:lnTo>
                    <a:pt x="102" y="879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C862C08E-F28C-450D-BEA0-8E5E23BFF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251" y="4700437"/>
              <a:ext cx="216000" cy="971550"/>
            </a:xfrm>
            <a:custGeom>
              <a:avLst/>
              <a:gdLst>
                <a:gd name="T0" fmla="*/ 102 w 102"/>
                <a:gd name="T1" fmla="*/ 612 h 612"/>
                <a:gd name="T2" fmla="*/ 102 w 102"/>
                <a:gd name="T3" fmla="*/ 0 h 612"/>
                <a:gd name="T4" fmla="*/ 0 w 102"/>
                <a:gd name="T5" fmla="*/ 0 h 612"/>
                <a:gd name="T6" fmla="*/ 0 w 102"/>
                <a:gd name="T7" fmla="*/ 612 h 612"/>
                <a:gd name="T8" fmla="*/ 102 w 102"/>
                <a:gd name="T9" fmla="*/ 612 h 612"/>
                <a:gd name="T10" fmla="*/ 102 w 102"/>
                <a:gd name="T11" fmla="*/ 612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612">
                  <a:moveTo>
                    <a:pt x="102" y="612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612"/>
                  </a:lnTo>
                  <a:lnTo>
                    <a:pt x="102" y="612"/>
                  </a:lnTo>
                  <a:lnTo>
                    <a:pt x="102" y="61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xmlns="" id="{26E97CC5-B2AC-46B3-A360-458FD234C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4232" y="4571849"/>
              <a:ext cx="216000" cy="1100138"/>
            </a:xfrm>
            <a:custGeom>
              <a:avLst/>
              <a:gdLst>
                <a:gd name="T0" fmla="*/ 101 w 101"/>
                <a:gd name="T1" fmla="*/ 0 h 693"/>
                <a:gd name="T2" fmla="*/ 0 w 101"/>
                <a:gd name="T3" fmla="*/ 0 h 693"/>
                <a:gd name="T4" fmla="*/ 0 w 101"/>
                <a:gd name="T5" fmla="*/ 693 h 693"/>
                <a:gd name="T6" fmla="*/ 101 w 101"/>
                <a:gd name="T7" fmla="*/ 693 h 693"/>
                <a:gd name="T8" fmla="*/ 101 w 101"/>
                <a:gd name="T9" fmla="*/ 0 h 693"/>
                <a:gd name="T10" fmla="*/ 101 w 101"/>
                <a:gd name="T11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693">
                  <a:moveTo>
                    <a:pt x="101" y="0"/>
                  </a:moveTo>
                  <a:lnTo>
                    <a:pt x="0" y="0"/>
                  </a:lnTo>
                  <a:lnTo>
                    <a:pt x="0" y="693"/>
                  </a:lnTo>
                  <a:lnTo>
                    <a:pt x="101" y="693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366FF"/>
            </a:solidFill>
            <a:ln>
              <a:solidFill>
                <a:srgbClr val="3366FF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xmlns="" id="{52753318-C97C-47A1-8230-1E56D16CE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46" y="5090962"/>
              <a:ext cx="216000" cy="581025"/>
            </a:xfrm>
            <a:custGeom>
              <a:avLst/>
              <a:gdLst>
                <a:gd name="T0" fmla="*/ 102 w 102"/>
                <a:gd name="T1" fmla="*/ 0 h 366"/>
                <a:gd name="T2" fmla="*/ 0 w 102"/>
                <a:gd name="T3" fmla="*/ 0 h 366"/>
                <a:gd name="T4" fmla="*/ 0 w 102"/>
                <a:gd name="T5" fmla="*/ 366 h 366"/>
                <a:gd name="T6" fmla="*/ 102 w 102"/>
                <a:gd name="T7" fmla="*/ 366 h 366"/>
                <a:gd name="T8" fmla="*/ 102 w 102"/>
                <a:gd name="T9" fmla="*/ 0 h 366"/>
                <a:gd name="T10" fmla="*/ 102 w 102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6">
                  <a:moveTo>
                    <a:pt x="10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102" y="3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xmlns="" id="{B65F2F7B-A47E-4D52-90AB-FF60FD0AA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8602" y="5035399"/>
              <a:ext cx="215999" cy="636588"/>
            </a:xfrm>
            <a:custGeom>
              <a:avLst/>
              <a:gdLst>
                <a:gd name="T0" fmla="*/ 101 w 101"/>
                <a:gd name="T1" fmla="*/ 0 h 401"/>
                <a:gd name="T2" fmla="*/ 0 w 101"/>
                <a:gd name="T3" fmla="*/ 0 h 401"/>
                <a:gd name="T4" fmla="*/ 0 w 101"/>
                <a:gd name="T5" fmla="*/ 401 h 401"/>
                <a:gd name="T6" fmla="*/ 101 w 101"/>
                <a:gd name="T7" fmla="*/ 401 h 401"/>
                <a:gd name="T8" fmla="*/ 101 w 101"/>
                <a:gd name="T9" fmla="*/ 0 h 401"/>
                <a:gd name="T10" fmla="*/ 101 w 101"/>
                <a:gd name="T1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401">
                  <a:moveTo>
                    <a:pt x="101" y="0"/>
                  </a:moveTo>
                  <a:lnTo>
                    <a:pt x="0" y="0"/>
                  </a:lnTo>
                  <a:lnTo>
                    <a:pt x="0" y="401"/>
                  </a:lnTo>
                  <a:lnTo>
                    <a:pt x="101" y="401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FCC"/>
            </a:solidFill>
            <a:ln>
              <a:solidFill>
                <a:srgbClr val="00FFCC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xmlns="" id="{7847D95D-1BA4-46E4-9A91-B7C39F0B2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0601" y="5367187"/>
              <a:ext cx="216000" cy="304800"/>
            </a:xfrm>
            <a:custGeom>
              <a:avLst/>
              <a:gdLst>
                <a:gd name="T0" fmla="*/ 0 w 101"/>
                <a:gd name="T1" fmla="*/ 0 h 192"/>
                <a:gd name="T2" fmla="*/ 0 w 101"/>
                <a:gd name="T3" fmla="*/ 192 h 192"/>
                <a:gd name="T4" fmla="*/ 101 w 101"/>
                <a:gd name="T5" fmla="*/ 192 h 192"/>
                <a:gd name="T6" fmla="*/ 101 w 101"/>
                <a:gd name="T7" fmla="*/ 0 h 192"/>
                <a:gd name="T8" fmla="*/ 0 w 101"/>
                <a:gd name="T9" fmla="*/ 0 h 192"/>
                <a:gd name="T10" fmla="*/ 0 w 101"/>
                <a:gd name="T1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92">
                  <a:moveTo>
                    <a:pt x="0" y="0"/>
                  </a:moveTo>
                  <a:lnTo>
                    <a:pt x="0" y="192"/>
                  </a:lnTo>
                  <a:lnTo>
                    <a:pt x="101" y="192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xmlns="" id="{406D00B1-8D4E-47D1-9238-D5A039636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2018" y="4505174"/>
              <a:ext cx="216000" cy="1166813"/>
            </a:xfrm>
            <a:custGeom>
              <a:avLst/>
              <a:gdLst>
                <a:gd name="T0" fmla="*/ 102 w 102"/>
                <a:gd name="T1" fmla="*/ 735 h 735"/>
                <a:gd name="T2" fmla="*/ 102 w 102"/>
                <a:gd name="T3" fmla="*/ 0 h 735"/>
                <a:gd name="T4" fmla="*/ 0 w 102"/>
                <a:gd name="T5" fmla="*/ 0 h 735"/>
                <a:gd name="T6" fmla="*/ 0 w 102"/>
                <a:gd name="T7" fmla="*/ 735 h 735"/>
                <a:gd name="T8" fmla="*/ 102 w 102"/>
                <a:gd name="T9" fmla="*/ 735 h 735"/>
                <a:gd name="T10" fmla="*/ 102 w 102"/>
                <a:gd name="T11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735">
                  <a:moveTo>
                    <a:pt x="102" y="735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735"/>
                  </a:lnTo>
                  <a:lnTo>
                    <a:pt x="102" y="735"/>
                  </a:lnTo>
                  <a:lnTo>
                    <a:pt x="102" y="735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accent6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xmlns="" id="{155596EF-1B19-4246-BB97-3FDDB4A7C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0568" y="5035399"/>
              <a:ext cx="216000" cy="636588"/>
            </a:xfrm>
            <a:custGeom>
              <a:avLst/>
              <a:gdLst>
                <a:gd name="T0" fmla="*/ 102 w 102"/>
                <a:gd name="T1" fmla="*/ 401 h 401"/>
                <a:gd name="T2" fmla="*/ 102 w 102"/>
                <a:gd name="T3" fmla="*/ 0 h 401"/>
                <a:gd name="T4" fmla="*/ 0 w 102"/>
                <a:gd name="T5" fmla="*/ 0 h 401"/>
                <a:gd name="T6" fmla="*/ 0 w 102"/>
                <a:gd name="T7" fmla="*/ 401 h 401"/>
                <a:gd name="T8" fmla="*/ 102 w 102"/>
                <a:gd name="T9" fmla="*/ 401 h 401"/>
                <a:gd name="T10" fmla="*/ 102 w 102"/>
                <a:gd name="T11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401">
                  <a:moveTo>
                    <a:pt x="102" y="401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401"/>
                  </a:lnTo>
                  <a:lnTo>
                    <a:pt x="102" y="401"/>
                  </a:lnTo>
                  <a:lnTo>
                    <a:pt x="102" y="401"/>
                  </a:lnTo>
                  <a:close/>
                </a:path>
              </a:pathLst>
            </a:custGeom>
            <a:solidFill>
              <a:srgbClr val="D35B1F"/>
            </a:solidFill>
            <a:ln>
              <a:solidFill>
                <a:srgbClr val="D35B1F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C3806616-7568-4F17-9E83-C6433F2BF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23" y="3952724"/>
              <a:ext cx="216000" cy="1719263"/>
            </a:xfrm>
            <a:custGeom>
              <a:avLst/>
              <a:gdLst>
                <a:gd name="T0" fmla="*/ 102 w 102"/>
                <a:gd name="T1" fmla="*/ 1083 h 1083"/>
                <a:gd name="T2" fmla="*/ 102 w 102"/>
                <a:gd name="T3" fmla="*/ 0 h 1083"/>
                <a:gd name="T4" fmla="*/ 0 w 102"/>
                <a:gd name="T5" fmla="*/ 0 h 1083"/>
                <a:gd name="T6" fmla="*/ 0 w 102"/>
                <a:gd name="T7" fmla="*/ 1083 h 1083"/>
                <a:gd name="T8" fmla="*/ 102 w 102"/>
                <a:gd name="T9" fmla="*/ 1083 h 1083"/>
                <a:gd name="T10" fmla="*/ 102 w 102"/>
                <a:gd name="T11" fmla="*/ 1083 h 1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83">
                  <a:moveTo>
                    <a:pt x="102" y="1083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083"/>
                  </a:lnTo>
                  <a:lnTo>
                    <a:pt x="102" y="1083"/>
                  </a:lnTo>
                  <a:lnTo>
                    <a:pt x="102" y="1083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8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0140EBCA-A41A-48D3-9098-032E55FCB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648" y="3482824"/>
              <a:ext cx="216000" cy="2189163"/>
            </a:xfrm>
            <a:custGeom>
              <a:avLst/>
              <a:gdLst>
                <a:gd name="T0" fmla="*/ 101 w 101"/>
                <a:gd name="T1" fmla="*/ 0 h 1379"/>
                <a:gd name="T2" fmla="*/ 0 w 101"/>
                <a:gd name="T3" fmla="*/ 0 h 1379"/>
                <a:gd name="T4" fmla="*/ 0 w 101"/>
                <a:gd name="T5" fmla="*/ 1379 h 1379"/>
                <a:gd name="T6" fmla="*/ 101 w 101"/>
                <a:gd name="T7" fmla="*/ 1379 h 1379"/>
                <a:gd name="T8" fmla="*/ 101 w 101"/>
                <a:gd name="T9" fmla="*/ 0 h 1379"/>
                <a:gd name="T10" fmla="*/ 101 w 101"/>
                <a:gd name="T11" fmla="*/ 0 h 1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379">
                  <a:moveTo>
                    <a:pt x="101" y="0"/>
                  </a:moveTo>
                  <a:lnTo>
                    <a:pt x="0" y="0"/>
                  </a:lnTo>
                  <a:lnTo>
                    <a:pt x="0" y="1379"/>
                  </a:lnTo>
                  <a:lnTo>
                    <a:pt x="101" y="1379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4FACA2F7-BE7F-44E5-9CE8-59C7B2B1A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73" y="4679799"/>
              <a:ext cx="216000" cy="992188"/>
            </a:xfrm>
            <a:custGeom>
              <a:avLst/>
              <a:gdLst>
                <a:gd name="T0" fmla="*/ 102 w 102"/>
                <a:gd name="T1" fmla="*/ 0 h 625"/>
                <a:gd name="T2" fmla="*/ 0 w 102"/>
                <a:gd name="T3" fmla="*/ 0 h 625"/>
                <a:gd name="T4" fmla="*/ 0 w 102"/>
                <a:gd name="T5" fmla="*/ 625 h 625"/>
                <a:gd name="T6" fmla="*/ 102 w 102"/>
                <a:gd name="T7" fmla="*/ 625 h 625"/>
                <a:gd name="T8" fmla="*/ 102 w 102"/>
                <a:gd name="T9" fmla="*/ 0 h 625"/>
                <a:gd name="T10" fmla="*/ 102 w 102"/>
                <a:gd name="T11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625">
                  <a:moveTo>
                    <a:pt x="102" y="0"/>
                  </a:moveTo>
                  <a:lnTo>
                    <a:pt x="0" y="0"/>
                  </a:lnTo>
                  <a:lnTo>
                    <a:pt x="0" y="625"/>
                  </a:lnTo>
                  <a:lnTo>
                    <a:pt x="102" y="625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C2117F2-561F-4731-BC3B-8E280B8CA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8926" y="4673449"/>
              <a:ext cx="216000" cy="998538"/>
            </a:xfrm>
            <a:custGeom>
              <a:avLst/>
              <a:gdLst>
                <a:gd name="T0" fmla="*/ 100 w 100"/>
                <a:gd name="T1" fmla="*/ 629 h 629"/>
                <a:gd name="T2" fmla="*/ 100 w 100"/>
                <a:gd name="T3" fmla="*/ 0 h 629"/>
                <a:gd name="T4" fmla="*/ 0 w 100"/>
                <a:gd name="T5" fmla="*/ 0 h 629"/>
                <a:gd name="T6" fmla="*/ 0 w 100"/>
                <a:gd name="T7" fmla="*/ 629 h 629"/>
                <a:gd name="T8" fmla="*/ 100 w 100"/>
                <a:gd name="T9" fmla="*/ 629 h 629"/>
                <a:gd name="T10" fmla="*/ 100 w 100"/>
                <a:gd name="T11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629">
                  <a:moveTo>
                    <a:pt x="100" y="629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629"/>
                  </a:lnTo>
                  <a:lnTo>
                    <a:pt x="100" y="629"/>
                  </a:lnTo>
                  <a:lnTo>
                    <a:pt x="100" y="62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BD760310-8C41-4376-B7BB-13FB42FA2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360" y="3741587"/>
              <a:ext cx="216000" cy="1930400"/>
            </a:xfrm>
            <a:custGeom>
              <a:avLst/>
              <a:gdLst>
                <a:gd name="T0" fmla="*/ 102 w 102"/>
                <a:gd name="T1" fmla="*/ 0 h 1216"/>
                <a:gd name="T2" fmla="*/ 0 w 102"/>
                <a:gd name="T3" fmla="*/ 0 h 1216"/>
                <a:gd name="T4" fmla="*/ 0 w 102"/>
                <a:gd name="T5" fmla="*/ 1216 h 1216"/>
                <a:gd name="T6" fmla="*/ 102 w 102"/>
                <a:gd name="T7" fmla="*/ 1216 h 1216"/>
                <a:gd name="T8" fmla="*/ 102 w 102"/>
                <a:gd name="T9" fmla="*/ 0 h 1216"/>
                <a:gd name="T10" fmla="*/ 102 w 102"/>
                <a:gd name="T11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216">
                  <a:moveTo>
                    <a:pt x="102" y="0"/>
                  </a:moveTo>
                  <a:lnTo>
                    <a:pt x="0" y="0"/>
                  </a:lnTo>
                  <a:lnTo>
                    <a:pt x="0" y="1216"/>
                  </a:lnTo>
                  <a:lnTo>
                    <a:pt x="102" y="121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366FF"/>
            </a:solidFill>
            <a:ln>
              <a:solidFill>
                <a:srgbClr val="3366FF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28A53CF4-BAB1-44E5-8F65-BE9039954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310" y="4455962"/>
              <a:ext cx="216000" cy="1216025"/>
            </a:xfrm>
            <a:custGeom>
              <a:avLst/>
              <a:gdLst>
                <a:gd name="T0" fmla="*/ 102 w 102"/>
                <a:gd name="T1" fmla="*/ 0 h 766"/>
                <a:gd name="T2" fmla="*/ 0 w 102"/>
                <a:gd name="T3" fmla="*/ 0 h 766"/>
                <a:gd name="T4" fmla="*/ 0 w 102"/>
                <a:gd name="T5" fmla="*/ 766 h 766"/>
                <a:gd name="T6" fmla="*/ 102 w 102"/>
                <a:gd name="T7" fmla="*/ 766 h 766"/>
                <a:gd name="T8" fmla="*/ 102 w 102"/>
                <a:gd name="T9" fmla="*/ 0 h 766"/>
                <a:gd name="T10" fmla="*/ 102 w 102"/>
                <a:gd name="T11" fmla="*/ 0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766">
                  <a:moveTo>
                    <a:pt x="102" y="0"/>
                  </a:moveTo>
                  <a:lnTo>
                    <a:pt x="0" y="0"/>
                  </a:lnTo>
                  <a:lnTo>
                    <a:pt x="0" y="766"/>
                  </a:lnTo>
                  <a:lnTo>
                    <a:pt x="102" y="7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6C4C6F5A-C9EC-4284-BEDE-4A89E16FB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8705" y="4546449"/>
              <a:ext cx="216000" cy="1125538"/>
            </a:xfrm>
            <a:custGeom>
              <a:avLst/>
              <a:gdLst>
                <a:gd name="T0" fmla="*/ 101 w 101"/>
                <a:gd name="T1" fmla="*/ 0 h 709"/>
                <a:gd name="T2" fmla="*/ 0 w 101"/>
                <a:gd name="T3" fmla="*/ 0 h 709"/>
                <a:gd name="T4" fmla="*/ 0 w 101"/>
                <a:gd name="T5" fmla="*/ 709 h 709"/>
                <a:gd name="T6" fmla="*/ 101 w 101"/>
                <a:gd name="T7" fmla="*/ 709 h 709"/>
                <a:gd name="T8" fmla="*/ 101 w 101"/>
                <a:gd name="T9" fmla="*/ 0 h 709"/>
                <a:gd name="T10" fmla="*/ 101 w 101"/>
                <a:gd name="T11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709">
                  <a:moveTo>
                    <a:pt x="101" y="0"/>
                  </a:moveTo>
                  <a:lnTo>
                    <a:pt x="0" y="0"/>
                  </a:lnTo>
                  <a:lnTo>
                    <a:pt x="0" y="709"/>
                  </a:lnTo>
                  <a:lnTo>
                    <a:pt x="101" y="709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660066"/>
            </a:solidFill>
            <a:ln>
              <a:solidFill>
                <a:srgbClr val="660066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BB356362-7C4F-491B-8A49-D90342A27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229" y="5090962"/>
              <a:ext cx="216000" cy="581025"/>
            </a:xfrm>
            <a:custGeom>
              <a:avLst/>
              <a:gdLst>
                <a:gd name="T0" fmla="*/ 102 w 102"/>
                <a:gd name="T1" fmla="*/ 0 h 366"/>
                <a:gd name="T2" fmla="*/ 0 w 102"/>
                <a:gd name="T3" fmla="*/ 0 h 366"/>
                <a:gd name="T4" fmla="*/ 0 w 102"/>
                <a:gd name="T5" fmla="*/ 366 h 366"/>
                <a:gd name="T6" fmla="*/ 102 w 102"/>
                <a:gd name="T7" fmla="*/ 366 h 366"/>
                <a:gd name="T8" fmla="*/ 102 w 102"/>
                <a:gd name="T9" fmla="*/ 0 h 366"/>
                <a:gd name="T10" fmla="*/ 102 w 102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6">
                  <a:moveTo>
                    <a:pt x="10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102" y="3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xmlns="" id="{F31617F1-FD8E-418D-92C9-B0BF8A8F8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98" y="2473174"/>
              <a:ext cx="2437642" cy="3198813"/>
            </a:xfrm>
            <a:custGeom>
              <a:avLst/>
              <a:gdLst>
                <a:gd name="T0" fmla="*/ 1366 w 1366"/>
                <a:gd name="T1" fmla="*/ 2015 h 2015"/>
                <a:gd name="T2" fmla="*/ 0 w 1366"/>
                <a:gd name="T3" fmla="*/ 2015 h 2015"/>
                <a:gd name="T4" fmla="*/ 0 w 1366"/>
                <a:gd name="T5" fmla="*/ 0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6" h="2015">
                  <a:moveTo>
                    <a:pt x="1366" y="2015"/>
                  </a:moveTo>
                  <a:lnTo>
                    <a:pt x="0" y="2015"/>
                  </a:ln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xmlns="" id="{1B45D0D6-03BE-4878-ADEB-F1A54DCE31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73" y="2496987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xmlns="" id="{8A334C55-59D9-49C3-A746-ED34349B2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73" y="3131987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xmlns="" id="{A80B1816-C5DB-40BC-A2A0-4FC22A580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73" y="3765399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xmlns="" id="{5F3D3BDE-DA1E-443C-B8F3-8B2802654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73" y="4400399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xmlns="" id="{80C7981D-649D-4019-9BF1-8DA3C6C4D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73" y="5671987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xmlns="" id="{C65273A0-FDBB-4574-BE91-42D3AD28C4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173" y="5035399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99BB5166-272D-444E-BB9D-28E0C5CB8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59" y="4555974"/>
              <a:ext cx="216000" cy="1116013"/>
            </a:xfrm>
            <a:custGeom>
              <a:avLst/>
              <a:gdLst>
                <a:gd name="T0" fmla="*/ 0 w 102"/>
                <a:gd name="T1" fmla="*/ 0 h 703"/>
                <a:gd name="T2" fmla="*/ 0 w 102"/>
                <a:gd name="T3" fmla="*/ 703 h 703"/>
                <a:gd name="T4" fmla="*/ 102 w 102"/>
                <a:gd name="T5" fmla="*/ 703 h 703"/>
                <a:gd name="T6" fmla="*/ 102 w 102"/>
                <a:gd name="T7" fmla="*/ 0 h 703"/>
                <a:gd name="T8" fmla="*/ 0 w 102"/>
                <a:gd name="T9" fmla="*/ 0 h 703"/>
                <a:gd name="T10" fmla="*/ 0 w 102"/>
                <a:gd name="T11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703">
                  <a:moveTo>
                    <a:pt x="0" y="0"/>
                  </a:moveTo>
                  <a:lnTo>
                    <a:pt x="0" y="703"/>
                  </a:lnTo>
                  <a:lnTo>
                    <a:pt x="102" y="703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solidFill>
                <a:srgbClr val="0080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DC8C218F-CA5E-42A8-8568-710FBE381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21" y="5019524"/>
              <a:ext cx="216000" cy="652463"/>
            </a:xfrm>
            <a:custGeom>
              <a:avLst/>
              <a:gdLst>
                <a:gd name="T0" fmla="*/ 101 w 101"/>
                <a:gd name="T1" fmla="*/ 0 h 411"/>
                <a:gd name="T2" fmla="*/ 0 w 101"/>
                <a:gd name="T3" fmla="*/ 0 h 411"/>
                <a:gd name="T4" fmla="*/ 0 w 101"/>
                <a:gd name="T5" fmla="*/ 411 h 411"/>
                <a:gd name="T6" fmla="*/ 101 w 101"/>
                <a:gd name="T7" fmla="*/ 411 h 411"/>
                <a:gd name="T8" fmla="*/ 101 w 101"/>
                <a:gd name="T9" fmla="*/ 0 h 411"/>
                <a:gd name="T10" fmla="*/ 101 w 101"/>
                <a:gd name="T1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411">
                  <a:moveTo>
                    <a:pt x="101" y="0"/>
                  </a:moveTo>
                  <a:lnTo>
                    <a:pt x="0" y="0"/>
                  </a:lnTo>
                  <a:lnTo>
                    <a:pt x="0" y="411"/>
                  </a:lnTo>
                  <a:lnTo>
                    <a:pt x="101" y="411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4F3DDD5B-C8E4-4432-AEBF-24C62F03F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635" y="4216249"/>
              <a:ext cx="216000" cy="1455738"/>
            </a:xfrm>
            <a:custGeom>
              <a:avLst/>
              <a:gdLst>
                <a:gd name="T0" fmla="*/ 102 w 102"/>
                <a:gd name="T1" fmla="*/ 0 h 917"/>
                <a:gd name="T2" fmla="*/ 0 w 102"/>
                <a:gd name="T3" fmla="*/ 0 h 917"/>
                <a:gd name="T4" fmla="*/ 0 w 102"/>
                <a:gd name="T5" fmla="*/ 917 h 917"/>
                <a:gd name="T6" fmla="*/ 102 w 102"/>
                <a:gd name="T7" fmla="*/ 917 h 917"/>
                <a:gd name="T8" fmla="*/ 102 w 102"/>
                <a:gd name="T9" fmla="*/ 0 h 917"/>
                <a:gd name="T10" fmla="*/ 102 w 102"/>
                <a:gd name="T11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917">
                  <a:moveTo>
                    <a:pt x="102" y="0"/>
                  </a:moveTo>
                  <a:lnTo>
                    <a:pt x="0" y="0"/>
                  </a:lnTo>
                  <a:lnTo>
                    <a:pt x="0" y="917"/>
                  </a:lnTo>
                  <a:lnTo>
                    <a:pt x="102" y="917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6600"/>
            </a:solidFill>
            <a:ln>
              <a:solidFill>
                <a:srgbClr val="FF6600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6691B644-960B-4547-AA3E-62E114D1E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32" y="5019524"/>
              <a:ext cx="216000" cy="652463"/>
            </a:xfrm>
            <a:custGeom>
              <a:avLst/>
              <a:gdLst>
                <a:gd name="T0" fmla="*/ 0 w 102"/>
                <a:gd name="T1" fmla="*/ 0 h 411"/>
                <a:gd name="T2" fmla="*/ 0 w 102"/>
                <a:gd name="T3" fmla="*/ 411 h 411"/>
                <a:gd name="T4" fmla="*/ 102 w 102"/>
                <a:gd name="T5" fmla="*/ 411 h 411"/>
                <a:gd name="T6" fmla="*/ 102 w 102"/>
                <a:gd name="T7" fmla="*/ 0 h 411"/>
                <a:gd name="T8" fmla="*/ 0 w 102"/>
                <a:gd name="T9" fmla="*/ 0 h 411"/>
                <a:gd name="T10" fmla="*/ 0 w 102"/>
                <a:gd name="T1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411">
                  <a:moveTo>
                    <a:pt x="0" y="0"/>
                  </a:moveTo>
                  <a:lnTo>
                    <a:pt x="0" y="411"/>
                  </a:lnTo>
                  <a:lnTo>
                    <a:pt x="102" y="411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59A28FBE-58BC-4EA4-800E-3C60F8413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928" y="4998887"/>
              <a:ext cx="216000" cy="673100"/>
            </a:xfrm>
            <a:custGeom>
              <a:avLst/>
              <a:gdLst>
                <a:gd name="T0" fmla="*/ 102 w 102"/>
                <a:gd name="T1" fmla="*/ 424 h 424"/>
                <a:gd name="T2" fmla="*/ 102 w 102"/>
                <a:gd name="T3" fmla="*/ 0 h 424"/>
                <a:gd name="T4" fmla="*/ 0 w 102"/>
                <a:gd name="T5" fmla="*/ 0 h 424"/>
                <a:gd name="T6" fmla="*/ 0 w 102"/>
                <a:gd name="T7" fmla="*/ 424 h 424"/>
                <a:gd name="T8" fmla="*/ 102 w 102"/>
                <a:gd name="T9" fmla="*/ 424 h 424"/>
                <a:gd name="T10" fmla="*/ 102 w 102"/>
                <a:gd name="T11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424">
                  <a:moveTo>
                    <a:pt x="102" y="424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424"/>
                  </a:lnTo>
                  <a:lnTo>
                    <a:pt x="102" y="424"/>
                  </a:lnTo>
                  <a:lnTo>
                    <a:pt x="102" y="424"/>
                  </a:lnTo>
                  <a:close/>
                </a:path>
              </a:pathLst>
            </a:custGeom>
            <a:solidFill>
              <a:srgbClr val="3366FF"/>
            </a:solidFill>
            <a:ln>
              <a:solidFill>
                <a:srgbClr val="3366FF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00D3D213-7E68-474F-A348-C91A559BF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722" y="5289399"/>
              <a:ext cx="216000" cy="382588"/>
            </a:xfrm>
            <a:custGeom>
              <a:avLst/>
              <a:gdLst>
                <a:gd name="T0" fmla="*/ 102 w 102"/>
                <a:gd name="T1" fmla="*/ 0 h 241"/>
                <a:gd name="T2" fmla="*/ 0 w 102"/>
                <a:gd name="T3" fmla="*/ 0 h 241"/>
                <a:gd name="T4" fmla="*/ 0 w 102"/>
                <a:gd name="T5" fmla="*/ 241 h 241"/>
                <a:gd name="T6" fmla="*/ 102 w 102"/>
                <a:gd name="T7" fmla="*/ 241 h 241"/>
                <a:gd name="T8" fmla="*/ 102 w 102"/>
                <a:gd name="T9" fmla="*/ 0 h 241"/>
                <a:gd name="T10" fmla="*/ 102 w 102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241">
                  <a:moveTo>
                    <a:pt x="102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102" y="241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8E3F3BEB-DECC-4A36-AB49-A084ACF24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284" y="4770287"/>
              <a:ext cx="216000" cy="901700"/>
            </a:xfrm>
            <a:custGeom>
              <a:avLst/>
              <a:gdLst>
                <a:gd name="T0" fmla="*/ 101 w 101"/>
                <a:gd name="T1" fmla="*/ 0 h 568"/>
                <a:gd name="T2" fmla="*/ 0 w 101"/>
                <a:gd name="T3" fmla="*/ 0 h 568"/>
                <a:gd name="T4" fmla="*/ 0 w 101"/>
                <a:gd name="T5" fmla="*/ 568 h 568"/>
                <a:gd name="T6" fmla="*/ 101 w 101"/>
                <a:gd name="T7" fmla="*/ 568 h 568"/>
                <a:gd name="T8" fmla="*/ 101 w 101"/>
                <a:gd name="T9" fmla="*/ 0 h 568"/>
                <a:gd name="T10" fmla="*/ 101 w 101"/>
                <a:gd name="T1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568">
                  <a:moveTo>
                    <a:pt x="101" y="0"/>
                  </a:moveTo>
                  <a:lnTo>
                    <a:pt x="0" y="0"/>
                  </a:lnTo>
                  <a:lnTo>
                    <a:pt x="0" y="568"/>
                  </a:lnTo>
                  <a:lnTo>
                    <a:pt x="101" y="568"/>
                  </a:lnTo>
                  <a:lnTo>
                    <a:pt x="10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660066"/>
            </a:solidFill>
            <a:ln>
              <a:solidFill>
                <a:srgbClr val="660066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793B64E6-6CDC-426B-B8A6-539402DF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144" y="5517999"/>
              <a:ext cx="216000" cy="153988"/>
            </a:xfrm>
            <a:custGeom>
              <a:avLst/>
              <a:gdLst>
                <a:gd name="T0" fmla="*/ 101 w 101"/>
                <a:gd name="T1" fmla="*/ 97 h 97"/>
                <a:gd name="T2" fmla="*/ 101 w 101"/>
                <a:gd name="T3" fmla="*/ 0 h 97"/>
                <a:gd name="T4" fmla="*/ 0 w 101"/>
                <a:gd name="T5" fmla="*/ 0 h 97"/>
                <a:gd name="T6" fmla="*/ 0 w 101"/>
                <a:gd name="T7" fmla="*/ 97 h 97"/>
                <a:gd name="T8" fmla="*/ 101 w 101"/>
                <a:gd name="T9" fmla="*/ 97 h 97"/>
                <a:gd name="T10" fmla="*/ 101 w 101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97">
                  <a:moveTo>
                    <a:pt x="101" y="97"/>
                  </a:moveTo>
                  <a:lnTo>
                    <a:pt x="101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101" y="97"/>
                  </a:lnTo>
                  <a:lnTo>
                    <a:pt x="101" y="9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xmlns="" id="{B59E5640-8BD3-41FB-902F-9AAB6C835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897" y="2473174"/>
              <a:ext cx="2448000" cy="3198813"/>
            </a:xfrm>
            <a:custGeom>
              <a:avLst/>
              <a:gdLst>
                <a:gd name="T0" fmla="*/ 0 w 1368"/>
                <a:gd name="T1" fmla="*/ 0 h 2015"/>
                <a:gd name="T2" fmla="*/ 0 w 1368"/>
                <a:gd name="T3" fmla="*/ 2015 h 2015"/>
                <a:gd name="T4" fmla="*/ 1368 w 1368"/>
                <a:gd name="T5" fmla="*/ 2015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8" h="2015">
                  <a:moveTo>
                    <a:pt x="0" y="0"/>
                  </a:moveTo>
                  <a:lnTo>
                    <a:pt x="0" y="2015"/>
                  </a:lnTo>
                  <a:lnTo>
                    <a:pt x="1368" y="2015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xmlns="" id="{F89BA08D-4480-420F-ACD9-44F4D7171A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872" y="2496987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xmlns="" id="{93CA4FA0-7E35-484A-BD53-E1C3C0EC0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872" y="3131987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xmlns="" id="{7370E8EF-5400-40D5-BA95-64FF2E69B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872" y="3765399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xmlns="" id="{8748D57B-027D-4089-8B8B-52138E71E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872" y="4400399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xmlns="" id="{6D7E1725-CF80-4996-BF62-C2A6DA9148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872" y="5035399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xmlns="" id="{3CED1C6D-8731-4A02-945E-B403684661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872" y="5671987"/>
              <a:ext cx="73025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xmlns="" id="{195B99D7-36A1-4E8F-B5EF-FE97FE2119F8}"/>
                </a:ext>
              </a:extLst>
            </p:cNvPr>
            <p:cNvSpPr txBox="1"/>
            <p:nvPr/>
          </p:nvSpPr>
          <p:spPr>
            <a:xfrm>
              <a:off x="421438" y="552826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xmlns="" id="{D8AAC870-CB48-42CF-AA3F-42732F9FA5E3}"/>
                </a:ext>
              </a:extLst>
            </p:cNvPr>
            <p:cNvSpPr txBox="1"/>
            <p:nvPr/>
          </p:nvSpPr>
          <p:spPr>
            <a:xfrm>
              <a:off x="336480" y="489445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xmlns="" id="{2E810111-EC70-4D4D-B8EC-3C1229322690}"/>
                </a:ext>
              </a:extLst>
            </p:cNvPr>
            <p:cNvSpPr txBox="1"/>
            <p:nvPr/>
          </p:nvSpPr>
          <p:spPr>
            <a:xfrm>
              <a:off x="336480" y="4260651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xmlns="" id="{B8B6A301-4713-48AB-BE7B-32241A8C0C57}"/>
                </a:ext>
              </a:extLst>
            </p:cNvPr>
            <p:cNvSpPr txBox="1"/>
            <p:nvPr/>
          </p:nvSpPr>
          <p:spPr>
            <a:xfrm>
              <a:off x="336480" y="3626845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60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xmlns="" id="{812D6A61-14BA-49DF-8DA2-7B2C7681B3F4}"/>
                </a:ext>
              </a:extLst>
            </p:cNvPr>
            <p:cNvSpPr txBox="1"/>
            <p:nvPr/>
          </p:nvSpPr>
          <p:spPr>
            <a:xfrm>
              <a:off x="336480" y="2993039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xmlns="" id="{1FC5EC50-8726-4253-A792-DE1E4B6480AB}"/>
                </a:ext>
              </a:extLst>
            </p:cNvPr>
            <p:cNvSpPr txBox="1"/>
            <p:nvPr/>
          </p:nvSpPr>
          <p:spPr>
            <a:xfrm>
              <a:off x="251520" y="2359233"/>
              <a:ext cx="4395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xmlns="" id="{79C3994A-EA8F-4311-B5EC-49B0051290BF}"/>
                </a:ext>
              </a:extLst>
            </p:cNvPr>
            <p:cNvSpPr txBox="1"/>
            <p:nvPr/>
          </p:nvSpPr>
          <p:spPr>
            <a:xfrm>
              <a:off x="1251954" y="2342839"/>
              <a:ext cx="18090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70C0"/>
                  </a:solidFill>
                  <a:latin typeface="Calibri"/>
                  <a:cs typeface="Calibri"/>
                </a:rPr>
                <a:t>Improvement </a:t>
              </a:r>
              <a:br>
                <a:rPr lang="en-US" sz="1600" b="1" dirty="0">
                  <a:solidFill>
                    <a:srgbClr val="0070C0"/>
                  </a:solidFill>
                  <a:latin typeface="Calibri"/>
                  <a:cs typeface="Calibri"/>
                </a:rPr>
              </a:br>
              <a:r>
                <a:rPr lang="en-US" sz="1600" b="1" dirty="0">
                  <a:solidFill>
                    <a:srgbClr val="0070C0"/>
                  </a:solidFill>
                  <a:latin typeface="Calibri"/>
                  <a:cs typeface="Calibri"/>
                </a:rPr>
                <a:t>in hepatic steatosis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xmlns="" id="{7F4C925C-555E-49CC-8673-FA8B5AC2C599}"/>
                </a:ext>
              </a:extLst>
            </p:cNvPr>
            <p:cNvSpPr txBox="1"/>
            <p:nvPr/>
          </p:nvSpPr>
          <p:spPr>
            <a:xfrm>
              <a:off x="619168" y="3435761"/>
              <a:ext cx="7328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0.005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xmlns="" id="{DD7C22CB-3B3C-4CF0-8592-7060946BD232}"/>
                </a:ext>
              </a:extLst>
            </p:cNvPr>
            <p:cNvSpPr txBox="1"/>
            <p:nvPr/>
          </p:nvSpPr>
          <p:spPr>
            <a:xfrm>
              <a:off x="1259632" y="3038763"/>
              <a:ext cx="7328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&lt; 0.001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xmlns="" id="{20DEB8E3-E0A5-4103-886D-DEB60321A370}"/>
                </a:ext>
              </a:extLst>
            </p:cNvPr>
            <p:cNvSpPr txBox="1"/>
            <p:nvPr/>
          </p:nvSpPr>
          <p:spPr>
            <a:xfrm>
              <a:off x="2627922" y="4064990"/>
              <a:ext cx="647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0.10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xmlns="" id="{A4292181-54AE-44A8-B32D-022D1AFBA7FC}"/>
                </a:ext>
              </a:extLst>
            </p:cNvPr>
            <p:cNvSpPr txBox="1"/>
            <p:nvPr/>
          </p:nvSpPr>
          <p:spPr>
            <a:xfrm>
              <a:off x="1984156" y="3272902"/>
              <a:ext cx="7328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0.001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xmlns="" id="{7A19C6A5-5C7E-4AB7-B515-08C02A1BE99A}"/>
                </a:ext>
              </a:extLst>
            </p:cNvPr>
            <p:cNvSpPr txBox="1"/>
            <p:nvPr/>
          </p:nvSpPr>
          <p:spPr>
            <a:xfrm>
              <a:off x="757179" y="3686542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54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xmlns="" id="{A1AAC57B-3872-4117-B648-3480256A447D}"/>
                </a:ext>
              </a:extLst>
            </p:cNvPr>
            <p:cNvSpPr txBox="1"/>
            <p:nvPr/>
          </p:nvSpPr>
          <p:spPr>
            <a:xfrm>
              <a:off x="974168" y="4431663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xmlns="" id="{BF21E106-432F-4FD4-B323-DD74467C9908}"/>
                </a:ext>
              </a:extLst>
            </p:cNvPr>
            <p:cNvSpPr txBox="1"/>
            <p:nvPr/>
          </p:nvSpPr>
          <p:spPr>
            <a:xfrm>
              <a:off x="1333243" y="3261538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69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xmlns="" id="{CDA497AB-9CAF-4B1F-AAE9-D212E920C512}"/>
                </a:ext>
              </a:extLst>
            </p:cNvPr>
            <p:cNvSpPr txBox="1"/>
            <p:nvPr/>
          </p:nvSpPr>
          <p:spPr>
            <a:xfrm>
              <a:off x="1621275" y="4414539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xmlns="" id="{D37C5DF1-6F70-4BA4-989C-947DFB5EB826}"/>
                </a:ext>
              </a:extLst>
            </p:cNvPr>
            <p:cNvSpPr txBox="1"/>
            <p:nvPr/>
          </p:nvSpPr>
          <p:spPr>
            <a:xfrm>
              <a:off x="2015624" y="3498098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61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xmlns="" id="{EEEBE3D6-94A4-4213-B232-1A1141102CB7}"/>
                </a:ext>
              </a:extLst>
            </p:cNvPr>
            <p:cNvSpPr txBox="1"/>
            <p:nvPr/>
          </p:nvSpPr>
          <p:spPr>
            <a:xfrm>
              <a:off x="2269347" y="4188758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xmlns="" id="{DC1E32F3-9F99-4408-8CD7-6A0123590FE7}"/>
                </a:ext>
              </a:extLst>
            </p:cNvPr>
            <p:cNvSpPr txBox="1"/>
            <p:nvPr/>
          </p:nvSpPr>
          <p:spPr>
            <a:xfrm>
              <a:off x="2591688" y="4295871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xmlns="" id="{BA8DEB19-72BB-4D64-BCEE-0D81EE087AB8}"/>
                </a:ext>
              </a:extLst>
            </p:cNvPr>
            <p:cNvSpPr txBox="1"/>
            <p:nvPr/>
          </p:nvSpPr>
          <p:spPr>
            <a:xfrm>
              <a:off x="2846988" y="4857178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xmlns="" id="{1E1F8E94-FED5-424C-9522-1E5CADA6A23E}"/>
                </a:ext>
              </a:extLst>
            </p:cNvPr>
            <p:cNvSpPr txBox="1"/>
            <p:nvPr/>
          </p:nvSpPr>
          <p:spPr>
            <a:xfrm>
              <a:off x="716300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xmlns="" id="{C4A46C5D-A01E-4D9F-81B8-232D0402B469}"/>
                </a:ext>
              </a:extLst>
            </p:cNvPr>
            <p:cNvSpPr txBox="1"/>
            <p:nvPr/>
          </p:nvSpPr>
          <p:spPr>
            <a:xfrm>
              <a:off x="971600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72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xmlns="" id="{66C24F31-2572-42E2-87D6-2220265E1212}"/>
                </a:ext>
              </a:extLst>
            </p:cNvPr>
            <p:cNvSpPr txBox="1"/>
            <p:nvPr/>
          </p:nvSpPr>
          <p:spPr>
            <a:xfrm>
              <a:off x="1331640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70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xmlns="" id="{D1275532-2C8D-4DB6-90E4-0D0BEB93CA0E}"/>
                </a:ext>
              </a:extLst>
            </p:cNvPr>
            <p:cNvSpPr txBox="1"/>
            <p:nvPr/>
          </p:nvSpPr>
          <p:spPr>
            <a:xfrm>
              <a:off x="1631356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72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xmlns="" id="{7B3DD946-2F27-417E-9CB8-33EFA452F25F}"/>
                </a:ext>
              </a:extLst>
            </p:cNvPr>
            <p:cNvSpPr txBox="1"/>
            <p:nvPr/>
          </p:nvSpPr>
          <p:spPr>
            <a:xfrm>
              <a:off x="1941123" y="5301208"/>
              <a:ext cx="398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xmlns="" id="{AA2A93E3-3257-4973-8C4D-CE44FE313324}"/>
                </a:ext>
              </a:extLst>
            </p:cNvPr>
            <p:cNvSpPr txBox="1"/>
            <p:nvPr/>
          </p:nvSpPr>
          <p:spPr>
            <a:xfrm>
              <a:off x="2267744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98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xmlns="" id="{8CEFA30F-33AB-4DF8-881B-02A7934E2A4F}"/>
                </a:ext>
              </a:extLst>
            </p:cNvPr>
            <p:cNvSpPr txBox="1"/>
            <p:nvPr/>
          </p:nvSpPr>
          <p:spPr>
            <a:xfrm>
              <a:off x="2588508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31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xmlns="" id="{FD52FF7F-090E-4C50-A9C4-75FEAAAEB5CF}"/>
                </a:ext>
              </a:extLst>
            </p:cNvPr>
            <p:cNvSpPr txBox="1"/>
            <p:nvPr/>
          </p:nvSpPr>
          <p:spPr>
            <a:xfrm>
              <a:off x="2843808" y="5301208"/>
              <a:ext cx="327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39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xmlns="" id="{525BEE59-76BB-473D-9554-9327F0920490}"/>
                </a:ext>
              </a:extLst>
            </p:cNvPr>
            <p:cNvSpPr txBox="1"/>
            <p:nvPr/>
          </p:nvSpPr>
          <p:spPr>
            <a:xfrm>
              <a:off x="3892224" y="2435172"/>
              <a:ext cx="1850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0070C0"/>
                  </a:solidFill>
                  <a:latin typeface="Calibri"/>
                  <a:cs typeface="Calibri"/>
                </a:rPr>
                <a:t>Resolution of NASH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xmlns="" id="{622C1CB0-AD1E-4092-91D8-51E36A0EA438}"/>
                </a:ext>
              </a:extLst>
            </p:cNvPr>
            <p:cNvSpPr txBox="1"/>
            <p:nvPr/>
          </p:nvSpPr>
          <p:spPr>
            <a:xfrm>
              <a:off x="3467070" y="3870913"/>
              <a:ext cx="647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0.05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xmlns="" id="{BDA56FB0-C6A8-4B2A-9455-82FBB2E43776}"/>
                </a:ext>
              </a:extLst>
            </p:cNvPr>
            <p:cNvSpPr txBox="1"/>
            <p:nvPr/>
          </p:nvSpPr>
          <p:spPr>
            <a:xfrm>
              <a:off x="4055131" y="3517434"/>
              <a:ext cx="7328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0.001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xmlns="" id="{94832358-7050-4753-B515-996928D139A3}"/>
                </a:ext>
              </a:extLst>
            </p:cNvPr>
            <p:cNvSpPr txBox="1"/>
            <p:nvPr/>
          </p:nvSpPr>
          <p:spPr>
            <a:xfrm>
              <a:off x="5364226" y="4055146"/>
              <a:ext cx="647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0.01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xmlns="" id="{A3E034A2-2710-4BBF-A372-5277EE3D155A}"/>
                </a:ext>
              </a:extLst>
            </p:cNvPr>
            <p:cNvSpPr txBox="1"/>
            <p:nvPr/>
          </p:nvSpPr>
          <p:spPr>
            <a:xfrm>
              <a:off x="4716154" y="4336175"/>
              <a:ext cx="647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0.08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xmlns="" id="{AB9B78D9-A5F9-47BC-8F02-091EFC08C3BC}"/>
                </a:ext>
              </a:extLst>
            </p:cNvPr>
            <p:cNvSpPr txBox="1"/>
            <p:nvPr/>
          </p:nvSpPr>
          <p:spPr>
            <a:xfrm>
              <a:off x="3555015" y="4259101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36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xmlns="" id="{3102BB65-D72E-4AB4-B339-C4E70A9F6A2C}"/>
                </a:ext>
              </a:extLst>
            </p:cNvPr>
            <p:cNvSpPr txBox="1"/>
            <p:nvPr/>
          </p:nvSpPr>
          <p:spPr>
            <a:xfrm>
              <a:off x="3815824" y="4771590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xmlns="" id="{21EAD5C6-AB4D-4282-B693-77C802B3968D}"/>
                </a:ext>
              </a:extLst>
            </p:cNvPr>
            <p:cNvSpPr txBox="1"/>
            <p:nvPr/>
          </p:nvSpPr>
          <p:spPr>
            <a:xfrm>
              <a:off x="4175864" y="3933056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xmlns="" id="{AE1A6541-B2A4-4F0D-893C-1395B9E66189}"/>
                </a:ext>
              </a:extLst>
            </p:cNvPr>
            <p:cNvSpPr txBox="1"/>
            <p:nvPr/>
          </p:nvSpPr>
          <p:spPr>
            <a:xfrm>
              <a:off x="4463896" y="4752666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xmlns="" id="{B82B23AB-4E9F-479E-A310-F633EAE0686F}"/>
                </a:ext>
              </a:extLst>
            </p:cNvPr>
            <p:cNvSpPr txBox="1"/>
            <p:nvPr/>
          </p:nvSpPr>
          <p:spPr>
            <a:xfrm>
              <a:off x="4751928" y="4700059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xmlns="" id="{E3F37287-C9DB-44F3-8D11-C3896BF11BBF}"/>
                </a:ext>
              </a:extLst>
            </p:cNvPr>
            <p:cNvSpPr txBox="1"/>
            <p:nvPr/>
          </p:nvSpPr>
          <p:spPr>
            <a:xfrm>
              <a:off x="4967952" y="5072619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xmlns="" id="{436C41A1-9854-4AC6-AA51-1F1353F90F00}"/>
                </a:ext>
              </a:extLst>
            </p:cNvPr>
            <p:cNvSpPr txBox="1"/>
            <p:nvPr/>
          </p:nvSpPr>
          <p:spPr>
            <a:xfrm>
              <a:off x="5327204" y="4499378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29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xmlns="" id="{FE712D00-2F92-4AAE-ABE8-53FCF62E4CB1}"/>
                </a:ext>
              </a:extLst>
            </p:cNvPr>
            <p:cNvSpPr txBox="1"/>
            <p:nvPr/>
          </p:nvSpPr>
          <p:spPr>
            <a:xfrm>
              <a:off x="5652120" y="5271011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5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xmlns="" id="{DB83F9E2-4D58-41A6-AD97-F5A6DDB07FA0}"/>
                </a:ext>
              </a:extLst>
            </p:cNvPr>
            <p:cNvSpPr txBox="1"/>
            <p:nvPr/>
          </p:nvSpPr>
          <p:spPr>
            <a:xfrm>
              <a:off x="3563888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xmlns="" id="{6C8A3612-61D2-4693-BFED-25344ACE4230}"/>
                </a:ext>
              </a:extLst>
            </p:cNvPr>
            <p:cNvSpPr txBox="1"/>
            <p:nvPr/>
          </p:nvSpPr>
          <p:spPr>
            <a:xfrm>
              <a:off x="3851920" y="5301208"/>
              <a:ext cx="327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72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xmlns="" id="{05B27626-AEE2-4A46-BF21-9D7633C5DF1E}"/>
                </a:ext>
              </a:extLst>
            </p:cNvPr>
            <p:cNvSpPr txBox="1"/>
            <p:nvPr/>
          </p:nvSpPr>
          <p:spPr>
            <a:xfrm>
              <a:off x="4172684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70</a:t>
              </a: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xmlns="" id="{3272EBF3-5ABD-493F-AA1C-8A3B12619DEB}"/>
                </a:ext>
              </a:extLst>
            </p:cNvPr>
            <p:cNvSpPr txBox="1"/>
            <p:nvPr/>
          </p:nvSpPr>
          <p:spPr>
            <a:xfrm>
              <a:off x="4427984" y="5301208"/>
              <a:ext cx="3273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72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xmlns="" id="{645DFD82-5176-4F3D-BBB0-F28FC590DDD0}"/>
                </a:ext>
              </a:extLst>
            </p:cNvPr>
            <p:cNvSpPr txBox="1"/>
            <p:nvPr/>
          </p:nvSpPr>
          <p:spPr>
            <a:xfrm>
              <a:off x="4716016" y="5301208"/>
              <a:ext cx="398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xmlns="" id="{7EB39845-28FB-40E9-91B1-B3ED8FFC5C7A}"/>
                </a:ext>
              </a:extLst>
            </p:cNvPr>
            <p:cNvSpPr txBox="1"/>
            <p:nvPr/>
          </p:nvSpPr>
          <p:spPr>
            <a:xfrm>
              <a:off x="5004048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98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xmlns="" id="{3326A025-B658-45B4-ACB0-3CA573FE54EE}"/>
                </a:ext>
              </a:extLst>
            </p:cNvPr>
            <p:cNvSpPr txBox="1"/>
            <p:nvPr/>
          </p:nvSpPr>
          <p:spPr>
            <a:xfrm>
              <a:off x="5384770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31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xmlns="" id="{CCBFDBA5-0920-428F-8530-4386A0760C45}"/>
                </a:ext>
              </a:extLst>
            </p:cNvPr>
            <p:cNvSpPr txBox="1"/>
            <p:nvPr/>
          </p:nvSpPr>
          <p:spPr>
            <a:xfrm>
              <a:off x="5615236" y="5301208"/>
              <a:ext cx="3225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39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xmlns="" id="{13E2134D-B295-41D9-B633-44EC6FADA4F1}"/>
                </a:ext>
              </a:extLst>
            </p:cNvPr>
            <p:cNvSpPr txBox="1"/>
            <p:nvPr/>
          </p:nvSpPr>
          <p:spPr>
            <a:xfrm>
              <a:off x="6531373" y="2435172"/>
              <a:ext cx="2219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0070C0"/>
                  </a:solidFill>
                  <a:latin typeface="Calibri"/>
                  <a:cs typeface="Calibri"/>
                </a:rPr>
                <a:t>Improvement in fibrosis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xmlns="" id="{28E13C43-9C17-4CF8-A0B5-AFF40F5823E1}"/>
                </a:ext>
              </a:extLst>
            </p:cNvPr>
            <p:cNvSpPr txBox="1"/>
            <p:nvPr/>
          </p:nvSpPr>
          <p:spPr>
            <a:xfrm>
              <a:off x="6156883" y="3758843"/>
              <a:ext cx="6591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0.24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xmlns="" id="{C6F870A0-9C44-468A-BC68-E43D21B1D49C}"/>
                </a:ext>
              </a:extLst>
            </p:cNvPr>
            <p:cNvSpPr txBox="1"/>
            <p:nvPr/>
          </p:nvSpPr>
          <p:spPr>
            <a:xfrm>
              <a:off x="6732378" y="3758843"/>
              <a:ext cx="647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0.12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xmlns="" id="{219A01DB-230B-461D-B7E1-41D4209AD691}"/>
                </a:ext>
              </a:extLst>
            </p:cNvPr>
            <p:cNvSpPr txBox="1"/>
            <p:nvPr/>
          </p:nvSpPr>
          <p:spPr>
            <a:xfrm>
              <a:off x="7884506" y="4492441"/>
              <a:ext cx="6479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0.02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xmlns="" id="{CED29751-080D-46E3-9BBB-BEF7FBDA3B81}"/>
                </a:ext>
              </a:extLst>
            </p:cNvPr>
            <p:cNvSpPr txBox="1"/>
            <p:nvPr/>
          </p:nvSpPr>
          <p:spPr>
            <a:xfrm>
              <a:off x="7295491" y="3995573"/>
              <a:ext cx="73289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0.004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xmlns="" id="{EB51AFA7-E050-475A-977E-E013B462D650}"/>
                </a:ext>
              </a:extLst>
            </p:cNvPr>
            <p:cNvSpPr txBox="1"/>
            <p:nvPr/>
          </p:nvSpPr>
          <p:spPr>
            <a:xfrm>
              <a:off x="6162333" y="4143670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xmlns="" id="{2A61D988-A142-46F7-9A71-FFB00777EB8B}"/>
                </a:ext>
              </a:extLst>
            </p:cNvPr>
            <p:cNvSpPr txBox="1"/>
            <p:nvPr/>
          </p:nvSpPr>
          <p:spPr>
            <a:xfrm>
              <a:off x="6465062" y="4437112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xmlns="" id="{38AFFF62-59DC-4140-896E-A0BDE658B09C}"/>
                </a:ext>
              </a:extLst>
            </p:cNvPr>
            <p:cNvSpPr txBox="1"/>
            <p:nvPr/>
          </p:nvSpPr>
          <p:spPr>
            <a:xfrm>
              <a:off x="6768152" y="4005064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44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xmlns="" id="{B9175C0E-BDA1-479E-B28B-B0A22654778C}"/>
                </a:ext>
              </a:extLst>
            </p:cNvPr>
            <p:cNvSpPr txBox="1"/>
            <p:nvPr/>
          </p:nvSpPr>
          <p:spPr>
            <a:xfrm>
              <a:off x="7021875" y="4437112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xmlns="" id="{4837F495-AF8E-4EE8-9CB6-64E1AD69C7FB}"/>
                </a:ext>
              </a:extLst>
            </p:cNvPr>
            <p:cNvSpPr txBox="1"/>
            <p:nvPr/>
          </p:nvSpPr>
          <p:spPr>
            <a:xfrm>
              <a:off x="7344216" y="4315890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xmlns="" id="{C8BFBCE7-EC5B-46AF-BEA9-B27463CB7DAB}"/>
                </a:ext>
              </a:extLst>
            </p:cNvPr>
            <p:cNvSpPr txBox="1"/>
            <p:nvPr/>
          </p:nvSpPr>
          <p:spPr>
            <a:xfrm>
              <a:off x="7597939" y="4848207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xmlns="" id="{427C6BAD-6CC7-42C8-B11F-FC500A917C73}"/>
                </a:ext>
              </a:extLst>
            </p:cNvPr>
            <p:cNvSpPr txBox="1"/>
            <p:nvPr/>
          </p:nvSpPr>
          <p:spPr>
            <a:xfrm>
              <a:off x="7920280" y="4797152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xmlns="" id="{1B08ECD3-803C-4593-AFDA-A230E5190C13}"/>
                </a:ext>
              </a:extLst>
            </p:cNvPr>
            <p:cNvSpPr txBox="1"/>
            <p:nvPr/>
          </p:nvSpPr>
          <p:spPr>
            <a:xfrm>
              <a:off x="8174003" y="5126995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xmlns="" id="{2B504E0C-4BC1-4D4A-95C7-30095E76C375}"/>
                </a:ext>
              </a:extLst>
            </p:cNvPr>
            <p:cNvSpPr txBox="1"/>
            <p:nvPr/>
          </p:nvSpPr>
          <p:spPr>
            <a:xfrm>
              <a:off x="6159942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80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xmlns="" id="{0D4DAD09-6DB2-4C01-9832-78E4FE3EFC36}"/>
                </a:ext>
              </a:extLst>
            </p:cNvPr>
            <p:cNvSpPr txBox="1"/>
            <p:nvPr/>
          </p:nvSpPr>
          <p:spPr>
            <a:xfrm>
              <a:off x="6444208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72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xmlns="" id="{EFADC6A8-7E23-4AF0-85CD-7D7D8874D20F}"/>
                </a:ext>
              </a:extLst>
            </p:cNvPr>
            <p:cNvSpPr txBox="1"/>
            <p:nvPr/>
          </p:nvSpPr>
          <p:spPr>
            <a:xfrm>
              <a:off x="6764972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70</a:t>
              </a: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xmlns="" id="{AF8C2814-1EF9-4EB5-8047-8C644568DBE2}"/>
                </a:ext>
              </a:extLst>
            </p:cNvPr>
            <p:cNvSpPr txBox="1"/>
            <p:nvPr/>
          </p:nvSpPr>
          <p:spPr>
            <a:xfrm>
              <a:off x="7020272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72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xmlns="" id="{BE44C405-60B6-4941-8E44-C1A6ED05253A}"/>
                </a:ext>
              </a:extLst>
            </p:cNvPr>
            <p:cNvSpPr txBox="1"/>
            <p:nvPr/>
          </p:nvSpPr>
          <p:spPr>
            <a:xfrm>
              <a:off x="7308304" y="5301208"/>
              <a:ext cx="398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102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xmlns="" id="{FCE115E1-7037-4C4F-A7DC-2209C18D5109}"/>
                </a:ext>
              </a:extLst>
            </p:cNvPr>
            <p:cNvSpPr txBox="1"/>
            <p:nvPr/>
          </p:nvSpPr>
          <p:spPr>
            <a:xfrm>
              <a:off x="7596336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98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xmlns="" id="{1B10673E-F440-4320-B446-FAB586BD9933}"/>
                </a:ext>
              </a:extLst>
            </p:cNvPr>
            <p:cNvSpPr txBox="1"/>
            <p:nvPr/>
          </p:nvSpPr>
          <p:spPr>
            <a:xfrm>
              <a:off x="7863949" y="5301208"/>
              <a:ext cx="398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tx1"/>
                  </a:solidFill>
                </a:rPr>
                <a:t/>
              </a:r>
              <a:br>
                <a:rPr lang="fr-FR" sz="1000" dirty="0">
                  <a:solidFill>
                    <a:schemeClr val="tx1"/>
                  </a:solidFill>
                </a:rPr>
              </a:br>
              <a:r>
                <a:rPr lang="fr-FR" sz="1000" dirty="0">
                  <a:solidFill>
                    <a:schemeClr val="tx1"/>
                  </a:solidFill>
                </a:rPr>
                <a:t>145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xmlns="" id="{DE1280CE-5B28-4CC7-8E3C-DD014B17A977}"/>
                </a:ext>
              </a:extLst>
            </p:cNvPr>
            <p:cNvSpPr txBox="1"/>
            <p:nvPr/>
          </p:nvSpPr>
          <p:spPr>
            <a:xfrm>
              <a:off x="8129766" y="530120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144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xmlns="" id="{07FFB5EE-7EEC-467D-B38B-FD8F951ECC09}"/>
                </a:ext>
              </a:extLst>
            </p:cNvPr>
            <p:cNvSpPr txBox="1"/>
            <p:nvPr/>
          </p:nvSpPr>
          <p:spPr>
            <a:xfrm>
              <a:off x="8467815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57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xmlns="" id="{B4383FE6-A976-49A2-A115-0949C08731D6}"/>
                </a:ext>
              </a:extLst>
            </p:cNvPr>
            <p:cNvSpPr txBox="1"/>
            <p:nvPr/>
          </p:nvSpPr>
          <p:spPr>
            <a:xfrm>
              <a:off x="8718997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/>
              </a:r>
              <a:br>
                <a:rPr lang="fr-FR" sz="1000" dirty="0">
                  <a:solidFill>
                    <a:schemeClr val="bg1"/>
                  </a:solidFill>
                </a:rPr>
              </a:br>
              <a:r>
                <a:rPr lang="fr-FR" sz="10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xmlns="" id="{EA18F946-0F3F-44CA-A833-18AA753FC82E}"/>
                </a:ext>
              </a:extLst>
            </p:cNvPr>
            <p:cNvSpPr txBox="1"/>
            <p:nvPr/>
          </p:nvSpPr>
          <p:spPr>
            <a:xfrm>
              <a:off x="8462035" y="4264435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37</a:t>
              </a: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xmlns="" id="{A1832079-EF50-432C-A193-23AD18093340}"/>
                </a:ext>
              </a:extLst>
            </p:cNvPr>
            <p:cNvSpPr txBox="1"/>
            <p:nvPr/>
          </p:nvSpPr>
          <p:spPr>
            <a:xfrm>
              <a:off x="8750067" y="4797152"/>
              <a:ext cx="32252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xmlns="" id="{915B0124-AEB4-4041-A3B0-2D333C0A994B}"/>
                </a:ext>
              </a:extLst>
            </p:cNvPr>
            <p:cNvSpPr txBox="1"/>
            <p:nvPr/>
          </p:nvSpPr>
          <p:spPr>
            <a:xfrm>
              <a:off x="8532440" y="3992227"/>
              <a:ext cx="5357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p = ns</a:t>
              </a: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281656" y="2084724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+mn-lt"/>
                  <a:cs typeface="Calibri" panose="020F0502020204030204" pitchFamily="34" charset="0"/>
                </a:rPr>
                <a:t>%</a:t>
              </a: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B109CB0C-A1A6-40FA-916F-0F200DFDD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4169" y="2473174"/>
              <a:ext cx="2954949" cy="3198813"/>
            </a:xfrm>
            <a:custGeom>
              <a:avLst/>
              <a:gdLst>
                <a:gd name="T0" fmla="*/ 46 w 1748"/>
                <a:gd name="T1" fmla="*/ 0 h 2015"/>
                <a:gd name="T2" fmla="*/ 46 w 1748"/>
                <a:gd name="T3" fmla="*/ 2015 h 2015"/>
                <a:gd name="T4" fmla="*/ 1748 w 1748"/>
                <a:gd name="T5" fmla="*/ 2015 h 2015"/>
                <a:gd name="T6" fmla="*/ 0 w 1748"/>
                <a:gd name="T7" fmla="*/ 15 h 2015"/>
                <a:gd name="T8" fmla="*/ 46 w 1748"/>
                <a:gd name="T9" fmla="*/ 15 h 2015"/>
                <a:gd name="T10" fmla="*/ 0 w 1748"/>
                <a:gd name="T11" fmla="*/ 415 h 2015"/>
                <a:gd name="T12" fmla="*/ 46 w 1748"/>
                <a:gd name="T13" fmla="*/ 415 h 2015"/>
                <a:gd name="T14" fmla="*/ 0 w 1748"/>
                <a:gd name="T15" fmla="*/ 814 h 2015"/>
                <a:gd name="T16" fmla="*/ 46 w 1748"/>
                <a:gd name="T17" fmla="*/ 814 h 2015"/>
                <a:gd name="T18" fmla="*/ 0 w 1748"/>
                <a:gd name="T19" fmla="*/ 1214 h 2015"/>
                <a:gd name="T20" fmla="*/ 46 w 1748"/>
                <a:gd name="T21" fmla="*/ 1214 h 2015"/>
                <a:gd name="T22" fmla="*/ 0 w 1748"/>
                <a:gd name="T23" fmla="*/ 2015 h 2015"/>
                <a:gd name="T24" fmla="*/ 46 w 1748"/>
                <a:gd name="T25" fmla="*/ 2015 h 2015"/>
                <a:gd name="T26" fmla="*/ 0 w 1748"/>
                <a:gd name="T27" fmla="*/ 1614 h 2015"/>
                <a:gd name="T28" fmla="*/ 46 w 1748"/>
                <a:gd name="T29" fmla="*/ 1614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48" h="2015">
                  <a:moveTo>
                    <a:pt x="46" y="0"/>
                  </a:moveTo>
                  <a:lnTo>
                    <a:pt x="46" y="2015"/>
                  </a:lnTo>
                  <a:lnTo>
                    <a:pt x="1748" y="2015"/>
                  </a:lnTo>
                  <a:moveTo>
                    <a:pt x="0" y="15"/>
                  </a:moveTo>
                  <a:lnTo>
                    <a:pt x="46" y="15"/>
                  </a:lnTo>
                  <a:moveTo>
                    <a:pt x="0" y="415"/>
                  </a:moveTo>
                  <a:lnTo>
                    <a:pt x="46" y="415"/>
                  </a:lnTo>
                  <a:moveTo>
                    <a:pt x="0" y="814"/>
                  </a:moveTo>
                  <a:lnTo>
                    <a:pt x="46" y="814"/>
                  </a:lnTo>
                  <a:moveTo>
                    <a:pt x="0" y="1214"/>
                  </a:moveTo>
                  <a:lnTo>
                    <a:pt x="46" y="1214"/>
                  </a:lnTo>
                  <a:moveTo>
                    <a:pt x="0" y="2015"/>
                  </a:moveTo>
                  <a:lnTo>
                    <a:pt x="46" y="2015"/>
                  </a:lnTo>
                  <a:moveTo>
                    <a:pt x="0" y="1614"/>
                  </a:moveTo>
                  <a:lnTo>
                    <a:pt x="46" y="1614"/>
                  </a:ln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xmlns="" id="{B769D859-A0F2-4A20-8A02-50D01FEEA509}"/>
              </a:ext>
            </a:extLst>
          </p:cNvPr>
          <p:cNvGrpSpPr/>
          <p:nvPr/>
        </p:nvGrpSpPr>
        <p:grpSpPr>
          <a:xfrm>
            <a:off x="1576425" y="1670024"/>
            <a:ext cx="6235935" cy="566109"/>
            <a:chOff x="1576425" y="1670024"/>
            <a:chExt cx="6235935" cy="566109"/>
          </a:xfrm>
        </p:grpSpPr>
        <p:sp>
          <p:nvSpPr>
            <p:cNvPr id="170" name="AutoShape 126">
              <a:extLst>
                <a:ext uri="{FF2B5EF4-FFF2-40B4-BE49-F238E27FC236}">
                  <a16:creationId xmlns:a16="http://schemas.microsoft.com/office/drawing/2014/main" xmlns="" id="{88469F06-6321-483A-AA31-A01436BA6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425" y="1670024"/>
              <a:ext cx="6235935" cy="54631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D0D0F0"/>
              </a:solidFill>
              <a:round/>
              <a:headEnd/>
              <a:tailEnd/>
            </a:ln>
            <a:effectLst>
              <a:prstShdw prst="shdw17" dist="17961" dir="2700000">
                <a:srgbClr val="7D7D90">
                  <a:alpha val="74997"/>
                </a:srgbClr>
              </a:prstShdw>
            </a:effectLst>
          </p:spPr>
          <p:txBody>
            <a:bodyPr wrap="none" anchor="ctr"/>
            <a:lstStyle/>
            <a:p>
              <a:pPr algn="l"/>
              <a:endParaRPr lang="en-GB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8022EA8-E8F2-4521-912B-3A1DE1B00F20}"/>
                </a:ext>
              </a:extLst>
            </p:cNvPr>
            <p:cNvSpPr/>
            <p:nvPr/>
          </p:nvSpPr>
          <p:spPr>
            <a:xfrm>
              <a:off x="3313927" y="1735967"/>
              <a:ext cx="180000" cy="1800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CDEFB8F4-C009-4BC2-98C0-32F343BF297B}"/>
                </a:ext>
              </a:extLst>
            </p:cNvPr>
            <p:cNvSpPr/>
            <p:nvPr/>
          </p:nvSpPr>
          <p:spPr>
            <a:xfrm>
              <a:off x="1907704" y="1735967"/>
              <a:ext cx="180000" cy="180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xmlns="" id="{33D5F59A-46A2-4D7A-8A61-5E0F9CDB698C}"/>
                </a:ext>
              </a:extLst>
            </p:cNvPr>
            <p:cNvSpPr txBox="1"/>
            <p:nvPr/>
          </p:nvSpPr>
          <p:spPr>
            <a:xfrm>
              <a:off x="3528507" y="1679773"/>
              <a:ext cx="899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Vitamin E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xmlns="" id="{D6AB8A53-D094-451A-A3CC-85E7238311DE}"/>
                </a:ext>
              </a:extLst>
            </p:cNvPr>
            <p:cNvSpPr txBox="1"/>
            <p:nvPr/>
          </p:nvSpPr>
          <p:spPr>
            <a:xfrm>
              <a:off x="2100222" y="167977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Placebo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58022EA8-E8F2-4521-912B-3A1DE1B00F20}"/>
                </a:ext>
              </a:extLst>
            </p:cNvPr>
            <p:cNvSpPr/>
            <p:nvPr/>
          </p:nvSpPr>
          <p:spPr>
            <a:xfrm>
              <a:off x="4582983" y="1735967"/>
              <a:ext cx="180000" cy="1800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xmlns="" id="{33D5F59A-46A2-4D7A-8A61-5E0F9CDB698C}"/>
                </a:ext>
              </a:extLst>
            </p:cNvPr>
            <p:cNvSpPr txBox="1"/>
            <p:nvPr/>
          </p:nvSpPr>
          <p:spPr>
            <a:xfrm>
              <a:off x="4843377" y="1679773"/>
              <a:ext cx="1096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Pioglitazone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xmlns="" id="{58022EA8-E8F2-4521-912B-3A1DE1B00F20}"/>
                </a:ext>
              </a:extLst>
            </p:cNvPr>
            <p:cNvSpPr/>
            <p:nvPr/>
          </p:nvSpPr>
          <p:spPr>
            <a:xfrm>
              <a:off x="6084168" y="1735967"/>
              <a:ext cx="180000" cy="18000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xmlns="" id="{33D5F59A-46A2-4D7A-8A61-5E0F9CDB698C}"/>
                </a:ext>
              </a:extLst>
            </p:cNvPr>
            <p:cNvSpPr txBox="1"/>
            <p:nvPr/>
          </p:nvSpPr>
          <p:spPr>
            <a:xfrm>
              <a:off x="6283533" y="1679773"/>
              <a:ext cx="1376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Obeticholic acid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58022EA8-E8F2-4521-912B-3A1DE1B00F20}"/>
                </a:ext>
              </a:extLst>
            </p:cNvPr>
            <p:cNvSpPr/>
            <p:nvPr/>
          </p:nvSpPr>
          <p:spPr>
            <a:xfrm>
              <a:off x="1917404" y="1969450"/>
              <a:ext cx="180000" cy="180000"/>
            </a:xfrm>
            <a:prstGeom prst="rect">
              <a:avLst/>
            </a:prstGeom>
            <a:solidFill>
              <a:srgbClr val="660066"/>
            </a:solidFill>
            <a:ln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xmlns="" id="{33D5F59A-46A2-4D7A-8A61-5E0F9CDB698C}"/>
                </a:ext>
              </a:extLst>
            </p:cNvPr>
            <p:cNvSpPr txBox="1"/>
            <p:nvPr/>
          </p:nvSpPr>
          <p:spPr>
            <a:xfrm>
              <a:off x="2109922" y="1913256"/>
              <a:ext cx="10068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Elafibranor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58022EA8-E8F2-4521-912B-3A1DE1B00F20}"/>
                </a:ext>
              </a:extLst>
            </p:cNvPr>
            <p:cNvSpPr/>
            <p:nvPr/>
          </p:nvSpPr>
          <p:spPr>
            <a:xfrm>
              <a:off x="3313927" y="1969450"/>
              <a:ext cx="180000" cy="180000"/>
            </a:xfrm>
            <a:prstGeom prst="rect">
              <a:avLst/>
            </a:prstGeom>
            <a:solidFill>
              <a:srgbClr val="00FFCC"/>
            </a:solidFill>
            <a:ln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xmlns="" id="{33D5F59A-46A2-4D7A-8A61-5E0F9CDB698C}"/>
                </a:ext>
              </a:extLst>
            </p:cNvPr>
            <p:cNvSpPr txBox="1"/>
            <p:nvPr/>
          </p:nvSpPr>
          <p:spPr>
            <a:xfrm>
              <a:off x="3528507" y="1913256"/>
              <a:ext cx="1057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Cenicriviroc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xmlns="" id="{58022EA8-E8F2-4521-912B-3A1DE1B00F20}"/>
                </a:ext>
              </a:extLst>
            </p:cNvPr>
            <p:cNvSpPr/>
            <p:nvPr/>
          </p:nvSpPr>
          <p:spPr>
            <a:xfrm>
              <a:off x="4582983" y="1969450"/>
              <a:ext cx="180000" cy="1800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xmlns="" id="{33D5F59A-46A2-4D7A-8A61-5E0F9CDB698C}"/>
                </a:ext>
              </a:extLst>
            </p:cNvPr>
            <p:cNvSpPr txBox="1"/>
            <p:nvPr/>
          </p:nvSpPr>
          <p:spPr>
            <a:xfrm>
              <a:off x="4843377" y="1913256"/>
              <a:ext cx="1026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Selonsertib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xmlns="" id="{58022EA8-E8F2-4521-912B-3A1DE1B00F20}"/>
                </a:ext>
              </a:extLst>
            </p:cNvPr>
            <p:cNvSpPr/>
            <p:nvPr/>
          </p:nvSpPr>
          <p:spPr>
            <a:xfrm>
              <a:off x="6084168" y="1984550"/>
              <a:ext cx="180000" cy="18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b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xmlns="" id="{33D5F59A-46A2-4D7A-8A61-5E0F9CDB698C}"/>
                </a:ext>
              </a:extLst>
            </p:cNvPr>
            <p:cNvSpPr txBox="1"/>
            <p:nvPr/>
          </p:nvSpPr>
          <p:spPr>
            <a:xfrm>
              <a:off x="6283533" y="1928356"/>
              <a:ext cx="11150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33339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Simtuzumab</a:t>
              </a:r>
            </a:p>
          </p:txBody>
        </p:sp>
      </p:grpSp>
      <p:sp>
        <p:nvSpPr>
          <p:cNvPr id="169" name="Rectangle 168"/>
          <p:cNvSpPr/>
          <p:nvPr/>
        </p:nvSpPr>
        <p:spPr>
          <a:xfrm>
            <a:off x="179512" y="116632"/>
            <a:ext cx="878497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33399"/>
                </a:solidFill>
                <a:latin typeface="Calibri"/>
                <a:cs typeface="Calibri"/>
              </a:rPr>
              <a:t>Improvement of NASH with pharmacologic agents</a:t>
            </a:r>
          </a:p>
        </p:txBody>
      </p:sp>
      <p:sp>
        <p:nvSpPr>
          <p:cNvPr id="149" name="ZoneTexte 69">
            <a:extLst>
              <a:ext uri="{FF2B5EF4-FFF2-40B4-BE49-F238E27FC236}">
                <a16:creationId xmlns:a16="http://schemas.microsoft.com/office/drawing/2014/main" xmlns="" id="{9C5334AB-E0C4-4D68-99BA-719A8184E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6574023"/>
            <a:ext cx="7358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Konerman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MA. J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Hepatol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2018 (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Epub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ahead of print)</a:t>
            </a:r>
          </a:p>
        </p:txBody>
      </p:sp>
    </p:spTree>
    <p:extLst>
      <p:ext uri="{BB962C8B-B14F-4D97-AF65-F5344CB8AC3E}">
        <p14:creationId xmlns:p14="http://schemas.microsoft.com/office/powerpoint/2010/main" val="32358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096" y="0"/>
            <a:ext cx="5458903" cy="36690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949"/>
            <a:ext cx="5016854" cy="320005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17185" y="1481833"/>
            <a:ext cx="29958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NASH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Combination </a:t>
            </a:r>
            <a:b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metabolic damages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liver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95504" y="4182136"/>
            <a:ext cx="19448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Prevention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Lifestyle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Modifications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key !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er 26">
            <a:extLst>
              <a:ext uri="{FF2B5EF4-FFF2-40B4-BE49-F238E27FC236}">
                <a16:creationId xmlns:a16="http://schemas.microsoft.com/office/drawing/2014/main" xmlns="" id="{01FBE749-4612-476E-B339-F06CE17DAE54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10" name="AutoShape 162">
              <a:extLst>
                <a:ext uri="{FF2B5EF4-FFF2-40B4-BE49-F238E27FC236}">
                  <a16:creationId xmlns:a16="http://schemas.microsoft.com/office/drawing/2014/main" xmlns="" id="{7BA04F83-F1F1-40DF-9E49-1F0DE8F24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11" name="ZoneTexte 23">
              <a:extLst>
                <a:ext uri="{FF2B5EF4-FFF2-40B4-BE49-F238E27FC236}">
                  <a16:creationId xmlns:a16="http://schemas.microsoft.com/office/drawing/2014/main" xmlns="" id="{C860C711-75C0-48FC-9C0C-3B5422506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56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avec flèche 1"/>
          <p:cNvCxnSpPr/>
          <p:nvPr/>
        </p:nvCxnSpPr>
        <p:spPr>
          <a:xfrm>
            <a:off x="1784866" y="4202814"/>
            <a:ext cx="503999" cy="301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Natural History of Nonalcoholic Fatty Liver Disease (NAFLD)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4542" y="3973342"/>
            <a:ext cx="1260322" cy="442674"/>
          </a:xfrm>
          <a:prstGeom prst="roundRect">
            <a:avLst/>
          </a:prstGeom>
          <a:solidFill>
            <a:srgbClr val="66CC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NAFLD</a:t>
            </a:r>
            <a:endParaRPr lang="en-US" sz="2000" b="1" baseline="300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97402" y="3969373"/>
            <a:ext cx="1080000" cy="442674"/>
          </a:xfrm>
          <a:prstGeom prst="round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NASH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748932" y="3973491"/>
            <a:ext cx="576000" cy="442674"/>
          </a:xfrm>
          <a:prstGeom prst="roundRect">
            <a:avLst/>
          </a:prstGeom>
          <a:solidFill>
            <a:srgbClr val="FFCC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F0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228507" y="2782160"/>
            <a:ext cx="1223962" cy="442674"/>
          </a:xfrm>
          <a:prstGeom prst="roundRect">
            <a:avLst/>
          </a:prstGeom>
          <a:solidFill>
            <a:srgbClr val="FF33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HCC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552096" y="5345371"/>
            <a:ext cx="2448000" cy="442674"/>
          </a:xfrm>
          <a:prstGeom prst="roundRect">
            <a:avLst/>
          </a:prstGeom>
          <a:solidFill>
            <a:srgbClr val="FF33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Decompensation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393081" y="4202814"/>
            <a:ext cx="359997" cy="301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7861549" y="3251625"/>
            <a:ext cx="0" cy="68726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7840488" y="4446112"/>
            <a:ext cx="0" cy="86677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720111" y="3838975"/>
            <a:ext cx="583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25%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392624" y="4554240"/>
            <a:ext cx="2976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25%,  with progression of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stage fibrosis per decade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812360" y="3382457"/>
            <a:ext cx="1321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&gt; 1-2%/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7486" y="1268760"/>
            <a:ext cx="26443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RISK FACTORS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Overweight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Obesity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Metabolic syndrome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Dyslipidemia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Type 2 diabetes</a:t>
            </a:r>
          </a:p>
          <a:p>
            <a:pPr algn="ctr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Polycystic ovary syndrome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799532" y="4450836"/>
            <a:ext cx="0" cy="862055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090984" y="5345371"/>
            <a:ext cx="1402228" cy="1021556"/>
          </a:xfrm>
          <a:prstGeom prst="roundRect">
            <a:avLst/>
          </a:prstGeom>
          <a:solidFill>
            <a:srgbClr val="66CC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Isolated liver steatosis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607017" y="4575102"/>
            <a:ext cx="120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4700910" y="3969091"/>
            <a:ext cx="576000" cy="442674"/>
          </a:xfrm>
          <a:prstGeom prst="roundRect">
            <a:avLst/>
          </a:prstGeom>
          <a:solidFill>
            <a:srgbClr val="FFCC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F1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4345059" y="4198414"/>
            <a:ext cx="359997" cy="301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647601" y="3978113"/>
            <a:ext cx="576000" cy="442674"/>
          </a:xfrm>
          <a:prstGeom prst="roundRect">
            <a:avLst/>
          </a:prstGeom>
          <a:solidFill>
            <a:srgbClr val="FF99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F2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5291750" y="4207436"/>
            <a:ext cx="359997" cy="301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630487" y="3962582"/>
            <a:ext cx="576000" cy="442674"/>
          </a:xfrm>
          <a:prstGeom prst="roundRect">
            <a:avLst/>
          </a:prstGeom>
          <a:solidFill>
            <a:srgbClr val="FF99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F3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6274636" y="4191905"/>
            <a:ext cx="359997" cy="301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7577178" y="3971604"/>
            <a:ext cx="576000" cy="442674"/>
          </a:xfrm>
          <a:prstGeom prst="roundRect">
            <a:avLst/>
          </a:prstGeom>
          <a:solidFill>
            <a:srgbClr val="FF66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F4</a:t>
            </a: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7221327" y="4200927"/>
            <a:ext cx="359997" cy="301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4061058" y="4570331"/>
            <a:ext cx="3520266" cy="3019"/>
          </a:xfrm>
          <a:prstGeom prst="straightConnector1">
            <a:avLst/>
          </a:prstGeom>
          <a:ln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7023597" y="3376387"/>
            <a:ext cx="539860" cy="462589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7023597" y="3339820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1117644" y="4483316"/>
            <a:ext cx="973340" cy="1423911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V="1">
            <a:off x="3030838" y="4513302"/>
            <a:ext cx="0" cy="687269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043794" y="4728408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1598636" y="2909720"/>
            <a:ext cx="5607851" cy="945473"/>
          </a:xfrm>
          <a:prstGeom prst="straightConnector1">
            <a:avLst/>
          </a:prstGeom>
          <a:ln>
            <a:solidFill>
              <a:srgbClr val="0070C0"/>
            </a:solidFill>
            <a:prstDash val="dot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077786" y="2725054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3" name="ZoneTexte 69">
            <a:extLst>
              <a:ext uri="{FF2B5EF4-FFF2-40B4-BE49-F238E27FC236}">
                <a16:creationId xmlns:a16="http://schemas.microsoft.com/office/drawing/2014/main" xmlns="" id="{28881010-EF83-4E5C-84FD-ED9DDD17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624" y="6574023"/>
            <a:ext cx="47295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Diehl AM. NEJM 2017;377:2063-72</a:t>
            </a:r>
          </a:p>
        </p:txBody>
      </p:sp>
      <p:grpSp>
        <p:nvGrpSpPr>
          <p:cNvPr id="44" name="Grouper 26">
            <a:extLst>
              <a:ext uri="{FF2B5EF4-FFF2-40B4-BE49-F238E27FC236}">
                <a16:creationId xmlns:a16="http://schemas.microsoft.com/office/drawing/2014/main" xmlns="" id="{75E89B3A-A828-4519-ADE3-C875732E3D21}"/>
              </a:ext>
            </a:extLst>
          </p:cNvPr>
          <p:cNvGrpSpPr/>
          <p:nvPr/>
        </p:nvGrpSpPr>
        <p:grpSpPr>
          <a:xfrm>
            <a:off x="2" y="6570663"/>
            <a:ext cx="863995" cy="288111"/>
            <a:chOff x="0" y="6570663"/>
            <a:chExt cx="1258957" cy="288111"/>
          </a:xfrm>
        </p:grpSpPr>
        <p:sp>
          <p:nvSpPr>
            <p:cNvPr id="45" name="AutoShape 162">
              <a:extLst>
                <a:ext uri="{FF2B5EF4-FFF2-40B4-BE49-F238E27FC236}">
                  <a16:creationId xmlns:a16="http://schemas.microsoft.com/office/drawing/2014/main" xmlns="" id="{8A8C14D8-4F7F-4600-BFE6-79CD91B14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47" name="ZoneTexte 23">
              <a:extLst>
                <a:ext uri="{FF2B5EF4-FFF2-40B4-BE49-F238E27FC236}">
                  <a16:creationId xmlns:a16="http://schemas.microsoft.com/office/drawing/2014/main" xmlns="" id="{D3629298-EEFD-4688-9509-528606D4D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cxnSp>
        <p:nvCxnSpPr>
          <p:cNvPr id="48" name="Connecteur droit avec flèche 47"/>
          <p:cNvCxnSpPr/>
          <p:nvPr/>
        </p:nvCxnSpPr>
        <p:spPr>
          <a:xfrm>
            <a:off x="1115616" y="3284985"/>
            <a:ext cx="0" cy="614776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04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age 619">
            <a:extLst>
              <a:ext uri="{FF2B5EF4-FFF2-40B4-BE49-F238E27FC236}">
                <a16:creationId xmlns:a16="http://schemas.microsoft.com/office/drawing/2014/main" xmlns="" id="{32079499-87D5-4AA4-AC3F-D07BD25A9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91" y="1845294"/>
            <a:ext cx="8072201" cy="1308742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859467" y="4217352"/>
            <a:ext cx="1440000" cy="1419926"/>
            <a:chOff x="1255059" y="1688353"/>
            <a:chExt cx="2160000" cy="2160000"/>
          </a:xfrm>
        </p:grpSpPr>
        <p:grpSp>
          <p:nvGrpSpPr>
            <p:cNvPr id="9" name="Grouper 8"/>
            <p:cNvGrpSpPr/>
            <p:nvPr/>
          </p:nvGrpSpPr>
          <p:grpSpPr>
            <a:xfrm>
              <a:off x="1255059" y="1688353"/>
              <a:ext cx="2160000" cy="2160000"/>
              <a:chOff x="1255059" y="1688353"/>
              <a:chExt cx="2160000" cy="2160000"/>
            </a:xfrm>
            <a:solidFill>
              <a:srgbClr val="FD9879"/>
            </a:solidFill>
          </p:grpSpPr>
          <p:sp>
            <p:nvSpPr>
              <p:cNvPr id="55" name="Ellipse 54"/>
              <p:cNvSpPr/>
              <p:nvPr/>
            </p:nvSpPr>
            <p:spPr>
              <a:xfrm>
                <a:off x="1255059" y="1688353"/>
                <a:ext cx="2160000" cy="2160000"/>
              </a:xfrm>
              <a:prstGeom prst="ellips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6" name="Connecteur droit 55"/>
              <p:cNvCxnSpPr>
                <a:endCxn id="55" idx="0"/>
              </p:cNvCxnSpPr>
              <p:nvPr/>
            </p:nvCxnSpPr>
            <p:spPr>
              <a:xfrm flipV="1">
                <a:off x="1255059" y="1688353"/>
                <a:ext cx="1080000" cy="1225176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>
                <a:stCxn id="55" idx="3"/>
              </p:cNvCxnSpPr>
              <p:nvPr/>
            </p:nvCxnSpPr>
            <p:spPr>
              <a:xfrm flipV="1">
                <a:off x="1571384" y="1942353"/>
                <a:ext cx="1416851" cy="1589675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flipV="1">
                <a:off x="2166731" y="2375647"/>
                <a:ext cx="1198775" cy="1472706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1968732" y="3098734"/>
                <a:ext cx="467999" cy="433294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2436731" y="2550458"/>
                <a:ext cx="467999" cy="433294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>
                <a:off x="1719815" y="2375647"/>
                <a:ext cx="503999" cy="433294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>
                <a:off x="2187814" y="1855375"/>
                <a:ext cx="503999" cy="433294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>
                <a:off x="1641419" y="3467781"/>
                <a:ext cx="414198" cy="331531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1355120" y="2808941"/>
                <a:ext cx="467999" cy="433294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>
                <a:endCxn id="55" idx="5"/>
              </p:cNvCxnSpPr>
              <p:nvPr/>
            </p:nvCxnSpPr>
            <p:spPr>
              <a:xfrm>
                <a:off x="2691813" y="3184585"/>
                <a:ext cx="406921" cy="347443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3098734" y="2723020"/>
                <a:ext cx="287999" cy="260732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>
                <a:off x="2287009" y="3707827"/>
                <a:ext cx="192050" cy="140526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1355120" y="2335554"/>
                <a:ext cx="226159" cy="214904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>
                <a:off x="1641419" y="1942353"/>
                <a:ext cx="279669" cy="237139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>
                <a:off x="2832615" y="2114947"/>
                <a:ext cx="431999" cy="392814"/>
              </a:xfrm>
              <a:prstGeom prst="line">
                <a:avLst/>
              </a:prstGeom>
              <a:grpFill/>
              <a:ln w="127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Ellipse 9"/>
            <p:cNvSpPr/>
            <p:nvPr/>
          </p:nvSpPr>
          <p:spPr>
            <a:xfrm>
              <a:off x="2808235" y="2421110"/>
              <a:ext cx="180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2832615" y="2793120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3264614" y="2687020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3264614" y="3002558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2619813" y="2038535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2299059" y="2893752"/>
              <a:ext cx="216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>
              <a:off x="2511813" y="1762353"/>
              <a:ext cx="180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2097814" y="2216481"/>
              <a:ext cx="180000" cy="216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1641419" y="2651020"/>
              <a:ext cx="180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1917814" y="3377781"/>
              <a:ext cx="180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2832730" y="3485781"/>
              <a:ext cx="144000" cy="144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 rot="720000">
              <a:off x="3199808" y="3107346"/>
              <a:ext cx="108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1401279" y="3152235"/>
              <a:ext cx="180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1539815" y="2155554"/>
              <a:ext cx="180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2164453" y="2529110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2993038" y="2629281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3098734" y="2493110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3034540" y="3107346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2619813" y="2978723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1885088" y="1906353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2619813" y="2530881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2583813" y="3593781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2808235" y="2263554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2583813" y="3431346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2392178" y="3224235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2729612" y="3359346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 rot="5400000">
              <a:off x="2146453" y="3062734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 rot="5400000">
              <a:off x="2065842" y="3611781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 rot="5400000">
              <a:off x="3080734" y="2866556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2846753" y="3112585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 flipV="1">
              <a:off x="2512370" y="3069399"/>
              <a:ext cx="45719" cy="82836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2119842" y="3315375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2272242" y="3467775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1538817" y="2700822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1372700" y="2962187"/>
              <a:ext cx="45719" cy="45719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1629875" y="3190025"/>
              <a:ext cx="45719" cy="45719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 rot="4800000">
              <a:off x="1803419" y="2952082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 rot="4800000">
              <a:off x="2137842" y="2054970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 rot="16800000">
              <a:off x="1941667" y="2373962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3179887" y="2310230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 rot="16800000">
              <a:off x="1524700" y="2376114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2772213" y="2683281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2442648" y="2701569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 rot="16500000">
              <a:off x="1333411" y="2530881"/>
              <a:ext cx="45719" cy="984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2414835" y="2283993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1" name="Grouper 70"/>
          <p:cNvGrpSpPr/>
          <p:nvPr/>
        </p:nvGrpSpPr>
        <p:grpSpPr>
          <a:xfrm>
            <a:off x="3205105" y="4217352"/>
            <a:ext cx="1440000" cy="1419926"/>
            <a:chOff x="4150659" y="1759420"/>
            <a:chExt cx="2160000" cy="2160000"/>
          </a:xfrm>
        </p:grpSpPr>
        <p:sp>
          <p:nvSpPr>
            <p:cNvPr id="72" name="Ellipse 71"/>
            <p:cNvSpPr/>
            <p:nvPr/>
          </p:nvSpPr>
          <p:spPr>
            <a:xfrm>
              <a:off x="4150659" y="1759420"/>
              <a:ext cx="2160000" cy="2160000"/>
            </a:xfrm>
            <a:prstGeom prst="ellips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Connecteur droit 72"/>
            <p:cNvCxnSpPr>
              <a:endCxn id="72" idx="0"/>
            </p:cNvCxnSpPr>
            <p:nvPr/>
          </p:nvCxnSpPr>
          <p:spPr>
            <a:xfrm flipV="1">
              <a:off x="4150659" y="1759420"/>
              <a:ext cx="1080000" cy="1225176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73"/>
            <p:cNvCxnSpPr/>
            <p:nvPr/>
          </p:nvCxnSpPr>
          <p:spPr>
            <a:xfrm>
              <a:off x="4864332" y="3169801"/>
              <a:ext cx="467999" cy="433294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>
              <a:stCxn id="131" idx="3"/>
              <a:endCxn id="132" idx="2"/>
            </p:cNvCxnSpPr>
            <p:nvPr/>
          </p:nvCxnSpPr>
          <p:spPr>
            <a:xfrm>
              <a:off x="5447050" y="2621280"/>
              <a:ext cx="425430" cy="493271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>
              <a:endCxn id="131" idx="6"/>
            </p:cNvCxnSpPr>
            <p:nvPr/>
          </p:nvCxnSpPr>
          <p:spPr>
            <a:xfrm>
              <a:off x="4615415" y="2446714"/>
              <a:ext cx="625904" cy="469206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>
              <a:off x="5167842" y="1855375"/>
              <a:ext cx="457370" cy="532761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77"/>
            <p:cNvCxnSpPr/>
            <p:nvPr/>
          </p:nvCxnSpPr>
          <p:spPr>
            <a:xfrm>
              <a:off x="4537019" y="3538848"/>
              <a:ext cx="414198" cy="331531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>
              <a:endCxn id="131" idx="8"/>
            </p:cNvCxnSpPr>
            <p:nvPr/>
          </p:nvCxnSpPr>
          <p:spPr>
            <a:xfrm>
              <a:off x="4296879" y="2833707"/>
              <a:ext cx="601555" cy="600373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>
              <a:off x="5600827" y="3250413"/>
              <a:ext cx="406921" cy="347443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5944958" y="2730891"/>
              <a:ext cx="333922" cy="352236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>
              <a:stCxn id="132" idx="5"/>
            </p:cNvCxnSpPr>
            <p:nvPr/>
          </p:nvCxnSpPr>
          <p:spPr>
            <a:xfrm>
              <a:off x="5090160" y="3668167"/>
              <a:ext cx="284499" cy="251253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4250720" y="2406621"/>
              <a:ext cx="226159" cy="214904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4537019" y="2013420"/>
              <a:ext cx="279669" cy="237139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5697735" y="2125054"/>
              <a:ext cx="462479" cy="496471"/>
            </a:xfrm>
            <a:prstGeom prst="line">
              <a:avLst/>
            </a:prstGeom>
            <a:solidFill>
              <a:srgbClr val="FD9879"/>
            </a:solidFill>
            <a:ln w="12700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Ellipse 85"/>
            <p:cNvSpPr/>
            <p:nvPr/>
          </p:nvSpPr>
          <p:spPr>
            <a:xfrm>
              <a:off x="5522145" y="2521569"/>
              <a:ext cx="216000" cy="180000"/>
            </a:xfrm>
            <a:prstGeom prst="ellipse">
              <a:avLst/>
            </a:prstGeom>
            <a:solidFill>
              <a:srgbClr val="CD1B2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Ellipse 86"/>
            <p:cNvSpPr/>
            <p:nvPr/>
          </p:nvSpPr>
          <p:spPr>
            <a:xfrm>
              <a:off x="5728215" y="2830087"/>
              <a:ext cx="158478" cy="1061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Ellipse 87"/>
            <p:cNvSpPr/>
            <p:nvPr/>
          </p:nvSpPr>
          <p:spPr>
            <a:xfrm>
              <a:off x="6160214" y="2758087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Ellipse 88"/>
            <p:cNvSpPr/>
            <p:nvPr/>
          </p:nvSpPr>
          <p:spPr>
            <a:xfrm>
              <a:off x="6160214" y="3073625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Ellipse 89"/>
            <p:cNvSpPr/>
            <p:nvPr/>
          </p:nvSpPr>
          <p:spPr>
            <a:xfrm>
              <a:off x="5515413" y="2109602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Ellipse 90"/>
            <p:cNvSpPr/>
            <p:nvPr/>
          </p:nvSpPr>
          <p:spPr>
            <a:xfrm>
              <a:off x="5194659" y="2964819"/>
              <a:ext cx="216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407413" y="1833420"/>
              <a:ext cx="180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003574" y="2429281"/>
              <a:ext cx="216000" cy="324000"/>
            </a:xfrm>
            <a:prstGeom prst="ellipse">
              <a:avLst/>
            </a:prstGeom>
            <a:solidFill>
              <a:srgbClr val="CD1B2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Ellipse 93"/>
            <p:cNvSpPr/>
            <p:nvPr/>
          </p:nvSpPr>
          <p:spPr>
            <a:xfrm>
              <a:off x="4780890" y="2781252"/>
              <a:ext cx="279671" cy="214100"/>
            </a:xfrm>
            <a:prstGeom prst="ellipse">
              <a:avLst/>
            </a:prstGeom>
            <a:solidFill>
              <a:srgbClr val="CD1B2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Ellipse 94"/>
            <p:cNvSpPr/>
            <p:nvPr/>
          </p:nvSpPr>
          <p:spPr>
            <a:xfrm>
              <a:off x="4813414" y="3448848"/>
              <a:ext cx="180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Ellipse 95"/>
            <p:cNvSpPr/>
            <p:nvPr/>
          </p:nvSpPr>
          <p:spPr>
            <a:xfrm>
              <a:off x="5728330" y="3556848"/>
              <a:ext cx="144000" cy="144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Ellipse 96"/>
            <p:cNvSpPr/>
            <p:nvPr/>
          </p:nvSpPr>
          <p:spPr>
            <a:xfrm rot="720000">
              <a:off x="6095408" y="3178413"/>
              <a:ext cx="108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Ellipse 97"/>
            <p:cNvSpPr/>
            <p:nvPr/>
          </p:nvSpPr>
          <p:spPr>
            <a:xfrm>
              <a:off x="4296879" y="3223302"/>
              <a:ext cx="180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Ellipse 98"/>
            <p:cNvSpPr/>
            <p:nvPr/>
          </p:nvSpPr>
          <p:spPr>
            <a:xfrm>
              <a:off x="4435415" y="2226621"/>
              <a:ext cx="180000" cy="180000"/>
            </a:xfrm>
            <a:prstGeom prst="ellipse">
              <a:avLst/>
            </a:prstGeom>
            <a:solidFill>
              <a:srgbClr val="D6542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5222613" y="2457937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5888638" y="2700348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Ellipse 101"/>
            <p:cNvSpPr/>
            <p:nvPr/>
          </p:nvSpPr>
          <p:spPr>
            <a:xfrm>
              <a:off x="5994334" y="2564177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Ellipse 102"/>
            <p:cNvSpPr/>
            <p:nvPr/>
          </p:nvSpPr>
          <p:spPr>
            <a:xfrm rot="20185204">
              <a:off x="5888638" y="3178413"/>
              <a:ext cx="113502" cy="81822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Ellipse 103"/>
            <p:cNvSpPr/>
            <p:nvPr/>
          </p:nvSpPr>
          <p:spPr>
            <a:xfrm>
              <a:off x="5515413" y="3049790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>
              <a:off x="4780688" y="1977420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Ellipse 105"/>
            <p:cNvSpPr/>
            <p:nvPr/>
          </p:nvSpPr>
          <p:spPr>
            <a:xfrm>
              <a:off x="5850693" y="2398748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Ellipse 106"/>
            <p:cNvSpPr/>
            <p:nvPr/>
          </p:nvSpPr>
          <p:spPr>
            <a:xfrm>
              <a:off x="5479413" y="3664848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Ellipse 107"/>
            <p:cNvSpPr/>
            <p:nvPr/>
          </p:nvSpPr>
          <p:spPr>
            <a:xfrm>
              <a:off x="5703834" y="2334621"/>
              <a:ext cx="86099" cy="123316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Ellipse 108"/>
            <p:cNvSpPr/>
            <p:nvPr/>
          </p:nvSpPr>
          <p:spPr>
            <a:xfrm>
              <a:off x="5479413" y="3502413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287778" y="3295302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5625212" y="3430413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Ellipse 111"/>
            <p:cNvSpPr/>
            <p:nvPr/>
          </p:nvSpPr>
          <p:spPr>
            <a:xfrm rot="5400000">
              <a:off x="5042053" y="3133801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Ellipse 112"/>
            <p:cNvSpPr/>
            <p:nvPr/>
          </p:nvSpPr>
          <p:spPr>
            <a:xfrm rot="5400000">
              <a:off x="4961442" y="3682848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Ellipse 113"/>
            <p:cNvSpPr/>
            <p:nvPr/>
          </p:nvSpPr>
          <p:spPr>
            <a:xfrm rot="5400000">
              <a:off x="5971499" y="2965068"/>
              <a:ext cx="72498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5742353" y="3214413"/>
              <a:ext cx="57862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Ellipse 115"/>
            <p:cNvSpPr/>
            <p:nvPr/>
          </p:nvSpPr>
          <p:spPr>
            <a:xfrm flipV="1">
              <a:off x="5407970" y="3140466"/>
              <a:ext cx="45719" cy="82836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Ellipse 116"/>
            <p:cNvSpPr/>
            <p:nvPr/>
          </p:nvSpPr>
          <p:spPr>
            <a:xfrm>
              <a:off x="5015442" y="3386442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Ellipse 117"/>
            <p:cNvSpPr/>
            <p:nvPr/>
          </p:nvSpPr>
          <p:spPr>
            <a:xfrm>
              <a:off x="5167842" y="3538842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>
              <a:off x="4434417" y="2771889"/>
              <a:ext cx="252000" cy="21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Ellipse 119"/>
            <p:cNvSpPr/>
            <p:nvPr/>
          </p:nvSpPr>
          <p:spPr>
            <a:xfrm>
              <a:off x="4268300" y="3033254"/>
              <a:ext cx="45719" cy="45719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>
              <a:off x="4525475" y="3261092"/>
              <a:ext cx="45719" cy="45719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Ellipse 121"/>
            <p:cNvSpPr/>
            <p:nvPr/>
          </p:nvSpPr>
          <p:spPr>
            <a:xfrm rot="4800000">
              <a:off x="4699019" y="3023149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 rot="4800000">
              <a:off x="5092692" y="2097689"/>
              <a:ext cx="167993" cy="28036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Ellipse 123"/>
            <p:cNvSpPr/>
            <p:nvPr/>
          </p:nvSpPr>
          <p:spPr>
            <a:xfrm rot="16800000">
              <a:off x="4857850" y="2435761"/>
              <a:ext cx="71997" cy="144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Ellipse 124"/>
            <p:cNvSpPr/>
            <p:nvPr/>
          </p:nvSpPr>
          <p:spPr>
            <a:xfrm>
              <a:off x="6075487" y="2381297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Ellipse 125"/>
            <p:cNvSpPr/>
            <p:nvPr/>
          </p:nvSpPr>
          <p:spPr>
            <a:xfrm rot="16800000">
              <a:off x="4420300" y="2447181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Ellipse 126"/>
            <p:cNvSpPr/>
            <p:nvPr/>
          </p:nvSpPr>
          <p:spPr>
            <a:xfrm>
              <a:off x="5779573" y="2754348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Ellipse 127"/>
            <p:cNvSpPr/>
            <p:nvPr/>
          </p:nvSpPr>
          <p:spPr>
            <a:xfrm>
              <a:off x="5338248" y="2772636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Ellipse 128"/>
            <p:cNvSpPr/>
            <p:nvPr/>
          </p:nvSpPr>
          <p:spPr>
            <a:xfrm rot="16500000">
              <a:off x="4229011" y="2601948"/>
              <a:ext cx="45719" cy="984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Ellipse 129"/>
            <p:cNvSpPr/>
            <p:nvPr/>
          </p:nvSpPr>
          <p:spPr>
            <a:xfrm>
              <a:off x="5310435" y="2355060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Forme libre 130"/>
            <p:cNvSpPr/>
            <p:nvPr/>
          </p:nvSpPr>
          <p:spPr>
            <a:xfrm>
              <a:off x="4385934" y="1920240"/>
              <a:ext cx="1404000" cy="1633878"/>
            </a:xfrm>
            <a:custGeom>
              <a:avLst/>
              <a:gdLst>
                <a:gd name="connsiteX0" fmla="*/ 1456066 w 1456066"/>
                <a:gd name="connsiteY0" fmla="*/ 0 h 1633878"/>
                <a:gd name="connsiteX1" fmla="*/ 1273186 w 1456066"/>
                <a:gd name="connsiteY1" fmla="*/ 426720 h 1633878"/>
                <a:gd name="connsiteX2" fmla="*/ 1283346 w 1456066"/>
                <a:gd name="connsiteY2" fmla="*/ 467360 h 1633878"/>
                <a:gd name="connsiteX3" fmla="*/ 1100466 w 1456066"/>
                <a:gd name="connsiteY3" fmla="*/ 701040 h 1633878"/>
                <a:gd name="connsiteX4" fmla="*/ 1100466 w 1456066"/>
                <a:gd name="connsiteY4" fmla="*/ 701040 h 1633878"/>
                <a:gd name="connsiteX5" fmla="*/ 856626 w 1456066"/>
                <a:gd name="connsiteY5" fmla="*/ 792480 h 1633878"/>
                <a:gd name="connsiteX6" fmla="*/ 887106 w 1456066"/>
                <a:gd name="connsiteY6" fmla="*/ 995680 h 1633878"/>
                <a:gd name="connsiteX7" fmla="*/ 531506 w 1456066"/>
                <a:gd name="connsiteY7" fmla="*/ 1188720 h 1633878"/>
                <a:gd name="connsiteX8" fmla="*/ 531506 w 1456066"/>
                <a:gd name="connsiteY8" fmla="*/ 1513840 h 1633878"/>
                <a:gd name="connsiteX9" fmla="*/ 33666 w 1456066"/>
                <a:gd name="connsiteY9" fmla="*/ 1625600 h 1633878"/>
                <a:gd name="connsiteX10" fmla="*/ 43826 w 1456066"/>
                <a:gd name="connsiteY10" fmla="*/ 1625600 h 163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56066" h="1633878">
                  <a:moveTo>
                    <a:pt x="1456066" y="0"/>
                  </a:moveTo>
                  <a:cubicBezTo>
                    <a:pt x="1379019" y="174413"/>
                    <a:pt x="1301973" y="348827"/>
                    <a:pt x="1273186" y="426720"/>
                  </a:cubicBezTo>
                  <a:cubicBezTo>
                    <a:pt x="1244399" y="504613"/>
                    <a:pt x="1312133" y="421640"/>
                    <a:pt x="1283346" y="467360"/>
                  </a:cubicBezTo>
                  <a:cubicBezTo>
                    <a:pt x="1254559" y="513080"/>
                    <a:pt x="1100466" y="701040"/>
                    <a:pt x="1100466" y="701040"/>
                  </a:cubicBezTo>
                  <a:lnTo>
                    <a:pt x="1100466" y="701040"/>
                  </a:lnTo>
                  <a:cubicBezTo>
                    <a:pt x="1059826" y="716280"/>
                    <a:pt x="892186" y="743373"/>
                    <a:pt x="856626" y="792480"/>
                  </a:cubicBezTo>
                  <a:cubicBezTo>
                    <a:pt x="821066" y="841587"/>
                    <a:pt x="941293" y="929640"/>
                    <a:pt x="887106" y="995680"/>
                  </a:cubicBezTo>
                  <a:cubicBezTo>
                    <a:pt x="832919" y="1061720"/>
                    <a:pt x="590773" y="1102360"/>
                    <a:pt x="531506" y="1188720"/>
                  </a:cubicBezTo>
                  <a:cubicBezTo>
                    <a:pt x="472239" y="1275080"/>
                    <a:pt x="614479" y="1441027"/>
                    <a:pt x="531506" y="1513840"/>
                  </a:cubicBezTo>
                  <a:cubicBezTo>
                    <a:pt x="448533" y="1586653"/>
                    <a:pt x="114946" y="1606973"/>
                    <a:pt x="33666" y="1625600"/>
                  </a:cubicBezTo>
                  <a:cubicBezTo>
                    <a:pt x="-47614" y="1644227"/>
                    <a:pt x="43826" y="1625600"/>
                    <a:pt x="43826" y="1625600"/>
                  </a:cubicBezTo>
                </a:path>
              </a:pathLst>
            </a:custGeom>
            <a:ln w="127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Forme libre 131"/>
            <p:cNvSpPr/>
            <p:nvPr/>
          </p:nvSpPr>
          <p:spPr>
            <a:xfrm>
              <a:off x="4959209" y="2570480"/>
              <a:ext cx="1319671" cy="1296000"/>
            </a:xfrm>
            <a:custGeom>
              <a:avLst/>
              <a:gdLst>
                <a:gd name="connsiteX0" fmla="*/ 1319671 w 1319671"/>
                <a:gd name="connsiteY0" fmla="*/ 0 h 1379488"/>
                <a:gd name="connsiteX1" fmla="*/ 1035191 w 1319671"/>
                <a:gd name="connsiteY1" fmla="*/ 162560 h 1379488"/>
                <a:gd name="connsiteX2" fmla="*/ 913271 w 1319671"/>
                <a:gd name="connsiteY2" fmla="*/ 579120 h 1379488"/>
                <a:gd name="connsiteX3" fmla="*/ 517031 w 1319671"/>
                <a:gd name="connsiteY3" fmla="*/ 802640 h 1379488"/>
                <a:gd name="connsiteX4" fmla="*/ 435751 w 1319671"/>
                <a:gd name="connsiteY4" fmla="*/ 1056640 h 1379488"/>
                <a:gd name="connsiteX5" fmla="*/ 130951 w 1319671"/>
                <a:gd name="connsiteY5" fmla="*/ 1168400 h 1379488"/>
                <a:gd name="connsiteX6" fmla="*/ 9031 w 1319671"/>
                <a:gd name="connsiteY6" fmla="*/ 1371600 h 1379488"/>
                <a:gd name="connsiteX7" fmla="*/ 9031 w 1319671"/>
                <a:gd name="connsiteY7" fmla="*/ 1341120 h 137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9671" h="1379488">
                  <a:moveTo>
                    <a:pt x="1319671" y="0"/>
                  </a:moveTo>
                  <a:cubicBezTo>
                    <a:pt x="1211297" y="33020"/>
                    <a:pt x="1102924" y="66040"/>
                    <a:pt x="1035191" y="162560"/>
                  </a:cubicBezTo>
                  <a:cubicBezTo>
                    <a:pt x="967458" y="259080"/>
                    <a:pt x="999631" y="472440"/>
                    <a:pt x="913271" y="579120"/>
                  </a:cubicBezTo>
                  <a:cubicBezTo>
                    <a:pt x="826911" y="685800"/>
                    <a:pt x="596618" y="723053"/>
                    <a:pt x="517031" y="802640"/>
                  </a:cubicBezTo>
                  <a:cubicBezTo>
                    <a:pt x="437444" y="882227"/>
                    <a:pt x="500098" y="995680"/>
                    <a:pt x="435751" y="1056640"/>
                  </a:cubicBezTo>
                  <a:cubicBezTo>
                    <a:pt x="371404" y="1117600"/>
                    <a:pt x="202071" y="1115907"/>
                    <a:pt x="130951" y="1168400"/>
                  </a:cubicBezTo>
                  <a:cubicBezTo>
                    <a:pt x="59831" y="1220893"/>
                    <a:pt x="29351" y="1342813"/>
                    <a:pt x="9031" y="1371600"/>
                  </a:cubicBezTo>
                  <a:cubicBezTo>
                    <a:pt x="-11289" y="1400387"/>
                    <a:pt x="9031" y="1341120"/>
                    <a:pt x="9031" y="1341120"/>
                  </a:cubicBezTo>
                </a:path>
              </a:pathLst>
            </a:custGeom>
            <a:ln w="12700" cmpd="sng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Ellipse 132"/>
            <p:cNvSpPr/>
            <p:nvPr/>
          </p:nvSpPr>
          <p:spPr>
            <a:xfrm>
              <a:off x="5375013" y="2427457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Ellipse 133"/>
            <p:cNvSpPr/>
            <p:nvPr/>
          </p:nvSpPr>
          <p:spPr>
            <a:xfrm rot="4800000">
              <a:off x="4814468" y="3255398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Ellipse 134"/>
            <p:cNvSpPr/>
            <p:nvPr/>
          </p:nvSpPr>
          <p:spPr>
            <a:xfrm rot="4800000">
              <a:off x="5100413" y="3211701"/>
              <a:ext cx="72000" cy="144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6" name="Ellipse 135"/>
            <p:cNvSpPr/>
            <p:nvPr/>
          </p:nvSpPr>
          <p:spPr>
            <a:xfrm rot="4800000">
              <a:off x="4706996" y="2654783"/>
              <a:ext cx="36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Ellipse 136"/>
            <p:cNvSpPr/>
            <p:nvPr/>
          </p:nvSpPr>
          <p:spPr>
            <a:xfrm rot="4800000">
              <a:off x="4715911" y="3115903"/>
              <a:ext cx="108000" cy="108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8" name="Ellipse 137"/>
            <p:cNvSpPr/>
            <p:nvPr/>
          </p:nvSpPr>
          <p:spPr>
            <a:xfrm rot="4800000">
              <a:off x="4514936" y="2611281"/>
              <a:ext cx="72000" cy="144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95026" y="3425022"/>
              <a:ext cx="36000" cy="36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0" name="Ellipse 139"/>
            <p:cNvSpPr/>
            <p:nvPr/>
          </p:nvSpPr>
          <p:spPr>
            <a:xfrm>
              <a:off x="5522145" y="2884556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Ellipse 140"/>
            <p:cNvSpPr/>
            <p:nvPr/>
          </p:nvSpPr>
          <p:spPr>
            <a:xfrm>
              <a:off x="4719598" y="2739667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Ellipse 141"/>
            <p:cNvSpPr/>
            <p:nvPr/>
          </p:nvSpPr>
          <p:spPr>
            <a:xfrm>
              <a:off x="4618907" y="2551652"/>
              <a:ext cx="45719" cy="45719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Ellipse 142"/>
            <p:cNvSpPr/>
            <p:nvPr/>
          </p:nvSpPr>
          <p:spPr>
            <a:xfrm>
              <a:off x="5770718" y="2500955"/>
              <a:ext cx="174240" cy="52065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Ellipse 143"/>
            <p:cNvSpPr/>
            <p:nvPr/>
          </p:nvSpPr>
          <p:spPr>
            <a:xfrm>
              <a:off x="5770135" y="2617738"/>
              <a:ext cx="86099" cy="123316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Ellipse 144"/>
            <p:cNvSpPr/>
            <p:nvPr/>
          </p:nvSpPr>
          <p:spPr>
            <a:xfrm rot="5400000">
              <a:off x="6030799" y="3081219"/>
              <a:ext cx="72498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Ellipse 145"/>
            <p:cNvSpPr/>
            <p:nvPr/>
          </p:nvSpPr>
          <p:spPr>
            <a:xfrm rot="5400000">
              <a:off x="5923714" y="3280302"/>
              <a:ext cx="84957" cy="15511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Ellipse 146"/>
            <p:cNvSpPr/>
            <p:nvPr/>
          </p:nvSpPr>
          <p:spPr>
            <a:xfrm>
              <a:off x="5674545" y="3036956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Ellipse 147"/>
            <p:cNvSpPr/>
            <p:nvPr/>
          </p:nvSpPr>
          <p:spPr>
            <a:xfrm>
              <a:off x="5377775" y="2844656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Ellipse 148"/>
            <p:cNvSpPr/>
            <p:nvPr/>
          </p:nvSpPr>
          <p:spPr>
            <a:xfrm>
              <a:off x="5417689" y="2699889"/>
              <a:ext cx="72000" cy="72000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Ellipse 149"/>
            <p:cNvSpPr/>
            <p:nvPr/>
          </p:nvSpPr>
          <p:spPr>
            <a:xfrm rot="4800000">
              <a:off x="5069421" y="1941294"/>
              <a:ext cx="137761" cy="243176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Ellipse 150"/>
            <p:cNvSpPr/>
            <p:nvPr/>
          </p:nvSpPr>
          <p:spPr>
            <a:xfrm rot="1427488">
              <a:off x="4842512" y="2162125"/>
              <a:ext cx="137761" cy="243176"/>
            </a:xfrm>
            <a:prstGeom prst="ellipse">
              <a:avLst/>
            </a:prstGeom>
            <a:solidFill>
              <a:srgbClr val="FDD96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4" name="ZoneTexte 153"/>
          <p:cNvSpPr txBox="1"/>
          <p:nvPr/>
        </p:nvSpPr>
        <p:spPr>
          <a:xfrm>
            <a:off x="1087427" y="1340768"/>
            <a:ext cx="1578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Healthy Liver</a:t>
            </a:r>
          </a:p>
        </p:txBody>
      </p:sp>
      <p:sp>
        <p:nvSpPr>
          <p:cNvPr id="155" name="ZoneTexte 154"/>
          <p:cNvSpPr txBox="1"/>
          <p:nvPr/>
        </p:nvSpPr>
        <p:spPr>
          <a:xfrm>
            <a:off x="3731765" y="1340768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NAFLD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5731684" y="1340768"/>
            <a:ext cx="792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NASH</a:t>
            </a:r>
          </a:p>
        </p:txBody>
      </p:sp>
      <p:sp>
        <p:nvSpPr>
          <p:cNvPr id="157" name="ZoneTexte 156"/>
          <p:cNvSpPr txBox="1"/>
          <p:nvPr/>
        </p:nvSpPr>
        <p:spPr>
          <a:xfrm>
            <a:off x="7337529" y="1340768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Cirrhosis</a:t>
            </a:r>
          </a:p>
        </p:txBody>
      </p:sp>
      <p:sp>
        <p:nvSpPr>
          <p:cNvPr id="158" name="ZoneTexte 157"/>
          <p:cNvSpPr txBox="1"/>
          <p:nvPr/>
        </p:nvSpPr>
        <p:spPr>
          <a:xfrm>
            <a:off x="3923928" y="2654395"/>
            <a:ext cx="1040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Reversible</a:t>
            </a:r>
          </a:p>
        </p:txBody>
      </p:sp>
      <p:sp>
        <p:nvSpPr>
          <p:cNvPr id="159" name="ZoneTexte 158"/>
          <p:cNvSpPr txBox="1"/>
          <p:nvPr/>
        </p:nvSpPr>
        <p:spPr>
          <a:xfrm>
            <a:off x="1835696" y="2654395"/>
            <a:ext cx="1040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Reversible</a:t>
            </a:r>
          </a:p>
        </p:txBody>
      </p:sp>
      <p:sp>
        <p:nvSpPr>
          <p:cNvPr id="160" name="ZoneTexte 159"/>
          <p:cNvSpPr txBox="1"/>
          <p:nvPr/>
        </p:nvSpPr>
        <p:spPr>
          <a:xfrm>
            <a:off x="5940152" y="2654395"/>
            <a:ext cx="1124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Irreversible</a:t>
            </a:r>
          </a:p>
        </p:txBody>
      </p:sp>
      <p:cxnSp>
        <p:nvCxnSpPr>
          <p:cNvPr id="162" name="Connecteur droit avec flèche 161"/>
          <p:cNvCxnSpPr/>
          <p:nvPr/>
        </p:nvCxnSpPr>
        <p:spPr>
          <a:xfrm>
            <a:off x="2095042" y="2483598"/>
            <a:ext cx="641308" cy="0"/>
          </a:xfrm>
          <a:prstGeom prst="straightConnector1">
            <a:avLst/>
          </a:prstGeom>
          <a:ln w="38100" cmpd="sng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avec flèche 162"/>
          <p:cNvCxnSpPr/>
          <p:nvPr/>
        </p:nvCxnSpPr>
        <p:spPr>
          <a:xfrm>
            <a:off x="4199148" y="2497709"/>
            <a:ext cx="641308" cy="0"/>
          </a:xfrm>
          <a:prstGeom prst="straightConnector1">
            <a:avLst/>
          </a:prstGeom>
          <a:ln w="38100" cmpd="sng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ZoneTexte 165"/>
          <p:cNvSpPr txBox="1"/>
          <p:nvPr/>
        </p:nvSpPr>
        <p:spPr>
          <a:xfrm>
            <a:off x="179512" y="3861048"/>
            <a:ext cx="1026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Hepatocyte</a:t>
            </a:r>
          </a:p>
        </p:txBody>
      </p:sp>
      <p:sp>
        <p:nvSpPr>
          <p:cNvPr id="168" name="ZoneTexte 167"/>
          <p:cNvSpPr txBox="1"/>
          <p:nvPr/>
        </p:nvSpPr>
        <p:spPr>
          <a:xfrm>
            <a:off x="205720" y="5569495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Nucleus</a:t>
            </a:r>
          </a:p>
        </p:txBody>
      </p:sp>
      <p:sp>
        <p:nvSpPr>
          <p:cNvPr id="169" name="ZoneTexte 168"/>
          <p:cNvSpPr txBox="1"/>
          <p:nvPr/>
        </p:nvSpPr>
        <p:spPr>
          <a:xfrm>
            <a:off x="902413" y="5858108"/>
            <a:ext cx="1264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Small droplets </a:t>
            </a:r>
          </a:p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of fat</a:t>
            </a:r>
          </a:p>
        </p:txBody>
      </p:sp>
      <p:sp>
        <p:nvSpPr>
          <p:cNvPr id="170" name="ZoneTexte 169"/>
          <p:cNvSpPr txBox="1"/>
          <p:nvPr/>
        </p:nvSpPr>
        <p:spPr>
          <a:xfrm>
            <a:off x="3546202" y="3429000"/>
            <a:ext cx="1265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Large droplets </a:t>
            </a:r>
          </a:p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of fat</a:t>
            </a:r>
          </a:p>
        </p:txBody>
      </p:sp>
      <p:sp>
        <p:nvSpPr>
          <p:cNvPr id="171" name="ZoneTexte 170"/>
          <p:cNvSpPr txBox="1"/>
          <p:nvPr/>
        </p:nvSpPr>
        <p:spPr>
          <a:xfrm>
            <a:off x="2411760" y="3717032"/>
            <a:ext cx="1008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Bloated</a:t>
            </a:r>
          </a:p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hepatocyte</a:t>
            </a:r>
          </a:p>
        </p:txBody>
      </p:sp>
      <p:sp>
        <p:nvSpPr>
          <p:cNvPr id="172" name="ZoneTexte 171"/>
          <p:cNvSpPr txBox="1"/>
          <p:nvPr/>
        </p:nvSpPr>
        <p:spPr>
          <a:xfrm>
            <a:off x="2915816" y="5877272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Displaced</a:t>
            </a:r>
          </a:p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nucleus</a:t>
            </a:r>
          </a:p>
        </p:txBody>
      </p:sp>
      <p:sp>
        <p:nvSpPr>
          <p:cNvPr id="173" name="ZoneTexte 172"/>
          <p:cNvSpPr txBox="1"/>
          <p:nvPr/>
        </p:nvSpPr>
        <p:spPr>
          <a:xfrm>
            <a:off x="4887065" y="5661248"/>
            <a:ext cx="10089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Inflamed </a:t>
            </a:r>
          </a:p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dying</a:t>
            </a:r>
          </a:p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hepatocyte</a:t>
            </a:r>
          </a:p>
        </p:txBody>
      </p:sp>
      <p:sp>
        <p:nvSpPr>
          <p:cNvPr id="174" name="ZoneTexte 173"/>
          <p:cNvSpPr txBox="1"/>
          <p:nvPr/>
        </p:nvSpPr>
        <p:spPr>
          <a:xfrm>
            <a:off x="6268270" y="3697868"/>
            <a:ext cx="813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Collagen</a:t>
            </a:r>
          </a:p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fibers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7884368" y="5714092"/>
            <a:ext cx="103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Remnant of</a:t>
            </a:r>
          </a:p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dead cells</a:t>
            </a:r>
          </a:p>
        </p:txBody>
      </p:sp>
      <p:sp>
        <p:nvSpPr>
          <p:cNvPr id="176" name="ZoneTexte 175"/>
          <p:cNvSpPr txBox="1"/>
          <p:nvPr/>
        </p:nvSpPr>
        <p:spPr>
          <a:xfrm>
            <a:off x="8100392" y="3769295"/>
            <a:ext cx="773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Scarring</a:t>
            </a:r>
          </a:p>
        </p:txBody>
      </p:sp>
      <p:sp>
        <p:nvSpPr>
          <p:cNvPr id="177" name="Titre 17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NAFLD: progression of disease</a:t>
            </a:r>
          </a:p>
        </p:txBody>
      </p:sp>
      <p:cxnSp>
        <p:nvCxnSpPr>
          <p:cNvPr id="618" name="Connecteur droit avec flèche 617">
            <a:extLst>
              <a:ext uri="{FF2B5EF4-FFF2-40B4-BE49-F238E27FC236}">
                <a16:creationId xmlns:a16="http://schemas.microsoft.com/office/drawing/2014/main" xmlns="" id="{E446428D-67B2-41A2-B4F8-35E24B9D9B4D}"/>
              </a:ext>
            </a:extLst>
          </p:cNvPr>
          <p:cNvCxnSpPr/>
          <p:nvPr/>
        </p:nvCxnSpPr>
        <p:spPr>
          <a:xfrm>
            <a:off x="6296127" y="2497709"/>
            <a:ext cx="641308" cy="0"/>
          </a:xfrm>
          <a:prstGeom prst="straightConnector1">
            <a:avLst/>
          </a:prstGeom>
          <a:ln w="38100" cmpd="sng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0A1C54D8-9A5D-4716-9515-B5D5D0330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948" y="4183044"/>
            <a:ext cx="1619250" cy="14954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B3B881A-3A9D-4919-AFEF-EA95E50D3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961" y="4144944"/>
            <a:ext cx="1619250" cy="1571625"/>
          </a:xfrm>
          <a:prstGeom prst="rect">
            <a:avLst/>
          </a:prstGeom>
        </p:spPr>
      </p:pic>
      <p:cxnSp>
        <p:nvCxnSpPr>
          <p:cNvPr id="4" name="Connecteur droit avec flèche 3"/>
          <p:cNvCxnSpPr>
            <a:stCxn id="166" idx="2"/>
          </p:cNvCxnSpPr>
          <p:nvPr/>
        </p:nvCxnSpPr>
        <p:spPr>
          <a:xfrm>
            <a:off x="692826" y="4168825"/>
            <a:ext cx="710822" cy="412303"/>
          </a:xfrm>
          <a:prstGeom prst="straightConnector1">
            <a:avLst/>
          </a:prstGeom>
          <a:ln w="19050" cmpd="sng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avec flèche 177"/>
          <p:cNvCxnSpPr/>
          <p:nvPr/>
        </p:nvCxnSpPr>
        <p:spPr>
          <a:xfrm flipV="1">
            <a:off x="611560" y="5301209"/>
            <a:ext cx="352905" cy="288031"/>
          </a:xfrm>
          <a:prstGeom prst="straightConnector1">
            <a:avLst/>
          </a:prstGeom>
          <a:ln w="19050" cmpd="sng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avec flèche 178"/>
          <p:cNvCxnSpPr>
            <a:stCxn id="169" idx="0"/>
          </p:cNvCxnSpPr>
          <p:nvPr/>
        </p:nvCxnSpPr>
        <p:spPr>
          <a:xfrm flipV="1">
            <a:off x="1534638" y="5517234"/>
            <a:ext cx="221915" cy="340874"/>
          </a:xfrm>
          <a:prstGeom prst="straightConnector1">
            <a:avLst/>
          </a:prstGeom>
          <a:ln w="19050" cmpd="sng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avec flèche 179"/>
          <p:cNvCxnSpPr>
            <a:endCxn id="124" idx="7"/>
          </p:cNvCxnSpPr>
          <p:nvPr/>
        </p:nvCxnSpPr>
        <p:spPr>
          <a:xfrm>
            <a:off x="2843808" y="4221088"/>
            <a:ext cx="826237" cy="465830"/>
          </a:xfrm>
          <a:prstGeom prst="straightConnector1">
            <a:avLst/>
          </a:prstGeom>
          <a:ln w="19050" cmpd="sng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/>
          <p:cNvCxnSpPr/>
          <p:nvPr/>
        </p:nvCxnSpPr>
        <p:spPr>
          <a:xfrm flipH="1">
            <a:off x="3830827" y="3861048"/>
            <a:ext cx="309125" cy="504725"/>
          </a:xfrm>
          <a:prstGeom prst="straightConnector1">
            <a:avLst/>
          </a:prstGeom>
          <a:ln w="19050" cmpd="sng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avec flèche 181"/>
          <p:cNvCxnSpPr>
            <a:stCxn id="172" idx="0"/>
            <a:endCxn id="94" idx="4"/>
          </p:cNvCxnSpPr>
          <p:nvPr/>
        </p:nvCxnSpPr>
        <p:spPr>
          <a:xfrm flipV="1">
            <a:off x="3360810" y="5029821"/>
            <a:ext cx="357673" cy="847451"/>
          </a:xfrm>
          <a:prstGeom prst="straightConnector1">
            <a:avLst/>
          </a:prstGeom>
          <a:ln w="19050" cmpd="sng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avec flèche 185"/>
          <p:cNvCxnSpPr/>
          <p:nvPr/>
        </p:nvCxnSpPr>
        <p:spPr>
          <a:xfrm flipV="1">
            <a:off x="5436096" y="5157192"/>
            <a:ext cx="0" cy="504056"/>
          </a:xfrm>
          <a:prstGeom prst="straightConnector1">
            <a:avLst/>
          </a:prstGeom>
          <a:ln w="19050" cmpd="sng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avec flèche 186"/>
          <p:cNvCxnSpPr/>
          <p:nvPr/>
        </p:nvCxnSpPr>
        <p:spPr>
          <a:xfrm flipH="1">
            <a:off x="6372200" y="4221088"/>
            <a:ext cx="288032" cy="451212"/>
          </a:xfrm>
          <a:prstGeom prst="straightConnector1">
            <a:avLst/>
          </a:prstGeom>
          <a:ln w="19050" cmpd="sng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avec flèche 187"/>
          <p:cNvCxnSpPr/>
          <p:nvPr/>
        </p:nvCxnSpPr>
        <p:spPr>
          <a:xfrm flipH="1" flipV="1">
            <a:off x="8388424" y="5085185"/>
            <a:ext cx="72008" cy="648087"/>
          </a:xfrm>
          <a:prstGeom prst="straightConnector1">
            <a:avLst/>
          </a:prstGeom>
          <a:ln w="19050" cmpd="sng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avec flèche 188"/>
          <p:cNvCxnSpPr/>
          <p:nvPr/>
        </p:nvCxnSpPr>
        <p:spPr>
          <a:xfrm>
            <a:off x="8532440" y="4077072"/>
            <a:ext cx="72008" cy="504056"/>
          </a:xfrm>
          <a:prstGeom prst="straightConnector1">
            <a:avLst/>
          </a:prstGeom>
          <a:ln w="19050" cmpd="sng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8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Liver histology in NAFLD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BAB07C9-5B92-4221-A06E-44186E23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47" y="3564491"/>
            <a:ext cx="8351838" cy="2518729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Histology scoring</a:t>
            </a:r>
          </a:p>
          <a:p>
            <a:r>
              <a:rPr lang="en-US" sz="1800"/>
              <a:t>NAS (NAFLD Activity Score), reflects disease activity: unweighted composite of</a:t>
            </a:r>
          </a:p>
          <a:p>
            <a:pPr lvl="1"/>
            <a:r>
              <a:rPr lang="en-US" sz="1400"/>
              <a:t>Steatosis (0 to 3)</a:t>
            </a:r>
          </a:p>
          <a:p>
            <a:pPr lvl="1"/>
            <a:r>
              <a:rPr lang="en-US" sz="1400"/>
              <a:t>Lobular inflammation (0 to 3)</a:t>
            </a:r>
          </a:p>
          <a:p>
            <a:pPr lvl="1"/>
            <a:r>
              <a:rPr lang="en-US" sz="1400"/>
              <a:t>Ballooning (0 to 2)</a:t>
            </a:r>
            <a:br>
              <a:rPr lang="en-US" sz="1400"/>
            </a:br>
            <a:endParaRPr lang="en-US" sz="1400"/>
          </a:p>
          <a:p>
            <a:r>
              <a:rPr lang="en-US" sz="1800"/>
              <a:t>SAF Score: semi-quantitative score of</a:t>
            </a:r>
          </a:p>
          <a:p>
            <a:pPr lvl="1"/>
            <a:r>
              <a:rPr lang="en-US" sz="1400"/>
              <a:t>Steatosis (0 to 3)</a:t>
            </a:r>
          </a:p>
          <a:p>
            <a:pPr lvl="1"/>
            <a:r>
              <a:rPr lang="en-US" sz="1400"/>
              <a:t>Activity (lobular inflammation + ballooning) = NAS (0 to 8)</a:t>
            </a:r>
          </a:p>
          <a:p>
            <a:pPr lvl="1"/>
            <a:r>
              <a:rPr lang="en-US" sz="1400"/>
              <a:t>Fibrosis (0 to 4)</a:t>
            </a:r>
          </a:p>
        </p:txBody>
      </p:sp>
      <p:graphicFrame>
        <p:nvGraphicFramePr>
          <p:cNvPr id="11" name="Group 77">
            <a:extLst>
              <a:ext uri="{FF2B5EF4-FFF2-40B4-BE49-F238E27FC236}">
                <a16:creationId xmlns:a16="http://schemas.microsoft.com/office/drawing/2014/main" xmlns="" id="{2BC477D2-9315-4864-A12F-D4A631E62F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102199"/>
              </p:ext>
            </p:extLst>
          </p:nvPr>
        </p:nvGraphicFramePr>
        <p:xfrm>
          <a:off x="396428" y="1300668"/>
          <a:ext cx="8568059" cy="2015668"/>
        </p:xfrm>
        <a:graphic>
          <a:graphicData uri="http://schemas.openxmlformats.org/drawingml/2006/table">
            <a:tbl>
              <a:tblPr/>
              <a:tblGrid>
                <a:gridCol w="3023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8700">
                <a:tc>
                  <a:txBody>
                    <a:bodyPr/>
                    <a:lstStyle/>
                    <a:p>
                      <a:endParaRPr lang="en-US" sz="16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NAFLD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Cirrhosis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545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Hepatic steatosis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 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Current or previous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8204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Lobular and portal</a:t>
                      </a:r>
                      <a:r>
                        <a:rPr lang="en-US" sz="1600" b="1" baseline="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en-US" sz="1600" b="1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nflammation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8204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Hepatocellular injury (ballooning)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7545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Fibrosis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F0 to F3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12" name="Grouper 26">
            <a:extLst>
              <a:ext uri="{FF2B5EF4-FFF2-40B4-BE49-F238E27FC236}">
                <a16:creationId xmlns:a16="http://schemas.microsoft.com/office/drawing/2014/main" xmlns="" id="{05BAC244-2CA8-4A31-9454-53199E4FD150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13" name="AutoShape 162">
              <a:extLst>
                <a:ext uri="{FF2B5EF4-FFF2-40B4-BE49-F238E27FC236}">
                  <a16:creationId xmlns:a16="http://schemas.microsoft.com/office/drawing/2014/main" xmlns="" id="{68D8D0A3-018D-44C3-8DF0-1CC11CE1E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14" name="ZoneTexte 23">
              <a:extLst>
                <a:ext uri="{FF2B5EF4-FFF2-40B4-BE49-F238E27FC236}">
                  <a16:creationId xmlns:a16="http://schemas.microsoft.com/office/drawing/2014/main" xmlns="" id="{521F3D6F-437E-4F80-82C2-A2A9E3A5D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15" name="ZoneTexte 69">
            <a:extLst>
              <a:ext uri="{FF2B5EF4-FFF2-40B4-BE49-F238E27FC236}">
                <a16:creationId xmlns:a16="http://schemas.microsoft.com/office/drawing/2014/main" xmlns="" id="{1CDDD4EC-1B4B-4542-B605-D12AB4412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574023"/>
            <a:ext cx="707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Chalasani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N. Practice Guidance from the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AASLD;Hepatology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2018;67:328-357</a:t>
            </a:r>
          </a:p>
        </p:txBody>
      </p:sp>
    </p:spTree>
    <p:extLst>
      <p:ext uri="{BB962C8B-B14F-4D97-AF65-F5344CB8AC3E}">
        <p14:creationId xmlns:p14="http://schemas.microsoft.com/office/powerpoint/2010/main" val="1549306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876"/>
          </a:xfrm>
        </p:spPr>
        <p:txBody>
          <a:bodyPr>
            <a:normAutofit/>
          </a:bodyPr>
          <a:lstStyle/>
          <a:p>
            <a:r>
              <a:rPr lang="en-US" dirty="0"/>
              <a:t>Screening for NAFLD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D3FB9A3A-8CB0-4DC9-AB66-549629A8B83D}"/>
              </a:ext>
            </a:extLst>
          </p:cNvPr>
          <p:cNvGrpSpPr/>
          <p:nvPr/>
        </p:nvGrpSpPr>
        <p:grpSpPr>
          <a:xfrm>
            <a:off x="188817" y="1236518"/>
            <a:ext cx="8847679" cy="5104701"/>
            <a:chOff x="188817" y="1236518"/>
            <a:chExt cx="8847679" cy="5104701"/>
          </a:xfrm>
        </p:grpSpPr>
        <p:sp>
          <p:nvSpPr>
            <p:cNvPr id="4" name="ZoneTexte 3"/>
            <p:cNvSpPr txBox="1"/>
            <p:nvPr/>
          </p:nvSpPr>
          <p:spPr>
            <a:xfrm>
              <a:off x="2430422" y="1236518"/>
              <a:ext cx="4496295" cy="374571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Calibri" panose="020F0502020204030204" pitchFamily="34" charset="0"/>
                  <a:cs typeface="Calibri" panose="020F0502020204030204" pitchFamily="34" charset="0"/>
                </a:rPr>
                <a:t>Incidentally discovered Hepatic Steatosis (Imaging)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123801" y="2063034"/>
              <a:ext cx="3114477" cy="919401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latin typeface="Calibri" panose="020F0502020204030204" pitchFamily="34" charset="0"/>
                  <a:cs typeface="Calibri" panose="020F0502020204030204" pitchFamily="34" charset="0"/>
                </a:rPr>
                <a:t>Liver-related symptoms or signs ?</a:t>
              </a:r>
            </a:p>
            <a:p>
              <a:pPr algn="ctr"/>
              <a:r>
                <a:rPr lang="en-US" sz="1600" b="1">
                  <a:latin typeface="Calibri" panose="020F0502020204030204" pitchFamily="34" charset="0"/>
                  <a:cs typeface="Calibri" panose="020F0502020204030204" pitchFamily="34" charset="0"/>
                </a:rPr>
                <a:t>or</a:t>
              </a:r>
            </a:p>
            <a:p>
              <a:pPr algn="ctr"/>
              <a:r>
                <a:rPr lang="en-US" sz="1600" b="1">
                  <a:latin typeface="Calibri" panose="020F0502020204030204" pitchFamily="34" charset="0"/>
                  <a:cs typeface="Calibri" panose="020F0502020204030204" pitchFamily="34" charset="0"/>
                </a:rPr>
                <a:t>Abnormal liver biochemistries ?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302755" y="3262856"/>
              <a:ext cx="520235" cy="374571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Calibri" panose="020F0502020204030204" pitchFamily="34" charset="0"/>
                  <a:cs typeface="Calibri" panose="020F0502020204030204" pitchFamily="34" charset="0"/>
                </a:rPr>
                <a:t>YES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642098" y="3262856"/>
              <a:ext cx="489839" cy="374571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Calibri" panose="020F0502020204030204" pitchFamily="34" charset="0"/>
                  <a:cs typeface="Calibri" panose="020F0502020204030204" pitchFamily="34" charset="0"/>
                </a:rPr>
                <a:t>NO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14849" y="4187971"/>
              <a:ext cx="2830961" cy="374571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Calibri" panose="020F0502020204030204" pitchFamily="34" charset="0"/>
                  <a:cs typeface="Calibri" panose="020F0502020204030204" pitchFamily="34" charset="0"/>
                </a:rPr>
                <a:t>Evaluation for potential NAFLD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211960" y="4243268"/>
              <a:ext cx="2312459" cy="1464231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Assess for metabolic </a:t>
              </a:r>
              <a:b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risk factors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Obesity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Diabetes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Dyslipidemia</a:t>
              </a:r>
            </a:p>
          </p:txBody>
        </p:sp>
        <p:sp>
          <p:nvSpPr>
            <p:cNvPr id="12" name="Rectangle : coins arrondis 11"/>
            <p:cNvSpPr/>
            <p:nvPr/>
          </p:nvSpPr>
          <p:spPr>
            <a:xfrm>
              <a:off x="6596427" y="4191803"/>
              <a:ext cx="2440069" cy="2009061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Alternate causes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Significant alcoholism </a:t>
              </a:r>
              <a:b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(&gt; 21 standard drinks/week in men, &gt; 14 in women)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Medications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88817" y="1693702"/>
              <a:ext cx="1542112" cy="374571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Calibri" panose="020F0502020204030204" pitchFamily="34" charset="0"/>
                  <a:cs typeface="Calibri" panose="020F0502020204030204" pitchFamily="34" charset="0"/>
                </a:rPr>
                <a:t>Type 2 diabetes</a:t>
              </a:r>
            </a:p>
          </p:txBody>
        </p:sp>
        <p:cxnSp>
          <p:nvCxnSpPr>
            <p:cNvPr id="15" name="Connecteur droit avec flèche 14"/>
            <p:cNvCxnSpPr>
              <a:cxnSpLocks/>
              <a:stCxn id="13" idx="2"/>
              <a:endCxn id="9" idx="0"/>
            </p:cNvCxnSpPr>
            <p:nvPr/>
          </p:nvCxnSpPr>
          <p:spPr>
            <a:xfrm>
              <a:off x="959873" y="2068273"/>
              <a:ext cx="970457" cy="2119698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cxnSpLocks/>
              <a:stCxn id="6" idx="2"/>
            </p:cNvCxnSpPr>
            <p:nvPr/>
          </p:nvCxnSpPr>
          <p:spPr>
            <a:xfrm flipH="1">
              <a:off x="2141487" y="3637427"/>
              <a:ext cx="421386" cy="550544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cxnSpLocks/>
              <a:stCxn id="7" idx="2"/>
              <a:endCxn id="10" idx="0"/>
            </p:cNvCxnSpPr>
            <p:nvPr/>
          </p:nvCxnSpPr>
          <p:spPr>
            <a:xfrm flipH="1">
              <a:off x="5368190" y="3637427"/>
              <a:ext cx="518828" cy="60584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>
              <a:cxnSpLocks/>
              <a:stCxn id="7" idx="3"/>
              <a:endCxn id="12" idx="0"/>
            </p:cNvCxnSpPr>
            <p:nvPr/>
          </p:nvCxnSpPr>
          <p:spPr>
            <a:xfrm>
              <a:off x="6131937" y="3450142"/>
              <a:ext cx="1684525" cy="741661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>
              <a:cxnSpLocks/>
              <a:stCxn id="4" idx="2"/>
              <a:endCxn id="5" idx="0"/>
            </p:cNvCxnSpPr>
            <p:nvPr/>
          </p:nvCxnSpPr>
          <p:spPr>
            <a:xfrm>
              <a:off x="4678570" y="1611089"/>
              <a:ext cx="2470" cy="451945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cxnSpLocks/>
              <a:stCxn id="5" idx="2"/>
              <a:endCxn id="6" idx="3"/>
            </p:cNvCxnSpPr>
            <p:nvPr/>
          </p:nvCxnSpPr>
          <p:spPr>
            <a:xfrm flipH="1">
              <a:off x="2822990" y="2982435"/>
              <a:ext cx="1858050" cy="46770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>
              <a:cxnSpLocks/>
              <a:stCxn id="5" idx="2"/>
              <a:endCxn id="7" idx="1"/>
            </p:cNvCxnSpPr>
            <p:nvPr/>
          </p:nvCxnSpPr>
          <p:spPr>
            <a:xfrm>
              <a:off x="4681040" y="2982435"/>
              <a:ext cx="961058" cy="467707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361199" y="4876988"/>
              <a:ext cx="3782980" cy="1464231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rgbClr val="0070C0"/>
                </a:buClr>
                <a:buFont typeface="Arial"/>
                <a:buChar char="•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Exclude other etiologies for steatosis,</a:t>
              </a:r>
              <a:b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chronic liver diseases</a:t>
              </a:r>
            </a:p>
            <a:p>
              <a:pPr marL="285750" indent="-285750">
                <a:buClr>
                  <a:srgbClr val="0070C0"/>
                </a:buClr>
                <a:buFont typeface="Arial"/>
                <a:buChar char="•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NAFLD Fibrosis Score (NFS)</a:t>
              </a:r>
            </a:p>
            <a:p>
              <a:pPr marL="285750" indent="-285750">
                <a:buClr>
                  <a:srgbClr val="0070C0"/>
                </a:buClr>
                <a:buFont typeface="Arial"/>
                <a:buChar char="•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FIB-4 index</a:t>
              </a:r>
            </a:p>
            <a:p>
              <a:pPr marL="285750" indent="-285750">
                <a:buClr>
                  <a:srgbClr val="0070C0"/>
                </a:buClr>
                <a:buFont typeface="Arial"/>
                <a:buChar char="•"/>
              </a:pP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Elastography</a:t>
              </a:r>
            </a:p>
          </p:txBody>
        </p:sp>
        <p:cxnSp>
          <p:nvCxnSpPr>
            <p:cNvPr id="31" name="Connecteur droit avec flèche 30"/>
            <p:cNvCxnSpPr>
              <a:cxnSpLocks/>
            </p:cNvCxnSpPr>
            <p:nvPr/>
          </p:nvCxnSpPr>
          <p:spPr>
            <a:xfrm>
              <a:off x="2051720" y="4581128"/>
              <a:ext cx="0" cy="314446"/>
            </a:xfrm>
            <a:prstGeom prst="straightConnector1">
              <a:avLst/>
            </a:prstGeom>
            <a:ln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r 26">
            <a:extLst>
              <a:ext uri="{FF2B5EF4-FFF2-40B4-BE49-F238E27FC236}">
                <a16:creationId xmlns:a16="http://schemas.microsoft.com/office/drawing/2014/main" xmlns="" id="{8040C3F2-15DE-495F-8CED-E5A9C0CEF518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23" name="AutoShape 162">
              <a:extLst>
                <a:ext uri="{FF2B5EF4-FFF2-40B4-BE49-F238E27FC236}">
                  <a16:creationId xmlns:a16="http://schemas.microsoft.com/office/drawing/2014/main" xmlns="" id="{229D8953-A942-4B55-A9B8-C1C93D845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5" name="ZoneTexte 23">
              <a:extLst>
                <a:ext uri="{FF2B5EF4-FFF2-40B4-BE49-F238E27FC236}">
                  <a16:creationId xmlns:a16="http://schemas.microsoft.com/office/drawing/2014/main" xmlns="" id="{6309BB25-5C52-4D33-9C15-C797A49E7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</a:p>
          </p:txBody>
        </p:sp>
      </p:grpSp>
      <p:sp>
        <p:nvSpPr>
          <p:cNvPr id="26" name="ZoneTexte 69">
            <a:extLst>
              <a:ext uri="{FF2B5EF4-FFF2-40B4-BE49-F238E27FC236}">
                <a16:creationId xmlns:a16="http://schemas.microsoft.com/office/drawing/2014/main" xmlns="" id="{54EA2112-C995-4C1A-AF47-4B922C359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574023"/>
            <a:ext cx="707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Chalasani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N. Practice Guidance from the AASLD; Hepatology 2018;67:328-357</a:t>
            </a:r>
          </a:p>
        </p:txBody>
      </p:sp>
    </p:spTree>
    <p:extLst>
      <p:ext uri="{BB962C8B-B14F-4D97-AF65-F5344CB8AC3E}">
        <p14:creationId xmlns:p14="http://schemas.microsoft.com/office/powerpoint/2010/main" val="64522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Non-invasive Scores of NAFLD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4797152"/>
            <a:ext cx="820236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NFS: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www.mdcalc.com/nafld-non-alcoholic-fatty-liver-disease-fibrosis-score or gihep.com/calculators/hepatology/nafld-fibrosis-score</a:t>
            </a:r>
          </a:p>
          <a:p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 FIB-4: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www.mdcalc.com/fibrosis-4-fib-4-index-liver-fibrosis or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gihep.com/calculators/hepatology/fibrosis-4-score</a:t>
            </a:r>
          </a:p>
          <a:p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er 26">
            <a:extLst>
              <a:ext uri="{FF2B5EF4-FFF2-40B4-BE49-F238E27FC236}">
                <a16:creationId xmlns:a16="http://schemas.microsoft.com/office/drawing/2014/main" xmlns="" id="{B6CF49AC-B24A-417F-A30A-734451F85291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7" name="AutoShape 162">
              <a:extLst>
                <a:ext uri="{FF2B5EF4-FFF2-40B4-BE49-F238E27FC236}">
                  <a16:creationId xmlns:a16="http://schemas.microsoft.com/office/drawing/2014/main" xmlns="" id="{D7356706-FE95-425B-9C47-71B4DC44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8" name="ZoneTexte 23">
              <a:extLst>
                <a:ext uri="{FF2B5EF4-FFF2-40B4-BE49-F238E27FC236}">
                  <a16:creationId xmlns:a16="http://schemas.microsoft.com/office/drawing/2014/main" xmlns="" id="{131DD747-D62F-4A15-A781-CA1A5FB14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graphicFrame>
        <p:nvGraphicFramePr>
          <p:cNvPr id="9" name="Group 77">
            <a:extLst>
              <a:ext uri="{FF2B5EF4-FFF2-40B4-BE49-F238E27FC236}">
                <a16:creationId xmlns:a16="http://schemas.microsoft.com/office/drawing/2014/main" xmlns="" id="{AB75004C-FD05-4FE9-AB3B-7E2F8E23DE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435777"/>
              </p:ext>
            </p:extLst>
          </p:nvPr>
        </p:nvGraphicFramePr>
        <p:xfrm>
          <a:off x="396428" y="1340768"/>
          <a:ext cx="8229600" cy="3315087"/>
        </p:xfrm>
        <a:graphic>
          <a:graphicData uri="http://schemas.openxmlformats.org/drawingml/2006/table">
            <a:tbl>
              <a:tblPr/>
              <a:tblGrid>
                <a:gridCol w="3596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4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77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1073">
                <a:tc>
                  <a:txBody>
                    <a:bodyPr/>
                    <a:lstStyle/>
                    <a:p>
                      <a:endParaRPr lang="en-US" noProof="0">
                        <a:solidFill>
                          <a:srgbClr val="33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NAFLD Fibrosis </a:t>
                      </a:r>
                      <a:r>
                        <a:rPr lang="en-US" b="1" baseline="0" noProof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(NFS) *</a:t>
                      </a:r>
                      <a:endParaRPr lang="en-US" b="1" noProof="0">
                        <a:solidFill>
                          <a:srgbClr val="333399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FIB-4 **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043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5043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Platelet count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812642"/>
                  </a:ext>
                </a:extLst>
              </a:tr>
              <a:tr h="303035">
                <a:tc>
                  <a:txBody>
                    <a:bodyPr/>
                    <a:lstStyle/>
                    <a:p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Albumin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7007997"/>
                  </a:ext>
                </a:extLst>
              </a:tr>
              <a:tr h="372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Impaired fasting glucose or diabetes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17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35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Assessment</a:t>
            </a:r>
            <a:r>
              <a:rPr lang="fr-FR" dirty="0"/>
              <a:t> of NAFLD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1268760"/>
            <a:ext cx="8280722" cy="482441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/>
              <a:t>Non invasive evaluation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700" dirty="0"/>
              <a:t>Presence of metabolic syndrome: predictive of steatosis</a:t>
            </a:r>
            <a:r>
              <a:rPr lang="en-GB" sz="1700" dirty="0">
                <a:sym typeface="Wingdings"/>
              </a:rPr>
              <a:t> LIVER BIOPSY</a:t>
            </a:r>
            <a:endParaRPr lang="en-GB" sz="17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700" dirty="0"/>
              <a:t>NFS*, FIB-4, vibration controlled transient elastography, magnetic resonance elastography: predictive of advanced fibrosis </a:t>
            </a:r>
            <a:r>
              <a:rPr lang="en-GB" sz="1700" dirty="0">
                <a:sym typeface="Wingdings"/>
              </a:rPr>
              <a:t> LIVER BIOPSY</a:t>
            </a:r>
            <a:endParaRPr lang="en-GB" sz="17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700" dirty="0"/>
              <a:t>Serum ferritin and iron saturation: if </a:t>
            </a:r>
            <a:r>
              <a:rPr lang="en-GB" sz="1700" dirty="0">
                <a:sym typeface="Wingdings"/>
              </a:rPr>
              <a:t></a:t>
            </a:r>
            <a:r>
              <a:rPr lang="en-GB" sz="1700" dirty="0"/>
              <a:t>, marker of possible hepatic injury and/or hemochromatosis (homozygote or heterozygote C282Y HFE mutation)</a:t>
            </a:r>
            <a:r>
              <a:rPr lang="en-GB" sz="1700" dirty="0">
                <a:sym typeface="Wingdings"/>
              </a:rPr>
              <a:t>  LIVER BIOPSY</a:t>
            </a:r>
            <a:endParaRPr lang="en-GB" sz="1700" dirty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700" dirty="0"/>
              <a:t>High serum </a:t>
            </a:r>
            <a:r>
              <a:rPr lang="en-GB" sz="1700" dirty="0" err="1"/>
              <a:t>titers</a:t>
            </a:r>
            <a:r>
              <a:rPr lang="en-GB" sz="1700" dirty="0"/>
              <a:t> of autoantibodies in association with other features suggestive of autoimmune liver disease (&gt; 5 ULN aminotransferases, high globulins, or high total protein to albumin ratio)</a:t>
            </a:r>
            <a:r>
              <a:rPr lang="en-GB" sz="1700" dirty="0">
                <a:sym typeface="Wingdings"/>
              </a:rPr>
              <a:t>  </a:t>
            </a:r>
            <a:r>
              <a:rPr lang="en-GB" sz="1700" dirty="0"/>
              <a:t>work-up for autoimmune liver disease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sz="1700" dirty="0"/>
              <a:t>Consider presence of commonly associated comorbidities (central obesity, hypertension, </a:t>
            </a:r>
            <a:r>
              <a:rPr lang="en-GB" sz="1700" dirty="0" err="1"/>
              <a:t>dyslipidemia</a:t>
            </a:r>
            <a:r>
              <a:rPr lang="en-GB" sz="1700" dirty="0"/>
              <a:t>, diabetes or insulin resistance, hypothyroidism,   polycystic ovary syndrome, obstructive sleep </a:t>
            </a:r>
            <a:r>
              <a:rPr lang="en-GB" sz="1700" dirty="0" err="1"/>
              <a:t>apnea</a:t>
            </a:r>
            <a:r>
              <a:rPr lang="en-GB" sz="1700" dirty="0"/>
              <a:t>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GB" sz="1700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1700" dirty="0"/>
          </a:p>
        </p:txBody>
      </p:sp>
      <p:sp>
        <p:nvSpPr>
          <p:cNvPr id="4" name="Rectangle 3"/>
          <p:cNvSpPr/>
          <p:nvPr/>
        </p:nvSpPr>
        <p:spPr>
          <a:xfrm>
            <a:off x="539750" y="5491144"/>
            <a:ext cx="84020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* NFS is based on 6 variables (age, BMI, hyperglycemia, platelet count, albumin, and AST/ALT ratio) and is calculated using the published formula 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http://gihep.com/calculators/hepatology/nafld-fibrosis-score/</a:t>
            </a:r>
          </a:p>
        </p:txBody>
      </p:sp>
      <p:grpSp>
        <p:nvGrpSpPr>
          <p:cNvPr id="6" name="Grouper 26">
            <a:extLst>
              <a:ext uri="{FF2B5EF4-FFF2-40B4-BE49-F238E27FC236}">
                <a16:creationId xmlns:a16="http://schemas.microsoft.com/office/drawing/2014/main" xmlns="" id="{E6A8E4C0-C3D5-4305-8CD6-11A7B34CF7C3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7" name="AutoShape 162">
              <a:extLst>
                <a:ext uri="{FF2B5EF4-FFF2-40B4-BE49-F238E27FC236}">
                  <a16:creationId xmlns:a16="http://schemas.microsoft.com/office/drawing/2014/main" xmlns="" id="{0CC421CB-1C19-49D5-A5E5-244562A71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8" name="ZoneTexte 23">
              <a:extLst>
                <a:ext uri="{FF2B5EF4-FFF2-40B4-BE49-F238E27FC236}">
                  <a16:creationId xmlns:a16="http://schemas.microsoft.com/office/drawing/2014/main" xmlns="" id="{E02E5716-45D0-4214-9261-9FB9CD7B6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11" name="ZoneTexte 69">
            <a:extLst>
              <a:ext uri="{FF2B5EF4-FFF2-40B4-BE49-F238E27FC236}">
                <a16:creationId xmlns:a16="http://schemas.microsoft.com/office/drawing/2014/main" xmlns="" id="{C0121733-36C6-4E08-9A8E-6073AE1D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574023"/>
            <a:ext cx="707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Chalasani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N. Practice Guidance from the AASLD ; Hepatology 2018;67:328-357</a:t>
            </a:r>
          </a:p>
        </p:txBody>
      </p:sp>
    </p:spTree>
    <p:extLst>
      <p:ext uri="{BB962C8B-B14F-4D97-AF65-F5344CB8AC3E}">
        <p14:creationId xmlns:p14="http://schemas.microsoft.com/office/powerpoint/2010/main" val="421480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Likelihood of NASH and fibrosis </a:t>
            </a:r>
            <a:br>
              <a:rPr lang="fr-FR"/>
            </a:br>
            <a:r>
              <a:rPr lang="fr-FR"/>
              <a:t>in patients with NAFLD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5013176"/>
            <a:ext cx="8351838" cy="1728192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000"/>
              <a:t>Patients at risk for clinical progression</a:t>
            </a:r>
          </a:p>
          <a:p>
            <a:pPr lvl="1">
              <a:spcBef>
                <a:spcPts val="200"/>
              </a:spcBef>
            </a:pPr>
            <a:r>
              <a:rPr lang="en-US" sz="1600"/>
              <a:t>Steatosis ≥ 1</a:t>
            </a:r>
          </a:p>
          <a:p>
            <a:pPr lvl="1">
              <a:spcBef>
                <a:spcPts val="200"/>
              </a:spcBef>
            </a:pPr>
            <a:r>
              <a:rPr lang="en-US" sz="1600"/>
              <a:t>Ballooning ≥ 1</a:t>
            </a:r>
          </a:p>
          <a:p>
            <a:pPr lvl="1">
              <a:spcBef>
                <a:spcPts val="200"/>
              </a:spcBef>
            </a:pPr>
            <a:r>
              <a:rPr lang="en-US" sz="1600"/>
              <a:t>Inflammation ≥ 1</a:t>
            </a:r>
          </a:p>
          <a:p>
            <a:pPr lvl="1">
              <a:spcBef>
                <a:spcPts val="200"/>
              </a:spcBef>
            </a:pPr>
            <a:r>
              <a:rPr lang="en-US" sz="1600"/>
              <a:t>NAS (NAFLD Activity Score) ≥ 4</a:t>
            </a:r>
          </a:p>
          <a:p>
            <a:pPr lvl="1">
              <a:spcBef>
                <a:spcPts val="200"/>
              </a:spcBef>
            </a:pPr>
            <a:r>
              <a:rPr lang="en-US" sz="1600"/>
              <a:t>≥ F2</a:t>
            </a:r>
          </a:p>
        </p:txBody>
      </p:sp>
      <p:grpSp>
        <p:nvGrpSpPr>
          <p:cNvPr id="6" name="Grouper 26">
            <a:extLst>
              <a:ext uri="{FF2B5EF4-FFF2-40B4-BE49-F238E27FC236}">
                <a16:creationId xmlns:a16="http://schemas.microsoft.com/office/drawing/2014/main" xmlns="" id="{F0696910-3123-45E0-AB69-989E1D623D1F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7" name="AutoShape 162">
              <a:extLst>
                <a:ext uri="{FF2B5EF4-FFF2-40B4-BE49-F238E27FC236}">
                  <a16:creationId xmlns:a16="http://schemas.microsoft.com/office/drawing/2014/main" xmlns="" id="{CE215FA0-4925-462E-93CB-36B0710F5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8" name="ZoneTexte 23">
              <a:extLst>
                <a:ext uri="{FF2B5EF4-FFF2-40B4-BE49-F238E27FC236}">
                  <a16:creationId xmlns:a16="http://schemas.microsoft.com/office/drawing/2014/main" xmlns="" id="{EA24A675-F50C-4379-B186-4F33C110B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9" name="ZoneTexte 69">
            <a:extLst>
              <a:ext uri="{FF2B5EF4-FFF2-40B4-BE49-F238E27FC236}">
                <a16:creationId xmlns:a16="http://schemas.microsoft.com/office/drawing/2014/main" xmlns="" id="{FF1E9B07-E59E-47B5-ACD8-109709DCC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574023"/>
            <a:ext cx="70704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Konerman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MA. J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Hepatol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2018 (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Epub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ahead of print)</a:t>
            </a:r>
          </a:p>
        </p:txBody>
      </p:sp>
      <p:graphicFrame>
        <p:nvGraphicFramePr>
          <p:cNvPr id="12" name="Group 77">
            <a:extLst>
              <a:ext uri="{FF2B5EF4-FFF2-40B4-BE49-F238E27FC236}">
                <a16:creationId xmlns:a16="http://schemas.microsoft.com/office/drawing/2014/main" xmlns="" id="{A955BE38-12EF-4991-8ADA-AEE408F11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672299"/>
              </p:ext>
            </p:extLst>
          </p:nvPr>
        </p:nvGraphicFramePr>
        <p:xfrm>
          <a:off x="396428" y="1319768"/>
          <a:ext cx="8229601" cy="3505200"/>
        </p:xfrm>
        <a:graphic>
          <a:graphicData uri="http://schemas.openxmlformats.org/drawingml/2006/table">
            <a:tbl>
              <a:tblPr/>
              <a:tblGrid>
                <a:gridCol w="2447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7805">
                  <a:extLst>
                    <a:ext uri="{9D8B030D-6E8A-4147-A177-3AD203B41FA5}">
                      <a16:colId xmlns:a16="http://schemas.microsoft.com/office/drawing/2014/main" xmlns="" val="3310258211"/>
                    </a:ext>
                  </a:extLst>
                </a:gridCol>
              </a:tblGrid>
              <a:tr h="305669">
                <a:tc>
                  <a:txBody>
                    <a:bodyPr/>
                    <a:lstStyle/>
                    <a:p>
                      <a:endParaRPr lang="en-US" sz="1600" b="1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Intermediate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>
                          <a:solidFill>
                            <a:srgbClr val="333399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40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40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50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  <a:r>
                        <a:rPr lang="en-US" sz="1600" b="1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 d</a:t>
                      </a:r>
                      <a:r>
                        <a:rPr lang="en-US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iabetes</a:t>
                      </a:r>
                    </a:p>
                  </a:txBody>
                  <a:tcPr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Yes, well-controlled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Obesity</a:t>
                      </a:r>
                    </a:p>
                  </a:txBody>
                  <a:tcPr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Hypertension</a:t>
                      </a:r>
                    </a:p>
                  </a:txBody>
                  <a:tcPr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±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Fibroscan kPa</a:t>
                      </a:r>
                    </a:p>
                  </a:txBody>
                  <a:tcPr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7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7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8.5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9812642"/>
                  </a:ext>
                </a:extLst>
              </a:tr>
              <a:tr h="527974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</a:t>
                      </a:r>
                    </a:p>
                  </a:txBody>
                  <a:tcPr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20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20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40 </a:t>
                      </a:r>
                    </a:p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</a:t>
                      </a:r>
                    </a:p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AST/ALT ratio ≥</a:t>
                      </a:r>
                      <a:r>
                        <a:rPr lang="en-US" sz="1600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en-US" sz="1600" noProof="0">
                        <a:solidFill>
                          <a:srgbClr val="00006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7007997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NFS (NAFLD Fibrosis Score)</a:t>
                      </a:r>
                    </a:p>
                  </a:txBody>
                  <a:tcPr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-</a:t>
                      </a:r>
                      <a:r>
                        <a:rPr lang="en-US" sz="1600" baseline="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1.455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0.676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174563"/>
                  </a:ext>
                </a:extLst>
              </a:tr>
              <a:tr h="305669">
                <a:tc>
                  <a:txBody>
                    <a:bodyPr/>
                    <a:lstStyle/>
                    <a:p>
                      <a:r>
                        <a:rPr lang="en-US" sz="1600" b="1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FIB-4</a:t>
                      </a:r>
                    </a:p>
                  </a:txBody>
                  <a:tcPr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1.3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solidFill>
                            <a:srgbClr val="00006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&gt; 2.67</a:t>
                      </a:r>
                    </a:p>
                  </a:txBody>
                  <a:tcPr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308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206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078"/>
            <a:ext cx="8229600" cy="1143000"/>
          </a:xfrm>
        </p:spPr>
        <p:txBody>
          <a:bodyPr/>
          <a:lstStyle/>
          <a:p>
            <a:r>
              <a:rPr lang="en-US"/>
              <a:t>Comorbidities of NAFLD</a:t>
            </a:r>
          </a:p>
        </p:txBody>
      </p:sp>
      <p:grpSp>
        <p:nvGrpSpPr>
          <p:cNvPr id="21" name="Grouper 26">
            <a:extLst>
              <a:ext uri="{FF2B5EF4-FFF2-40B4-BE49-F238E27FC236}">
                <a16:creationId xmlns:a16="http://schemas.microsoft.com/office/drawing/2014/main" xmlns="" id="{8A20D195-62DF-42C0-A3D7-E2EC5111EE7A}"/>
              </a:ext>
            </a:extLst>
          </p:cNvPr>
          <p:cNvGrpSpPr/>
          <p:nvPr/>
        </p:nvGrpSpPr>
        <p:grpSpPr>
          <a:xfrm>
            <a:off x="0" y="6570663"/>
            <a:ext cx="864000" cy="288111"/>
            <a:chOff x="0" y="6570663"/>
            <a:chExt cx="1258957" cy="288111"/>
          </a:xfrm>
        </p:grpSpPr>
        <p:sp>
          <p:nvSpPr>
            <p:cNvPr id="23" name="AutoShape 162">
              <a:extLst>
                <a:ext uri="{FF2B5EF4-FFF2-40B4-BE49-F238E27FC236}">
                  <a16:creationId xmlns:a16="http://schemas.microsoft.com/office/drawing/2014/main" xmlns="" id="{656D036D-8675-4610-BF98-A89E030A5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570663"/>
              <a:ext cx="1088532" cy="287337"/>
            </a:xfrm>
            <a:prstGeom prst="roundRect">
              <a:avLst>
                <a:gd name="adj" fmla="val 16667"/>
              </a:avLst>
            </a:prstGeom>
            <a:solidFill>
              <a:srgbClr val="E2E2F6"/>
            </a:soli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888894">
                  <a:alpha val="74997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GB" b="1">
                <a:solidFill>
                  <a:srgbClr val="000066"/>
                </a:solidFill>
                <a:latin typeface="Calibri" pitchFamily="-1" charset="0"/>
                <a:ea typeface="Arial" pitchFamily="-1" charset="0"/>
                <a:cs typeface="Arial" pitchFamily="-1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xmlns="" id="{5F80D2B5-2A67-4B42-92F4-667AD04113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99" y="6581775"/>
              <a:ext cx="118275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i="1" dirty="0">
                  <a:solidFill>
                    <a:srgbClr val="333399"/>
                  </a:solidFill>
                  <a:latin typeface="Cambria" pitchFamily="-1" charset="0"/>
                  <a:ea typeface="ＭＳ Ｐゴシック" pitchFamily="-1" charset="-128"/>
                  <a:cs typeface="ＭＳ Ｐゴシック" pitchFamily="-1" charset="-128"/>
                </a:rPr>
                <a:t>NAFLD</a:t>
              </a:r>
              <a:endParaRPr lang="en-GB" sz="1200" b="1" i="1" dirty="0">
                <a:solidFill>
                  <a:srgbClr val="333399"/>
                </a:solidFill>
                <a:latin typeface="Cambria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25" name="ZoneTexte 69">
            <a:extLst>
              <a:ext uri="{FF2B5EF4-FFF2-40B4-BE49-F238E27FC236}">
                <a16:creationId xmlns:a16="http://schemas.microsoft.com/office/drawing/2014/main" xmlns="" id="{E72F21D5-93F3-4C01-A155-4FEDB6E1D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381328"/>
            <a:ext cx="707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Adapted from Kim GE. J </a:t>
            </a:r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Hepatol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2018;68:140-6 ; </a:t>
            </a:r>
          </a:p>
          <a:p>
            <a:pPr algn="r"/>
            <a:r>
              <a:rPr lang="en-US" sz="1200" i="1" dirty="0" err="1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Chalasani</a:t>
            </a:r>
            <a:r>
              <a:rPr lang="en-US" sz="1200" i="1" dirty="0">
                <a:solidFill>
                  <a:srgbClr val="0070C0"/>
                </a:solidFill>
                <a:ea typeface="ＭＳ Ｐゴシック" pitchFamily="-1" charset="-128"/>
                <a:cs typeface="ＭＳ Ｐゴシック" pitchFamily="-1" charset="-128"/>
              </a:rPr>
              <a:t> N. Practice Guidance from the AASLD; Hepatology 2018;67:328-357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4AE7401E-C7A3-4EBC-B597-A5F1B3F323F9}"/>
              </a:ext>
            </a:extLst>
          </p:cNvPr>
          <p:cNvGrpSpPr/>
          <p:nvPr/>
        </p:nvGrpSpPr>
        <p:grpSpPr>
          <a:xfrm>
            <a:off x="107504" y="1338624"/>
            <a:ext cx="8887067" cy="5114712"/>
            <a:chOff x="107504" y="1338624"/>
            <a:chExt cx="8887067" cy="5114712"/>
          </a:xfrm>
        </p:grpSpPr>
        <p:sp>
          <p:nvSpPr>
            <p:cNvPr id="4" name="ZoneTexte 3"/>
            <p:cNvSpPr txBox="1"/>
            <p:nvPr/>
          </p:nvSpPr>
          <p:spPr>
            <a:xfrm>
              <a:off x="4366320" y="3068960"/>
              <a:ext cx="1375636" cy="646986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Calibri" panose="020F0502020204030204" pitchFamily="34" charset="0"/>
                  <a:cs typeface="Calibri" panose="020F0502020204030204" pitchFamily="34" charset="0"/>
                </a:rPr>
                <a:t>NAFLD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002504" y="1672605"/>
              <a:ext cx="1385920" cy="408623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Calibri" panose="020F0502020204030204" pitchFamily="34" charset="0"/>
                  <a:cs typeface="Calibri" panose="020F0502020204030204" pitchFamily="34" charset="0"/>
                </a:rPr>
                <a:t>CV  diseases</a:t>
              </a: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383695" y="4610489"/>
              <a:ext cx="2610876" cy="1021556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Metabolic comorbidities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More frequent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More severe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424923" y="3933056"/>
              <a:ext cx="869471" cy="408623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>
                  <a:latin typeface="Calibri" panose="020F0502020204030204" pitchFamily="34" charset="0"/>
                  <a:cs typeface="Calibri" panose="020F0502020204030204" pitchFamily="34" charset="0"/>
                </a:rPr>
                <a:t>Cancer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95536" y="1338624"/>
              <a:ext cx="2674255" cy="1021556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Liver complications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Cirrhosis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End-stage liver disease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95535" y="2595949"/>
              <a:ext cx="2267546" cy="408623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Liver (HCC)*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5536" y="3316009"/>
              <a:ext cx="2336427" cy="1634490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GI malignancies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Colon (men)**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Esophagus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Stomach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Pancreas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95536" y="5071740"/>
              <a:ext cx="2304256" cy="1021556"/>
            </a:xfrm>
            <a:prstGeom prst="round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Non-GI malignancies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Kidney (men)</a:t>
              </a:r>
            </a:p>
            <a:p>
              <a:pPr marL="285750" indent="-2857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Breast (women)**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07504" y="6145559"/>
              <a:ext cx="20409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HR of * 17 ; ** 2 ; *** 1.9</a:t>
              </a:r>
            </a:p>
          </p:txBody>
        </p:sp>
        <p:cxnSp>
          <p:nvCxnSpPr>
            <p:cNvPr id="13" name="Connecteur : en angle 12">
              <a:extLst>
                <a:ext uri="{FF2B5EF4-FFF2-40B4-BE49-F238E27FC236}">
                  <a16:creationId xmlns:a16="http://schemas.microsoft.com/office/drawing/2014/main" xmlns="" id="{3AC06C5E-18A9-4431-B8FB-39E396BC83E2}"/>
                </a:ext>
              </a:extLst>
            </p:cNvPr>
            <p:cNvCxnSpPr>
              <a:stCxn id="4" idx="3"/>
              <a:endCxn id="5" idx="2"/>
            </p:cNvCxnSpPr>
            <p:nvPr/>
          </p:nvCxnSpPr>
          <p:spPr>
            <a:xfrm flipV="1">
              <a:off x="5741956" y="2081228"/>
              <a:ext cx="1953508" cy="1311225"/>
            </a:xfrm>
            <a:prstGeom prst="bentConnector2">
              <a:avLst/>
            </a:prstGeom>
            <a:ln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 : en angle 16">
              <a:extLst>
                <a:ext uri="{FF2B5EF4-FFF2-40B4-BE49-F238E27FC236}">
                  <a16:creationId xmlns:a16="http://schemas.microsoft.com/office/drawing/2014/main" xmlns="" id="{E5FD9F99-CB19-4C44-8DD7-FF803DC4E34D}"/>
                </a:ext>
              </a:extLst>
            </p:cNvPr>
            <p:cNvCxnSpPr>
              <a:stCxn id="4" idx="3"/>
              <a:endCxn id="6" idx="0"/>
            </p:cNvCxnSpPr>
            <p:nvPr/>
          </p:nvCxnSpPr>
          <p:spPr>
            <a:xfrm>
              <a:off x="5741956" y="3392453"/>
              <a:ext cx="1947177" cy="1218036"/>
            </a:xfrm>
            <a:prstGeom prst="bentConnector2">
              <a:avLst/>
            </a:prstGeom>
            <a:ln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 : en angle 26">
              <a:extLst>
                <a:ext uri="{FF2B5EF4-FFF2-40B4-BE49-F238E27FC236}">
                  <a16:creationId xmlns:a16="http://schemas.microsoft.com/office/drawing/2014/main" xmlns="" id="{9A13D90C-E85F-4AC2-9883-C488D4BDFC8A}"/>
                </a:ext>
              </a:extLst>
            </p:cNvPr>
            <p:cNvCxnSpPr>
              <a:stCxn id="4" idx="0"/>
              <a:endCxn id="8" idx="3"/>
            </p:cNvCxnSpPr>
            <p:nvPr/>
          </p:nvCxnSpPr>
          <p:spPr>
            <a:xfrm rot="16200000" flipV="1">
              <a:off x="3452186" y="1467007"/>
              <a:ext cx="1219558" cy="1984347"/>
            </a:xfrm>
            <a:prstGeom prst="bentConnector2">
              <a:avLst/>
            </a:prstGeom>
            <a:ln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 : en angle 31">
              <a:extLst>
                <a:ext uri="{FF2B5EF4-FFF2-40B4-BE49-F238E27FC236}">
                  <a16:creationId xmlns:a16="http://schemas.microsoft.com/office/drawing/2014/main" xmlns="" id="{B5F0B853-D15E-45AE-A52C-5215EFE3B8EC}"/>
                </a:ext>
              </a:extLst>
            </p:cNvPr>
            <p:cNvCxnSpPr>
              <a:stCxn id="4" idx="2"/>
              <a:endCxn id="7" idx="3"/>
            </p:cNvCxnSpPr>
            <p:nvPr/>
          </p:nvCxnSpPr>
          <p:spPr>
            <a:xfrm rot="5400000">
              <a:off x="4463555" y="3546785"/>
              <a:ext cx="421422" cy="759744"/>
            </a:xfrm>
            <a:prstGeom prst="bentConnector2">
              <a:avLst/>
            </a:prstGeom>
            <a:ln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 : en angle 36">
              <a:extLst>
                <a:ext uri="{FF2B5EF4-FFF2-40B4-BE49-F238E27FC236}">
                  <a16:creationId xmlns:a16="http://schemas.microsoft.com/office/drawing/2014/main" xmlns="" id="{9FB94F00-A67B-45B6-8B83-3ADF20A65C85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rot="10800000">
              <a:off x="2663082" y="2800261"/>
              <a:ext cx="1224605" cy="1132668"/>
            </a:xfrm>
            <a:prstGeom prst="bentConnector3">
              <a:avLst>
                <a:gd name="adj1" fmla="val -287"/>
              </a:avLst>
            </a:prstGeom>
            <a:ln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 : en angle 38">
              <a:extLst>
                <a:ext uri="{FF2B5EF4-FFF2-40B4-BE49-F238E27FC236}">
                  <a16:creationId xmlns:a16="http://schemas.microsoft.com/office/drawing/2014/main" xmlns="" id="{4683DBC3-DB04-4F0E-BA26-FF252968FDBC}"/>
                </a:ext>
              </a:extLst>
            </p:cNvPr>
            <p:cNvCxnSpPr>
              <a:cxnSpLocks/>
              <a:stCxn id="7" idx="1"/>
              <a:endCxn id="10" idx="3"/>
            </p:cNvCxnSpPr>
            <p:nvPr/>
          </p:nvCxnSpPr>
          <p:spPr>
            <a:xfrm rot="10800000">
              <a:off x="2731963" y="4133254"/>
              <a:ext cx="692960" cy="4114"/>
            </a:xfrm>
            <a:prstGeom prst="bentConnector3">
              <a:avLst/>
            </a:prstGeom>
            <a:ln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 : en angle 40">
              <a:extLst>
                <a:ext uri="{FF2B5EF4-FFF2-40B4-BE49-F238E27FC236}">
                  <a16:creationId xmlns:a16="http://schemas.microsoft.com/office/drawing/2014/main" xmlns="" id="{0E78D8DA-5E70-4EFC-B934-7BDD26746996}"/>
                </a:ext>
              </a:extLst>
            </p:cNvPr>
            <p:cNvCxnSpPr>
              <a:cxnSpLocks/>
              <a:stCxn id="7" idx="2"/>
              <a:endCxn id="11" idx="3"/>
            </p:cNvCxnSpPr>
            <p:nvPr/>
          </p:nvCxnSpPr>
          <p:spPr>
            <a:xfrm rot="5400000">
              <a:off x="2659307" y="4382165"/>
              <a:ext cx="1240839" cy="1159867"/>
            </a:xfrm>
            <a:prstGeom prst="bentConnector2">
              <a:avLst/>
            </a:prstGeom>
            <a:ln>
              <a:solidFill>
                <a:srgbClr val="0070C0"/>
              </a:solidFill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55675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heme/theme1.xml><?xml version="1.0" encoding="utf-8"?>
<a:theme xmlns:a="http://schemas.openxmlformats.org/drawingml/2006/main" name="HCV-trials.com 2018">
  <a:themeElements>
    <a:clrScheme name="SNFMI 2013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SNFMI 201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0070C0"/>
          </a:solidFill>
          <a:headEnd type="none" w="med" len="med"/>
          <a:tailEnd type="triangle" w="med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NFMI 20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FMI 20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FMI 20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FMI 20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FMI 20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NFMI 20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FMI 20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FMI 20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FMI 20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FMI 20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FMI 20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NFMI 20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1619</Words>
  <Application>Microsoft Office PowerPoint</Application>
  <PresentationFormat>Affichage à l'écran (4:3)</PresentationFormat>
  <Paragraphs>512</Paragraphs>
  <Slides>17</Slides>
  <Notes>17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HCV-trials.com 2018</vt:lpstr>
      <vt:lpstr>Non Alcoholic Fatty Liver Disease NAFLD</vt:lpstr>
      <vt:lpstr>Natural History of Nonalcoholic Fatty Liver Disease (NAFLD)</vt:lpstr>
      <vt:lpstr>NAFLD: progression of disease</vt:lpstr>
      <vt:lpstr>Liver histology in NAFLD</vt:lpstr>
      <vt:lpstr>Screening for NAFLD</vt:lpstr>
      <vt:lpstr>Non-invasive Scores of NAFLD</vt:lpstr>
      <vt:lpstr>Assessment of NAFLD</vt:lpstr>
      <vt:lpstr>Likelihood of NASH and fibrosis  in patients with NAFLD</vt:lpstr>
      <vt:lpstr>Comorbidities of NAFLD</vt:lpstr>
      <vt:lpstr>Management of patients with NASH  and fibrosis</vt:lpstr>
      <vt:lpstr>Endpoints in clinical trials of NAFLD  and NASH</vt:lpstr>
      <vt:lpstr>NASH-new serum non-invasive biomarkers</vt:lpstr>
      <vt:lpstr>Current Status of Pharmacologic  Treatments for NASH</vt:lpstr>
      <vt:lpstr>NASH: targets for therapeutics</vt:lpstr>
      <vt:lpstr>NASH – Pharmacological agents  in development</vt:lpstr>
      <vt:lpstr>Présentation PowerPoint</vt:lpstr>
      <vt:lpstr>Présentation PowerPoint</vt:lpstr>
    </vt:vector>
  </TitlesOfParts>
  <Company>AEI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HCV-trials 2018</dc:title>
  <dc:subject>AEI - www.aei.fr</dc:subject>
  <dc:creator>www.hcv-trial.com</dc:creator>
  <cp:lastModifiedBy>Utilisateur</cp:lastModifiedBy>
  <cp:revision>176</cp:revision>
  <dcterms:created xsi:type="dcterms:W3CDTF">2015-05-24T20:34:53Z</dcterms:created>
  <dcterms:modified xsi:type="dcterms:W3CDTF">2018-01-31T15:23:22Z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7B402C15-1D2C-40A2-A8AA-8230FE02FF80</vt:lpwstr>
  </property>
  <property fmtid="{D5CDD505-2E9C-101B-9397-08002B2CF9AE}" pid="3" name="ArticulatePath">
    <vt:lpwstr>2d-phase-iia</vt:lpwstr>
  </property>
</Properties>
</file>