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313" r:id="rId4"/>
    <p:sldId id="314" r:id="rId5"/>
    <p:sldId id="315" r:id="rId6"/>
    <p:sldId id="312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FFCC"/>
    <a:srgbClr val="DDDDDD"/>
    <a:srgbClr val="FFFFFF"/>
    <a:srgbClr val="00B050"/>
    <a:srgbClr val="000066"/>
    <a:srgbClr val="0070C0"/>
    <a:srgbClr val="C00000"/>
    <a:srgbClr val="D35B1F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6" autoAdjust="0"/>
    <p:restoredTop sz="98179" autoAdjust="0"/>
  </p:normalViewPr>
  <p:slideViewPr>
    <p:cSldViewPr>
      <p:cViewPr>
        <p:scale>
          <a:sx n="100" d="100"/>
          <a:sy n="100" d="100"/>
        </p:scale>
        <p:origin x="-1860" y="-330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35362737473614"/>
          <c:y val="5.097201394643127E-2"/>
          <c:w val="0.87358317515403816"/>
          <c:h val="0.75418103888087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D9-4390-BD76-DB2A71C3C42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D9-4390-BD76-DB2A71C3C42C}"/>
              </c:ext>
            </c:extLst>
          </c:dPt>
          <c:dPt>
            <c:idx val="2"/>
            <c:invertIfNegative val="0"/>
            <c:bubble3D val="0"/>
            <c:spPr>
              <a:solidFill>
                <a:srgbClr val="CCFF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D9-4390-BD76-DB2A71C3C42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D9-4390-BD76-DB2A71C3C42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DD9-4390-BD76-DB2A71C3C4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333399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Feuil1!$A$2:$A$4</c:f>
              <c:strCache>
                <c:ptCount val="3"/>
                <c:pt idx="0">
                  <c:v>Placebo</c:v>
                </c:pt>
                <c:pt idx="1">
                  <c:v> 3 mg</c:v>
                </c:pt>
                <c:pt idx="2">
                  <c:v>6 mg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7</c:v>
                </c:pt>
                <c:pt idx="1">
                  <c:v>74</c:v>
                </c:pt>
                <c:pt idx="2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DD9-4390-BD76-DB2A71C3C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396800"/>
        <c:axId val="159549696"/>
      </c:barChart>
      <c:catAx>
        <c:axId val="184396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200" b="1">
                <a:solidFill>
                  <a:srgbClr val="333399"/>
                </a:solidFill>
              </a:defRPr>
            </a:pPr>
            <a:endParaRPr lang="fr-FR"/>
          </a:p>
        </c:txPr>
        <c:crossAx val="159549696"/>
        <c:crosses val="autoZero"/>
        <c:auto val="1"/>
        <c:lblAlgn val="ctr"/>
        <c:lblOffset val="100"/>
        <c:noMultiLvlLbl val="0"/>
      </c:catAx>
      <c:valAx>
        <c:axId val="15954969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100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184396800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35362737473614"/>
          <c:y val="5.097201394643127E-2"/>
          <c:w val="0.87358317515403816"/>
          <c:h val="0.75418103888087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C3C-4997-B269-2603E11072F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C3C-4997-B269-2603E11072FC}"/>
              </c:ext>
            </c:extLst>
          </c:dPt>
          <c:dPt>
            <c:idx val="2"/>
            <c:invertIfNegative val="0"/>
            <c:bubble3D val="0"/>
            <c:spPr>
              <a:solidFill>
                <a:srgbClr val="CCFF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C3C-4997-B269-2603E11072FC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2C3C-4997-B269-2603E11072FC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2C3C-4997-B269-2603E11072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333399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Feuil1!$A$2:$A$4</c:f>
              <c:strCache>
                <c:ptCount val="3"/>
                <c:pt idx="0">
                  <c:v>Placebo</c:v>
                </c:pt>
                <c:pt idx="1">
                  <c:v> 3 mg</c:v>
                </c:pt>
                <c:pt idx="2">
                  <c:v>6 mg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-0.9</c:v>
                </c:pt>
                <c:pt idx="1">
                  <c:v>-9.6999999999999993</c:v>
                </c:pt>
                <c:pt idx="2">
                  <c:v>-11.9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C3C-4997-B269-2603E1107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025152"/>
        <c:axId val="193026688"/>
      </c:barChart>
      <c:catAx>
        <c:axId val="193025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200" b="1">
                <a:solidFill>
                  <a:srgbClr val="333399"/>
                </a:solidFill>
              </a:defRPr>
            </a:pPr>
            <a:endParaRPr lang="fr-FR"/>
          </a:p>
        </c:txPr>
        <c:crossAx val="193026688"/>
        <c:crosses val="autoZero"/>
        <c:auto val="1"/>
        <c:lblAlgn val="ctr"/>
        <c:lblOffset val="100"/>
        <c:noMultiLvlLbl val="0"/>
      </c:catAx>
      <c:valAx>
        <c:axId val="193026688"/>
        <c:scaling>
          <c:orientation val="minMax"/>
          <c:max val="0"/>
          <c:min val="-16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100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193025152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35362737473614"/>
          <c:y val="5.097201394643127E-2"/>
          <c:w val="0.87358317515403816"/>
          <c:h val="0.75418103888087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E6E-4FE0-8254-84F4158A3F8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E6E-4FE0-8254-84F4158A3F88}"/>
              </c:ext>
            </c:extLst>
          </c:dPt>
          <c:dPt>
            <c:idx val="2"/>
            <c:invertIfNegative val="0"/>
            <c:bubble3D val="0"/>
            <c:spPr>
              <a:solidFill>
                <a:srgbClr val="CCFF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E6E-4FE0-8254-84F4158A3F88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E6E-4FE0-8254-84F4158A3F88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CE6E-4FE0-8254-84F4158A3F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333399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Feuil1!$A$2:$A$4</c:f>
              <c:strCache>
                <c:ptCount val="3"/>
                <c:pt idx="0">
                  <c:v>Placebo</c:v>
                </c:pt>
                <c:pt idx="1">
                  <c:v> 3 mg</c:v>
                </c:pt>
                <c:pt idx="2">
                  <c:v>6 mg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-3</c:v>
                </c:pt>
                <c:pt idx="1">
                  <c:v>-48</c:v>
                </c:pt>
                <c:pt idx="2">
                  <c:v>-60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E6E-4FE0-8254-84F4158A3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222400"/>
        <c:axId val="221223936"/>
      </c:barChart>
      <c:catAx>
        <c:axId val="221222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200" b="1">
                <a:solidFill>
                  <a:srgbClr val="333399"/>
                </a:solidFill>
              </a:defRPr>
            </a:pPr>
            <a:endParaRPr lang="fr-FR"/>
          </a:p>
        </c:txPr>
        <c:crossAx val="221223936"/>
        <c:crosses val="autoZero"/>
        <c:auto val="1"/>
        <c:lblAlgn val="ctr"/>
        <c:lblOffset val="100"/>
        <c:noMultiLvlLbl val="0"/>
      </c:catAx>
      <c:valAx>
        <c:axId val="221223936"/>
        <c:scaling>
          <c:orientation val="minMax"/>
          <c:max val="0"/>
          <c:min val="-8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100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22122240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01/06/2018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B9ECA424-E1EC-437A-84EE-78F97FD11F43}"/>
              </a:ext>
            </a:extLst>
          </p:cNvPr>
          <p:cNvSpPr txBox="1">
            <a:spLocks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046A75C6-E9B5-48F9-9DFB-3ADB3C5A2E1F}"/>
              </a:ext>
            </a:extLst>
          </p:cNvPr>
          <p:cNvSpPr txBox="1">
            <a:spLocks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2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540045" y="2043166"/>
            <a:ext cx="3024042" cy="188987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18-75 years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Liver biopsy with NASH at screening or previous 6 months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NAS * ≥ 4 with a score  </a:t>
            </a:r>
            <a:br>
              <a:rPr lang="en-US" sz="1500" b="1" dirty="0">
                <a:latin typeface="Calibri" pitchFamily="34" charset="0"/>
              </a:rPr>
            </a:br>
            <a:r>
              <a:rPr lang="en-US" sz="1500" b="1" dirty="0">
                <a:latin typeface="Calibri" pitchFamily="34" charset="0"/>
              </a:rPr>
              <a:t>≥ 1 for each component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Stage 1-3 of fibrosis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Liver fat content ≥ 8% (MRI-PDFF)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78420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vs 6 mg QD (phase 2)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98361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500602" y="3995191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NAFLD Activity Score: steatosis (0 to 3), </a:t>
            </a:r>
          </a:p>
          <a:p>
            <a:r>
              <a:rPr lang="en-US" sz="1400" dirty="0"/>
              <a:t>lobular inflammation (0 to 3), </a:t>
            </a:r>
          </a:p>
          <a:p>
            <a:r>
              <a:rPr lang="en-US" sz="1400" dirty="0"/>
              <a:t>ballooning (0 to 2)</a:t>
            </a:r>
          </a:p>
        </p:txBody>
      </p:sp>
      <p:sp>
        <p:nvSpPr>
          <p:cNvPr id="2" name="Rectangle 1"/>
          <p:cNvSpPr/>
          <p:nvPr/>
        </p:nvSpPr>
        <p:spPr>
          <a:xfrm>
            <a:off x="537551" y="4962654"/>
            <a:ext cx="78508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</a:pPr>
            <a:r>
              <a:rPr lang="en-US" sz="1600" dirty="0"/>
              <a:t>NGM282: engineered variant of human FGF19, administered subcutaneously QD</a:t>
            </a:r>
          </a:p>
        </p:txBody>
      </p:sp>
      <p:sp>
        <p:nvSpPr>
          <p:cNvPr id="18" name="Espace réservé du contenu 2"/>
          <p:cNvSpPr>
            <a:spLocks/>
          </p:cNvSpPr>
          <p:nvPr/>
        </p:nvSpPr>
        <p:spPr bwMode="auto">
          <a:xfrm>
            <a:off x="251520" y="5373216"/>
            <a:ext cx="8856952" cy="106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Endpoint</a:t>
            </a:r>
          </a:p>
          <a:p>
            <a:pPr marL="800100" lvl="1" indent="-342900"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>
                <a:latin typeface="+mn-lt"/>
              </a:rPr>
              <a:t>Primary: decrease in absolute liver</a:t>
            </a:r>
            <a:r>
              <a:rPr lang="fr-FR" dirty="0">
                <a:latin typeface="+mn-lt"/>
              </a:rPr>
              <a:t> fat content </a:t>
            </a:r>
            <a:r>
              <a:rPr lang="en-US" dirty="0">
                <a:latin typeface="+mn-lt"/>
              </a:rPr>
              <a:t>≥ 5% (MDRI-PDFF) at W12 (power based on reduction ≥ 6% with NGM and ≤ 1% with placebo) </a:t>
            </a:r>
          </a:p>
        </p:txBody>
      </p:sp>
      <p:sp>
        <p:nvSpPr>
          <p:cNvPr id="13" name="Line 63"/>
          <p:cNvSpPr>
            <a:spLocks noChangeShapeType="1"/>
          </p:cNvSpPr>
          <p:nvPr/>
        </p:nvSpPr>
        <p:spPr bwMode="auto">
          <a:xfrm>
            <a:off x="4643809" y="2492896"/>
            <a:ext cx="827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Line 172"/>
          <p:cNvSpPr>
            <a:spLocks noChangeShapeType="1"/>
          </p:cNvSpPr>
          <p:nvPr/>
        </p:nvSpPr>
        <p:spPr bwMode="auto">
          <a:xfrm>
            <a:off x="8531547" y="2061109"/>
            <a:ext cx="0" cy="118798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Oval 110"/>
          <p:cNvSpPr>
            <a:spLocks noChangeArrowheads="1"/>
          </p:cNvSpPr>
          <p:nvPr/>
        </p:nvSpPr>
        <p:spPr bwMode="auto">
          <a:xfrm>
            <a:off x="8244209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06555"/>
              </p:ext>
            </p:extLst>
          </p:nvPr>
        </p:nvGraphicFramePr>
        <p:xfrm>
          <a:off x="5507905" y="2312902"/>
          <a:ext cx="3024336" cy="396018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6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4715817" y="213285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27</a:t>
            </a:r>
          </a:p>
        </p:txBody>
      </p:sp>
      <p:cxnSp>
        <p:nvCxnSpPr>
          <p:cNvPr id="22" name="Connecteur droit 66"/>
          <p:cNvCxnSpPr>
            <a:cxnSpLocks noChangeShapeType="1"/>
          </p:cNvCxnSpPr>
          <p:nvPr/>
        </p:nvCxnSpPr>
        <p:spPr bwMode="auto">
          <a:xfrm flipH="1">
            <a:off x="4067745" y="2205248"/>
            <a:ext cx="4060" cy="431664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4" name="Oval 170"/>
          <p:cNvSpPr>
            <a:spLocks noChangeArrowheads="1"/>
          </p:cNvSpPr>
          <p:nvPr/>
        </p:nvSpPr>
        <p:spPr bwMode="auto">
          <a:xfrm>
            <a:off x="3311673" y="1269144"/>
            <a:ext cx="1548160" cy="93610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Randomisation</a:t>
            </a:r>
            <a:r>
              <a:rPr lang="en-US" sz="1400" b="1" dirty="0">
                <a:latin typeface="Calibri" pitchFamily="34" charset="0"/>
              </a:rPr>
              <a:t> *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1:1:1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Double-blind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283968" y="4149080"/>
            <a:ext cx="4357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Type 2 diabetes and lipid lowering treatments </a:t>
            </a:r>
          </a:p>
          <a:p>
            <a:r>
              <a:rPr lang="en-US" sz="1600" dirty="0"/>
              <a:t>had to remain stable during the study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731819" y="3645024"/>
            <a:ext cx="5088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</a:t>
            </a:r>
            <a:r>
              <a:rPr lang="en-US" sz="1600" dirty="0" err="1"/>
              <a:t>Randomisation</a:t>
            </a:r>
            <a:r>
              <a:rPr lang="en-US" sz="1600" dirty="0"/>
              <a:t> was stratified by diabetes (yes or no)</a:t>
            </a:r>
          </a:p>
        </p:txBody>
      </p:sp>
      <p:graphicFrame>
        <p:nvGraphicFramePr>
          <p:cNvPr id="2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467997"/>
              </p:ext>
            </p:extLst>
          </p:nvPr>
        </p:nvGraphicFramePr>
        <p:xfrm>
          <a:off x="5507905" y="2762939"/>
          <a:ext cx="3024336" cy="396018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6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6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656513"/>
              </p:ext>
            </p:extLst>
          </p:nvPr>
        </p:nvGraphicFramePr>
        <p:xfrm>
          <a:off x="5507905" y="3212976"/>
          <a:ext cx="3024336" cy="396018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6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9" name="Line 63"/>
          <p:cNvSpPr>
            <a:spLocks noChangeShapeType="1"/>
          </p:cNvSpPr>
          <p:nvPr/>
        </p:nvSpPr>
        <p:spPr bwMode="auto">
          <a:xfrm>
            <a:off x="4643809" y="2996952"/>
            <a:ext cx="827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4643809" y="3429000"/>
            <a:ext cx="827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Line 63"/>
          <p:cNvSpPr>
            <a:spLocks noChangeShapeType="1"/>
          </p:cNvSpPr>
          <p:nvPr/>
        </p:nvSpPr>
        <p:spPr bwMode="auto">
          <a:xfrm>
            <a:off x="3563888" y="2996952"/>
            <a:ext cx="108012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Line 63"/>
          <p:cNvSpPr>
            <a:spLocks noChangeShapeType="1"/>
          </p:cNvSpPr>
          <p:nvPr/>
        </p:nvSpPr>
        <p:spPr bwMode="auto">
          <a:xfrm flipH="1" flipV="1">
            <a:off x="4643809" y="2492895"/>
            <a:ext cx="0" cy="935996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4715817" y="2611651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28</a:t>
            </a: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4715817" y="309044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27</a:t>
            </a:r>
          </a:p>
        </p:txBody>
      </p:sp>
      <p:sp>
        <p:nvSpPr>
          <p:cNvPr id="33" name="ZoneTexte 69">
            <a:extLst>
              <a:ext uri="{FF2B5EF4-FFF2-40B4-BE49-F238E27FC236}">
                <a16:creationId xmlns:a16="http://schemas.microsoft.com/office/drawing/2014/main" xmlns="" id="{7D11F1D5-2957-4A69-9007-D3F4848C0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59" y="6581001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Lancet 2018;391:1174-85</a:t>
            </a:r>
          </a:p>
        </p:txBody>
      </p:sp>
      <p:sp>
        <p:nvSpPr>
          <p:cNvPr id="39" name="AutoShape 162">
            <a:extLst>
              <a:ext uri="{FF2B5EF4-FFF2-40B4-BE49-F238E27FC236}">
                <a16:creationId xmlns:a16="http://schemas.microsoft.com/office/drawing/2014/main" xmlns="" id="{B90D1633-84AF-4163-8545-73E16C43D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40" name="ZoneTexte 23">
            <a:extLst>
              <a:ext uri="{FF2B5EF4-FFF2-40B4-BE49-F238E27FC236}">
                <a16:creationId xmlns:a16="http://schemas.microsoft.com/office/drawing/2014/main" xmlns="" id="{128359A8-CCDD-4B36-A026-6E1AF33F3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NGM282 - Phase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vs 6 mg QD (phase 2)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367481"/>
              </p:ext>
            </p:extLst>
          </p:nvPr>
        </p:nvGraphicFramePr>
        <p:xfrm>
          <a:off x="349908" y="1585620"/>
          <a:ext cx="8350911" cy="4803723"/>
        </p:xfrm>
        <a:graphic>
          <a:graphicData uri="http://schemas.openxmlformats.org/drawingml/2006/table">
            <a:tbl>
              <a:tblPr/>
              <a:tblGrid>
                <a:gridCol w="39666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84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15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9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6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52.0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56.4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52.8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Male,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mean, kg/m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34.0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35.6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Diabetes mellitus,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HbA1c, mean,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Hyperlipidemia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/ Hypertension,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 / 56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 / 64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 / 78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 statins / other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antilipidaemic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/ 30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 / 29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/ 30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stage: F1 / F2 / F3,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/ 26 / 33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 / 43 / 21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/ 26 / 33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NAFLD activity score, mean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Liver fat content (MRDI-PDFF), mean, %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19.5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16.8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Pro-C3, mean,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19.2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14.9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18.9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75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ELF score, mean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Hyaluronic acid, mean, UG/L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PIIINP, mean, UG/L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TIMP-1, mean, UG/L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9.7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58.7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12.5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271.6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9.6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65.6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10.7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265.8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9.9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85.6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11.8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297.0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2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Discontinuation: AE / patient choice, N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0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1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2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30543" y="1268760"/>
            <a:ext cx="5189642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ZoneTexte 69">
            <a:extLst>
              <a:ext uri="{FF2B5EF4-FFF2-40B4-BE49-F238E27FC236}">
                <a16:creationId xmlns:a16="http://schemas.microsoft.com/office/drawing/2014/main" xmlns="" id="{39899314-52AC-4956-B81F-F4B1D254D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59" y="6581001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Lancet 2018;391:1174-85</a:t>
            </a:r>
          </a:p>
        </p:txBody>
      </p:sp>
      <p:sp>
        <p:nvSpPr>
          <p:cNvPr id="13" name="AutoShape 162">
            <a:extLst>
              <a:ext uri="{FF2B5EF4-FFF2-40B4-BE49-F238E27FC236}">
                <a16:creationId xmlns:a16="http://schemas.microsoft.com/office/drawing/2014/main" xmlns="" id="{161E1DFB-38AD-491E-920D-BF0009B40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4" name="ZoneTexte 23">
            <a:extLst>
              <a:ext uri="{FF2B5EF4-FFF2-40B4-BE49-F238E27FC236}">
                <a16:creationId xmlns:a16="http://schemas.microsoft.com/office/drawing/2014/main" xmlns="" id="{4C3FD931-8D52-49F9-B61F-68D478F62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NGM282 - Phase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2393" y="1301681"/>
            <a:ext cx="6233694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Change in liver fat content (MRDI-PDFF) at W12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7" name="Groupe 63">
            <a:extLst>
              <a:ext uri="{FF2B5EF4-FFF2-40B4-BE49-F238E27FC236}">
                <a16:creationId xmlns:a16="http://schemas.microsoft.com/office/drawing/2014/main" xmlns="" id="{7209A025-5EF0-4B62-B359-6418B5643E06}"/>
              </a:ext>
            </a:extLst>
          </p:cNvPr>
          <p:cNvGrpSpPr/>
          <p:nvPr/>
        </p:nvGrpSpPr>
        <p:grpSpPr>
          <a:xfrm>
            <a:off x="1074844" y="2540916"/>
            <a:ext cx="7128792" cy="391758"/>
            <a:chOff x="3329547" y="1860244"/>
            <a:chExt cx="3237111" cy="270550"/>
          </a:xfrm>
        </p:grpSpPr>
        <p:sp>
          <p:nvSpPr>
            <p:cNvPr id="8" name="AutoShape 126">
              <a:extLst>
                <a:ext uri="{FF2B5EF4-FFF2-40B4-BE49-F238E27FC236}">
                  <a16:creationId xmlns:a16="http://schemas.microsoft.com/office/drawing/2014/main" xmlns="" id="{B808292E-DFA0-4E72-BC29-A647DDAB2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9547" y="1860244"/>
              <a:ext cx="3237111" cy="270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xmlns="" id="{7D08BACB-A39A-48A0-B6C8-316D673D9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7633" y="1936576"/>
              <a:ext cx="98083" cy="157391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xmlns="" id="{61B83C89-2388-49D1-8B3F-9B02A721F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326" y="1936576"/>
              <a:ext cx="98083" cy="15739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xmlns="" id="{D329E83F-0BFE-4A8E-89DE-3322B2F6F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226" y="1936576"/>
              <a:ext cx="98083" cy="1573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Rectangle 40">
              <a:extLst>
                <a:ext uri="{FF2B5EF4-FFF2-40B4-BE49-F238E27FC236}">
                  <a16:creationId xmlns:a16="http://schemas.microsoft.com/office/drawing/2014/main" xmlns="" id="{5F5A902E-7847-4931-883C-EB49FD2B9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736" y="1915939"/>
              <a:ext cx="628184" cy="170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Placebo (N = 27)</a:t>
              </a:r>
              <a:endParaRPr kumimoji="0" lang="fr-FR" sz="18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41">
              <a:extLst>
                <a:ext uri="{FF2B5EF4-FFF2-40B4-BE49-F238E27FC236}">
                  <a16:creationId xmlns:a16="http://schemas.microsoft.com/office/drawing/2014/main" xmlns="" id="{74246F09-B298-4F66-8043-329C7F7D0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3980" y="1915939"/>
              <a:ext cx="877856" cy="170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3 mg (N = 27)</a:t>
              </a:r>
              <a:endParaRPr kumimoji="0" lang="fr-FR" sz="18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42">
              <a:extLst>
                <a:ext uri="{FF2B5EF4-FFF2-40B4-BE49-F238E27FC236}">
                  <a16:creationId xmlns:a16="http://schemas.microsoft.com/office/drawing/2014/main" xmlns="" id="{24551523-025C-4511-82D1-17F62F452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3406" y="1915939"/>
              <a:ext cx="877856" cy="170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6 mg (N = 28)</a:t>
              </a:r>
              <a:endParaRPr kumimoji="0" lang="fr-FR" sz="18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6967132" y="2060848"/>
            <a:ext cx="1684564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Relative change</a:t>
            </a:r>
            <a:endParaRPr lang="en-GB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50796" y="2060848"/>
            <a:ext cx="1765162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Absolute change</a:t>
            </a:r>
            <a:endParaRPr lang="en-GB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4109" y="2060848"/>
            <a:ext cx="3030252" cy="295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b="1" dirty="0">
                <a:solidFill>
                  <a:srgbClr val="0070C0"/>
                </a:solidFill>
                <a:latin typeface="Calibri" panose="020F0502020204030204" pitchFamily="34" charset="0"/>
                <a:ea typeface="Wingdings"/>
                <a:cs typeface="Calibri" panose="020F0502020204030204" pitchFamily="34" charset="0"/>
                <a:sym typeface="Wingdings"/>
              </a:rPr>
              <a:t> </a:t>
            </a:r>
            <a:r>
              <a:rPr lang="en-GB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≥ 5% (treatment response)</a:t>
            </a:r>
            <a:endParaRPr lang="en-GB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vs 6 mg QD (phase 2)</a:t>
            </a:r>
          </a:p>
        </p:txBody>
      </p:sp>
      <p:sp>
        <p:nvSpPr>
          <p:cNvPr id="22" name="ZoneTexte 69">
            <a:extLst>
              <a:ext uri="{FF2B5EF4-FFF2-40B4-BE49-F238E27FC236}">
                <a16:creationId xmlns:a16="http://schemas.microsoft.com/office/drawing/2014/main" xmlns="" id="{9390F1B3-DA57-4751-B8FB-EE40268D9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59" y="6581001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Lancet 2018;391:1174-85</a:t>
            </a:r>
          </a:p>
        </p:txBody>
      </p:sp>
      <p:sp>
        <p:nvSpPr>
          <p:cNvPr id="23" name="AutoShape 162">
            <a:extLst>
              <a:ext uri="{FF2B5EF4-FFF2-40B4-BE49-F238E27FC236}">
                <a16:creationId xmlns:a16="http://schemas.microsoft.com/office/drawing/2014/main" xmlns="" id="{AA814F7B-A472-49EE-B3F1-E2BB6BEE8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80E74E67-B873-4953-BFFD-5D585BF95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NGM282 - Phase 2</a:t>
            </a:r>
          </a:p>
        </p:txBody>
      </p:sp>
      <p:graphicFrame>
        <p:nvGraphicFramePr>
          <p:cNvPr id="26" name="Graphique 25">
            <a:extLst>
              <a:ext uri="{FF2B5EF4-FFF2-40B4-BE49-F238E27FC236}">
                <a16:creationId xmlns:a16="http://schemas.microsoft.com/office/drawing/2014/main" xmlns="" id="{57565258-E1C3-49A4-921D-80A327643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6767486"/>
              </p:ext>
            </p:extLst>
          </p:nvPr>
        </p:nvGraphicFramePr>
        <p:xfrm>
          <a:off x="107506" y="3089950"/>
          <a:ext cx="2946024" cy="3165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Graphique 29">
            <a:extLst>
              <a:ext uri="{FF2B5EF4-FFF2-40B4-BE49-F238E27FC236}">
                <a16:creationId xmlns:a16="http://schemas.microsoft.com/office/drawing/2014/main" xmlns="" id="{EF6E0D30-507E-48CF-A0C5-9E54A2725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1115925"/>
              </p:ext>
            </p:extLst>
          </p:nvPr>
        </p:nvGraphicFramePr>
        <p:xfrm>
          <a:off x="3144448" y="3084979"/>
          <a:ext cx="2946024" cy="3165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xmlns="" id="{47185ED1-7832-4187-8E32-F04229D66B26}"/>
              </a:ext>
            </a:extLst>
          </p:cNvPr>
          <p:cNvCxnSpPr/>
          <p:nvPr/>
        </p:nvCxnSpPr>
        <p:spPr>
          <a:xfrm>
            <a:off x="3995936" y="5157192"/>
            <a:ext cx="864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xmlns="" id="{B11636AC-19F9-4165-AD7E-156715F62279}"/>
              </a:ext>
            </a:extLst>
          </p:cNvPr>
          <p:cNvCxnSpPr/>
          <p:nvPr/>
        </p:nvCxnSpPr>
        <p:spPr>
          <a:xfrm>
            <a:off x="4860573" y="5373216"/>
            <a:ext cx="864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xmlns="" id="{F4350141-8E5E-4C21-9E39-B2E286BE7AE5}"/>
              </a:ext>
            </a:extLst>
          </p:cNvPr>
          <p:cNvCxnSpPr>
            <a:cxnSpLocks/>
          </p:cNvCxnSpPr>
          <p:nvPr/>
        </p:nvCxnSpPr>
        <p:spPr>
          <a:xfrm>
            <a:off x="3940726" y="5589240"/>
            <a:ext cx="17474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xmlns="" id="{8F09BA04-ECA6-4119-A05E-B8ADA81F3F69}"/>
              </a:ext>
            </a:extLst>
          </p:cNvPr>
          <p:cNvSpPr txBox="1"/>
          <p:nvPr/>
        </p:nvSpPr>
        <p:spPr>
          <a:xfrm>
            <a:off x="4037458" y="5123998"/>
            <a:ext cx="914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p &lt; 0.0001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78CC380A-E068-4C4A-AC69-673DFF263D28}"/>
              </a:ext>
            </a:extLst>
          </p:cNvPr>
          <p:cNvSpPr txBox="1"/>
          <p:nvPr/>
        </p:nvSpPr>
        <p:spPr>
          <a:xfrm>
            <a:off x="4889985" y="5343715"/>
            <a:ext cx="817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p = 0.112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3B467247-5160-4B7B-9D20-C83CEAC7DE16}"/>
              </a:ext>
            </a:extLst>
          </p:cNvPr>
          <p:cNvSpPr txBox="1"/>
          <p:nvPr/>
        </p:nvSpPr>
        <p:spPr>
          <a:xfrm>
            <a:off x="4400851" y="5585972"/>
            <a:ext cx="914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p &lt; 0.0001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xmlns="" id="{02651ADA-809F-400F-B66B-7DF45951E990}"/>
              </a:ext>
            </a:extLst>
          </p:cNvPr>
          <p:cNvGrpSpPr/>
          <p:nvPr/>
        </p:nvGrpSpPr>
        <p:grpSpPr>
          <a:xfrm>
            <a:off x="6155458" y="3082622"/>
            <a:ext cx="2946024" cy="3165541"/>
            <a:chOff x="6155458" y="3082622"/>
            <a:chExt cx="2946024" cy="3165541"/>
          </a:xfrm>
        </p:grpSpPr>
        <p:graphicFrame>
          <p:nvGraphicFramePr>
            <p:cNvPr id="39" name="Graphique 38">
              <a:extLst>
                <a:ext uri="{FF2B5EF4-FFF2-40B4-BE49-F238E27FC236}">
                  <a16:creationId xmlns:a16="http://schemas.microsoft.com/office/drawing/2014/main" xmlns="" id="{6C52C77A-60F1-4DF8-AEFC-12C3EA143ED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84067285"/>
                </p:ext>
              </p:extLst>
            </p:nvPr>
          </p:nvGraphicFramePr>
          <p:xfrm>
            <a:off x="6155458" y="3082622"/>
            <a:ext cx="2946024" cy="31655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xmlns="" id="{119E1C7A-648B-4515-A92F-F2D4AFEB02B1}"/>
                </a:ext>
              </a:extLst>
            </p:cNvPr>
            <p:cNvCxnSpPr/>
            <p:nvPr/>
          </p:nvCxnSpPr>
          <p:spPr>
            <a:xfrm>
              <a:off x="7000821" y="5017940"/>
              <a:ext cx="86463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xmlns="" id="{AFEB5B51-2032-4252-BC8B-225FF3663A72}"/>
                </a:ext>
              </a:extLst>
            </p:cNvPr>
            <p:cNvCxnSpPr/>
            <p:nvPr/>
          </p:nvCxnSpPr>
          <p:spPr>
            <a:xfrm>
              <a:off x="7834510" y="5341358"/>
              <a:ext cx="86463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xmlns="" id="{50EA2BAD-83AB-426E-9296-C5C08E915576}"/>
                </a:ext>
              </a:extLst>
            </p:cNvPr>
            <p:cNvCxnSpPr>
              <a:cxnSpLocks/>
            </p:cNvCxnSpPr>
            <p:nvPr/>
          </p:nvCxnSpPr>
          <p:spPr>
            <a:xfrm>
              <a:off x="6951736" y="5586883"/>
              <a:ext cx="17474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xmlns="" id="{1C3F1D05-CCF0-4B63-A941-EA10881A41EE}"/>
                </a:ext>
              </a:extLst>
            </p:cNvPr>
            <p:cNvSpPr txBox="1"/>
            <p:nvPr/>
          </p:nvSpPr>
          <p:spPr>
            <a:xfrm>
              <a:off x="7042343" y="4984746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p &lt; 0.0001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xmlns="" id="{79BF6CB4-5AFD-46B6-BD03-FB05949865CF}"/>
                </a:ext>
              </a:extLst>
            </p:cNvPr>
            <p:cNvSpPr txBox="1"/>
            <p:nvPr/>
          </p:nvSpPr>
          <p:spPr>
            <a:xfrm>
              <a:off x="7895290" y="5341358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p = 0.144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xmlns="" id="{D10DC0B3-4108-4FAF-A734-A936386DDFA6}"/>
                </a:ext>
              </a:extLst>
            </p:cNvPr>
            <p:cNvSpPr txBox="1"/>
            <p:nvPr/>
          </p:nvSpPr>
          <p:spPr>
            <a:xfrm>
              <a:off x="7411861" y="5583615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p &lt; 0.0001</a:t>
              </a:r>
            </a:p>
          </p:txBody>
        </p:sp>
      </p:grp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DEA408B9-7019-43BA-91F3-45915FCA44B8}"/>
              </a:ext>
            </a:extLst>
          </p:cNvPr>
          <p:cNvSpPr txBox="1"/>
          <p:nvPr/>
        </p:nvSpPr>
        <p:spPr>
          <a:xfrm>
            <a:off x="126234" y="2879348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18040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93851"/>
              </p:ext>
            </p:extLst>
          </p:nvPr>
        </p:nvGraphicFramePr>
        <p:xfrm>
          <a:off x="395534" y="1431248"/>
          <a:ext cx="8496946" cy="4625604"/>
        </p:xfrm>
        <a:graphic>
          <a:graphicData uri="http://schemas.openxmlformats.org/drawingml/2006/table">
            <a:tbl>
              <a:tblPr/>
              <a:tblGrid>
                <a:gridCol w="39604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3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6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  <a:sym typeface="Wingdings"/>
                        </a:rPr>
                        <a:t>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30% in liver fat content (MDRI-PDFF)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normalisation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C4, mean change at W12,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- 48.5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- 25.9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5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change in fibrosis biomarkers at W12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Pro-C3,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 15% in pro-C3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ELF score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Hyaluronic acid, UG/L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PIIINP, UG/L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TIMP-1, UG/L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74%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¶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- 0.3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¶¶¶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- 25.9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§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- 3.6 ***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¶¶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- 18.0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§§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- 1.21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7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change in lipids at W12,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mmol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LDL-cholesterol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- 0.5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§§§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¶¶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0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Hb A1c, mean change at W12,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HOMA-IR, mean change at W12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mean change at W12, kg/m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- 0.9 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GB" sz="12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87514" y="1196752"/>
            <a:ext cx="2475708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Outcomes at W12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0828" y="6084060"/>
            <a:ext cx="86409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en-GB" sz="12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C4 : 7α-hydroxy-4-cholesten-3-one</a:t>
            </a:r>
          </a:p>
          <a:p>
            <a:pPr>
              <a:lnSpc>
                <a:spcPts val="1200"/>
              </a:lnSpc>
            </a:pPr>
            <a:r>
              <a:rPr lang="en-GB" sz="12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vs placebo : *p &lt; 0.0001 ; **p = 0.005 ; ***p = 0.034 ; </a:t>
            </a: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¶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0.0005 ; </a:t>
            </a: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¶¶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0.0002 ; </a:t>
            </a: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¶¶¶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0.0047 ;</a:t>
            </a: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§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0.006 ; </a:t>
            </a: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§§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0.021 ;</a:t>
            </a: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</a:t>
            </a:r>
            <a:b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GB" sz="1100" b="1" baseline="300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§§§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0.012 ; </a:t>
            </a:r>
            <a:r>
              <a:rPr lang="en-GB" sz="1100" b="1" baseline="30000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r>
              <a:rPr lang="en-GB" sz="11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0.024</a:t>
            </a:r>
            <a:endParaRPr lang="fr-FR" sz="1100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59" y="6581001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Lancet 2018;391:1174-85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0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NGM282 - Phase 2</a:t>
            </a:r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xmlns="" id="{9B0D4734-F710-490B-A9D6-B15F07D75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vs 6 mg QD (phase 2)</a:t>
            </a:r>
          </a:p>
        </p:txBody>
      </p:sp>
    </p:spTree>
    <p:extLst>
      <p:ext uri="{BB962C8B-B14F-4D97-AF65-F5344CB8AC3E}">
        <p14:creationId xmlns:p14="http://schemas.microsoft.com/office/powerpoint/2010/main" val="88951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435684"/>
              </p:ext>
            </p:extLst>
          </p:nvPr>
        </p:nvGraphicFramePr>
        <p:xfrm>
          <a:off x="395534" y="1484784"/>
          <a:ext cx="8496946" cy="4876934"/>
        </p:xfrm>
        <a:graphic>
          <a:graphicData uri="http://schemas.openxmlformats.org/drawingml/2006/table">
            <a:tbl>
              <a:tblPr/>
              <a:tblGrid>
                <a:gridCol w="37444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68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6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8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in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Injection site reactions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Diarrhoea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Abdominal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Abdominal distension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Vomiting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Frequent bowel movements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Increased appetite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Constipation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Injection site brushing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Weight decreased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(41%)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(41%)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(30%)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(33%)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(54%)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(36%)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/ transient interruption for AE,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7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Treatment-related adverse events by severity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1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(67%)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(41%)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 (82%)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(43%)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 ***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(52%)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06432" y="1196752"/>
            <a:ext cx="4037884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Most common adverse events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6357371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Acute pancreatitis ; **  Aggravated abdominal pain, acute pancreatitis ; *** Nausea or abdominal pain, depression</a:t>
            </a:r>
          </a:p>
        </p:txBody>
      </p:sp>
      <p:sp>
        <p:nvSpPr>
          <p:cNvPr id="13" name="ZoneTexte 69">
            <a:extLst>
              <a:ext uri="{FF2B5EF4-FFF2-40B4-BE49-F238E27FC236}">
                <a16:creationId xmlns:a16="http://schemas.microsoft.com/office/drawing/2014/main" xmlns="" id="{8D0AB415-BC89-42C5-B69D-DFB58F5CB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59" y="6581001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Lancet 2018;391:1174-85</a:t>
            </a:r>
          </a:p>
        </p:txBody>
      </p:sp>
      <p:sp>
        <p:nvSpPr>
          <p:cNvPr id="14" name="AutoShape 162">
            <a:extLst>
              <a:ext uri="{FF2B5EF4-FFF2-40B4-BE49-F238E27FC236}">
                <a16:creationId xmlns:a16="http://schemas.microsoft.com/office/drawing/2014/main" xmlns="" id="{BE690A4B-1637-418F-9E38-080CB162C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5" name="ZoneTexte 23">
            <a:extLst>
              <a:ext uri="{FF2B5EF4-FFF2-40B4-BE49-F238E27FC236}">
                <a16:creationId xmlns:a16="http://schemas.microsoft.com/office/drawing/2014/main" xmlns="" id="{9B91D3E6-AC73-4435-AF9D-8096209FD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NGM282 - Phase 2</a:t>
            </a:r>
          </a:p>
        </p:txBody>
      </p:sp>
      <p:sp>
        <p:nvSpPr>
          <p:cNvPr id="16" name="Rectangle 27">
            <a:extLst>
              <a:ext uri="{FF2B5EF4-FFF2-40B4-BE49-F238E27FC236}">
                <a16:creationId xmlns:a16="http://schemas.microsoft.com/office/drawing/2014/main" xmlns="" id="{EC55420C-0571-4E10-8A5B-FC467E799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vs 6 mg QD (phase 2)</a:t>
            </a:r>
          </a:p>
        </p:txBody>
      </p:sp>
    </p:spTree>
    <p:extLst>
      <p:ext uri="{BB962C8B-B14F-4D97-AF65-F5344CB8AC3E}">
        <p14:creationId xmlns:p14="http://schemas.microsoft.com/office/powerpoint/2010/main" val="242271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9552" y="1240879"/>
            <a:ext cx="8316904" cy="4924425"/>
          </a:xfrm>
        </p:spPr>
        <p:txBody>
          <a:bodyPr/>
          <a:lstStyle/>
          <a:p>
            <a:r>
              <a:rPr lang="en-US" dirty="0"/>
              <a:t>Summary</a:t>
            </a:r>
          </a:p>
          <a:p>
            <a:pPr lvl="1"/>
            <a:r>
              <a:rPr lang="en-US" sz="2000" dirty="0"/>
              <a:t>In patients with NASH, 3 mg and 6 mg doses of NGM282 significantly and rapidly (over 12 weeks) reduced </a:t>
            </a:r>
          </a:p>
          <a:p>
            <a:pPr lvl="2"/>
            <a:r>
              <a:rPr lang="en-US" sz="1800" dirty="0"/>
              <a:t>liver fat content, as measured by MRI-proton density fat fraction</a:t>
            </a:r>
          </a:p>
          <a:p>
            <a:pPr lvl="2"/>
            <a:r>
              <a:rPr lang="en-US" sz="1800" dirty="0"/>
              <a:t>as well as markers of liver inflammation (ALT, AST)</a:t>
            </a:r>
          </a:p>
          <a:p>
            <a:pPr lvl="2"/>
            <a:r>
              <a:rPr lang="en-US" sz="1800" dirty="0"/>
              <a:t>and fibrosis, as assessed by non-invasive biomarkers (pro-C3, enhanced liver fibrosis score) </a:t>
            </a:r>
          </a:p>
          <a:p>
            <a:pPr lvl="1"/>
            <a:r>
              <a:rPr lang="en-US" sz="2000" dirty="0"/>
              <a:t>Significant decreases in serum C4 concentrations, and the ensuing increases in LDL-C were recorded with NGM282, consistent with potent target engagement and inhibition of CYP7A1</a:t>
            </a:r>
          </a:p>
          <a:p>
            <a:pPr lvl="1"/>
            <a:r>
              <a:rPr lang="en-US" sz="2000" dirty="0"/>
              <a:t>Both doses were generally well tolerated</a:t>
            </a:r>
          </a:p>
          <a:p>
            <a:pPr lvl="1"/>
            <a:r>
              <a:rPr lang="en-US" sz="2000" dirty="0"/>
              <a:t>In view of the similar efficacy of NGM282 3 mg and 6 mg in lowering liver fat content, doses lower than 3 mg should be evaluated to better </a:t>
            </a:r>
            <a:r>
              <a:rPr lang="en-US" sz="2000" dirty="0" err="1"/>
              <a:t>characterise</a:t>
            </a:r>
            <a:r>
              <a:rPr lang="en-US" sz="2000" dirty="0"/>
              <a:t> the efficacy and tolerability profile</a:t>
            </a:r>
          </a:p>
          <a:p>
            <a:pPr lvl="1"/>
            <a:endParaRPr lang="en-US" sz="2000" dirty="0"/>
          </a:p>
        </p:txBody>
      </p:sp>
      <p:sp>
        <p:nvSpPr>
          <p:cNvPr id="10" name="ZoneTexte 69">
            <a:extLst>
              <a:ext uri="{FF2B5EF4-FFF2-40B4-BE49-F238E27FC236}">
                <a16:creationId xmlns:a16="http://schemas.microsoft.com/office/drawing/2014/main" xmlns="" id="{ADF4005C-33EF-4AEE-8650-426689E5F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59" y="6581001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Lancet 2018;391:1174-85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xmlns="" id="{D5467EB4-671C-4109-B720-9A3BF65C7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2" name="ZoneTexte 23">
            <a:extLst>
              <a:ext uri="{FF2B5EF4-FFF2-40B4-BE49-F238E27FC236}">
                <a16:creationId xmlns:a16="http://schemas.microsoft.com/office/drawing/2014/main" xmlns="" id="{8660E304-9B6C-4F78-AA9E-EED81B130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NGM282 - Phase 2</a:t>
            </a:r>
          </a:p>
        </p:txBody>
      </p:sp>
      <p:sp>
        <p:nvSpPr>
          <p:cNvPr id="13" name="Rectangle 27">
            <a:extLst>
              <a:ext uri="{FF2B5EF4-FFF2-40B4-BE49-F238E27FC236}">
                <a16:creationId xmlns:a16="http://schemas.microsoft.com/office/drawing/2014/main" xmlns="" id="{9526598D-356A-410A-B125-C96A6860A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vs 6 mg QD (phase 2)</a:t>
            </a:r>
          </a:p>
        </p:txBody>
      </p:sp>
    </p:spTree>
    <p:extLst>
      <p:ext uri="{BB962C8B-B14F-4D97-AF65-F5344CB8AC3E}">
        <p14:creationId xmlns:p14="http://schemas.microsoft.com/office/powerpoint/2010/main" val="2704320478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9170</TotalTime>
  <Words>1157</Words>
  <Application>Microsoft Office PowerPoint</Application>
  <PresentationFormat>Affichage à l'écran (4:3)</PresentationFormat>
  <Paragraphs>294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2018</vt:lpstr>
      <vt:lpstr>NGM282 in NASH: 3 mg vs 6 mg QD (phase 2)</vt:lpstr>
      <vt:lpstr>NGM282 in NASH: 3 mg vs 6 mg QD (phase 2)</vt:lpstr>
      <vt:lpstr>NGM282 in NASH: 3 mg vs 6 mg QD (phase 2)</vt:lpstr>
      <vt:lpstr>NGM282 in NASH: 3 mg vs 6 mg QD (phase 2)</vt:lpstr>
      <vt:lpstr>NGM282 in NASH: 3 mg vs 6 mg QD (phase 2)</vt:lpstr>
      <vt:lpstr>NGM282 in NASH: 3 mg vs 6 mg QD (phase 2)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Utilisateur</cp:lastModifiedBy>
  <cp:revision>356</cp:revision>
  <dcterms:created xsi:type="dcterms:W3CDTF">2010-10-19T10:42:50Z</dcterms:created>
  <dcterms:modified xsi:type="dcterms:W3CDTF">2018-06-01T09:03:21Z</dcterms:modified>
</cp:coreProperties>
</file>