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4" r:id="rId2"/>
    <p:sldId id="285" r:id="rId3"/>
    <p:sldId id="298" r:id="rId4"/>
    <p:sldId id="305" r:id="rId5"/>
    <p:sldId id="309" r:id="rId6"/>
    <p:sldId id="307" r:id="rId7"/>
    <p:sldId id="308" r:id="rId8"/>
    <p:sldId id="306" r:id="rId9"/>
    <p:sldId id="300" r:id="rId10"/>
    <p:sldId id="304" r:id="rId11"/>
    <p:sldId id="312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0070C0"/>
    <a:srgbClr val="C00000"/>
    <a:srgbClr val="D35B1F"/>
    <a:srgbClr val="FF3F3F"/>
    <a:srgbClr val="FFFFFF"/>
    <a:srgbClr val="A38904"/>
    <a:srgbClr val="3D6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9" autoAdjust="0"/>
    <p:restoredTop sz="98179" autoAdjust="0"/>
  </p:normalViewPr>
  <p:slideViewPr>
    <p:cSldViewPr>
      <p:cViewPr>
        <p:scale>
          <a:sx n="100" d="100"/>
          <a:sy n="100" d="100"/>
        </p:scale>
        <p:origin x="-1860" y="-330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01/06/2018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B9ECA424-E1EC-437A-84EE-78F97FD11F43}"/>
              </a:ext>
            </a:extLst>
          </p:cNvPr>
          <p:cNvSpPr txBox="1">
            <a:spLocks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044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2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xmlns="" id="{046A75C6-E9B5-48F9-9DFB-3ADB3C5A2E1F}"/>
              </a:ext>
            </a:extLst>
          </p:cNvPr>
          <p:cNvSpPr txBox="1">
            <a:spLocks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66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50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33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999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999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999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05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11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79773" y="1711571"/>
            <a:ext cx="2231987" cy="16344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Liver biopsy with NASH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NAS * ≥ 4 with a score </a:t>
            </a:r>
            <a:br>
              <a:rPr lang="en-US" sz="1500" b="1" dirty="0">
                <a:latin typeface="Calibri" pitchFamily="34" charset="0"/>
              </a:rPr>
            </a:br>
            <a:r>
              <a:rPr lang="en-US" sz="1500" b="1" dirty="0">
                <a:latin typeface="Calibri" pitchFamily="34" charset="0"/>
              </a:rPr>
              <a:t>≥ 1 for each component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Stage 1-3 of fibrosis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Liver fat content ≥ 8%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(MRI-PDFF)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4294967295"/>
          </p:nvPr>
        </p:nvSpPr>
        <p:spPr>
          <a:xfrm>
            <a:off x="395387" y="1125538"/>
            <a:ext cx="1584325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31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34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9773" y="3429000"/>
            <a:ext cx="24842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NAFLD Activity Score: </a:t>
            </a:r>
          </a:p>
          <a:p>
            <a:r>
              <a:rPr lang="en-US" sz="1400" dirty="0"/>
              <a:t>steatosis (0 to 3), </a:t>
            </a:r>
          </a:p>
          <a:p>
            <a:r>
              <a:rPr lang="en-US" sz="1400" dirty="0"/>
              <a:t>lobular inflammation (0 to 3), </a:t>
            </a:r>
          </a:p>
          <a:p>
            <a:r>
              <a:rPr lang="en-US" sz="1400" dirty="0"/>
              <a:t>ballooning (0 to 2)</a:t>
            </a:r>
          </a:p>
          <a:p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177510" y="4663876"/>
            <a:ext cx="785087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</a:pPr>
            <a:r>
              <a:rPr lang="en-US" sz="1600" dirty="0"/>
              <a:t>NGM282: engineered variant of human FGF19, administered subcutaneously </a:t>
            </a:r>
            <a:r>
              <a:rPr lang="en-US" sz="1600" dirty="0" err="1"/>
              <a:t>qd</a:t>
            </a:r>
            <a:endParaRPr lang="en-US" sz="1600" dirty="0"/>
          </a:p>
          <a:p>
            <a:pPr>
              <a:buClr>
                <a:srgbClr val="0070C0"/>
              </a:buClr>
            </a:pPr>
            <a:r>
              <a:rPr lang="en-US" sz="1600" dirty="0"/>
              <a:t>Rosuvastatin: started at W2 if LDL-cholesterol rise of 10 mg/dl observed</a:t>
            </a:r>
          </a:p>
        </p:txBody>
      </p:sp>
      <p:sp>
        <p:nvSpPr>
          <p:cNvPr id="18" name="Espace réservé du contenu 2"/>
          <p:cNvSpPr>
            <a:spLocks/>
          </p:cNvSpPr>
          <p:nvPr/>
        </p:nvSpPr>
        <p:spPr bwMode="auto">
          <a:xfrm>
            <a:off x="251520" y="5373216"/>
            <a:ext cx="8856952" cy="106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Endpoints</a:t>
            </a:r>
          </a:p>
          <a:p>
            <a:pPr marL="800100" lvl="1" indent="-342900"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>
                <a:latin typeface="+mn-lt"/>
              </a:rPr>
              <a:t>Primary: decrease in absolute liver</a:t>
            </a:r>
            <a:r>
              <a:rPr lang="fr-FR" dirty="0">
                <a:latin typeface="+mn-lt"/>
              </a:rPr>
              <a:t> fat content </a:t>
            </a:r>
            <a:r>
              <a:rPr lang="en-US" dirty="0">
                <a:latin typeface="+mn-lt"/>
              </a:rPr>
              <a:t>≥ 5% at W12</a:t>
            </a:r>
          </a:p>
          <a:p>
            <a:pPr marL="800100" lvl="1" indent="-342900"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>
                <a:latin typeface="+mn-lt"/>
              </a:rPr>
              <a:t>Exploratory: change in liver histology at W12</a:t>
            </a:r>
          </a:p>
        </p:txBody>
      </p:sp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13" name="Line 63"/>
          <p:cNvSpPr>
            <a:spLocks noChangeShapeType="1"/>
          </p:cNvSpPr>
          <p:nvPr/>
        </p:nvSpPr>
        <p:spPr bwMode="auto">
          <a:xfrm>
            <a:off x="2411760" y="2528926"/>
            <a:ext cx="136815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Line 172"/>
          <p:cNvSpPr>
            <a:spLocks noChangeShapeType="1"/>
          </p:cNvSpPr>
          <p:nvPr/>
        </p:nvSpPr>
        <p:spPr bwMode="auto">
          <a:xfrm>
            <a:off x="4920955" y="1884431"/>
            <a:ext cx="0" cy="118798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" name="Line 172"/>
          <p:cNvSpPr>
            <a:spLocks noChangeShapeType="1"/>
          </p:cNvSpPr>
          <p:nvPr/>
        </p:nvSpPr>
        <p:spPr bwMode="auto">
          <a:xfrm>
            <a:off x="7955682" y="1917093"/>
            <a:ext cx="0" cy="118798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Oval 110"/>
          <p:cNvSpPr>
            <a:spLocks noChangeArrowheads="1"/>
          </p:cNvSpPr>
          <p:nvPr/>
        </p:nvSpPr>
        <p:spPr bwMode="auto">
          <a:xfrm>
            <a:off x="7668344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4643809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09354"/>
              </p:ext>
            </p:extLst>
          </p:nvPr>
        </p:nvGraphicFramePr>
        <p:xfrm>
          <a:off x="4932040" y="2168886"/>
          <a:ext cx="3024336" cy="720080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rosuvastatin (if needed)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376189"/>
              </p:ext>
            </p:extLst>
          </p:nvPr>
        </p:nvGraphicFramePr>
        <p:xfrm>
          <a:off x="3779912" y="2168886"/>
          <a:ext cx="1162585" cy="720080"/>
        </p:xfrm>
        <a:graphic>
          <a:graphicData uri="http://schemas.openxmlformats.org/drawingml/2006/table">
            <a:tbl>
              <a:tblPr/>
              <a:tblGrid>
                <a:gridCol w="1162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17605"/>
              </p:ext>
            </p:extLst>
          </p:nvPr>
        </p:nvGraphicFramePr>
        <p:xfrm>
          <a:off x="2843808" y="3140968"/>
          <a:ext cx="5976664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Assessments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Screening</a:t>
                      </a:r>
                      <a:endParaRPr lang="en-US" sz="1400" b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W6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W12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W18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Liver</a:t>
                      </a:r>
                      <a:r>
                        <a:rPr lang="en-US" sz="1400" b="0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Biopsy</a:t>
                      </a:r>
                      <a:endParaRPr lang="en-US" sz="1400" b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MDRI-PDFF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0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LiverMultiScan</a:t>
                      </a:r>
                      <a:endParaRPr lang="en-US" sz="1400" b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2984629" y="220486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1196753"/>
            <a:ext cx="8351837" cy="576064"/>
          </a:xfrm>
        </p:spPr>
        <p:txBody>
          <a:bodyPr/>
          <a:lstStyle/>
          <a:p>
            <a:pPr algn="ctr"/>
            <a:r>
              <a:rPr lang="en-US" sz="2800">
                <a:solidFill>
                  <a:srgbClr val="0070C0"/>
                </a:solidFill>
                <a:latin typeface="Calibri"/>
                <a:cs typeface="Calibri"/>
              </a:rPr>
              <a:t>Safety and tolerability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750" y="1844948"/>
            <a:ext cx="8351838" cy="4032324"/>
          </a:xfrm>
        </p:spPr>
        <p:txBody>
          <a:bodyPr/>
          <a:lstStyle/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Favorable safety and tolerability profile consistent with other NGM282 studies (no new safety signals identified)</a:t>
            </a:r>
            <a:br>
              <a:rPr lang="en-US" sz="2000" b="0" dirty="0">
                <a:solidFill>
                  <a:srgbClr val="000066"/>
                </a:solidFill>
                <a:latin typeface="+mn-lt"/>
              </a:rPr>
            </a:br>
            <a:endParaRPr lang="en-US" sz="2000" b="0" dirty="0">
              <a:solidFill>
                <a:srgbClr val="000066"/>
              </a:solidFill>
              <a:latin typeface="+mn-lt"/>
            </a:endParaRPr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Mild gastrointestinal symptoms (loose/frequent stools) remain the most common treatment emergent adverse events</a:t>
            </a:r>
          </a:p>
          <a:p>
            <a:pPr lvl="1"/>
            <a:r>
              <a:rPr lang="en-US" sz="1600" dirty="0"/>
              <a:t>Majority were mild and resolved during treatment phase</a:t>
            </a:r>
          </a:p>
          <a:p>
            <a:pPr lvl="1"/>
            <a:r>
              <a:rPr lang="en-US" sz="1600" dirty="0"/>
              <a:t>No subject withdrew from treatment due to any drug-related adverse events</a:t>
            </a:r>
            <a:br>
              <a:rPr lang="en-US" sz="1600" dirty="0"/>
            </a:br>
            <a:endParaRPr lang="en-US" sz="1600" dirty="0"/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Gastrointestinal symptoms were largely mitigated with separating the timing of injection around meals and decreasing meal size</a:t>
            </a:r>
            <a:br>
              <a:rPr lang="en-US" sz="2000" b="0" dirty="0">
                <a:solidFill>
                  <a:srgbClr val="000066"/>
                </a:solidFill>
                <a:latin typeface="+mn-lt"/>
              </a:rPr>
            </a:br>
            <a:endParaRPr lang="en-US" sz="2000" b="0" dirty="0">
              <a:solidFill>
                <a:srgbClr val="000066"/>
              </a:solidFill>
              <a:latin typeface="+mn-lt"/>
            </a:endParaRPr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Three severe adverse events, all unrelated to study drug:</a:t>
            </a:r>
          </a:p>
          <a:p>
            <a:pPr lvl="1"/>
            <a:r>
              <a:rPr lang="en-US" sz="1600" dirty="0"/>
              <a:t>Pleurisy</a:t>
            </a:r>
          </a:p>
          <a:p>
            <a:pPr lvl="1"/>
            <a:r>
              <a:rPr lang="en-US" sz="1600" dirty="0"/>
              <a:t>Chest tightness</a:t>
            </a:r>
          </a:p>
          <a:p>
            <a:pPr lvl="1"/>
            <a:r>
              <a:rPr lang="en-US" sz="1600" dirty="0"/>
              <a:t>Cardiac arrest (non myocardial infarction)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418C9985-CA10-41ED-A865-D8D5BCBAB64F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>
                <a:ea typeface="ＭＳ Ｐゴシック" pitchFamily="34" charset="-128"/>
              </a:rPr>
              <a:t>NGM282 in NASH: </a:t>
            </a:r>
            <a:r>
              <a:rPr lang="en-US" dirty="0">
                <a:ea typeface="ＭＳ Ｐゴシック" pitchFamily="34" charset="-128"/>
              </a:rPr>
              <a:t>3 mg QD (phase 2)</a:t>
            </a:r>
            <a:endParaRPr lang="fr-FR" kern="0" dirty="0"/>
          </a:p>
        </p:txBody>
      </p:sp>
    </p:spTree>
    <p:extLst>
      <p:ext uri="{BB962C8B-B14F-4D97-AF65-F5344CB8AC3E}">
        <p14:creationId xmlns:p14="http://schemas.microsoft.com/office/powerpoint/2010/main" val="2457941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9552" y="1340768"/>
            <a:ext cx="8136904" cy="4924425"/>
          </a:xfrm>
        </p:spPr>
        <p:txBody>
          <a:bodyPr/>
          <a:lstStyle/>
          <a:p>
            <a:r>
              <a:rPr lang="en-US" dirty="0"/>
              <a:t>Summary</a:t>
            </a:r>
            <a:br>
              <a:rPr lang="en-US" dirty="0"/>
            </a:br>
            <a:endParaRPr lang="en-US" dirty="0"/>
          </a:p>
          <a:p>
            <a:pPr lvl="1"/>
            <a:r>
              <a:rPr lang="en-US" sz="2000" dirty="0"/>
              <a:t>Potent C4 and bile acid suppression consistent with FGF19 hormone activity</a:t>
            </a:r>
          </a:p>
          <a:p>
            <a:pPr lvl="1"/>
            <a:r>
              <a:rPr lang="en-US" sz="2000" dirty="0"/>
              <a:t>Significant and clinically meaningful reductions across </a:t>
            </a:r>
            <a:br>
              <a:rPr lang="en-US" sz="2000" dirty="0"/>
            </a:br>
            <a:r>
              <a:rPr lang="en-US" sz="2000" dirty="0"/>
              <a:t>non-invasive markers of NASH-related disease</a:t>
            </a:r>
          </a:p>
          <a:p>
            <a:pPr lvl="1"/>
            <a:r>
              <a:rPr lang="en-US" sz="2000" dirty="0"/>
              <a:t>Large percentage of patients demonstrated histological improvement at W12</a:t>
            </a:r>
          </a:p>
          <a:p>
            <a:pPr lvl="1"/>
            <a:r>
              <a:rPr lang="en-US" sz="2000" dirty="0"/>
              <a:t>Statin co-administration rapidly mitigates LDL-cholesterol elevations</a:t>
            </a:r>
          </a:p>
          <a:p>
            <a:pPr lvl="1"/>
            <a:r>
              <a:rPr lang="en-US" sz="2000" dirty="0"/>
              <a:t>Treatment was safe and well tolerated</a:t>
            </a:r>
            <a:endParaRPr lang="en-US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</p:spTree>
    <p:extLst>
      <p:ext uri="{BB962C8B-B14F-4D97-AF65-F5344CB8AC3E}">
        <p14:creationId xmlns:p14="http://schemas.microsoft.com/office/powerpoint/2010/main" val="2704320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86078235"/>
              </p:ext>
            </p:extLst>
          </p:nvPr>
        </p:nvGraphicFramePr>
        <p:xfrm>
          <a:off x="1248997" y="1720128"/>
          <a:ext cx="6552726" cy="4716504"/>
        </p:xfrm>
        <a:graphic>
          <a:graphicData uri="http://schemas.openxmlformats.org/drawingml/2006/table">
            <a:tbl>
              <a:tblPr/>
              <a:tblGrid>
                <a:gridCol w="4788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1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51.4 (12.6)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Male / Female,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Diabetes mellitus,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7/12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1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Liver fat content, MRI-PDFF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</a:t>
                      </a: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proton </a:t>
                      </a:r>
                      <a:r>
                        <a:rPr lang="fr-FR" sz="1400" dirty="0" err="1">
                          <a:solidFill>
                            <a:srgbClr val="000066"/>
                          </a:solidFill>
                        </a:rPr>
                        <a:t>density</a:t>
                      </a: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 fat fraction)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17.1% (5.6)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U/l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 (32)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ALT, U/l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 (39)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2.5 (0.8)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NAFLD activity score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 (1.5)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Liver-Inflammation-Fibrosis (LIF) score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2.80 (0.43)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 cholesterol, mg/dL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 (27)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Statin naïve/experienced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13/6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7α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-hydroxyl-4-cholesten-3-one (C4),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35.1 (24.2)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86433" y="1268760"/>
            <a:ext cx="5277855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characteristics, mean or N or %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9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9051" y="1772816"/>
            <a:ext cx="2602445" cy="3066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Mean C4 levels, </a:t>
            </a:r>
            <a:r>
              <a:rPr lang="en-GB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ng</a:t>
            </a: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/mL</a:t>
            </a:r>
            <a:endParaRPr lang="en-GB" sz="20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63671" y="1772817"/>
            <a:ext cx="4072825" cy="3066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Mean Total serum bile acids, µ</a:t>
            </a:r>
            <a:r>
              <a:rPr lang="en-GB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mol</a:t>
            </a: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/L</a:t>
            </a:r>
            <a:endParaRPr lang="en-GB" sz="20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4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9" name="Rectangle 8"/>
          <p:cNvSpPr/>
          <p:nvPr/>
        </p:nvSpPr>
        <p:spPr>
          <a:xfrm>
            <a:off x="2545902" y="1301681"/>
            <a:ext cx="4186659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Effect on FGF19 targets (N = 19)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" name="Rectangle 27">
            <a:extLst>
              <a:ext uri="{FF2B5EF4-FFF2-40B4-BE49-F238E27FC236}">
                <a16:creationId xmlns:a16="http://schemas.microsoft.com/office/drawing/2014/main" xmlns="" id="{A59480AE-06C3-4822-96EC-2A73E1F9C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</a:p>
        </p:txBody>
      </p:sp>
      <p:sp>
        <p:nvSpPr>
          <p:cNvPr id="75" name="Rectangle 62">
            <a:extLst>
              <a:ext uri="{FF2B5EF4-FFF2-40B4-BE49-F238E27FC236}">
                <a16:creationId xmlns:a16="http://schemas.microsoft.com/office/drawing/2014/main" xmlns="" id="{7E8D378B-BBC5-4DEE-A879-050218A2A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268" y="5877272"/>
            <a:ext cx="32476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cs typeface="Arial" pitchFamily="34" charset="0"/>
              </a:rPr>
              <a:t>C4 = 7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cs typeface="Arial" pitchFamily="34" charset="0"/>
              </a:rPr>
              <a:t>α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cs typeface="Arial" pitchFamily="34" charset="0"/>
              </a:rPr>
              <a:t>-hydroxyl-4-cholesten-3-one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Lower limit of C4 quantitation = 0.9 ng/ml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0BE523F6-1AAC-4931-A168-E7FD2A679819}"/>
              </a:ext>
            </a:extLst>
          </p:cNvPr>
          <p:cNvGrpSpPr/>
          <p:nvPr/>
        </p:nvGrpSpPr>
        <p:grpSpPr>
          <a:xfrm>
            <a:off x="948991" y="2132856"/>
            <a:ext cx="3673129" cy="3633065"/>
            <a:chOff x="948991" y="2245941"/>
            <a:chExt cx="3673129" cy="36330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744E2128-CCD4-4B6E-ABCC-B34825E4B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588" y="2945148"/>
              <a:ext cx="530225" cy="258286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xmlns="" id="{C6EC7560-F008-4984-A17B-5BE8F06EF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325" y="5305760"/>
              <a:ext cx="530225" cy="22225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xmlns="" id="{077C50D0-3709-48CD-A589-8580AE331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063" y="5380373"/>
              <a:ext cx="530225" cy="147637"/>
            </a:xfrm>
            <a:prstGeom prst="rect">
              <a:avLst/>
            </a:prstGeom>
            <a:solidFill>
              <a:srgbClr val="005C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4">
              <a:extLst>
                <a:ext uri="{FF2B5EF4-FFF2-40B4-BE49-F238E27FC236}">
                  <a16:creationId xmlns:a16="http://schemas.microsoft.com/office/drawing/2014/main" xmlns="" id="{AFD3AED5-7218-48CA-987A-61B8E229CD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0700" y="2780928"/>
              <a:ext cx="947738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5">
              <a:extLst>
                <a:ext uri="{FF2B5EF4-FFF2-40B4-BE49-F238E27FC236}">
                  <a16:creationId xmlns:a16="http://schemas.microsoft.com/office/drawing/2014/main" xmlns="" id="{11853FCC-BDE3-4C15-90D4-48261834D6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0700" y="2479303"/>
              <a:ext cx="947738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16">
              <a:extLst>
                <a:ext uri="{FF2B5EF4-FFF2-40B4-BE49-F238E27FC236}">
                  <a16:creationId xmlns:a16="http://schemas.microsoft.com/office/drawing/2014/main" xmlns="" id="{0FBDAE65-F825-489C-8AB5-BD9CDAFF7E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8438" y="2479303"/>
              <a:ext cx="947738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18">
              <a:extLst>
                <a:ext uri="{FF2B5EF4-FFF2-40B4-BE49-F238E27FC236}">
                  <a16:creationId xmlns:a16="http://schemas.microsoft.com/office/drawing/2014/main" xmlns="" id="{45915745-B2AE-45B6-B228-BEF9D86ADE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2954672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1D71E94B-B413-49B4-B264-AD685E07E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2586372"/>
              <a:ext cx="0" cy="2941637"/>
            </a:xfrm>
            <a:custGeom>
              <a:avLst/>
              <a:gdLst>
                <a:gd name="T0" fmla="*/ 0 h 1853"/>
                <a:gd name="T1" fmla="*/ 232 h 1853"/>
                <a:gd name="T2" fmla="*/ 463 h 1853"/>
                <a:gd name="T3" fmla="*/ 695 h 1853"/>
                <a:gd name="T4" fmla="*/ 927 h 1853"/>
                <a:gd name="T5" fmla="*/ 1159 h 1853"/>
                <a:gd name="T6" fmla="*/ 1390 h 1853"/>
                <a:gd name="T7" fmla="*/ 1622 h 1853"/>
                <a:gd name="T8" fmla="*/ 1853 h 185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</a:cxnLst>
              <a:rect l="0" t="0" r="r" b="b"/>
              <a:pathLst>
                <a:path h="1853">
                  <a:moveTo>
                    <a:pt x="0" y="0"/>
                  </a:moveTo>
                  <a:lnTo>
                    <a:pt x="0" y="232"/>
                  </a:lnTo>
                  <a:lnTo>
                    <a:pt x="0" y="463"/>
                  </a:lnTo>
                  <a:lnTo>
                    <a:pt x="0" y="695"/>
                  </a:lnTo>
                  <a:lnTo>
                    <a:pt x="0" y="927"/>
                  </a:lnTo>
                  <a:lnTo>
                    <a:pt x="0" y="1159"/>
                  </a:lnTo>
                  <a:lnTo>
                    <a:pt x="0" y="1390"/>
                  </a:lnTo>
                  <a:lnTo>
                    <a:pt x="0" y="1622"/>
                  </a:lnTo>
                  <a:lnTo>
                    <a:pt x="0" y="1853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20">
              <a:extLst>
                <a:ext uri="{FF2B5EF4-FFF2-40B4-BE49-F238E27FC236}">
                  <a16:creationId xmlns:a16="http://schemas.microsoft.com/office/drawing/2014/main" xmlns="" id="{394476A8-38C9-4C09-B49A-E218E40177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2586372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1">
              <a:extLst>
                <a:ext uri="{FF2B5EF4-FFF2-40B4-BE49-F238E27FC236}">
                  <a16:creationId xmlns:a16="http://schemas.microsoft.com/office/drawing/2014/main" xmlns="" id="{50B674BC-E44C-4B22-AC3A-F0130F62AB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3689685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22">
              <a:extLst>
                <a:ext uri="{FF2B5EF4-FFF2-40B4-BE49-F238E27FC236}">
                  <a16:creationId xmlns:a16="http://schemas.microsoft.com/office/drawing/2014/main" xmlns="" id="{7B14F68D-9EE4-4CD9-86ED-114E99CC71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3321385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23">
              <a:extLst>
                <a:ext uri="{FF2B5EF4-FFF2-40B4-BE49-F238E27FC236}">
                  <a16:creationId xmlns:a16="http://schemas.microsoft.com/office/drawing/2014/main" xmlns="" id="{C565C59E-B104-4B76-8E39-F5BBD8517A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4426285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4">
              <a:extLst>
                <a:ext uri="{FF2B5EF4-FFF2-40B4-BE49-F238E27FC236}">
                  <a16:creationId xmlns:a16="http://schemas.microsoft.com/office/drawing/2014/main" xmlns="" id="{B8192887-1CEE-4C57-8D99-F770966B0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4057985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25">
              <a:extLst>
                <a:ext uri="{FF2B5EF4-FFF2-40B4-BE49-F238E27FC236}">
                  <a16:creationId xmlns:a16="http://schemas.microsoft.com/office/drawing/2014/main" xmlns="" id="{89BC089B-4E7A-4FF2-8588-9FF6BFA5EF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5161297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Line 26">
              <a:extLst>
                <a:ext uri="{FF2B5EF4-FFF2-40B4-BE49-F238E27FC236}">
                  <a16:creationId xmlns:a16="http://schemas.microsoft.com/office/drawing/2014/main" xmlns="" id="{5465E391-A796-49E4-9AA4-8CC92C134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2213" y="4792997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xmlns="" id="{4470731D-915E-492B-A3FD-E0A66A982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213" y="5529597"/>
              <a:ext cx="3006725" cy="0"/>
            </a:xfrm>
            <a:custGeom>
              <a:avLst/>
              <a:gdLst>
                <a:gd name="T0" fmla="*/ 1894 w 1894"/>
                <a:gd name="T1" fmla="*/ 23 w 1894"/>
                <a:gd name="T2" fmla="*/ 0 w 189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894">
                  <a:moveTo>
                    <a:pt x="1894" y="0"/>
                  </a:move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28">
              <a:extLst>
                <a:ext uri="{FF2B5EF4-FFF2-40B4-BE49-F238E27FC236}">
                  <a16:creationId xmlns:a16="http://schemas.microsoft.com/office/drawing/2014/main" xmlns="" id="{54F4DEE0-27B9-4D2E-A05A-CB8D45B877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28725" y="5528010"/>
              <a:ext cx="38100" cy="1587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xmlns="" id="{9A86B4DD-9AD9-4A44-8DCE-40E801F8D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248477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0">
              <a:extLst>
                <a:ext uri="{FF2B5EF4-FFF2-40B4-BE49-F238E27FC236}">
                  <a16:creationId xmlns:a16="http://schemas.microsoft.com/office/drawing/2014/main" xmlns="" id="{8BAA6BC2-EB29-4759-84F0-E659AF6D1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285307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1">
              <a:extLst>
                <a:ext uri="{FF2B5EF4-FFF2-40B4-BE49-F238E27FC236}">
                  <a16:creationId xmlns:a16="http://schemas.microsoft.com/office/drawing/2014/main" xmlns="" id="{25FC622E-7B7B-44C1-B714-FD613A3DF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321978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2">
              <a:extLst>
                <a:ext uri="{FF2B5EF4-FFF2-40B4-BE49-F238E27FC236}">
                  <a16:creationId xmlns:a16="http://schemas.microsoft.com/office/drawing/2014/main" xmlns="" id="{FC2F2898-1E1F-4A18-A404-786F737F6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358808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3">
              <a:extLst>
                <a:ext uri="{FF2B5EF4-FFF2-40B4-BE49-F238E27FC236}">
                  <a16:creationId xmlns:a16="http://schemas.microsoft.com/office/drawing/2014/main" xmlns="" id="{9241C4C9-7DC7-466C-B4C1-F933FFC00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395638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4">
              <a:extLst>
                <a:ext uri="{FF2B5EF4-FFF2-40B4-BE49-F238E27FC236}">
                  <a16:creationId xmlns:a16="http://schemas.microsoft.com/office/drawing/2014/main" xmlns="" id="{5E67F1F6-FD02-4AA4-97C0-41643DE33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4323097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35">
              <a:extLst>
                <a:ext uri="{FF2B5EF4-FFF2-40B4-BE49-F238E27FC236}">
                  <a16:creationId xmlns:a16="http://schemas.microsoft.com/office/drawing/2014/main" xmlns="" id="{66B9FB8B-3083-453E-9BE1-2034AC100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991" y="4691397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6">
              <a:extLst>
                <a:ext uri="{FF2B5EF4-FFF2-40B4-BE49-F238E27FC236}">
                  <a16:creationId xmlns:a16="http://schemas.microsoft.com/office/drawing/2014/main" xmlns="" id="{E1FF3D42-34BA-45E0-8D5A-1D06FDB4A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202" y="505969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37">
              <a:extLst>
                <a:ext uri="{FF2B5EF4-FFF2-40B4-BE49-F238E27FC236}">
                  <a16:creationId xmlns:a16="http://schemas.microsoft.com/office/drawing/2014/main" xmlns="" id="{58181E5B-82C9-4E5B-A928-963412350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202" y="542799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38">
              <a:extLst>
                <a:ext uri="{FF2B5EF4-FFF2-40B4-BE49-F238E27FC236}">
                  <a16:creationId xmlns:a16="http://schemas.microsoft.com/office/drawing/2014/main" xmlns="" id="{D087D8C6-10BF-40B7-B350-9A16F6500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031" y="5632785"/>
              <a:ext cx="7133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Rectangle 39">
              <a:extLst>
                <a:ext uri="{FF2B5EF4-FFF2-40B4-BE49-F238E27FC236}">
                  <a16:creationId xmlns:a16="http://schemas.microsoft.com/office/drawing/2014/main" xmlns="" id="{C16DE473-ECB9-4CC1-B9BC-512415937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190" y="5632785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Rectangle 40">
              <a:extLst>
                <a:ext uri="{FF2B5EF4-FFF2-40B4-BE49-F238E27FC236}">
                  <a16:creationId xmlns:a16="http://schemas.microsoft.com/office/drawing/2014/main" xmlns="" id="{2E076BF4-3EAB-4E6B-83AF-0DEA821BD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624" y="5632785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1">
              <a:extLst>
                <a:ext uri="{FF2B5EF4-FFF2-40B4-BE49-F238E27FC236}">
                  <a16:creationId xmlns:a16="http://schemas.microsoft.com/office/drawing/2014/main" xmlns="" id="{8835B420-7B17-41E8-9825-46E39CCD0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671" y="2547566"/>
              <a:ext cx="86716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0.0001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2">
              <a:extLst>
                <a:ext uri="{FF2B5EF4-FFF2-40B4-BE49-F238E27FC236}">
                  <a16:creationId xmlns:a16="http://schemas.microsoft.com/office/drawing/2014/main" xmlns="" id="{BE34FAD7-57D0-4064-B3E8-3D74E6DC0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333" y="2245941"/>
              <a:ext cx="86716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0.0001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73" name="Group 77">
              <a:extLst>
                <a:ext uri="{FF2B5EF4-FFF2-40B4-BE49-F238E27FC236}">
                  <a16:creationId xmlns:a16="http://schemas.microsoft.com/office/drawing/2014/main" xmlns="" id="{BFDDE7F0-7FD1-4C33-A537-E62A267ABF7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01596722"/>
                </p:ext>
              </p:extLst>
            </p:nvPr>
          </p:nvGraphicFramePr>
          <p:xfrm>
            <a:off x="2473325" y="3005025"/>
            <a:ext cx="2148795" cy="951360"/>
          </p:xfrm>
          <a:graphic>
            <a:graphicData uri="http://schemas.openxmlformats.org/drawingml/2006/table">
              <a:tbl>
                <a:tblPr/>
                <a:tblGrid>
                  <a:gridCol w="1005183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143612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</a:tblGrid>
                <a:tr h="146922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l-GR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Δ</a:t>
                        </a: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at W12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Mean (SD)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Absolute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-33.2 </a:t>
                        </a:r>
                        <a:r>
                          <a:rPr kumimoji="0" lang="en-GB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(24.4)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Relative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-93% </a:t>
                        </a:r>
                        <a:r>
                          <a:rPr kumimoji="0" lang="en-GB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(10)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</a:tbl>
            </a:graphicData>
          </a:graphic>
        </p:graphicFrame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4BB02282-BE82-4B95-B5A4-6A755201990C}"/>
              </a:ext>
            </a:extLst>
          </p:cNvPr>
          <p:cNvGrpSpPr/>
          <p:nvPr/>
        </p:nvGrpSpPr>
        <p:grpSpPr>
          <a:xfrm>
            <a:off x="5255252" y="2132856"/>
            <a:ext cx="3455816" cy="3633065"/>
            <a:chOff x="5255252" y="2245941"/>
            <a:chExt cx="3455816" cy="3633065"/>
          </a:xfrm>
        </p:grpSpPr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xmlns="" id="{98D72BF3-6B6E-45F3-9420-3BA4EB39B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4050" y="2945148"/>
              <a:ext cx="530225" cy="258286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xmlns="" id="{2FD42085-9A78-41C8-83B9-B20D2E615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1788" y="4842210"/>
              <a:ext cx="530225" cy="685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C92D75EC-B3E2-4C2C-AAC1-D4328B403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9525" y="4842210"/>
              <a:ext cx="530225" cy="685800"/>
            </a:xfrm>
            <a:prstGeom prst="rect">
              <a:avLst/>
            </a:prstGeom>
            <a:solidFill>
              <a:srgbClr val="005C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2">
              <a:extLst>
                <a:ext uri="{FF2B5EF4-FFF2-40B4-BE49-F238E27FC236}">
                  <a16:creationId xmlns:a16="http://schemas.microsoft.com/office/drawing/2014/main" xmlns="" id="{5513C26A-B275-43FC-9796-0D4088CE9E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9163" y="2479303"/>
              <a:ext cx="947738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3">
              <a:extLst>
                <a:ext uri="{FF2B5EF4-FFF2-40B4-BE49-F238E27FC236}">
                  <a16:creationId xmlns:a16="http://schemas.microsoft.com/office/drawing/2014/main" xmlns="" id="{10672640-79C3-4445-8B8F-28C92F0D35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9163" y="2780928"/>
              <a:ext cx="947738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17">
              <a:extLst>
                <a:ext uri="{FF2B5EF4-FFF2-40B4-BE49-F238E27FC236}">
                  <a16:creationId xmlns:a16="http://schemas.microsoft.com/office/drawing/2014/main" xmlns="" id="{B4D50CF7-F2B7-440E-8421-36AB47C447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46900" y="2479303"/>
              <a:ext cx="947738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Line 43">
              <a:extLst>
                <a:ext uri="{FF2B5EF4-FFF2-40B4-BE49-F238E27FC236}">
                  <a16:creationId xmlns:a16="http://schemas.microsoft.com/office/drawing/2014/main" xmlns="" id="{68305A68-D963-40DA-8E83-D29583AE4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0675" y="2586372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Line 44">
              <a:extLst>
                <a:ext uri="{FF2B5EF4-FFF2-40B4-BE49-F238E27FC236}">
                  <a16:creationId xmlns:a16="http://schemas.microsoft.com/office/drawing/2014/main" xmlns="" id="{C48AA1AF-A247-481E-90BA-91E70922C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0675" y="3567447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45">
              <a:extLst>
                <a:ext uri="{FF2B5EF4-FFF2-40B4-BE49-F238E27FC236}">
                  <a16:creationId xmlns:a16="http://schemas.microsoft.com/office/drawing/2014/main" xmlns="" id="{549BF9F0-757D-4DB0-8B3A-D3B902E34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5288" y="2586372"/>
              <a:ext cx="0" cy="2941637"/>
            </a:xfrm>
            <a:custGeom>
              <a:avLst/>
              <a:gdLst>
                <a:gd name="T0" fmla="*/ 0 h 1853"/>
                <a:gd name="T1" fmla="*/ 309 h 1853"/>
                <a:gd name="T2" fmla="*/ 618 h 1853"/>
                <a:gd name="T3" fmla="*/ 926 h 1853"/>
                <a:gd name="T4" fmla="*/ 1235 h 1853"/>
                <a:gd name="T5" fmla="*/ 1544 h 1853"/>
                <a:gd name="T6" fmla="*/ 1853 h 185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1853">
                  <a:moveTo>
                    <a:pt x="0" y="0"/>
                  </a:moveTo>
                  <a:lnTo>
                    <a:pt x="0" y="309"/>
                  </a:lnTo>
                  <a:lnTo>
                    <a:pt x="0" y="618"/>
                  </a:lnTo>
                  <a:lnTo>
                    <a:pt x="0" y="926"/>
                  </a:lnTo>
                  <a:lnTo>
                    <a:pt x="0" y="1235"/>
                  </a:lnTo>
                  <a:lnTo>
                    <a:pt x="0" y="1544"/>
                  </a:lnTo>
                  <a:lnTo>
                    <a:pt x="0" y="1853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Line 46">
              <a:extLst>
                <a:ext uri="{FF2B5EF4-FFF2-40B4-BE49-F238E27FC236}">
                  <a16:creationId xmlns:a16="http://schemas.microsoft.com/office/drawing/2014/main" xmlns="" id="{1E70970D-6A2D-4323-813F-85D8EB3E99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00675" y="3076910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Line 47">
              <a:extLst>
                <a:ext uri="{FF2B5EF4-FFF2-40B4-BE49-F238E27FC236}">
                  <a16:creationId xmlns:a16="http://schemas.microsoft.com/office/drawing/2014/main" xmlns="" id="{AB2496F6-6744-43FF-908F-2BFBE03B70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00675" y="4056397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Line 48">
              <a:extLst>
                <a:ext uri="{FF2B5EF4-FFF2-40B4-BE49-F238E27FC236}">
                  <a16:creationId xmlns:a16="http://schemas.microsoft.com/office/drawing/2014/main" xmlns="" id="{EDC9100B-5272-45A0-81D0-2925B3237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0675" y="4546935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Line 49">
              <a:extLst>
                <a:ext uri="{FF2B5EF4-FFF2-40B4-BE49-F238E27FC236}">
                  <a16:creationId xmlns:a16="http://schemas.microsoft.com/office/drawing/2014/main" xmlns="" id="{C25EE9D0-3ADF-4B5D-A7DC-B524A64FF3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00675" y="5037472"/>
              <a:ext cx="746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0">
              <a:extLst>
                <a:ext uri="{FF2B5EF4-FFF2-40B4-BE49-F238E27FC236}">
                  <a16:creationId xmlns:a16="http://schemas.microsoft.com/office/drawing/2014/main" xmlns="" id="{8F0173F4-F53C-4EC3-B443-23A40D6F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0675" y="5528010"/>
              <a:ext cx="3008313" cy="0"/>
            </a:xfrm>
            <a:custGeom>
              <a:avLst/>
              <a:gdLst>
                <a:gd name="T0" fmla="*/ 1895 w 1895"/>
                <a:gd name="T1" fmla="*/ 24 w 1895"/>
                <a:gd name="T2" fmla="*/ 0 w 189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895">
                  <a:moveTo>
                    <a:pt x="1895" y="0"/>
                  </a:move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Line 51">
              <a:extLst>
                <a:ext uri="{FF2B5EF4-FFF2-40B4-BE49-F238E27FC236}">
                  <a16:creationId xmlns:a16="http://schemas.microsoft.com/office/drawing/2014/main" xmlns="" id="{DC14B3F6-4BC6-4A6B-9393-AB0746E340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38775" y="5528010"/>
              <a:ext cx="36513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xmlns="" id="{995F032D-3C04-4817-A9D2-4FCDABBDF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2484772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3">
              <a:extLst>
                <a:ext uri="{FF2B5EF4-FFF2-40B4-BE49-F238E27FC236}">
                  <a16:creationId xmlns:a16="http://schemas.microsoft.com/office/drawing/2014/main" xmlns="" id="{5CDB1831-72CE-4220-8E97-5507C74D4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2975310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4">
              <a:extLst>
                <a:ext uri="{FF2B5EF4-FFF2-40B4-BE49-F238E27FC236}">
                  <a16:creationId xmlns:a16="http://schemas.microsoft.com/office/drawing/2014/main" xmlns="" id="{E86B853D-713E-4334-B78E-ADB0871A8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3464260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55">
              <a:extLst>
                <a:ext uri="{FF2B5EF4-FFF2-40B4-BE49-F238E27FC236}">
                  <a16:creationId xmlns:a16="http://schemas.microsoft.com/office/drawing/2014/main" xmlns="" id="{6AD9197B-A353-4733-B98E-ACE48CB6F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395479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56">
              <a:extLst>
                <a:ext uri="{FF2B5EF4-FFF2-40B4-BE49-F238E27FC236}">
                  <a16:creationId xmlns:a16="http://schemas.microsoft.com/office/drawing/2014/main" xmlns="" id="{0A0FD41E-33E0-4C93-8389-CD048AF12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444533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57">
              <a:extLst>
                <a:ext uri="{FF2B5EF4-FFF2-40B4-BE49-F238E27FC236}">
                  <a16:creationId xmlns:a16="http://schemas.microsoft.com/office/drawing/2014/main" xmlns="" id="{D52664D4-5A5A-4CA3-A5BC-629E4052F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4935872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58">
              <a:extLst>
                <a:ext uri="{FF2B5EF4-FFF2-40B4-BE49-F238E27FC236}">
                  <a16:creationId xmlns:a16="http://schemas.microsoft.com/office/drawing/2014/main" xmlns="" id="{8157585C-6F94-44C7-84A1-E837E7ACC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252" y="5424822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59">
              <a:extLst>
                <a:ext uri="{FF2B5EF4-FFF2-40B4-BE49-F238E27FC236}">
                  <a16:creationId xmlns:a16="http://schemas.microsoft.com/office/drawing/2014/main" xmlns="" id="{D8090D8F-D6AB-47D7-8F25-68721361A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2494" y="5632785"/>
              <a:ext cx="7133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60">
              <a:extLst>
                <a:ext uri="{FF2B5EF4-FFF2-40B4-BE49-F238E27FC236}">
                  <a16:creationId xmlns:a16="http://schemas.microsoft.com/office/drawing/2014/main" xmlns="" id="{9C8AB715-AE22-4B86-9C86-63B28F933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8653" y="5632785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61">
              <a:extLst>
                <a:ext uri="{FF2B5EF4-FFF2-40B4-BE49-F238E27FC236}">
                  <a16:creationId xmlns:a16="http://schemas.microsoft.com/office/drawing/2014/main" xmlns="" id="{DE6959BE-3797-4CF4-8C8D-43C49599C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5087" y="5632785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Rectangle 62">
              <a:extLst>
                <a:ext uri="{FF2B5EF4-FFF2-40B4-BE49-F238E27FC236}">
                  <a16:creationId xmlns:a16="http://schemas.microsoft.com/office/drawing/2014/main" xmlns="" id="{EC947C2B-579A-427F-A57D-F85589BF1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0721" y="2547566"/>
              <a:ext cx="86716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0.0001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63">
              <a:extLst>
                <a:ext uri="{FF2B5EF4-FFF2-40B4-BE49-F238E27FC236}">
                  <a16:creationId xmlns:a16="http://schemas.microsoft.com/office/drawing/2014/main" xmlns="" id="{4D1A01C8-6073-47F1-85F8-31758965E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3796" y="2245941"/>
              <a:ext cx="86716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0.0001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74" name="Group 77">
              <a:extLst>
                <a:ext uri="{FF2B5EF4-FFF2-40B4-BE49-F238E27FC236}">
                  <a16:creationId xmlns:a16="http://schemas.microsoft.com/office/drawing/2014/main" xmlns="" id="{9FC01D07-B4C3-488E-B082-6495F57BA97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45639737"/>
                </p:ext>
              </p:extLst>
            </p:nvPr>
          </p:nvGraphicFramePr>
          <p:xfrm>
            <a:off x="6562273" y="3005025"/>
            <a:ext cx="2148795" cy="951360"/>
          </p:xfrm>
          <a:graphic>
            <a:graphicData uri="http://schemas.openxmlformats.org/drawingml/2006/table">
              <a:tbl>
                <a:tblPr/>
                <a:tblGrid>
                  <a:gridCol w="1005183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143612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</a:tblGrid>
                <a:tr h="146922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l-GR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Δ</a:t>
                        </a: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at W12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Mean (SD)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Absolute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-3.5</a:t>
                        </a:r>
                        <a:r>
                          <a:rPr kumimoji="0" lang="en-GB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(2.5)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Relative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-64%</a:t>
                        </a:r>
                        <a:r>
                          <a:rPr kumimoji="0" lang="en-GB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(41)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4086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56543"/>
            <a:ext cx="8496944" cy="472257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  <a:latin typeface="Calibri"/>
                <a:cs typeface="Calibri"/>
              </a:rPr>
              <a:t>Primary endpoint: mean % absolute change in liver fat content at W12 (N = 19)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5589240"/>
            <a:ext cx="8204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100% of subjects achieved primary endpoint of ≥ 5% absolute liver fat content reduction and a decreased of relative liver fat content ≥ 30% at W12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12 (63%) subjects normalized liver fat content  (≤ 5%) by W12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10" name="Rectangle 27">
            <a:extLst>
              <a:ext uri="{FF2B5EF4-FFF2-40B4-BE49-F238E27FC236}">
                <a16:creationId xmlns:a16="http://schemas.microsoft.com/office/drawing/2014/main" xmlns="" id="{3C86C089-6BC3-4238-A678-1314917DB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>
                <a:ea typeface="ＭＳ Ｐゴシック" pitchFamily="34" charset="-128"/>
              </a:rPr>
              <a:t>NGM282 in NASH: </a:t>
            </a:r>
            <a:r>
              <a:rPr lang="en-US" dirty="0">
                <a:ea typeface="ＭＳ Ｐゴシック" pitchFamily="34" charset="-128"/>
              </a:rPr>
              <a:t>3 mg QD (phase 2)</a:t>
            </a:r>
            <a:endParaRPr lang="en-US" kern="0" dirty="0">
              <a:ea typeface="ＭＳ Ｐゴシック" pitchFamily="34" charset="-128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DEA5F2C1-F4C8-4A66-A3E3-C59023044CB7}"/>
              </a:ext>
            </a:extLst>
          </p:cNvPr>
          <p:cNvGrpSpPr/>
          <p:nvPr/>
        </p:nvGrpSpPr>
        <p:grpSpPr>
          <a:xfrm>
            <a:off x="2174541" y="1642179"/>
            <a:ext cx="6717939" cy="3666366"/>
            <a:chOff x="2174541" y="1642179"/>
            <a:chExt cx="6717939" cy="3666366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DB3B583F-7321-4D17-80EC-63D77BA42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8150" y="2324804"/>
              <a:ext cx="846137" cy="269716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xmlns="" id="{4C8C96AF-144C-488C-BEB6-927F7B0E3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0750" y="4118679"/>
              <a:ext cx="846137" cy="903288"/>
            </a:xfrm>
            <a:prstGeom prst="rect">
              <a:avLst/>
            </a:prstGeom>
            <a:solidFill>
              <a:srgbClr val="005C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1DDC6CA5-6DD6-496B-B553-BBC329D0E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450" y="3912304"/>
              <a:ext cx="846137" cy="1109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xmlns="" id="{4B02D173-DE73-44C6-B2A6-8112CC8484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0425" y="1889829"/>
              <a:ext cx="3022600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xmlns="" id="{AC70F76B-1366-4B8C-B526-AE8358314C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0425" y="2205742"/>
              <a:ext cx="1511300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1">
              <a:extLst>
                <a:ext uri="{FF2B5EF4-FFF2-40B4-BE49-F238E27FC236}">
                  <a16:creationId xmlns:a16="http://schemas.microsoft.com/office/drawing/2014/main" xmlns="" id="{29507AFE-20F7-4CD3-A81B-B2059BD41C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6338" y="2718504"/>
              <a:ext cx="119062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2">
              <a:extLst>
                <a:ext uri="{FF2B5EF4-FFF2-40B4-BE49-F238E27FC236}">
                  <a16:creationId xmlns:a16="http://schemas.microsoft.com/office/drawing/2014/main" xmlns="" id="{82842890-1983-490B-8DA2-751AC5190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6338" y="3486854"/>
              <a:ext cx="119062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0F4A8F83-EB10-4763-8E49-67E78F902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5400" y="1948567"/>
              <a:ext cx="0" cy="3073400"/>
            </a:xfrm>
            <a:custGeom>
              <a:avLst/>
              <a:gdLst>
                <a:gd name="T0" fmla="*/ 0 h 1936"/>
                <a:gd name="T1" fmla="*/ 485 h 1936"/>
                <a:gd name="T2" fmla="*/ 969 h 1936"/>
                <a:gd name="T3" fmla="*/ 1453 h 1936"/>
                <a:gd name="T4" fmla="*/ 1936 h 193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936">
                  <a:moveTo>
                    <a:pt x="0" y="0"/>
                  </a:moveTo>
                  <a:lnTo>
                    <a:pt x="0" y="485"/>
                  </a:lnTo>
                  <a:lnTo>
                    <a:pt x="0" y="969"/>
                  </a:lnTo>
                  <a:lnTo>
                    <a:pt x="0" y="1453"/>
                  </a:lnTo>
                  <a:lnTo>
                    <a:pt x="0" y="1936"/>
                  </a:lnTo>
                </a:path>
              </a:pathLst>
            </a:cu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4">
              <a:extLst>
                <a:ext uri="{FF2B5EF4-FFF2-40B4-BE49-F238E27FC236}">
                  <a16:creationId xmlns:a16="http://schemas.microsoft.com/office/drawing/2014/main" xmlns="" id="{CE04F518-B1D7-4045-BB5E-77D8EE139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6338" y="4255204"/>
              <a:ext cx="119062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5">
              <a:extLst>
                <a:ext uri="{FF2B5EF4-FFF2-40B4-BE49-F238E27FC236}">
                  <a16:creationId xmlns:a16="http://schemas.microsoft.com/office/drawing/2014/main" xmlns="" id="{60228E61-717C-426D-BFC6-31B3979C74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06663" y="5021967"/>
              <a:ext cx="58737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xmlns="" id="{274C2CD1-552B-45EE-8ECE-4EA68590E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338" y="5021967"/>
              <a:ext cx="4795837" cy="0"/>
            </a:xfrm>
            <a:custGeom>
              <a:avLst/>
              <a:gdLst>
                <a:gd name="T0" fmla="*/ 3021 w 3021"/>
                <a:gd name="T1" fmla="*/ 38 w 3021"/>
                <a:gd name="T2" fmla="*/ 0 w 30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21">
                  <a:moveTo>
                    <a:pt x="3021" y="0"/>
                  </a:moveTo>
                  <a:lnTo>
                    <a:pt x="38" y="0"/>
                  </a:lnTo>
                  <a:lnTo>
                    <a:pt x="0" y="0"/>
                  </a:lnTo>
                </a:path>
              </a:pathLst>
            </a:cu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7">
              <a:extLst>
                <a:ext uri="{FF2B5EF4-FFF2-40B4-BE49-F238E27FC236}">
                  <a16:creationId xmlns:a16="http://schemas.microsoft.com/office/drawing/2014/main" xmlns="" id="{5F560B63-8E43-4EBC-9F03-5A330C8349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6338" y="1948567"/>
              <a:ext cx="119062" cy="0"/>
            </a:xfrm>
            <a:prstGeom prst="line">
              <a:avLst/>
            </a:prstGeom>
            <a:noFill/>
            <a:ln w="16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Rectangle 18">
              <a:extLst>
                <a:ext uri="{FF2B5EF4-FFF2-40B4-BE49-F238E27FC236}">
                  <a16:creationId xmlns:a16="http://schemas.microsoft.com/office/drawing/2014/main" xmlns="" id="{39DE7DE9-70F4-4CC7-912C-5C277BCB2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541" y="1845379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xmlns="" id="{AAF8E790-CD3A-4860-839E-600FE567E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541" y="2613729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xmlns="" id="{275A7AB1-9987-4D34-A8CB-83CA37C1D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541" y="3382079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xmlns="" id="{F1BB5574-C025-4AB2-AE22-70A0FFD74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3926" y="4150429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xmlns="" id="{2A8BC67C-AD56-43B7-A8D1-CF539882F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3926" y="4918779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xmlns="" id="{B85ED981-33EB-4031-969D-2DF7FE30D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3448" y="5062324"/>
              <a:ext cx="71333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xmlns="" id="{7624C650-4271-4A52-ABCC-C1B675EF6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549" y="5062324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xmlns="" id="{C95F1E0C-94CD-44E8-91FC-0A754F8CB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3958" y="5062324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26">
              <a:extLst>
                <a:ext uri="{FF2B5EF4-FFF2-40B4-BE49-F238E27FC236}">
                  <a16:creationId xmlns:a16="http://schemas.microsoft.com/office/drawing/2014/main" xmlns="" id="{BFA005EF-E2E8-4818-8CFB-87A83C61C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5836" y="1958092"/>
              <a:ext cx="86716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0.0001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xmlns="" id="{EC334BBF-4AFD-4C50-97DD-C427D7A18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1486" y="1642179"/>
              <a:ext cx="86716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0.0001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5" name="Group 77">
              <a:extLst>
                <a:ext uri="{FF2B5EF4-FFF2-40B4-BE49-F238E27FC236}">
                  <a16:creationId xmlns:a16="http://schemas.microsoft.com/office/drawing/2014/main" xmlns="" id="{E5D5671A-C064-4161-812F-48B4EAEA70B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53878035"/>
                </p:ext>
              </p:extLst>
            </p:nvPr>
          </p:nvGraphicFramePr>
          <p:xfrm>
            <a:off x="6072435" y="2515741"/>
            <a:ext cx="2820045" cy="1057275"/>
          </p:xfrm>
          <a:graphic>
            <a:graphicData uri="http://schemas.openxmlformats.org/drawingml/2006/table">
              <a:tbl>
                <a:tblPr/>
                <a:tblGrid>
                  <a:gridCol w="1319186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500859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</a:tblGrid>
                <a:tr h="375007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l-GR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Δ</a:t>
                        </a:r>
                        <a:r>
                          <a:rPr kumimoji="0" lang="en-GB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at W12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Mean (SD)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341134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Absolute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-11.2% </a:t>
                        </a:r>
                        <a:r>
                          <a:rPr kumimoji="0" lang="en-GB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(4.2)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341134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Relative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-67% </a:t>
                        </a:r>
                        <a:r>
                          <a:rPr kumimoji="0" lang="en-GB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(17)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</a:tbl>
            </a:graphicData>
          </a:graphic>
        </p:graphicFrame>
      </p:grp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40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</p:spTree>
    <p:extLst>
      <p:ext uri="{BB962C8B-B14F-4D97-AF65-F5344CB8AC3E}">
        <p14:creationId xmlns:p14="http://schemas.microsoft.com/office/powerpoint/2010/main" val="69923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7482" y="1700808"/>
            <a:ext cx="3233322" cy="304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Mean PRO-C3 levels (ng/mL)</a:t>
            </a:r>
            <a:endParaRPr lang="en-GB" sz="20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10446" y="1700808"/>
            <a:ext cx="3017364" cy="304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ELF Score and components</a:t>
            </a:r>
            <a:endParaRPr lang="en-GB" sz="20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37182" y="1238948"/>
            <a:ext cx="5386210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Fibrosis markers changes at W12, N = 19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xmlns="" id="{81DD9F39-2141-4416-8D88-E4B37777F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879F0856-CE2B-4412-BF62-D23677EE01AA}"/>
              </a:ext>
            </a:extLst>
          </p:cNvPr>
          <p:cNvGrpSpPr/>
          <p:nvPr/>
        </p:nvGrpSpPr>
        <p:grpSpPr>
          <a:xfrm>
            <a:off x="799368" y="2101505"/>
            <a:ext cx="3340584" cy="4142273"/>
            <a:chOff x="952818" y="2242964"/>
            <a:chExt cx="3340584" cy="4142273"/>
          </a:xfrm>
        </p:grpSpPr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xmlns="" id="{24301374-0885-47EB-9C79-5F5441211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04" y="3197112"/>
              <a:ext cx="483478" cy="292788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xmlns="" id="{3FB4D5E8-69EC-4A45-B51F-0CFA3E2FE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585" y="4661054"/>
              <a:ext cx="483478" cy="146394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B9BBB13-984B-4417-81FE-3C3B97E69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766" y="4499055"/>
              <a:ext cx="483478" cy="1625941"/>
            </a:xfrm>
            <a:prstGeom prst="rect">
              <a:avLst/>
            </a:prstGeom>
            <a:solidFill>
              <a:srgbClr val="005C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xmlns="" id="{26B2EDAA-A067-4E2F-B749-D121B4151A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1143" y="2522417"/>
              <a:ext cx="864181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xmlns="" id="{31116E11-E842-4AAC-A4E8-02C14C23D7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1143" y="2883616"/>
              <a:ext cx="864181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xmlns="" id="{01EBD907-E54C-4B16-A951-FD3503E8DE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5324" y="2522417"/>
              <a:ext cx="864181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xmlns="" id="{043FCBD5-815F-468E-A045-E9D7A94F0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420" y="2602357"/>
              <a:ext cx="6803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xmlns="" id="{D0AEBB67-8A41-4B6A-9B35-C95DE762B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420" y="3777204"/>
              <a:ext cx="6803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xmlns="" id="{F78819D1-FD6C-4296-AF5B-1DF7E33C7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455" y="2602357"/>
              <a:ext cx="0" cy="3522638"/>
            </a:xfrm>
            <a:custGeom>
              <a:avLst/>
              <a:gdLst>
                <a:gd name="T0" fmla="*/ 0 h 1853"/>
                <a:gd name="T1" fmla="*/ 309 h 1853"/>
                <a:gd name="T2" fmla="*/ 618 h 1853"/>
                <a:gd name="T3" fmla="*/ 926 h 1853"/>
                <a:gd name="T4" fmla="*/ 1235 h 1853"/>
                <a:gd name="T5" fmla="*/ 1544 h 1853"/>
                <a:gd name="T6" fmla="*/ 1853 h 185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1853">
                  <a:moveTo>
                    <a:pt x="0" y="0"/>
                  </a:moveTo>
                  <a:lnTo>
                    <a:pt x="0" y="309"/>
                  </a:lnTo>
                  <a:lnTo>
                    <a:pt x="0" y="618"/>
                  </a:lnTo>
                  <a:lnTo>
                    <a:pt x="0" y="926"/>
                  </a:lnTo>
                  <a:lnTo>
                    <a:pt x="0" y="1235"/>
                  </a:lnTo>
                  <a:lnTo>
                    <a:pt x="0" y="1544"/>
                  </a:lnTo>
                  <a:lnTo>
                    <a:pt x="0" y="1853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46">
              <a:extLst>
                <a:ext uri="{FF2B5EF4-FFF2-40B4-BE49-F238E27FC236}">
                  <a16:creationId xmlns:a16="http://schemas.microsoft.com/office/drawing/2014/main" xmlns="" id="{9D351D49-2927-4996-AB14-81EECF3C90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85420" y="3189781"/>
              <a:ext cx="6803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47">
              <a:extLst>
                <a:ext uri="{FF2B5EF4-FFF2-40B4-BE49-F238E27FC236}">
                  <a16:creationId xmlns:a16="http://schemas.microsoft.com/office/drawing/2014/main" xmlns="" id="{8E6A9F96-DA58-42F9-BF1A-66AD77CF62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85420" y="4362726"/>
              <a:ext cx="6803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48">
              <a:extLst>
                <a:ext uri="{FF2B5EF4-FFF2-40B4-BE49-F238E27FC236}">
                  <a16:creationId xmlns:a16="http://schemas.microsoft.com/office/drawing/2014/main" xmlns="" id="{694EEE44-8D51-4F4F-88D4-FD808E467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420" y="4950150"/>
              <a:ext cx="6803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49">
              <a:extLst>
                <a:ext uri="{FF2B5EF4-FFF2-40B4-BE49-F238E27FC236}">
                  <a16:creationId xmlns:a16="http://schemas.microsoft.com/office/drawing/2014/main" xmlns="" id="{97A98F19-8372-416D-8681-E4D39900B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85420" y="5537572"/>
              <a:ext cx="6803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xmlns="" id="{08E7D522-6172-4889-907C-6640FF381F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420" y="6124996"/>
              <a:ext cx="2743088" cy="0"/>
            </a:xfrm>
            <a:custGeom>
              <a:avLst/>
              <a:gdLst>
                <a:gd name="T0" fmla="*/ 1895 w 1895"/>
                <a:gd name="T1" fmla="*/ 24 w 1895"/>
                <a:gd name="T2" fmla="*/ 0 w 189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895">
                  <a:moveTo>
                    <a:pt x="1895" y="0"/>
                  </a:move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51">
              <a:extLst>
                <a:ext uri="{FF2B5EF4-FFF2-40B4-BE49-F238E27FC236}">
                  <a16:creationId xmlns:a16="http://schemas.microsoft.com/office/drawing/2014/main" xmlns="" id="{8D2705E4-F7FC-4457-A6DA-4020FEA07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0161" y="6124996"/>
              <a:ext cx="33294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Rectangle 52">
              <a:extLst>
                <a:ext uri="{FF2B5EF4-FFF2-40B4-BE49-F238E27FC236}">
                  <a16:creationId xmlns:a16="http://schemas.microsoft.com/office/drawing/2014/main" xmlns="" id="{45323ABF-79EF-4382-A350-7558B041F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2480690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53">
              <a:extLst>
                <a:ext uri="{FF2B5EF4-FFF2-40B4-BE49-F238E27FC236}">
                  <a16:creationId xmlns:a16="http://schemas.microsoft.com/office/drawing/2014/main" xmlns="" id="{911AB417-5300-48BB-B5E6-FE7AA6C0F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3068114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54">
              <a:extLst>
                <a:ext uri="{FF2B5EF4-FFF2-40B4-BE49-F238E27FC236}">
                  <a16:creationId xmlns:a16="http://schemas.microsoft.com/office/drawing/2014/main" xmlns="" id="{D475C148-9372-434D-B609-3F51F3C65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3653636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55">
              <a:extLst>
                <a:ext uri="{FF2B5EF4-FFF2-40B4-BE49-F238E27FC236}">
                  <a16:creationId xmlns:a16="http://schemas.microsoft.com/office/drawing/2014/main" xmlns="" id="{877CC661-E1A1-4E24-9C49-B2E94E242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4241059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56">
              <a:extLst>
                <a:ext uri="{FF2B5EF4-FFF2-40B4-BE49-F238E27FC236}">
                  <a16:creationId xmlns:a16="http://schemas.microsoft.com/office/drawing/2014/main" xmlns="" id="{F5138552-73EC-461F-BAD4-04AB014DA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4828483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57">
              <a:extLst>
                <a:ext uri="{FF2B5EF4-FFF2-40B4-BE49-F238E27FC236}">
                  <a16:creationId xmlns:a16="http://schemas.microsoft.com/office/drawing/2014/main" xmlns="" id="{2C31986E-59B3-4FD7-B013-FECFC8E95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5415905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58">
              <a:extLst>
                <a:ext uri="{FF2B5EF4-FFF2-40B4-BE49-F238E27FC236}">
                  <a16:creationId xmlns:a16="http://schemas.microsoft.com/office/drawing/2014/main" xmlns="" id="{AFD9770D-425F-46C4-BD26-FE65D0A57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818" y="6001428"/>
              <a:ext cx="90624" cy="25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xmlns="" id="{BE03D533-CCD3-4501-AE48-AD55DE767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5" y="6139016"/>
              <a:ext cx="7133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60">
              <a:extLst>
                <a:ext uri="{FF2B5EF4-FFF2-40B4-BE49-F238E27FC236}">
                  <a16:creationId xmlns:a16="http://schemas.microsoft.com/office/drawing/2014/main" xmlns="" id="{96C08E7C-0087-4685-97B1-E1055FD51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57" y="6139016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61">
              <a:extLst>
                <a:ext uri="{FF2B5EF4-FFF2-40B4-BE49-F238E27FC236}">
                  <a16:creationId xmlns:a16="http://schemas.microsoft.com/office/drawing/2014/main" xmlns="" id="{55824D5B-6478-4967-9AEB-3004860AA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164" y="6139016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xmlns="" id="{6DE4019A-2B98-4D38-BE32-18245C0BE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1078" y="2604163"/>
              <a:ext cx="6683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63">
              <a:extLst>
                <a:ext uri="{FF2B5EF4-FFF2-40B4-BE49-F238E27FC236}">
                  <a16:creationId xmlns:a16="http://schemas.microsoft.com/office/drawing/2014/main" xmlns="" id="{3AADCDFF-73B4-48D8-BDDC-891ACB73A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445" y="2242964"/>
              <a:ext cx="6683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p &lt; 0.05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40" name="Group 77">
              <a:extLst>
                <a:ext uri="{FF2B5EF4-FFF2-40B4-BE49-F238E27FC236}">
                  <a16:creationId xmlns:a16="http://schemas.microsoft.com/office/drawing/2014/main" xmlns="" id="{255A4258-C302-4010-8B0F-2664F8DB7D5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80958841"/>
                </p:ext>
              </p:extLst>
            </p:nvPr>
          </p:nvGraphicFramePr>
          <p:xfrm>
            <a:off x="2144607" y="3103698"/>
            <a:ext cx="2148795" cy="951360"/>
          </p:xfrm>
          <a:graphic>
            <a:graphicData uri="http://schemas.openxmlformats.org/drawingml/2006/table">
              <a:tbl>
                <a:tblPr/>
                <a:tblGrid>
                  <a:gridCol w="1005183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143612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</a:tblGrid>
                <a:tr h="146922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l-GR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Δ</a:t>
                        </a: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at W12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Mean (SD)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Absolute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-11.1</a:t>
                        </a:r>
                        <a:r>
                          <a:rPr kumimoji="0" lang="en-GB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(18.4)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Relative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-33%</a:t>
                        </a:r>
                        <a:r>
                          <a:rPr kumimoji="0" lang="en-GB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(47)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</a:tbl>
            </a:graphicData>
          </a:graphic>
        </p:graphicFrame>
      </p:grpSp>
      <p:graphicFrame>
        <p:nvGraphicFramePr>
          <p:cNvPr id="43" name="Group 77">
            <a:extLst>
              <a:ext uri="{FF2B5EF4-FFF2-40B4-BE49-F238E27FC236}">
                <a16:creationId xmlns:a16="http://schemas.microsoft.com/office/drawing/2014/main" xmlns="" id="{FFA74F1C-4366-4DE9-93BB-37731596A2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850875"/>
              </p:ext>
            </p:extLst>
          </p:nvPr>
        </p:nvGraphicFramePr>
        <p:xfrm>
          <a:off x="4520655" y="2398887"/>
          <a:ext cx="4165851" cy="2418720"/>
        </p:xfrm>
        <a:graphic>
          <a:graphicData uri="http://schemas.openxmlformats.org/drawingml/2006/table">
            <a:tbl>
              <a:tblPr/>
              <a:tblGrid>
                <a:gridCol w="15635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72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6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(SD)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C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ELF score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(1.0)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9.6*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(0.8)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9.5*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(1.0)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Hyaluronic acid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91.4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(79.7)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67.3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(60.2)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72.1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(90.3)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PIIINP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(4.6)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9.7*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(3.5)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10.3*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(3.4)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TIMP-1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270.8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(67.7)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233.6*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(51.4)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232.0*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(62.5)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4" name="Espace réservé du contenu 2">
            <a:extLst>
              <a:ext uri="{FF2B5EF4-FFF2-40B4-BE49-F238E27FC236}">
                <a16:creationId xmlns:a16="http://schemas.microsoft.com/office/drawing/2014/main" xmlns="" id="{CF846137-E5A7-4171-B1D0-8971611470AC}"/>
              </a:ext>
            </a:extLst>
          </p:cNvPr>
          <p:cNvSpPr>
            <a:spLocks/>
          </p:cNvSpPr>
          <p:nvPr/>
        </p:nvSpPr>
        <p:spPr bwMode="auto">
          <a:xfrm>
            <a:off x="4139952" y="5542685"/>
            <a:ext cx="4942764" cy="105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Subjects with severe disease (ELF ≥ 10.1) decreased ELF score by 0.8 at W12</a:t>
            </a:r>
          </a:p>
        </p:txBody>
      </p:sp>
      <p:sp>
        <p:nvSpPr>
          <p:cNvPr id="45" name="Rectangle 26">
            <a:extLst>
              <a:ext uri="{FF2B5EF4-FFF2-40B4-BE49-F238E27FC236}">
                <a16:creationId xmlns:a16="http://schemas.microsoft.com/office/drawing/2014/main" xmlns="" id="{4710B702-466B-4ED3-847B-66C043386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655" y="4870672"/>
            <a:ext cx="7213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cs typeface="Arial" pitchFamily="34" charset="0"/>
              </a:rPr>
              <a:t>*p &lt; 0.01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5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12975" y="1411106"/>
            <a:ext cx="5399042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NAS histological response </a:t>
            </a:r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at </a:t>
            </a:r>
            <a:r>
              <a:rPr lang="en-GB" sz="2400" b="1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W12, N </a:t>
            </a:r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= </a:t>
            </a:r>
            <a:r>
              <a:rPr lang="en-GB" sz="2400" b="1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19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xmlns="" id="{590E55C6-44D7-484E-968E-17E63F37C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93AC4130-48C7-4D69-8A9D-802B52343536}"/>
              </a:ext>
            </a:extLst>
          </p:cNvPr>
          <p:cNvGrpSpPr/>
          <p:nvPr/>
        </p:nvGrpSpPr>
        <p:grpSpPr>
          <a:xfrm>
            <a:off x="346153" y="1981200"/>
            <a:ext cx="8426508" cy="4244499"/>
            <a:chOff x="346153" y="1981200"/>
            <a:chExt cx="8426508" cy="4244499"/>
          </a:xfrm>
        </p:grpSpPr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xmlns="" id="{44C08AF0-D70B-4D2F-8D61-1E1E3B232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3850" y="2336800"/>
              <a:ext cx="904875" cy="1706563"/>
            </a:xfrm>
            <a:prstGeom prst="rect">
              <a:avLst/>
            </a:prstGeom>
            <a:solidFill>
              <a:srgbClr val="66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xmlns="" id="{9366D237-EC08-428C-98A8-D51632E28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3850" y="4043363"/>
              <a:ext cx="904875" cy="1374775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20E563F9-2275-4A5F-B4BB-4B194C796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3850" y="5418138"/>
              <a:ext cx="904875" cy="16351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31EF1BFE-2453-4B55-9496-89CB3C65B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7625" y="2336800"/>
              <a:ext cx="904875" cy="1374775"/>
            </a:xfrm>
            <a:prstGeom prst="rect">
              <a:avLst/>
            </a:prstGeom>
            <a:solidFill>
              <a:srgbClr val="66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xmlns="" id="{DE3B6059-CE24-4325-BC14-2525E8BE1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7625" y="5418138"/>
              <a:ext cx="904875" cy="16351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xmlns="" id="{F2305C11-C85C-401F-BC12-D89CE968C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7625" y="3711575"/>
              <a:ext cx="904875" cy="1706563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xmlns="" id="{DCBD5C34-7C51-413A-A7C1-5CDDA1492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2336800"/>
              <a:ext cx="906462" cy="2401888"/>
            </a:xfrm>
            <a:prstGeom prst="rect">
              <a:avLst/>
            </a:prstGeom>
            <a:solidFill>
              <a:srgbClr val="66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xmlns="" id="{D43EC0BE-7B08-477D-9DFB-B1DD1819F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4738688"/>
              <a:ext cx="906462" cy="842963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xmlns="" id="{1FE0D218-3826-4163-B413-7072057D4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175" y="2336800"/>
              <a:ext cx="906462" cy="2730500"/>
            </a:xfrm>
            <a:prstGeom prst="rect">
              <a:avLst/>
            </a:prstGeom>
            <a:solidFill>
              <a:srgbClr val="66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xmlns="" id="{B0519485-CD38-4427-8EB1-67EB90DF8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175" y="5067300"/>
              <a:ext cx="906462" cy="350838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xmlns="" id="{992CCC37-C9C2-44DF-8979-C2EFB0638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175" y="5418138"/>
              <a:ext cx="906462" cy="16351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xmlns="" id="{AA221DC2-59B2-4580-99BF-A37DB20BD2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2662238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xmlns="" id="{1020DDC1-1379-4663-B7EA-15D18A989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088" y="2336800"/>
              <a:ext cx="0" cy="3244850"/>
            </a:xfrm>
            <a:custGeom>
              <a:avLst/>
              <a:gdLst>
                <a:gd name="T0" fmla="*/ 0 h 2044"/>
                <a:gd name="T1" fmla="*/ 205 h 2044"/>
                <a:gd name="T2" fmla="*/ 409 h 2044"/>
                <a:gd name="T3" fmla="*/ 613 h 2044"/>
                <a:gd name="T4" fmla="*/ 818 h 2044"/>
                <a:gd name="T5" fmla="*/ 1022 h 2044"/>
                <a:gd name="T6" fmla="*/ 1226 h 2044"/>
                <a:gd name="T7" fmla="*/ 1431 h 2044"/>
                <a:gd name="T8" fmla="*/ 1635 h 2044"/>
                <a:gd name="T9" fmla="*/ 1839 h 2044"/>
                <a:gd name="T10" fmla="*/ 2044 h 204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</a:cxnLst>
              <a:rect l="0" t="0" r="r" b="b"/>
              <a:pathLst>
                <a:path h="2044">
                  <a:moveTo>
                    <a:pt x="0" y="0"/>
                  </a:moveTo>
                  <a:lnTo>
                    <a:pt x="0" y="205"/>
                  </a:lnTo>
                  <a:lnTo>
                    <a:pt x="0" y="409"/>
                  </a:lnTo>
                  <a:lnTo>
                    <a:pt x="0" y="613"/>
                  </a:lnTo>
                  <a:lnTo>
                    <a:pt x="0" y="818"/>
                  </a:lnTo>
                  <a:lnTo>
                    <a:pt x="0" y="1022"/>
                  </a:lnTo>
                  <a:lnTo>
                    <a:pt x="0" y="1226"/>
                  </a:lnTo>
                  <a:lnTo>
                    <a:pt x="0" y="1431"/>
                  </a:lnTo>
                  <a:lnTo>
                    <a:pt x="0" y="1635"/>
                  </a:lnTo>
                  <a:lnTo>
                    <a:pt x="0" y="1839"/>
                  </a:lnTo>
                  <a:lnTo>
                    <a:pt x="0" y="2044"/>
                  </a:lnTo>
                </a:path>
              </a:pathLst>
            </a:cu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xmlns="" id="{B0862543-C767-4D45-A9C7-7439FEDFC8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2336800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xmlns="" id="{B10FB16E-1C6A-44DD-8141-046A3E7B88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3309938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xmlns="" id="{0AA5533D-CA49-4F1C-9481-3D9F658B61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2986088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xmlns="" id="{183FD9FA-41DC-471F-A233-EE72AC6B3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3959225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23">
              <a:extLst>
                <a:ext uri="{FF2B5EF4-FFF2-40B4-BE49-F238E27FC236}">
                  <a16:creationId xmlns:a16="http://schemas.microsoft.com/office/drawing/2014/main" xmlns="" id="{A83F3085-0C65-46AB-93E9-C0C2DFDBF4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3635375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xmlns="" id="{58310176-3F7E-439C-A32F-B1DA294434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4608513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xmlns="" id="{A59B8018-439C-4686-AE78-5074307889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4283075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xmlns="" id="{E83923E8-CA31-429E-AB23-E325781A43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5256213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xmlns="" id="{E0B701B2-E840-480B-8F80-498538F717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4932363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8">
              <a:extLst>
                <a:ext uri="{FF2B5EF4-FFF2-40B4-BE49-F238E27FC236}">
                  <a16:creationId xmlns:a16="http://schemas.microsoft.com/office/drawing/2014/main" xmlns="" id="{E9F6BB46-B438-47DB-AD6E-48EC90AD5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8938" y="5581650"/>
              <a:ext cx="57150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29">
              <a:extLst>
                <a:ext uri="{FF2B5EF4-FFF2-40B4-BE49-F238E27FC236}">
                  <a16:creationId xmlns:a16="http://schemas.microsoft.com/office/drawing/2014/main" xmlns="" id="{7B3DEF5F-A3BA-44C8-B3CB-F6A984EE90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6088" y="5581650"/>
              <a:ext cx="6176962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xmlns="" id="{E8397A91-F4A1-4D0F-9EE1-BF292A61F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854" y="2235200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xmlns="" id="{491C9FAE-2AAB-4FB7-97D5-15C396F99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2560638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90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xmlns="" id="{42AF984A-E7E4-41A3-8A17-AC436AA45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2884488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3">
              <a:extLst>
                <a:ext uri="{FF2B5EF4-FFF2-40B4-BE49-F238E27FC236}">
                  <a16:creationId xmlns:a16="http://schemas.microsoft.com/office/drawing/2014/main" xmlns="" id="{51427BBE-E2C5-490A-BCCB-026223575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320992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70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4">
              <a:extLst>
                <a:ext uri="{FF2B5EF4-FFF2-40B4-BE49-F238E27FC236}">
                  <a16:creationId xmlns:a16="http://schemas.microsoft.com/office/drawing/2014/main" xmlns="" id="{FB3B0789-B422-4F5B-9B13-D00C255E9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353377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5">
              <a:extLst>
                <a:ext uri="{FF2B5EF4-FFF2-40B4-BE49-F238E27FC236}">
                  <a16:creationId xmlns:a16="http://schemas.microsoft.com/office/drawing/2014/main" xmlns="" id="{9A66B8C3-08F7-484A-AC9B-9D3E51C6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385762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6">
              <a:extLst>
                <a:ext uri="{FF2B5EF4-FFF2-40B4-BE49-F238E27FC236}">
                  <a16:creationId xmlns:a16="http://schemas.microsoft.com/office/drawing/2014/main" xmlns="" id="{A03046D8-8C0E-4003-9414-7C274670D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418147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7">
              <a:extLst>
                <a:ext uri="{FF2B5EF4-FFF2-40B4-BE49-F238E27FC236}">
                  <a16:creationId xmlns:a16="http://schemas.microsoft.com/office/drawing/2014/main" xmlns="" id="{6F141BD2-2E8C-4E89-832B-4DA51847E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450691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8">
              <a:extLst>
                <a:ext uri="{FF2B5EF4-FFF2-40B4-BE49-F238E27FC236}">
                  <a16:creationId xmlns:a16="http://schemas.microsoft.com/office/drawing/2014/main" xmlns="" id="{57B06852-6D47-4A07-9412-E55905C44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483076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39">
              <a:extLst>
                <a:ext uri="{FF2B5EF4-FFF2-40B4-BE49-F238E27FC236}">
                  <a16:creationId xmlns:a16="http://schemas.microsoft.com/office/drawing/2014/main" xmlns="" id="{9F9450DE-E1A2-4D61-B459-34838F3E9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653" y="515461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0">
              <a:extLst>
                <a:ext uri="{FF2B5EF4-FFF2-40B4-BE49-F238E27FC236}">
                  <a16:creationId xmlns:a16="http://schemas.microsoft.com/office/drawing/2014/main" xmlns="" id="{E79A04F4-B278-4E22-BADE-4E6FD95EC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039" y="5480050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xmlns="" id="{4F2D9853-88CC-46E0-A950-DABB24981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5856367"/>
              <a:ext cx="8351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-2.3 </a:t>
              </a:r>
              <a: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(1.8)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2">
              <a:extLst>
                <a:ext uri="{FF2B5EF4-FFF2-40B4-BE49-F238E27FC236}">
                  <a16:creationId xmlns:a16="http://schemas.microsoft.com/office/drawing/2014/main" xmlns="" id="{07F11BB2-CEF5-4746-A547-C3968417D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947" y="5856367"/>
              <a:ext cx="8351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-1.1 </a:t>
              </a:r>
              <a: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(0.9)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xmlns="" id="{98F78737-7DB4-4DC2-8C08-D01F8D195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5172" y="5856367"/>
              <a:ext cx="8351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-0.5 </a:t>
              </a:r>
              <a: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(0.8)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4">
              <a:extLst>
                <a:ext uri="{FF2B5EF4-FFF2-40B4-BE49-F238E27FC236}">
                  <a16:creationId xmlns:a16="http://schemas.microsoft.com/office/drawing/2014/main" xmlns="" id="{3DD7BBEC-5B1F-4982-A872-936685A7E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1397" y="5856367"/>
              <a:ext cx="8351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-0.7 </a:t>
              </a:r>
              <a: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(0.9)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5">
              <a:extLst>
                <a:ext uri="{FF2B5EF4-FFF2-40B4-BE49-F238E27FC236}">
                  <a16:creationId xmlns:a16="http://schemas.microsoft.com/office/drawing/2014/main" xmlns="" id="{F476C67F-B011-40C2-9AC8-A76BFB8E8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2475" y="1981200"/>
              <a:ext cx="4007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NAS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xmlns="" id="{8731C990-D2C7-45FB-B52C-AC47C547A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259" y="1981200"/>
              <a:ext cx="8536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Steatosis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xmlns="" id="{A9D8F923-F65D-4BDE-A18F-2C1DE936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6948" y="1981200"/>
              <a:ext cx="129670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Inflammation</a:t>
              </a:r>
              <a:endParaRPr kumimoji="0" lang="fr-FR" sz="1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48">
              <a:extLst>
                <a:ext uri="{FF2B5EF4-FFF2-40B4-BE49-F238E27FC236}">
                  <a16:creationId xmlns:a16="http://schemas.microsoft.com/office/drawing/2014/main" xmlns="" id="{9C4B6134-3849-487B-A4DE-0286EDFE2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3381" y="1981200"/>
              <a:ext cx="10147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Ballooning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xmlns="" id="{CB4D14E0-3326-4F01-92BD-64128E523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53" y="5733256"/>
              <a:ext cx="129849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Mean change</a:t>
              </a:r>
              <a:br>
                <a:rPr kumimoji="0" lang="en-US" sz="1600" b="1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en-US" sz="1600" b="1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at</a:t>
              </a:r>
              <a:r>
                <a:rPr kumimoji="0" lang="en-US" sz="1600" b="1" i="0" u="none" strike="noStrike" cap="none" normalizeH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 W12 (SD)</a:t>
              </a: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xmlns="" id="{E551C9CD-6B31-4E37-BFBA-12657D24D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504" y="3571875"/>
              <a:ext cx="4231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84%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xmlns="" id="{5FB729F3-59BE-4201-A278-7D3E23298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5728" y="3408363"/>
              <a:ext cx="4231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74%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xmlns="" id="{31F902CF-3F0A-44BC-BC4A-8D81328A3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954" y="2894013"/>
              <a:ext cx="4231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42%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3">
              <a:extLst>
                <a:ext uri="{FF2B5EF4-FFF2-40B4-BE49-F238E27FC236}">
                  <a16:creationId xmlns:a16="http://schemas.microsoft.com/office/drawing/2014/main" xmlns="" id="{0701FFB6-4725-4410-B4B0-6196DE5C2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591" y="3060700"/>
              <a:ext cx="42319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53%</a:t>
              </a:r>
              <a:endParaRPr kumimoji="0" lang="fr-F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4">
              <a:extLst>
                <a:ext uri="{FF2B5EF4-FFF2-40B4-BE49-F238E27FC236}">
                  <a16:creationId xmlns:a16="http://schemas.microsoft.com/office/drawing/2014/main" xmlns="" id="{B5289564-C54A-4AC7-94AA-83F822398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589" y="5113338"/>
              <a:ext cx="39901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11%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xmlns="" id="{6A04881F-BA56-4BF9-A41D-5764E090C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139" y="5030788"/>
              <a:ext cx="41036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26%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6">
              <a:extLst>
                <a:ext uri="{FF2B5EF4-FFF2-40B4-BE49-F238E27FC236}">
                  <a16:creationId xmlns:a16="http://schemas.microsoft.com/office/drawing/2014/main" xmlns="" id="{C549C4E7-7F99-49E6-9CBF-9CB1B35B6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8364" y="4433888"/>
              <a:ext cx="41036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53%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7">
              <a:extLst>
                <a:ext uri="{FF2B5EF4-FFF2-40B4-BE49-F238E27FC236}">
                  <a16:creationId xmlns:a16="http://schemas.microsoft.com/office/drawing/2014/main" xmlns="" id="{2048365D-4ED3-4DE2-B85B-580E294C6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3001" y="4600575"/>
              <a:ext cx="41036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42%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8">
              <a:extLst>
                <a:ext uri="{FF2B5EF4-FFF2-40B4-BE49-F238E27FC236}">
                  <a16:creationId xmlns:a16="http://schemas.microsoft.com/office/drawing/2014/main" xmlns="" id="{2A5C028A-60E5-4CCD-A050-CA6A4DA74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2027" y="5364163"/>
              <a:ext cx="2965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5%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xmlns="" id="{ABC38BB5-00B1-4D1D-A18B-1E0ED7C29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4477" y="5364163"/>
              <a:ext cx="2965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5%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0">
              <a:extLst>
                <a:ext uri="{FF2B5EF4-FFF2-40B4-BE49-F238E27FC236}">
                  <a16:creationId xmlns:a16="http://schemas.microsoft.com/office/drawing/2014/main" xmlns="" id="{80FCD243-739F-4386-BAE0-E5E1F617B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0702" y="5364163"/>
              <a:ext cx="2965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5%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xmlns="" id="{D6A3E9B9-7139-481F-87E6-54AB37B95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9992" y="5316538"/>
              <a:ext cx="2965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6600"/>
                  </a:solidFill>
                  <a:effectLst/>
                  <a:latin typeface="Arial" pitchFamily="34" charset="0"/>
                  <a:cs typeface="Arial" pitchFamily="34" charset="0"/>
                </a:rPr>
                <a:t>0%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xmlns="" id="{9BCFE660-81D6-447B-A6D7-9248B673E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5018" y="5303838"/>
              <a:ext cx="9723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FF66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Worsened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Rectangle 63">
              <a:extLst>
                <a:ext uri="{FF2B5EF4-FFF2-40B4-BE49-F238E27FC236}">
                  <a16:creationId xmlns:a16="http://schemas.microsoft.com/office/drawing/2014/main" xmlns="" id="{5A5BEC0E-C4DE-432C-8927-20FF0705A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0309" y="3048000"/>
              <a:ext cx="91929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66CC33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Improved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xmlns="" id="{1976F97B-FA2D-44E8-A12C-38DD24D79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5269" y="4587875"/>
              <a:ext cx="10073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0099FF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No change</a:t>
              </a: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475656" y="1844824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5006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75656" y="1332761"/>
            <a:ext cx="6408712" cy="316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Fibrosis evolution at W12 (liver biopsy), N = 19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40478" y="5149641"/>
            <a:ext cx="8652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Mean change from baseline in fibrosis stage: - 0.5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3 subjects had a 2-stage improvement in fibrosis: all F3 changed for F1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Mean decrease in NAS in subjects with improved fibrosis: -3.5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xmlns="" id="{F02FD074-379C-4DA2-9BD0-2238E1711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 in NASH: 3 mg QD (phase 2)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104A094F-9EDC-451F-A8D0-F5B977414367}"/>
              </a:ext>
            </a:extLst>
          </p:cNvPr>
          <p:cNvGrpSpPr/>
          <p:nvPr/>
        </p:nvGrpSpPr>
        <p:grpSpPr>
          <a:xfrm>
            <a:off x="3441324" y="1916832"/>
            <a:ext cx="2738196" cy="2883218"/>
            <a:chOff x="3441324" y="2274356"/>
            <a:chExt cx="2738196" cy="2883218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xmlns="" id="{152BAB28-D580-404A-8375-E5D141650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896" y="2274356"/>
              <a:ext cx="1178185" cy="1202400"/>
            </a:xfrm>
            <a:prstGeom prst="rect">
              <a:avLst/>
            </a:prstGeom>
            <a:solidFill>
              <a:srgbClr val="66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xmlns="" id="{128D5B61-10CD-4C66-A2A3-D9F50783F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896" y="3476756"/>
              <a:ext cx="1178185" cy="1368000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xmlns="" id="{F6A9FCF5-52AD-4E09-B4AC-C02BCD1DA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896" y="4844756"/>
              <a:ext cx="1178185" cy="3017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sp>
          <p:nvSpPr>
            <p:cNvPr id="15" name="Line 29">
              <a:extLst>
                <a:ext uri="{FF2B5EF4-FFF2-40B4-BE49-F238E27FC236}">
                  <a16:creationId xmlns:a16="http://schemas.microsoft.com/office/drawing/2014/main" xmlns="" id="{C3B9A68D-A1C1-46F1-9B61-E28B1B0106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1324" y="5146499"/>
              <a:ext cx="1609188" cy="0"/>
            </a:xfrm>
            <a:prstGeom prst="line">
              <a:avLst/>
            </a:prstGeom>
            <a:noFill/>
            <a:ln w="9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Rectangle 53">
              <a:extLst>
                <a:ext uri="{FF2B5EF4-FFF2-40B4-BE49-F238E27FC236}">
                  <a16:creationId xmlns:a16="http://schemas.microsoft.com/office/drawing/2014/main" xmlns="" id="{77F7F0E7-7066-4DBA-820E-E708C219E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6460" y="2657616"/>
              <a:ext cx="46200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42%</a:t>
              </a:r>
              <a:endParaRPr kumimoji="0" 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57">
              <a:extLst>
                <a:ext uri="{FF2B5EF4-FFF2-40B4-BE49-F238E27FC236}">
                  <a16:creationId xmlns:a16="http://schemas.microsoft.com/office/drawing/2014/main" xmlns="" id="{161915E6-2B95-4706-874F-3973F22B6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6627" y="4051786"/>
              <a:ext cx="4616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47%</a:t>
              </a:r>
              <a:endPara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60">
              <a:extLst>
                <a:ext uri="{FF2B5EF4-FFF2-40B4-BE49-F238E27FC236}">
                  <a16:creationId xmlns:a16="http://schemas.microsoft.com/office/drawing/2014/main" xmlns="" id="{3388A94F-1DA5-4835-BD65-11483BD5B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042" y="4880193"/>
              <a:ext cx="44890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11%</a:t>
              </a:r>
              <a:endPara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62">
              <a:extLst>
                <a:ext uri="{FF2B5EF4-FFF2-40B4-BE49-F238E27FC236}">
                  <a16:creationId xmlns:a16="http://schemas.microsoft.com/office/drawing/2014/main" xmlns="" id="{B0182E00-2F9F-4274-8DE9-88AFF4707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642" y="4849797"/>
              <a:ext cx="10865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rgbClr val="FF66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Worsened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63">
              <a:extLst>
                <a:ext uri="{FF2B5EF4-FFF2-40B4-BE49-F238E27FC236}">
                  <a16:creationId xmlns:a16="http://schemas.microsoft.com/office/drawing/2014/main" xmlns="" id="{40474E7B-E513-4486-B247-1FFE46A57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511" y="2752965"/>
              <a:ext cx="102765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rgbClr val="66CC33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Improved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xmlns="" id="{B32A4D42-AEDD-4C12-8093-0C2E75437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969" y="4038165"/>
              <a:ext cx="11225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rgbClr val="0099FF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No change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158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5775" y="1196752"/>
            <a:ext cx="4503499" cy="648072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Mean transaminases (U/L), N = 19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8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xmlns="" id="{928F64BB-2622-45C5-96AD-AFF595FAA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>
                <a:ea typeface="ＭＳ Ｐゴシック" pitchFamily="34" charset="-128"/>
              </a:rPr>
              <a:t>NGM282 in NASH: </a:t>
            </a:r>
            <a:r>
              <a:rPr lang="en-US" dirty="0">
                <a:ea typeface="ＭＳ Ｐゴシック" pitchFamily="34" charset="-128"/>
              </a:rPr>
              <a:t>3 mg QD (phase 2)</a:t>
            </a:r>
            <a:endParaRPr lang="en-US" kern="0" dirty="0">
              <a:ea typeface="ＭＳ Ｐゴシック" pitchFamily="34" charset="-128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23A1D4B1-C556-4856-B2BF-4C24B8DCFFC3}"/>
              </a:ext>
            </a:extLst>
          </p:cNvPr>
          <p:cNvGrpSpPr/>
          <p:nvPr/>
        </p:nvGrpSpPr>
        <p:grpSpPr>
          <a:xfrm>
            <a:off x="1165517" y="1919555"/>
            <a:ext cx="7654955" cy="4352904"/>
            <a:chOff x="1165517" y="1919555"/>
            <a:chExt cx="7654955" cy="4352904"/>
          </a:xfrm>
        </p:grpSpPr>
        <p:graphicFrame>
          <p:nvGraphicFramePr>
            <p:cNvPr id="10" name="Group 77">
              <a:extLst>
                <a:ext uri="{FF2B5EF4-FFF2-40B4-BE49-F238E27FC236}">
                  <a16:creationId xmlns:a16="http://schemas.microsoft.com/office/drawing/2014/main" xmlns="" id="{6923C5C4-36A9-4D49-AED5-65E9D182C24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33643484"/>
                </p:ext>
              </p:extLst>
            </p:nvPr>
          </p:nvGraphicFramePr>
          <p:xfrm>
            <a:off x="6132584" y="2179036"/>
            <a:ext cx="2687888" cy="1057275"/>
          </p:xfrm>
          <a:graphic>
            <a:graphicData uri="http://schemas.openxmlformats.org/drawingml/2006/table">
              <a:tbl>
                <a:tblPr/>
                <a:tblGrid>
                  <a:gridCol w="1105512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791188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  <a:gridCol w="791188">
                    <a:extLst>
                      <a:ext uri="{9D8B030D-6E8A-4147-A177-3AD203B41FA5}">
                        <a16:colId xmlns:a16="http://schemas.microsoft.com/office/drawing/2014/main" xmlns="" val="20003"/>
                      </a:ext>
                    </a:extLst>
                  </a:gridCol>
                </a:tblGrid>
                <a:tr h="375007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l-GR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Δ</a:t>
                        </a:r>
                        <a:r>
                          <a:rPr kumimoji="0" lang="en-GB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333399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 at W12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ALT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8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latin typeface="Calibri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AST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3F3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341134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Absolute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-53*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-37*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341134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Relative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-60%*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 typeface="Wingdings" pitchFamily="-109" charset="2"/>
                          <a:buNone/>
                          <a:tabLst/>
                        </a:pPr>
                        <a:r>
                          <a:rPr kumimoji="0" lang="en-GB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0066"/>
                            </a:solidFill>
                            <a:effectLst/>
                            <a:latin typeface="Arial" pitchFamily="-109" charset="0"/>
                            <a:ea typeface="ＭＳ Ｐゴシック" pitchFamily="-109" charset="-128"/>
                            <a:cs typeface="ＭＳ Ｐゴシック" pitchFamily="-109" charset="-128"/>
                          </a:rPr>
                          <a:t>-52%*</a:t>
                        </a:r>
                      </a:p>
                    </a:txBody>
                    <a:tcPr marL="90000" marR="90000" marT="46800" marB="46800" anchor="ctr" horzOverflow="overflow">
                      <a:lnL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rgbClr val="D0D0F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DDDDD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</a:tbl>
            </a:graphicData>
          </a:graphic>
        </p:graphicFrame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DD7B9B99-6D0D-44B0-AA17-55E1559B3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413" y="4138880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80C778AE-51ED-49A5-BFCF-C5056833A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8113" y="4026167"/>
              <a:ext cx="96838" cy="0"/>
            </a:xfrm>
            <a:custGeom>
              <a:avLst/>
              <a:gdLst>
                <a:gd name="T0" fmla="*/ 61 w 61"/>
                <a:gd name="T1" fmla="*/ 31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xmlns="" id="{36E4142A-90BC-4225-8F04-1E646AAE31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8113" y="4915167"/>
              <a:ext cx="49213" cy="0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xmlns="" id="{236BF4C6-0E11-422B-A3EF-425C290B7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07326" y="4915167"/>
              <a:ext cx="47625" cy="0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xmlns="" id="{3E5BE1D7-7312-49CB-B8B5-0D6DDBB23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07326" y="4388117"/>
              <a:ext cx="0" cy="527050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xmlns="" id="{2A672915-6273-42FD-9FA9-2EA395B13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863" y="4856430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xmlns="" id="{F5ED5EDD-F64D-4CAA-B991-A7D397CA5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076" y="2791092"/>
              <a:ext cx="0" cy="2065338"/>
            </a:xfrm>
            <a:custGeom>
              <a:avLst/>
              <a:gdLst>
                <a:gd name="T0" fmla="*/ 0 h 1301"/>
                <a:gd name="T1" fmla="*/ 1274 h 1301"/>
                <a:gd name="T2" fmla="*/ 1301 h 130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301">
                  <a:moveTo>
                    <a:pt x="0" y="0"/>
                  </a:moveTo>
                  <a:lnTo>
                    <a:pt x="0" y="1274"/>
                  </a:lnTo>
                  <a:lnTo>
                    <a:pt x="0" y="1301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xmlns="" id="{F0CEFF9E-CAA6-4429-8855-6216B9BDB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8113" y="5032642"/>
              <a:ext cx="49213" cy="0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xmlns="" id="{5A7A6171-F5A2-4B35-90FE-763B98079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07326" y="5032642"/>
              <a:ext cx="47625" cy="0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xmlns="" id="{B1EC6675-5695-4D79-8D65-A88288574D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07326" y="4915167"/>
              <a:ext cx="0" cy="117475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xmlns="" id="{75961693-F179-4A01-B9A6-222A8B33C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413" y="4942155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xmlns="" id="{F91326F0-CE24-4303-BE77-10A25688F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413" y="5038992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xmlns="" id="{F08D9F16-775F-4A26-A1E5-F7C2221BB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863" y="4813567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xmlns="" id="{951A16DE-A436-4767-A8C4-01557AD45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9626" y="4138880"/>
              <a:ext cx="0" cy="900113"/>
            </a:xfrm>
            <a:custGeom>
              <a:avLst/>
              <a:gdLst>
                <a:gd name="T0" fmla="*/ 0 h 567"/>
                <a:gd name="T1" fmla="*/ 506 h 567"/>
                <a:gd name="T2" fmla="*/ 567 h 56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67">
                  <a:moveTo>
                    <a:pt x="0" y="0"/>
                  </a:moveTo>
                  <a:lnTo>
                    <a:pt x="0" y="506"/>
                  </a:lnTo>
                  <a:lnTo>
                    <a:pt x="0" y="567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xmlns="" id="{8A5F18C0-E068-4393-BF75-860F4C7CF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07326" y="4026167"/>
              <a:ext cx="0" cy="361950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xmlns="" id="{4FDA4370-70AB-4224-AFF7-479542B83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863" y="2791092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xmlns="" id="{8A841A43-26AB-4375-9CEE-B8CB52B54A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3792805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xmlns="" id="{A193CD02-1F27-4E0E-A47F-00C1906B2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563" y="4049980"/>
              <a:ext cx="96838" cy="0"/>
            </a:xfrm>
            <a:custGeom>
              <a:avLst/>
              <a:gdLst>
                <a:gd name="T0" fmla="*/ 61 w 61"/>
                <a:gd name="T1" fmla="*/ 31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xmlns="" id="{3732E6AF-DB4A-41AB-A55D-0D2F3747A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563" y="3664217"/>
              <a:ext cx="96838" cy="0"/>
            </a:xfrm>
            <a:custGeom>
              <a:avLst/>
              <a:gdLst>
                <a:gd name="T0" fmla="*/ 61 w 61"/>
                <a:gd name="T1" fmla="*/ 31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xmlns="" id="{BD67DD24-474E-40D6-A765-11FFC858B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0776" y="3664217"/>
              <a:ext cx="0" cy="1320800"/>
            </a:xfrm>
            <a:custGeom>
              <a:avLst/>
              <a:gdLst>
                <a:gd name="T0" fmla="*/ 832 h 832"/>
                <a:gd name="T1" fmla="*/ 736 h 832"/>
                <a:gd name="T2" fmla="*/ 243 h 832"/>
                <a:gd name="T3" fmla="*/ 0 h 83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32">
                  <a:moveTo>
                    <a:pt x="0" y="832"/>
                  </a:moveTo>
                  <a:lnTo>
                    <a:pt x="0" y="736"/>
                  </a:lnTo>
                  <a:lnTo>
                    <a:pt x="0" y="243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xmlns="" id="{D001B97D-9E68-4AAB-869A-3391BA2D5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1" y="4049980"/>
              <a:ext cx="96838" cy="0"/>
            </a:xfrm>
            <a:custGeom>
              <a:avLst/>
              <a:gdLst>
                <a:gd name="T0" fmla="*/ 61 w 61"/>
                <a:gd name="T1" fmla="*/ 30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0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xmlns="" id="{D6EA0CEF-A256-48DC-894A-65F4DC34A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6" y="2016392"/>
              <a:ext cx="0" cy="2371725"/>
            </a:xfrm>
            <a:custGeom>
              <a:avLst/>
              <a:gdLst>
                <a:gd name="T0" fmla="*/ 0 h 1494"/>
                <a:gd name="T1" fmla="*/ 1281 h 1494"/>
                <a:gd name="T2" fmla="*/ 1494 h 149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494">
                  <a:moveTo>
                    <a:pt x="0" y="0"/>
                  </a:moveTo>
                  <a:lnTo>
                    <a:pt x="0" y="1281"/>
                  </a:lnTo>
                  <a:lnTo>
                    <a:pt x="0" y="1494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xmlns="" id="{D6F462F9-D17D-4FB3-B6E0-100C6E983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1" y="4388117"/>
              <a:ext cx="96838" cy="0"/>
            </a:xfrm>
            <a:custGeom>
              <a:avLst/>
              <a:gdLst>
                <a:gd name="T0" fmla="*/ 61 w 61"/>
                <a:gd name="T1" fmla="*/ 30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0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xmlns="" id="{53D0A6E2-7EED-49EB-9755-8919CCD13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4875480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xmlns="" id="{16878A97-DBF2-425F-9A16-ABAA003AC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563" y="4832617"/>
              <a:ext cx="96838" cy="0"/>
            </a:xfrm>
            <a:custGeom>
              <a:avLst/>
              <a:gdLst>
                <a:gd name="T0" fmla="*/ 61 w 61"/>
                <a:gd name="T1" fmla="*/ 31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xmlns="" id="{A196F5FD-4FC5-48CE-8D0A-7C761A052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563" y="4985017"/>
              <a:ext cx="96838" cy="0"/>
            </a:xfrm>
            <a:custGeom>
              <a:avLst/>
              <a:gdLst>
                <a:gd name="T0" fmla="*/ 61 w 61"/>
                <a:gd name="T1" fmla="*/ 31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32">
              <a:extLst>
                <a:ext uri="{FF2B5EF4-FFF2-40B4-BE49-F238E27FC236}">
                  <a16:creationId xmlns:a16="http://schemas.microsoft.com/office/drawing/2014/main" xmlns="" id="{2219DDA9-AE05-49D2-B3C9-8E28D66D0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926" y="3792805"/>
              <a:ext cx="0" cy="1082675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Line 33">
              <a:extLst>
                <a:ext uri="{FF2B5EF4-FFF2-40B4-BE49-F238E27FC236}">
                  <a16:creationId xmlns:a16="http://schemas.microsoft.com/office/drawing/2014/main" xmlns="" id="{467ABDED-7F53-4FDE-A6A3-2E6EB9EA0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962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Line 34">
              <a:extLst>
                <a:ext uri="{FF2B5EF4-FFF2-40B4-BE49-F238E27FC236}">
                  <a16:creationId xmlns:a16="http://schemas.microsoft.com/office/drawing/2014/main" xmlns="" id="{B8158AEC-9830-4F7F-BF02-17E2215090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0732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Line 35">
              <a:extLst>
                <a:ext uri="{FF2B5EF4-FFF2-40B4-BE49-F238E27FC236}">
                  <a16:creationId xmlns:a16="http://schemas.microsoft.com/office/drawing/2014/main" xmlns="" id="{F4558497-AB1A-43DA-84C8-E51411E1D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4847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Line 36">
              <a:extLst>
                <a:ext uri="{FF2B5EF4-FFF2-40B4-BE49-F238E27FC236}">
                  <a16:creationId xmlns:a16="http://schemas.microsoft.com/office/drawing/2014/main" xmlns="" id="{ADB02068-9520-43E6-ADD5-AC3B8C900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307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Line 37">
              <a:extLst>
                <a:ext uri="{FF2B5EF4-FFF2-40B4-BE49-F238E27FC236}">
                  <a16:creationId xmlns:a16="http://schemas.microsoft.com/office/drawing/2014/main" xmlns="" id="{F5E38588-98AA-403F-89F2-2CCC445264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192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Line 38">
              <a:extLst>
                <a:ext uri="{FF2B5EF4-FFF2-40B4-BE49-F238E27FC236}">
                  <a16:creationId xmlns:a16="http://schemas.microsoft.com/office/drawing/2014/main" xmlns="" id="{B94A2601-CD92-4459-8687-0ACFB4F7C9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422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Line 39">
              <a:extLst>
                <a:ext uri="{FF2B5EF4-FFF2-40B4-BE49-F238E27FC236}">
                  <a16:creationId xmlns:a16="http://schemas.microsoft.com/office/drawing/2014/main" xmlns="" id="{E0093283-1E1E-46BE-9ADD-2D055CF71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0776" y="5550167"/>
              <a:ext cx="0" cy="61913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Line 40">
              <a:extLst>
                <a:ext uri="{FF2B5EF4-FFF2-40B4-BE49-F238E27FC236}">
                  <a16:creationId xmlns:a16="http://schemas.microsoft.com/office/drawing/2014/main" xmlns="" id="{D77CAF3F-1864-4143-BA87-6478A61F3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2375167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xmlns="" id="{AC474994-6A16-4A85-8436-2C229E7D8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801" y="2024330"/>
              <a:ext cx="6707188" cy="3525838"/>
            </a:xfrm>
            <a:custGeom>
              <a:avLst/>
              <a:gdLst>
                <a:gd name="T0" fmla="*/ 0 w 4225"/>
                <a:gd name="T1" fmla="*/ 0 h 2221"/>
                <a:gd name="T2" fmla="*/ 0 w 4225"/>
                <a:gd name="T3" fmla="*/ 221 h 2221"/>
                <a:gd name="T4" fmla="*/ 0 w 4225"/>
                <a:gd name="T5" fmla="*/ 444 h 2221"/>
                <a:gd name="T6" fmla="*/ 0 w 4225"/>
                <a:gd name="T7" fmla="*/ 665 h 2221"/>
                <a:gd name="T8" fmla="*/ 0 w 4225"/>
                <a:gd name="T9" fmla="*/ 887 h 2221"/>
                <a:gd name="T10" fmla="*/ 0 w 4225"/>
                <a:gd name="T11" fmla="*/ 1109 h 2221"/>
                <a:gd name="T12" fmla="*/ 0 w 4225"/>
                <a:gd name="T13" fmla="*/ 1331 h 2221"/>
                <a:gd name="T14" fmla="*/ 0 w 4225"/>
                <a:gd name="T15" fmla="*/ 1553 h 2221"/>
                <a:gd name="T16" fmla="*/ 0 w 4225"/>
                <a:gd name="T17" fmla="*/ 1775 h 2221"/>
                <a:gd name="T18" fmla="*/ 0 w 4225"/>
                <a:gd name="T19" fmla="*/ 1997 h 2221"/>
                <a:gd name="T20" fmla="*/ 0 w 4225"/>
                <a:gd name="T21" fmla="*/ 2219 h 2221"/>
                <a:gd name="T22" fmla="*/ 0 w 4225"/>
                <a:gd name="T23" fmla="*/ 2221 h 2221"/>
                <a:gd name="T24" fmla="*/ 4225 w 4225"/>
                <a:gd name="T25" fmla="*/ 2221 h 2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25" h="2221">
                  <a:moveTo>
                    <a:pt x="0" y="0"/>
                  </a:moveTo>
                  <a:lnTo>
                    <a:pt x="0" y="221"/>
                  </a:lnTo>
                  <a:lnTo>
                    <a:pt x="0" y="444"/>
                  </a:lnTo>
                  <a:lnTo>
                    <a:pt x="0" y="665"/>
                  </a:lnTo>
                  <a:lnTo>
                    <a:pt x="0" y="887"/>
                  </a:lnTo>
                  <a:lnTo>
                    <a:pt x="0" y="1109"/>
                  </a:lnTo>
                  <a:lnTo>
                    <a:pt x="0" y="1331"/>
                  </a:lnTo>
                  <a:lnTo>
                    <a:pt x="0" y="1553"/>
                  </a:lnTo>
                  <a:lnTo>
                    <a:pt x="0" y="1775"/>
                  </a:lnTo>
                  <a:lnTo>
                    <a:pt x="0" y="1997"/>
                  </a:lnTo>
                  <a:lnTo>
                    <a:pt x="0" y="2219"/>
                  </a:lnTo>
                  <a:lnTo>
                    <a:pt x="0" y="2221"/>
                  </a:lnTo>
                  <a:lnTo>
                    <a:pt x="4225" y="2221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Line 42">
              <a:extLst>
                <a:ext uri="{FF2B5EF4-FFF2-40B4-BE49-F238E27FC236}">
                  <a16:creationId xmlns:a16="http://schemas.microsoft.com/office/drawing/2014/main" xmlns="" id="{096670D0-6E10-4368-AF2C-7CEC6F5B4B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2024330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Line 43">
              <a:extLst>
                <a:ext uri="{FF2B5EF4-FFF2-40B4-BE49-F238E27FC236}">
                  <a16:creationId xmlns:a16="http://schemas.microsoft.com/office/drawing/2014/main" xmlns="" id="{24BB442F-6365-4DAE-8892-A99B792182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3080017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Line 44">
              <a:extLst>
                <a:ext uri="{FF2B5EF4-FFF2-40B4-BE49-F238E27FC236}">
                  <a16:creationId xmlns:a16="http://schemas.microsoft.com/office/drawing/2014/main" xmlns="" id="{AF46F29C-B94F-4D22-9DDF-C63DB39E61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2729180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Line 45">
              <a:extLst>
                <a:ext uri="{FF2B5EF4-FFF2-40B4-BE49-F238E27FC236}">
                  <a16:creationId xmlns:a16="http://schemas.microsoft.com/office/drawing/2014/main" xmlns="" id="{BAC1020D-9CC9-4E31-8371-408D53A870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3784867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Line 46">
              <a:extLst>
                <a:ext uri="{FF2B5EF4-FFF2-40B4-BE49-F238E27FC236}">
                  <a16:creationId xmlns:a16="http://schemas.microsoft.com/office/drawing/2014/main" xmlns="" id="{793D4857-337E-4AB4-9E0C-B281AABFC1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4137292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Line 47">
              <a:extLst>
                <a:ext uri="{FF2B5EF4-FFF2-40B4-BE49-F238E27FC236}">
                  <a16:creationId xmlns:a16="http://schemas.microsoft.com/office/drawing/2014/main" xmlns="" id="{C47ABA64-931D-44BF-A618-E65A686B92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3432442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Line 48">
              <a:extLst>
                <a:ext uri="{FF2B5EF4-FFF2-40B4-BE49-F238E27FC236}">
                  <a16:creationId xmlns:a16="http://schemas.microsoft.com/office/drawing/2014/main" xmlns="" id="{C4D60BD3-CA1E-4CE2-9753-C0DD15D847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4489717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Line 49">
              <a:extLst>
                <a:ext uri="{FF2B5EF4-FFF2-40B4-BE49-F238E27FC236}">
                  <a16:creationId xmlns:a16="http://schemas.microsoft.com/office/drawing/2014/main" xmlns="" id="{14A0577D-A6F1-4DB5-9817-3D43BD2CCE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4842142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Line 50">
              <a:extLst>
                <a:ext uri="{FF2B5EF4-FFF2-40B4-BE49-F238E27FC236}">
                  <a16:creationId xmlns:a16="http://schemas.microsoft.com/office/drawing/2014/main" xmlns="" id="{1E1CAC07-42D3-41CA-B93E-5FC8E80F41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5546992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Line 51">
              <a:extLst>
                <a:ext uri="{FF2B5EF4-FFF2-40B4-BE49-F238E27FC236}">
                  <a16:creationId xmlns:a16="http://schemas.microsoft.com/office/drawing/2014/main" xmlns="" id="{62A6C12A-BEAB-4840-A1F2-26A8DAFB1E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4476" y="5194567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xmlns="" id="{223D4A6A-E7B2-4323-995E-89E87A0F8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5517" y="1919555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3">
              <a:extLst>
                <a:ext uri="{FF2B5EF4-FFF2-40B4-BE49-F238E27FC236}">
                  <a16:creationId xmlns:a16="http://schemas.microsoft.com/office/drawing/2014/main" xmlns="" id="{158E2B8F-91C1-467E-AC22-8F8CAB8D9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2271980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90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4">
              <a:extLst>
                <a:ext uri="{FF2B5EF4-FFF2-40B4-BE49-F238E27FC236}">
                  <a16:creationId xmlns:a16="http://schemas.microsoft.com/office/drawing/2014/main" xmlns="" id="{468D5C87-4DF3-488D-9339-966084C00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262440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xmlns="" id="{A4282DF3-F160-4657-BA19-9B9E8CF16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297524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70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6">
              <a:extLst>
                <a:ext uri="{FF2B5EF4-FFF2-40B4-BE49-F238E27FC236}">
                  <a16:creationId xmlns:a16="http://schemas.microsoft.com/office/drawing/2014/main" xmlns="" id="{D475ED62-ACBD-482D-96C2-B091D48D7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332925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7">
              <a:extLst>
                <a:ext uri="{FF2B5EF4-FFF2-40B4-BE49-F238E27FC236}">
                  <a16:creationId xmlns:a16="http://schemas.microsoft.com/office/drawing/2014/main" xmlns="" id="{E8E8C906-4C75-44A2-8A54-4AD516CBA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4032517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8">
              <a:extLst>
                <a:ext uri="{FF2B5EF4-FFF2-40B4-BE49-F238E27FC236}">
                  <a16:creationId xmlns:a16="http://schemas.microsoft.com/office/drawing/2014/main" xmlns="" id="{E0828446-448A-4022-B619-BF94BBB65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4737367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xmlns="" id="{216D34CA-651B-422E-BA1E-F7B10E44A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508979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0">
              <a:extLst>
                <a:ext uri="{FF2B5EF4-FFF2-40B4-BE49-F238E27FC236}">
                  <a16:creationId xmlns:a16="http://schemas.microsoft.com/office/drawing/2014/main" xmlns="" id="{12DB3CAF-9E9E-4DEA-8A57-5A27FE61A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438494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xmlns="" id="{7111F9CE-7B12-4274-AF72-D76921862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904" y="368009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xmlns="" id="{24BA8D07-EE2E-4010-8DCD-FDF41800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290" y="544221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3">
              <a:extLst>
                <a:ext uri="{FF2B5EF4-FFF2-40B4-BE49-F238E27FC236}">
                  <a16:creationId xmlns:a16="http://schemas.microsoft.com/office/drawing/2014/main" xmlns="" id="{872D5E9D-D8F4-428A-9DBF-8BB41FAAE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9151" y="5658117"/>
              <a:ext cx="71333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xmlns="" id="{5BC7190C-09C9-437A-80A3-95BF45E50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597" y="5658117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W2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65">
              <a:extLst>
                <a:ext uri="{FF2B5EF4-FFF2-40B4-BE49-F238E27FC236}">
                  <a16:creationId xmlns:a16="http://schemas.microsoft.com/office/drawing/2014/main" xmlns="" id="{9BB976F5-25E2-4DE2-8E35-E5F9375B5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8447" y="5658117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W4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xmlns="" id="{47175A6F-CF54-4715-8EB7-EA4115F89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297" y="5658117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Rectangle 67">
              <a:extLst>
                <a:ext uri="{FF2B5EF4-FFF2-40B4-BE49-F238E27FC236}">
                  <a16:creationId xmlns:a16="http://schemas.microsoft.com/office/drawing/2014/main" xmlns="" id="{107CE090-B73E-45FE-A86E-8BC096E54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6147" y="5658117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W8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Rectangle 68">
              <a:extLst>
                <a:ext uri="{FF2B5EF4-FFF2-40B4-BE49-F238E27FC236}">
                  <a16:creationId xmlns:a16="http://schemas.microsoft.com/office/drawing/2014/main" xmlns="" id="{81D69E30-4A5D-4DB5-A5FF-3DE182DDE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1310" y="5658117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4" name="Rectangle 69">
              <a:extLst>
                <a:ext uri="{FF2B5EF4-FFF2-40B4-BE49-F238E27FC236}">
                  <a16:creationId xmlns:a16="http://schemas.microsoft.com/office/drawing/2014/main" xmlns="" id="{C117F1CA-4A87-42EC-88B4-F6E349C28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0160" y="5658117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Freeform 70">
              <a:extLst>
                <a:ext uri="{FF2B5EF4-FFF2-40B4-BE49-F238E27FC236}">
                  <a16:creationId xmlns:a16="http://schemas.microsoft.com/office/drawing/2014/main" xmlns="" id="{837FC9FB-F0A0-4AAB-A551-3F82088C5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6" y="2667267"/>
              <a:ext cx="5753100" cy="1951038"/>
            </a:xfrm>
            <a:custGeom>
              <a:avLst/>
              <a:gdLst>
                <a:gd name="T0" fmla="*/ 3624 w 3624"/>
                <a:gd name="T1" fmla="*/ 1168 h 1229"/>
                <a:gd name="T2" fmla="*/ 2416 w 3624"/>
                <a:gd name="T3" fmla="*/ 1229 h 1229"/>
                <a:gd name="T4" fmla="*/ 1812 w 3624"/>
                <a:gd name="T5" fmla="*/ 1038 h 1229"/>
                <a:gd name="T6" fmla="*/ 1208 w 3624"/>
                <a:gd name="T7" fmla="*/ 1050 h 1229"/>
                <a:gd name="T8" fmla="*/ 604 w 3624"/>
                <a:gd name="T9" fmla="*/ 715 h 1229"/>
                <a:gd name="T10" fmla="*/ 0 w 3624"/>
                <a:gd name="T11" fmla="*/ 0 h 1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4" h="1229">
                  <a:moveTo>
                    <a:pt x="3624" y="1168"/>
                  </a:moveTo>
                  <a:lnTo>
                    <a:pt x="2416" y="1229"/>
                  </a:lnTo>
                  <a:lnTo>
                    <a:pt x="1812" y="1038"/>
                  </a:lnTo>
                  <a:lnTo>
                    <a:pt x="1208" y="1050"/>
                  </a:lnTo>
                  <a:lnTo>
                    <a:pt x="604" y="715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71">
              <a:extLst>
                <a:ext uri="{FF2B5EF4-FFF2-40B4-BE49-F238E27FC236}">
                  <a16:creationId xmlns:a16="http://schemas.microsoft.com/office/drawing/2014/main" xmlns="" id="{F378C309-A17D-4F67-A2B8-7A445F97F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6" y="3270517"/>
              <a:ext cx="5753100" cy="1317625"/>
            </a:xfrm>
            <a:custGeom>
              <a:avLst/>
              <a:gdLst>
                <a:gd name="T0" fmla="*/ 3624 w 3624"/>
                <a:gd name="T1" fmla="*/ 830 h 830"/>
                <a:gd name="T2" fmla="*/ 2416 w 3624"/>
                <a:gd name="T3" fmla="*/ 800 h 830"/>
                <a:gd name="T4" fmla="*/ 1812 w 3624"/>
                <a:gd name="T5" fmla="*/ 704 h 830"/>
                <a:gd name="T6" fmla="*/ 1208 w 3624"/>
                <a:gd name="T7" fmla="*/ 670 h 830"/>
                <a:gd name="T8" fmla="*/ 604 w 3624"/>
                <a:gd name="T9" fmla="*/ 427 h 830"/>
                <a:gd name="T10" fmla="*/ 0 w 3624"/>
                <a:gd name="T11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4" h="830">
                  <a:moveTo>
                    <a:pt x="3624" y="830"/>
                  </a:moveTo>
                  <a:lnTo>
                    <a:pt x="2416" y="800"/>
                  </a:lnTo>
                  <a:lnTo>
                    <a:pt x="1812" y="704"/>
                  </a:lnTo>
                  <a:lnTo>
                    <a:pt x="1208" y="670"/>
                  </a:lnTo>
                  <a:lnTo>
                    <a:pt x="604" y="427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3F3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Rectangle 72">
              <a:extLst>
                <a:ext uri="{FF2B5EF4-FFF2-40B4-BE49-F238E27FC236}">
                  <a16:creationId xmlns:a16="http://schemas.microsoft.com/office/drawing/2014/main" xmlns="" id="{8A3B8B77-B278-4273-936D-311B7679A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6" y="3227655"/>
              <a:ext cx="88900" cy="8572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Rectangle 73">
              <a:extLst>
                <a:ext uri="{FF2B5EF4-FFF2-40B4-BE49-F238E27FC236}">
                  <a16:creationId xmlns:a16="http://schemas.microsoft.com/office/drawing/2014/main" xmlns="" id="{DF017B6A-08BB-461C-98A8-F5C011401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626" y="3905517"/>
              <a:ext cx="88900" cy="8572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xmlns="" id="{DCB80E28-82B6-4D63-A57B-811687E3F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6" y="4291280"/>
              <a:ext cx="88900" cy="8572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xmlns="" id="{55F2349F-246C-4843-942D-8DB023392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326" y="4346842"/>
              <a:ext cx="88900" cy="8572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xmlns="" id="{3CE4F0A4-495C-4B17-8E2E-33C2F0825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5176" y="4497655"/>
              <a:ext cx="88900" cy="8572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xmlns="" id="{B550A9B7-8EDC-46DB-B6D7-87410816B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76" y="4545280"/>
              <a:ext cx="88900" cy="8572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78">
              <a:extLst>
                <a:ext uri="{FF2B5EF4-FFF2-40B4-BE49-F238E27FC236}">
                  <a16:creationId xmlns:a16="http://schemas.microsoft.com/office/drawing/2014/main" xmlns="" id="{FFF42E6F-03DB-4AB4-B96C-64F7B9438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213" y="3759467"/>
              <a:ext cx="87313" cy="84138"/>
            </a:xfrm>
            <a:custGeom>
              <a:avLst/>
              <a:gdLst>
                <a:gd name="T0" fmla="*/ 47 w 55"/>
                <a:gd name="T1" fmla="*/ 45 h 53"/>
                <a:gd name="T2" fmla="*/ 48 w 55"/>
                <a:gd name="T3" fmla="*/ 43 h 53"/>
                <a:gd name="T4" fmla="*/ 50 w 55"/>
                <a:gd name="T5" fmla="*/ 41 h 53"/>
                <a:gd name="T6" fmla="*/ 53 w 55"/>
                <a:gd name="T7" fmla="*/ 37 h 53"/>
                <a:gd name="T8" fmla="*/ 54 w 55"/>
                <a:gd name="T9" fmla="*/ 32 h 53"/>
                <a:gd name="T10" fmla="*/ 55 w 55"/>
                <a:gd name="T11" fmla="*/ 27 h 53"/>
                <a:gd name="T12" fmla="*/ 54 w 55"/>
                <a:gd name="T13" fmla="*/ 21 h 53"/>
                <a:gd name="T14" fmla="*/ 53 w 55"/>
                <a:gd name="T15" fmla="*/ 17 h 53"/>
                <a:gd name="T16" fmla="*/ 50 w 55"/>
                <a:gd name="T17" fmla="*/ 12 h 53"/>
                <a:gd name="T18" fmla="*/ 47 w 55"/>
                <a:gd name="T19" fmla="*/ 8 h 53"/>
                <a:gd name="T20" fmla="*/ 42 w 55"/>
                <a:gd name="T21" fmla="*/ 5 h 53"/>
                <a:gd name="T22" fmla="*/ 38 w 55"/>
                <a:gd name="T23" fmla="*/ 2 h 53"/>
                <a:gd name="T24" fmla="*/ 32 w 55"/>
                <a:gd name="T25" fmla="*/ 1 h 53"/>
                <a:gd name="T26" fmla="*/ 27 w 55"/>
                <a:gd name="T27" fmla="*/ 0 h 53"/>
                <a:gd name="T28" fmla="*/ 21 w 55"/>
                <a:gd name="T29" fmla="*/ 1 h 53"/>
                <a:gd name="T30" fmla="*/ 16 w 55"/>
                <a:gd name="T31" fmla="*/ 2 h 53"/>
                <a:gd name="T32" fmla="*/ 12 w 55"/>
                <a:gd name="T33" fmla="*/ 5 h 53"/>
                <a:gd name="T34" fmla="*/ 8 w 55"/>
                <a:gd name="T35" fmla="*/ 8 h 53"/>
                <a:gd name="T36" fmla="*/ 4 w 55"/>
                <a:gd name="T37" fmla="*/ 12 h 53"/>
                <a:gd name="T38" fmla="*/ 2 w 55"/>
                <a:gd name="T39" fmla="*/ 17 h 53"/>
                <a:gd name="T40" fmla="*/ 0 w 55"/>
                <a:gd name="T41" fmla="*/ 21 h 53"/>
                <a:gd name="T42" fmla="*/ 0 w 55"/>
                <a:gd name="T43" fmla="*/ 27 h 53"/>
                <a:gd name="T44" fmla="*/ 0 w 55"/>
                <a:gd name="T45" fmla="*/ 32 h 53"/>
                <a:gd name="T46" fmla="*/ 2 w 55"/>
                <a:gd name="T47" fmla="*/ 37 h 53"/>
                <a:gd name="T48" fmla="*/ 4 w 55"/>
                <a:gd name="T49" fmla="*/ 41 h 53"/>
                <a:gd name="T50" fmla="*/ 8 w 55"/>
                <a:gd name="T51" fmla="*/ 45 h 53"/>
                <a:gd name="T52" fmla="*/ 12 w 55"/>
                <a:gd name="T53" fmla="*/ 49 h 53"/>
                <a:gd name="T54" fmla="*/ 16 w 55"/>
                <a:gd name="T55" fmla="*/ 51 h 53"/>
                <a:gd name="T56" fmla="*/ 21 w 55"/>
                <a:gd name="T57" fmla="*/ 53 h 53"/>
                <a:gd name="T58" fmla="*/ 27 w 55"/>
                <a:gd name="T59" fmla="*/ 53 h 53"/>
                <a:gd name="T60" fmla="*/ 32 w 55"/>
                <a:gd name="T61" fmla="*/ 53 h 53"/>
                <a:gd name="T62" fmla="*/ 38 w 55"/>
                <a:gd name="T63" fmla="*/ 51 h 53"/>
                <a:gd name="T64" fmla="*/ 42 w 55"/>
                <a:gd name="T65" fmla="*/ 49 h 53"/>
                <a:gd name="T66" fmla="*/ 44 w 55"/>
                <a:gd name="T67" fmla="*/ 47 h 53"/>
                <a:gd name="T68" fmla="*/ 47 w 55"/>
                <a:gd name="T69" fmla="*/ 4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53">
                  <a:moveTo>
                    <a:pt x="47" y="45"/>
                  </a:moveTo>
                  <a:lnTo>
                    <a:pt x="48" y="43"/>
                  </a:lnTo>
                  <a:lnTo>
                    <a:pt x="50" y="41"/>
                  </a:lnTo>
                  <a:lnTo>
                    <a:pt x="53" y="37"/>
                  </a:lnTo>
                  <a:lnTo>
                    <a:pt x="54" y="32"/>
                  </a:lnTo>
                  <a:lnTo>
                    <a:pt x="55" y="27"/>
                  </a:lnTo>
                  <a:lnTo>
                    <a:pt x="54" y="21"/>
                  </a:lnTo>
                  <a:lnTo>
                    <a:pt x="53" y="17"/>
                  </a:lnTo>
                  <a:lnTo>
                    <a:pt x="50" y="12"/>
                  </a:lnTo>
                  <a:lnTo>
                    <a:pt x="47" y="8"/>
                  </a:lnTo>
                  <a:lnTo>
                    <a:pt x="42" y="5"/>
                  </a:lnTo>
                  <a:lnTo>
                    <a:pt x="38" y="2"/>
                  </a:lnTo>
                  <a:lnTo>
                    <a:pt x="32" y="1"/>
                  </a:lnTo>
                  <a:lnTo>
                    <a:pt x="27" y="0"/>
                  </a:lnTo>
                  <a:lnTo>
                    <a:pt x="21" y="1"/>
                  </a:lnTo>
                  <a:lnTo>
                    <a:pt x="16" y="2"/>
                  </a:lnTo>
                  <a:lnTo>
                    <a:pt x="12" y="5"/>
                  </a:lnTo>
                  <a:lnTo>
                    <a:pt x="8" y="8"/>
                  </a:lnTo>
                  <a:lnTo>
                    <a:pt x="4" y="12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2" y="37"/>
                  </a:lnTo>
                  <a:lnTo>
                    <a:pt x="4" y="41"/>
                  </a:lnTo>
                  <a:lnTo>
                    <a:pt x="8" y="45"/>
                  </a:lnTo>
                  <a:lnTo>
                    <a:pt x="12" y="49"/>
                  </a:lnTo>
                  <a:lnTo>
                    <a:pt x="16" y="51"/>
                  </a:lnTo>
                  <a:lnTo>
                    <a:pt x="21" y="53"/>
                  </a:lnTo>
                  <a:lnTo>
                    <a:pt x="27" y="53"/>
                  </a:lnTo>
                  <a:lnTo>
                    <a:pt x="32" y="53"/>
                  </a:lnTo>
                  <a:lnTo>
                    <a:pt x="38" y="51"/>
                  </a:lnTo>
                  <a:lnTo>
                    <a:pt x="42" y="49"/>
                  </a:lnTo>
                  <a:lnTo>
                    <a:pt x="44" y="47"/>
                  </a:lnTo>
                  <a:lnTo>
                    <a:pt x="47" y="45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79">
              <a:extLst>
                <a:ext uri="{FF2B5EF4-FFF2-40B4-BE49-F238E27FC236}">
                  <a16:creationId xmlns:a16="http://schemas.microsoft.com/office/drawing/2014/main" xmlns="" id="{9DB19269-779C-43D2-BC9A-E5E8AD584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6" y="4272230"/>
              <a:ext cx="87313" cy="84138"/>
            </a:xfrm>
            <a:custGeom>
              <a:avLst/>
              <a:gdLst>
                <a:gd name="T0" fmla="*/ 47 w 55"/>
                <a:gd name="T1" fmla="*/ 46 h 53"/>
                <a:gd name="T2" fmla="*/ 49 w 55"/>
                <a:gd name="T3" fmla="*/ 43 h 53"/>
                <a:gd name="T4" fmla="*/ 51 w 55"/>
                <a:gd name="T5" fmla="*/ 41 h 53"/>
                <a:gd name="T6" fmla="*/ 53 w 55"/>
                <a:gd name="T7" fmla="*/ 37 h 53"/>
                <a:gd name="T8" fmla="*/ 55 w 55"/>
                <a:gd name="T9" fmla="*/ 32 h 53"/>
                <a:gd name="T10" fmla="*/ 55 w 55"/>
                <a:gd name="T11" fmla="*/ 27 h 53"/>
                <a:gd name="T12" fmla="*/ 55 w 55"/>
                <a:gd name="T13" fmla="*/ 21 h 53"/>
                <a:gd name="T14" fmla="*/ 53 w 55"/>
                <a:gd name="T15" fmla="*/ 17 h 53"/>
                <a:gd name="T16" fmla="*/ 51 w 55"/>
                <a:gd name="T17" fmla="*/ 12 h 53"/>
                <a:gd name="T18" fmla="*/ 47 w 55"/>
                <a:gd name="T19" fmla="*/ 8 h 53"/>
                <a:gd name="T20" fmla="*/ 43 w 55"/>
                <a:gd name="T21" fmla="*/ 5 h 53"/>
                <a:gd name="T22" fmla="*/ 38 w 55"/>
                <a:gd name="T23" fmla="*/ 2 h 53"/>
                <a:gd name="T24" fmla="*/ 33 w 55"/>
                <a:gd name="T25" fmla="*/ 1 h 53"/>
                <a:gd name="T26" fmla="*/ 28 w 55"/>
                <a:gd name="T27" fmla="*/ 0 h 53"/>
                <a:gd name="T28" fmla="*/ 22 w 55"/>
                <a:gd name="T29" fmla="*/ 1 h 53"/>
                <a:gd name="T30" fmla="*/ 17 w 55"/>
                <a:gd name="T31" fmla="*/ 2 h 53"/>
                <a:gd name="T32" fmla="*/ 12 w 55"/>
                <a:gd name="T33" fmla="*/ 5 h 53"/>
                <a:gd name="T34" fmla="*/ 8 w 55"/>
                <a:gd name="T35" fmla="*/ 8 h 53"/>
                <a:gd name="T36" fmla="*/ 5 w 55"/>
                <a:gd name="T37" fmla="*/ 12 h 53"/>
                <a:gd name="T38" fmla="*/ 2 w 55"/>
                <a:gd name="T39" fmla="*/ 17 h 53"/>
                <a:gd name="T40" fmla="*/ 0 w 55"/>
                <a:gd name="T41" fmla="*/ 21 h 53"/>
                <a:gd name="T42" fmla="*/ 0 w 55"/>
                <a:gd name="T43" fmla="*/ 27 h 53"/>
                <a:gd name="T44" fmla="*/ 0 w 55"/>
                <a:gd name="T45" fmla="*/ 32 h 53"/>
                <a:gd name="T46" fmla="*/ 2 w 55"/>
                <a:gd name="T47" fmla="*/ 37 h 53"/>
                <a:gd name="T48" fmla="*/ 5 w 55"/>
                <a:gd name="T49" fmla="*/ 41 h 53"/>
                <a:gd name="T50" fmla="*/ 8 w 55"/>
                <a:gd name="T51" fmla="*/ 46 h 53"/>
                <a:gd name="T52" fmla="*/ 12 w 55"/>
                <a:gd name="T53" fmla="*/ 49 h 53"/>
                <a:gd name="T54" fmla="*/ 17 w 55"/>
                <a:gd name="T55" fmla="*/ 51 h 53"/>
                <a:gd name="T56" fmla="*/ 22 w 55"/>
                <a:gd name="T57" fmla="*/ 53 h 53"/>
                <a:gd name="T58" fmla="*/ 28 w 55"/>
                <a:gd name="T59" fmla="*/ 53 h 53"/>
                <a:gd name="T60" fmla="*/ 33 w 55"/>
                <a:gd name="T61" fmla="*/ 53 h 53"/>
                <a:gd name="T62" fmla="*/ 38 w 55"/>
                <a:gd name="T63" fmla="*/ 51 h 53"/>
                <a:gd name="T64" fmla="*/ 43 w 55"/>
                <a:gd name="T65" fmla="*/ 49 h 53"/>
                <a:gd name="T66" fmla="*/ 45 w 55"/>
                <a:gd name="T67" fmla="*/ 47 h 53"/>
                <a:gd name="T68" fmla="*/ 47 w 55"/>
                <a:gd name="T69" fmla="*/ 4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53">
                  <a:moveTo>
                    <a:pt x="47" y="46"/>
                  </a:moveTo>
                  <a:lnTo>
                    <a:pt x="49" y="43"/>
                  </a:lnTo>
                  <a:lnTo>
                    <a:pt x="51" y="41"/>
                  </a:lnTo>
                  <a:lnTo>
                    <a:pt x="53" y="37"/>
                  </a:lnTo>
                  <a:lnTo>
                    <a:pt x="55" y="32"/>
                  </a:lnTo>
                  <a:lnTo>
                    <a:pt x="55" y="27"/>
                  </a:lnTo>
                  <a:lnTo>
                    <a:pt x="55" y="21"/>
                  </a:lnTo>
                  <a:lnTo>
                    <a:pt x="53" y="17"/>
                  </a:lnTo>
                  <a:lnTo>
                    <a:pt x="51" y="12"/>
                  </a:lnTo>
                  <a:lnTo>
                    <a:pt x="47" y="8"/>
                  </a:lnTo>
                  <a:lnTo>
                    <a:pt x="43" y="5"/>
                  </a:lnTo>
                  <a:lnTo>
                    <a:pt x="38" y="2"/>
                  </a:lnTo>
                  <a:lnTo>
                    <a:pt x="33" y="1"/>
                  </a:lnTo>
                  <a:lnTo>
                    <a:pt x="28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2" y="37"/>
                  </a:lnTo>
                  <a:lnTo>
                    <a:pt x="5" y="41"/>
                  </a:lnTo>
                  <a:lnTo>
                    <a:pt x="8" y="46"/>
                  </a:lnTo>
                  <a:lnTo>
                    <a:pt x="12" y="49"/>
                  </a:lnTo>
                  <a:lnTo>
                    <a:pt x="17" y="51"/>
                  </a:lnTo>
                  <a:lnTo>
                    <a:pt x="22" y="53"/>
                  </a:lnTo>
                  <a:lnTo>
                    <a:pt x="28" y="53"/>
                  </a:lnTo>
                  <a:lnTo>
                    <a:pt x="33" y="53"/>
                  </a:lnTo>
                  <a:lnTo>
                    <a:pt x="38" y="51"/>
                  </a:lnTo>
                  <a:lnTo>
                    <a:pt x="43" y="49"/>
                  </a:lnTo>
                  <a:lnTo>
                    <a:pt x="45" y="47"/>
                  </a:lnTo>
                  <a:lnTo>
                    <a:pt x="47" y="46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80">
              <a:extLst>
                <a:ext uri="{FF2B5EF4-FFF2-40B4-BE49-F238E27FC236}">
                  <a16:creationId xmlns:a16="http://schemas.microsoft.com/office/drawing/2014/main" xmlns="" id="{55A0BDCF-EDDC-4389-99BD-C24081127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5176" y="4577030"/>
              <a:ext cx="87313" cy="84138"/>
            </a:xfrm>
            <a:custGeom>
              <a:avLst/>
              <a:gdLst>
                <a:gd name="T0" fmla="*/ 47 w 55"/>
                <a:gd name="T1" fmla="*/ 45 h 53"/>
                <a:gd name="T2" fmla="*/ 49 w 55"/>
                <a:gd name="T3" fmla="*/ 43 h 53"/>
                <a:gd name="T4" fmla="*/ 51 w 55"/>
                <a:gd name="T5" fmla="*/ 41 h 53"/>
                <a:gd name="T6" fmla="*/ 53 w 55"/>
                <a:gd name="T7" fmla="*/ 36 h 53"/>
                <a:gd name="T8" fmla="*/ 55 w 55"/>
                <a:gd name="T9" fmla="*/ 31 h 53"/>
                <a:gd name="T10" fmla="*/ 55 w 55"/>
                <a:gd name="T11" fmla="*/ 26 h 53"/>
                <a:gd name="T12" fmla="*/ 55 w 55"/>
                <a:gd name="T13" fmla="*/ 21 h 53"/>
                <a:gd name="T14" fmla="*/ 53 w 55"/>
                <a:gd name="T15" fmla="*/ 16 h 53"/>
                <a:gd name="T16" fmla="*/ 51 w 55"/>
                <a:gd name="T17" fmla="*/ 12 h 53"/>
                <a:gd name="T18" fmla="*/ 47 w 55"/>
                <a:gd name="T19" fmla="*/ 8 h 53"/>
                <a:gd name="T20" fmla="*/ 43 w 55"/>
                <a:gd name="T21" fmla="*/ 4 h 53"/>
                <a:gd name="T22" fmla="*/ 38 w 55"/>
                <a:gd name="T23" fmla="*/ 2 h 53"/>
                <a:gd name="T24" fmla="*/ 33 w 55"/>
                <a:gd name="T25" fmla="*/ 0 h 53"/>
                <a:gd name="T26" fmla="*/ 28 w 55"/>
                <a:gd name="T27" fmla="*/ 0 h 53"/>
                <a:gd name="T28" fmla="*/ 22 w 55"/>
                <a:gd name="T29" fmla="*/ 0 h 53"/>
                <a:gd name="T30" fmla="*/ 17 w 55"/>
                <a:gd name="T31" fmla="*/ 2 h 53"/>
                <a:gd name="T32" fmla="*/ 12 w 55"/>
                <a:gd name="T33" fmla="*/ 4 h 53"/>
                <a:gd name="T34" fmla="*/ 8 w 55"/>
                <a:gd name="T35" fmla="*/ 8 h 53"/>
                <a:gd name="T36" fmla="*/ 5 w 55"/>
                <a:gd name="T37" fmla="*/ 12 h 53"/>
                <a:gd name="T38" fmla="*/ 2 w 55"/>
                <a:gd name="T39" fmla="*/ 16 h 53"/>
                <a:gd name="T40" fmla="*/ 1 w 55"/>
                <a:gd name="T41" fmla="*/ 21 h 53"/>
                <a:gd name="T42" fmla="*/ 0 w 55"/>
                <a:gd name="T43" fmla="*/ 26 h 53"/>
                <a:gd name="T44" fmla="*/ 1 w 55"/>
                <a:gd name="T45" fmla="*/ 31 h 53"/>
                <a:gd name="T46" fmla="*/ 2 w 55"/>
                <a:gd name="T47" fmla="*/ 36 h 53"/>
                <a:gd name="T48" fmla="*/ 5 w 55"/>
                <a:gd name="T49" fmla="*/ 41 h 53"/>
                <a:gd name="T50" fmla="*/ 8 w 55"/>
                <a:gd name="T51" fmla="*/ 45 h 53"/>
                <a:gd name="T52" fmla="*/ 12 w 55"/>
                <a:gd name="T53" fmla="*/ 48 h 53"/>
                <a:gd name="T54" fmla="*/ 17 w 55"/>
                <a:gd name="T55" fmla="*/ 51 h 53"/>
                <a:gd name="T56" fmla="*/ 22 w 55"/>
                <a:gd name="T57" fmla="*/ 52 h 53"/>
                <a:gd name="T58" fmla="*/ 28 w 55"/>
                <a:gd name="T59" fmla="*/ 53 h 53"/>
                <a:gd name="T60" fmla="*/ 33 w 55"/>
                <a:gd name="T61" fmla="*/ 52 h 53"/>
                <a:gd name="T62" fmla="*/ 38 w 55"/>
                <a:gd name="T63" fmla="*/ 51 h 53"/>
                <a:gd name="T64" fmla="*/ 43 w 55"/>
                <a:gd name="T65" fmla="*/ 48 h 53"/>
                <a:gd name="T66" fmla="*/ 45 w 55"/>
                <a:gd name="T67" fmla="*/ 47 h 53"/>
                <a:gd name="T68" fmla="*/ 47 w 55"/>
                <a:gd name="T69" fmla="*/ 4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53">
                  <a:moveTo>
                    <a:pt x="47" y="45"/>
                  </a:moveTo>
                  <a:lnTo>
                    <a:pt x="49" y="43"/>
                  </a:lnTo>
                  <a:lnTo>
                    <a:pt x="51" y="41"/>
                  </a:lnTo>
                  <a:lnTo>
                    <a:pt x="53" y="36"/>
                  </a:lnTo>
                  <a:lnTo>
                    <a:pt x="55" y="31"/>
                  </a:lnTo>
                  <a:lnTo>
                    <a:pt x="55" y="26"/>
                  </a:lnTo>
                  <a:lnTo>
                    <a:pt x="55" y="21"/>
                  </a:lnTo>
                  <a:lnTo>
                    <a:pt x="53" y="16"/>
                  </a:lnTo>
                  <a:lnTo>
                    <a:pt x="51" y="12"/>
                  </a:lnTo>
                  <a:lnTo>
                    <a:pt x="47" y="8"/>
                  </a:lnTo>
                  <a:lnTo>
                    <a:pt x="43" y="4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5" y="12"/>
                  </a:lnTo>
                  <a:lnTo>
                    <a:pt x="2" y="16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1" y="31"/>
                  </a:lnTo>
                  <a:lnTo>
                    <a:pt x="2" y="36"/>
                  </a:lnTo>
                  <a:lnTo>
                    <a:pt x="5" y="41"/>
                  </a:lnTo>
                  <a:lnTo>
                    <a:pt x="8" y="45"/>
                  </a:lnTo>
                  <a:lnTo>
                    <a:pt x="12" y="48"/>
                  </a:lnTo>
                  <a:lnTo>
                    <a:pt x="17" y="51"/>
                  </a:lnTo>
                  <a:lnTo>
                    <a:pt x="22" y="52"/>
                  </a:lnTo>
                  <a:lnTo>
                    <a:pt x="28" y="53"/>
                  </a:lnTo>
                  <a:lnTo>
                    <a:pt x="33" y="52"/>
                  </a:lnTo>
                  <a:lnTo>
                    <a:pt x="38" y="51"/>
                  </a:lnTo>
                  <a:lnTo>
                    <a:pt x="43" y="48"/>
                  </a:lnTo>
                  <a:lnTo>
                    <a:pt x="45" y="47"/>
                  </a:lnTo>
                  <a:lnTo>
                    <a:pt x="47" y="45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81">
              <a:extLst>
                <a:ext uri="{FF2B5EF4-FFF2-40B4-BE49-F238E27FC236}">
                  <a16:creationId xmlns:a16="http://schemas.microsoft.com/office/drawing/2014/main" xmlns="" id="{A7C2B079-A562-4816-BDE7-5CC076228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2876" y="4478605"/>
              <a:ext cx="87313" cy="84138"/>
            </a:xfrm>
            <a:custGeom>
              <a:avLst/>
              <a:gdLst>
                <a:gd name="T0" fmla="*/ 47 w 55"/>
                <a:gd name="T1" fmla="*/ 46 h 53"/>
                <a:gd name="T2" fmla="*/ 49 w 55"/>
                <a:gd name="T3" fmla="*/ 43 h 53"/>
                <a:gd name="T4" fmla="*/ 50 w 55"/>
                <a:gd name="T5" fmla="*/ 41 h 53"/>
                <a:gd name="T6" fmla="*/ 53 w 55"/>
                <a:gd name="T7" fmla="*/ 37 h 53"/>
                <a:gd name="T8" fmla="*/ 54 w 55"/>
                <a:gd name="T9" fmla="*/ 32 h 53"/>
                <a:gd name="T10" fmla="*/ 55 w 55"/>
                <a:gd name="T11" fmla="*/ 27 h 53"/>
                <a:gd name="T12" fmla="*/ 54 w 55"/>
                <a:gd name="T13" fmla="*/ 21 h 53"/>
                <a:gd name="T14" fmla="*/ 53 w 55"/>
                <a:gd name="T15" fmla="*/ 17 h 53"/>
                <a:gd name="T16" fmla="*/ 50 w 55"/>
                <a:gd name="T17" fmla="*/ 12 h 53"/>
                <a:gd name="T18" fmla="*/ 47 w 55"/>
                <a:gd name="T19" fmla="*/ 8 h 53"/>
                <a:gd name="T20" fmla="*/ 43 w 55"/>
                <a:gd name="T21" fmla="*/ 5 h 53"/>
                <a:gd name="T22" fmla="*/ 38 w 55"/>
                <a:gd name="T23" fmla="*/ 2 h 53"/>
                <a:gd name="T24" fmla="*/ 33 w 55"/>
                <a:gd name="T25" fmla="*/ 1 h 53"/>
                <a:gd name="T26" fmla="*/ 27 w 55"/>
                <a:gd name="T27" fmla="*/ 0 h 53"/>
                <a:gd name="T28" fmla="*/ 22 w 55"/>
                <a:gd name="T29" fmla="*/ 1 h 53"/>
                <a:gd name="T30" fmla="*/ 17 w 55"/>
                <a:gd name="T31" fmla="*/ 2 h 53"/>
                <a:gd name="T32" fmla="*/ 12 w 55"/>
                <a:gd name="T33" fmla="*/ 5 h 53"/>
                <a:gd name="T34" fmla="*/ 8 w 55"/>
                <a:gd name="T35" fmla="*/ 8 h 53"/>
                <a:gd name="T36" fmla="*/ 4 w 55"/>
                <a:gd name="T37" fmla="*/ 12 h 53"/>
                <a:gd name="T38" fmla="*/ 2 w 55"/>
                <a:gd name="T39" fmla="*/ 17 h 53"/>
                <a:gd name="T40" fmla="*/ 0 w 55"/>
                <a:gd name="T41" fmla="*/ 21 h 53"/>
                <a:gd name="T42" fmla="*/ 0 w 55"/>
                <a:gd name="T43" fmla="*/ 27 h 53"/>
                <a:gd name="T44" fmla="*/ 0 w 55"/>
                <a:gd name="T45" fmla="*/ 32 h 53"/>
                <a:gd name="T46" fmla="*/ 2 w 55"/>
                <a:gd name="T47" fmla="*/ 37 h 53"/>
                <a:gd name="T48" fmla="*/ 4 w 55"/>
                <a:gd name="T49" fmla="*/ 41 h 53"/>
                <a:gd name="T50" fmla="*/ 8 w 55"/>
                <a:gd name="T51" fmla="*/ 46 h 53"/>
                <a:gd name="T52" fmla="*/ 12 w 55"/>
                <a:gd name="T53" fmla="*/ 49 h 53"/>
                <a:gd name="T54" fmla="*/ 17 w 55"/>
                <a:gd name="T55" fmla="*/ 51 h 53"/>
                <a:gd name="T56" fmla="*/ 22 w 55"/>
                <a:gd name="T57" fmla="*/ 53 h 53"/>
                <a:gd name="T58" fmla="*/ 27 w 55"/>
                <a:gd name="T59" fmla="*/ 53 h 53"/>
                <a:gd name="T60" fmla="*/ 33 w 55"/>
                <a:gd name="T61" fmla="*/ 53 h 53"/>
                <a:gd name="T62" fmla="*/ 38 w 55"/>
                <a:gd name="T63" fmla="*/ 51 h 53"/>
                <a:gd name="T64" fmla="*/ 43 w 55"/>
                <a:gd name="T65" fmla="*/ 49 h 53"/>
                <a:gd name="T66" fmla="*/ 45 w 55"/>
                <a:gd name="T67" fmla="*/ 47 h 53"/>
                <a:gd name="T68" fmla="*/ 47 w 55"/>
                <a:gd name="T69" fmla="*/ 4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53">
                  <a:moveTo>
                    <a:pt x="47" y="46"/>
                  </a:moveTo>
                  <a:lnTo>
                    <a:pt x="49" y="43"/>
                  </a:lnTo>
                  <a:lnTo>
                    <a:pt x="50" y="41"/>
                  </a:lnTo>
                  <a:lnTo>
                    <a:pt x="53" y="37"/>
                  </a:lnTo>
                  <a:lnTo>
                    <a:pt x="54" y="32"/>
                  </a:lnTo>
                  <a:lnTo>
                    <a:pt x="55" y="27"/>
                  </a:lnTo>
                  <a:lnTo>
                    <a:pt x="54" y="21"/>
                  </a:lnTo>
                  <a:lnTo>
                    <a:pt x="53" y="17"/>
                  </a:lnTo>
                  <a:lnTo>
                    <a:pt x="50" y="12"/>
                  </a:lnTo>
                  <a:lnTo>
                    <a:pt x="47" y="8"/>
                  </a:lnTo>
                  <a:lnTo>
                    <a:pt x="43" y="5"/>
                  </a:lnTo>
                  <a:lnTo>
                    <a:pt x="38" y="2"/>
                  </a:lnTo>
                  <a:lnTo>
                    <a:pt x="33" y="1"/>
                  </a:lnTo>
                  <a:lnTo>
                    <a:pt x="27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2" y="5"/>
                  </a:lnTo>
                  <a:lnTo>
                    <a:pt x="8" y="8"/>
                  </a:lnTo>
                  <a:lnTo>
                    <a:pt x="4" y="12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2" y="37"/>
                  </a:lnTo>
                  <a:lnTo>
                    <a:pt x="4" y="41"/>
                  </a:lnTo>
                  <a:lnTo>
                    <a:pt x="8" y="46"/>
                  </a:lnTo>
                  <a:lnTo>
                    <a:pt x="12" y="49"/>
                  </a:lnTo>
                  <a:lnTo>
                    <a:pt x="17" y="51"/>
                  </a:lnTo>
                  <a:lnTo>
                    <a:pt x="22" y="53"/>
                  </a:lnTo>
                  <a:lnTo>
                    <a:pt x="27" y="53"/>
                  </a:lnTo>
                  <a:lnTo>
                    <a:pt x="33" y="53"/>
                  </a:lnTo>
                  <a:lnTo>
                    <a:pt x="38" y="51"/>
                  </a:lnTo>
                  <a:lnTo>
                    <a:pt x="43" y="49"/>
                  </a:lnTo>
                  <a:lnTo>
                    <a:pt x="45" y="47"/>
                  </a:lnTo>
                  <a:lnTo>
                    <a:pt x="47" y="46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xmlns="" id="{D0046554-F31F-4443-A33F-9B4E97110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363" y="2624405"/>
              <a:ext cx="87313" cy="84138"/>
            </a:xfrm>
            <a:custGeom>
              <a:avLst/>
              <a:gdLst>
                <a:gd name="T0" fmla="*/ 47 w 55"/>
                <a:gd name="T1" fmla="*/ 45 h 53"/>
                <a:gd name="T2" fmla="*/ 48 w 55"/>
                <a:gd name="T3" fmla="*/ 43 h 53"/>
                <a:gd name="T4" fmla="*/ 50 w 55"/>
                <a:gd name="T5" fmla="*/ 41 h 53"/>
                <a:gd name="T6" fmla="*/ 53 w 55"/>
                <a:gd name="T7" fmla="*/ 37 h 53"/>
                <a:gd name="T8" fmla="*/ 54 w 55"/>
                <a:gd name="T9" fmla="*/ 32 h 53"/>
                <a:gd name="T10" fmla="*/ 55 w 55"/>
                <a:gd name="T11" fmla="*/ 27 h 53"/>
                <a:gd name="T12" fmla="*/ 54 w 55"/>
                <a:gd name="T13" fmla="*/ 21 h 53"/>
                <a:gd name="T14" fmla="*/ 53 w 55"/>
                <a:gd name="T15" fmla="*/ 16 h 53"/>
                <a:gd name="T16" fmla="*/ 50 w 55"/>
                <a:gd name="T17" fmla="*/ 12 h 53"/>
                <a:gd name="T18" fmla="*/ 47 w 55"/>
                <a:gd name="T19" fmla="*/ 8 h 53"/>
                <a:gd name="T20" fmla="*/ 42 w 55"/>
                <a:gd name="T21" fmla="*/ 4 h 53"/>
                <a:gd name="T22" fmla="*/ 38 w 55"/>
                <a:gd name="T23" fmla="*/ 2 h 53"/>
                <a:gd name="T24" fmla="*/ 33 w 55"/>
                <a:gd name="T25" fmla="*/ 0 h 53"/>
                <a:gd name="T26" fmla="*/ 27 w 55"/>
                <a:gd name="T27" fmla="*/ 0 h 53"/>
                <a:gd name="T28" fmla="*/ 21 w 55"/>
                <a:gd name="T29" fmla="*/ 0 h 53"/>
                <a:gd name="T30" fmla="*/ 17 w 55"/>
                <a:gd name="T31" fmla="*/ 2 h 53"/>
                <a:gd name="T32" fmla="*/ 12 w 55"/>
                <a:gd name="T33" fmla="*/ 4 h 53"/>
                <a:gd name="T34" fmla="*/ 8 w 55"/>
                <a:gd name="T35" fmla="*/ 8 h 53"/>
                <a:gd name="T36" fmla="*/ 4 w 55"/>
                <a:gd name="T37" fmla="*/ 12 h 53"/>
                <a:gd name="T38" fmla="*/ 2 w 55"/>
                <a:gd name="T39" fmla="*/ 16 h 53"/>
                <a:gd name="T40" fmla="*/ 0 w 55"/>
                <a:gd name="T41" fmla="*/ 21 h 53"/>
                <a:gd name="T42" fmla="*/ 0 w 55"/>
                <a:gd name="T43" fmla="*/ 27 h 53"/>
                <a:gd name="T44" fmla="*/ 0 w 55"/>
                <a:gd name="T45" fmla="*/ 32 h 53"/>
                <a:gd name="T46" fmla="*/ 2 w 55"/>
                <a:gd name="T47" fmla="*/ 37 h 53"/>
                <a:gd name="T48" fmla="*/ 4 w 55"/>
                <a:gd name="T49" fmla="*/ 41 h 53"/>
                <a:gd name="T50" fmla="*/ 8 w 55"/>
                <a:gd name="T51" fmla="*/ 45 h 53"/>
                <a:gd name="T52" fmla="*/ 12 w 55"/>
                <a:gd name="T53" fmla="*/ 49 h 53"/>
                <a:gd name="T54" fmla="*/ 17 w 55"/>
                <a:gd name="T55" fmla="*/ 51 h 53"/>
                <a:gd name="T56" fmla="*/ 21 w 55"/>
                <a:gd name="T57" fmla="*/ 52 h 53"/>
                <a:gd name="T58" fmla="*/ 27 w 55"/>
                <a:gd name="T59" fmla="*/ 53 h 53"/>
                <a:gd name="T60" fmla="*/ 33 w 55"/>
                <a:gd name="T61" fmla="*/ 52 h 53"/>
                <a:gd name="T62" fmla="*/ 38 w 55"/>
                <a:gd name="T63" fmla="*/ 51 h 53"/>
                <a:gd name="T64" fmla="*/ 42 w 55"/>
                <a:gd name="T65" fmla="*/ 49 h 53"/>
                <a:gd name="T66" fmla="*/ 44 w 55"/>
                <a:gd name="T67" fmla="*/ 47 h 53"/>
                <a:gd name="T68" fmla="*/ 47 w 55"/>
                <a:gd name="T69" fmla="*/ 4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53">
                  <a:moveTo>
                    <a:pt x="47" y="45"/>
                  </a:moveTo>
                  <a:lnTo>
                    <a:pt x="48" y="43"/>
                  </a:lnTo>
                  <a:lnTo>
                    <a:pt x="50" y="41"/>
                  </a:lnTo>
                  <a:lnTo>
                    <a:pt x="53" y="37"/>
                  </a:lnTo>
                  <a:lnTo>
                    <a:pt x="54" y="32"/>
                  </a:lnTo>
                  <a:lnTo>
                    <a:pt x="55" y="27"/>
                  </a:lnTo>
                  <a:lnTo>
                    <a:pt x="54" y="21"/>
                  </a:lnTo>
                  <a:lnTo>
                    <a:pt x="53" y="16"/>
                  </a:lnTo>
                  <a:lnTo>
                    <a:pt x="50" y="12"/>
                  </a:lnTo>
                  <a:lnTo>
                    <a:pt x="47" y="8"/>
                  </a:lnTo>
                  <a:lnTo>
                    <a:pt x="42" y="4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2" y="37"/>
                  </a:lnTo>
                  <a:lnTo>
                    <a:pt x="4" y="41"/>
                  </a:lnTo>
                  <a:lnTo>
                    <a:pt x="8" y="45"/>
                  </a:lnTo>
                  <a:lnTo>
                    <a:pt x="12" y="49"/>
                  </a:lnTo>
                  <a:lnTo>
                    <a:pt x="17" y="51"/>
                  </a:lnTo>
                  <a:lnTo>
                    <a:pt x="21" y="52"/>
                  </a:lnTo>
                  <a:lnTo>
                    <a:pt x="27" y="53"/>
                  </a:lnTo>
                  <a:lnTo>
                    <a:pt x="33" y="52"/>
                  </a:lnTo>
                  <a:lnTo>
                    <a:pt x="38" y="51"/>
                  </a:lnTo>
                  <a:lnTo>
                    <a:pt x="42" y="49"/>
                  </a:lnTo>
                  <a:lnTo>
                    <a:pt x="44" y="47"/>
                  </a:lnTo>
                  <a:lnTo>
                    <a:pt x="47" y="45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Rectangle 83">
              <a:extLst>
                <a:ext uri="{FF2B5EF4-FFF2-40B4-BE49-F238E27FC236}">
                  <a16:creationId xmlns:a16="http://schemas.microsoft.com/office/drawing/2014/main" xmlns="" id="{9DCC3317-D6F6-4952-A59C-6BA4E96B9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438" y="2587892"/>
              <a:ext cx="382284" cy="2462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itchFamily="34" charset="0"/>
                  <a:cs typeface="Arial" pitchFamily="34" charset="0"/>
                </a:rPr>
                <a:t>ALT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4">
              <a:extLst>
                <a:ext uri="{FF2B5EF4-FFF2-40B4-BE49-F238E27FC236}">
                  <a16:creationId xmlns:a16="http://schemas.microsoft.com/office/drawing/2014/main" xmlns="" id="{AD3ED092-E5B9-41A4-881E-85A892143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6313" y="3746767"/>
              <a:ext cx="4087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FF3F3F"/>
                  </a:solidFill>
                  <a:effectLst/>
                  <a:latin typeface="Arial" pitchFamily="34" charset="0"/>
                  <a:cs typeface="Arial" pitchFamily="34" charset="0"/>
                </a:rPr>
                <a:t>AST</a:t>
              </a: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rgbClr val="FF3F3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66">
              <a:extLst>
                <a:ext uri="{FF2B5EF4-FFF2-40B4-BE49-F238E27FC236}">
                  <a16:creationId xmlns:a16="http://schemas.microsoft.com/office/drawing/2014/main" xmlns="" id="{55D79F14-DC94-4F87-ACF9-D184201F8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370" y="5995460"/>
              <a:ext cx="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26">
              <a:extLst>
                <a:ext uri="{FF2B5EF4-FFF2-40B4-BE49-F238E27FC236}">
                  <a16:creationId xmlns:a16="http://schemas.microsoft.com/office/drawing/2014/main" xmlns="" id="{25DFF8C1-AA05-4EC4-8AD9-E8CB3165F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0312" y="3356992"/>
              <a:ext cx="92012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*p &lt; 0.0001</a:t>
              </a:r>
              <a:endPara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980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6840760" cy="648072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LDL-cholesterol (mg/</a:t>
            </a:r>
            <a:r>
              <a:rPr lang="en-US" sz="2400" dirty="0" err="1">
                <a:solidFill>
                  <a:srgbClr val="0070C0"/>
                </a:solidFill>
                <a:latin typeface="Calibri"/>
                <a:cs typeface="Calibri"/>
              </a:rPr>
              <a:t>dL</a:t>
            </a: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) changes during treatment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520" y="560889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Decreased C4 and increased LDL-cholesterol reflect potent CYP7A1 inhibition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Lipid particle change primarily driven by increase in large LDL particles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Significant reductions in serum triglycerides (56%) and no change in HDL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2" y="6597385"/>
            <a:ext cx="1475654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0" name="ZoneTexte 23"/>
          <p:cNvSpPr txBox="1">
            <a:spLocks noChangeArrowheads="1"/>
          </p:cNvSpPr>
          <p:nvPr/>
        </p:nvSpPr>
        <p:spPr bwMode="auto">
          <a:xfrm>
            <a:off x="711" y="6597350"/>
            <a:ext cx="21230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xmlns="" id="{98C2B8B5-21AD-4F51-BF51-0AC5ABCF8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>
                <a:ea typeface="ＭＳ Ｐゴシック" pitchFamily="34" charset="-128"/>
              </a:rPr>
              <a:t>NGM282 in NASH: </a:t>
            </a:r>
            <a:r>
              <a:rPr lang="en-US" dirty="0">
                <a:ea typeface="ＭＳ Ｐゴシック" pitchFamily="34" charset="-128"/>
              </a:rPr>
              <a:t>3 mg QD (phase 2)</a:t>
            </a:r>
            <a:endParaRPr lang="en-US" kern="0" dirty="0">
              <a:ea typeface="ＭＳ Ｐゴシック" pitchFamily="34" charset="-128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C19ECEB6-E9C4-4EAD-9F24-C439ACF8D9D4}"/>
              </a:ext>
            </a:extLst>
          </p:cNvPr>
          <p:cNvGrpSpPr/>
          <p:nvPr/>
        </p:nvGrpSpPr>
        <p:grpSpPr>
          <a:xfrm>
            <a:off x="1097254" y="1721504"/>
            <a:ext cx="7116472" cy="3867736"/>
            <a:chOff x="1097254" y="1721504"/>
            <a:chExt cx="7116472" cy="3867736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ACCE7019-E90A-4F98-A1DC-9C930D620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325" y="3819019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7470DA2B-C833-43B5-A73F-67A3C379D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9850" y="3765044"/>
              <a:ext cx="98425" cy="0"/>
            </a:xfrm>
            <a:custGeom>
              <a:avLst/>
              <a:gdLst>
                <a:gd name="T0" fmla="*/ 62 w 62"/>
                <a:gd name="T1" fmla="*/ 31 w 62"/>
                <a:gd name="T2" fmla="*/ 0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62" y="0"/>
                  </a:moveTo>
                  <a:lnTo>
                    <a:pt x="31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8">
              <a:extLst>
                <a:ext uri="{FF2B5EF4-FFF2-40B4-BE49-F238E27FC236}">
                  <a16:creationId xmlns:a16="http://schemas.microsoft.com/office/drawing/2014/main" xmlns="" id="{D811D72B-5F4B-45FF-BCCF-715596B3E0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900" y="3323719"/>
              <a:ext cx="0" cy="420687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xmlns="" id="{2D606F12-1F08-4475-992F-3B5A4F6AD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275" y="3323719"/>
              <a:ext cx="96838" cy="0"/>
            </a:xfrm>
            <a:custGeom>
              <a:avLst/>
              <a:gdLst>
                <a:gd name="T0" fmla="*/ 61 w 61"/>
                <a:gd name="T1" fmla="*/ 30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0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xmlns="" id="{5C35728B-9296-4800-8D79-1429133867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1163" y="2348994"/>
              <a:ext cx="0" cy="671512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1">
              <a:extLst>
                <a:ext uri="{FF2B5EF4-FFF2-40B4-BE49-F238E27FC236}">
                  <a16:creationId xmlns:a16="http://schemas.microsoft.com/office/drawing/2014/main" xmlns="" id="{757107B0-10EF-4986-B6F6-AC20A8AAE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7275" y="3577719"/>
              <a:ext cx="0" cy="398462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2">
              <a:extLst>
                <a:ext uri="{FF2B5EF4-FFF2-40B4-BE49-F238E27FC236}">
                  <a16:creationId xmlns:a16="http://schemas.microsoft.com/office/drawing/2014/main" xmlns="" id="{B1593DBE-56C7-40CC-A724-AC4A596BCB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24538" y="3819019"/>
              <a:ext cx="0" cy="293687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3">
              <a:extLst>
                <a:ext uri="{FF2B5EF4-FFF2-40B4-BE49-F238E27FC236}">
                  <a16:creationId xmlns:a16="http://schemas.microsoft.com/office/drawing/2014/main" xmlns="" id="{928E6B96-0539-4575-AA6E-D10ED4C641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39063" y="3765044"/>
              <a:ext cx="0" cy="300037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xmlns="" id="{53861D99-7FDD-4A9C-B416-9446AA2C3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538" y="2348994"/>
              <a:ext cx="96838" cy="0"/>
            </a:xfrm>
            <a:custGeom>
              <a:avLst/>
              <a:gdLst>
                <a:gd name="T0" fmla="*/ 61 w 61"/>
                <a:gd name="T1" fmla="*/ 30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0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7D8FA4EE-FD9D-42FC-9274-9A0A55BB7F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3244344"/>
              <a:ext cx="96838" cy="0"/>
            </a:xfrm>
            <a:custGeom>
              <a:avLst/>
              <a:gdLst>
                <a:gd name="T0" fmla="*/ 61 w 61"/>
                <a:gd name="T1" fmla="*/ 30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30" y="0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xmlns="" id="{28C3ED09-CB6B-458A-8B3F-123254D740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8425" y="3244344"/>
              <a:ext cx="0" cy="503237"/>
            </a:xfrm>
            <a:prstGeom prst="line">
              <a:avLst/>
            </a:pr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34039C1F-CFEB-42D7-B6BE-3D7FF69EF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063" y="3577719"/>
              <a:ext cx="96838" cy="0"/>
            </a:xfrm>
            <a:custGeom>
              <a:avLst/>
              <a:gdLst>
                <a:gd name="T0" fmla="*/ 0 w 61"/>
                <a:gd name="T1" fmla="*/ 31 w 61"/>
                <a:gd name="T2" fmla="*/ 61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0" y="0"/>
                  </a:moveTo>
                  <a:lnTo>
                    <a:pt x="31" y="0"/>
                  </a:lnTo>
                  <a:lnTo>
                    <a:pt x="61" y="0"/>
                  </a:lnTo>
                </a:path>
              </a:pathLst>
            </a:custGeom>
            <a:noFill/>
            <a:ln w="1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8">
              <a:extLst>
                <a:ext uri="{FF2B5EF4-FFF2-40B4-BE49-F238E27FC236}">
                  <a16:creationId xmlns:a16="http://schemas.microsoft.com/office/drawing/2014/main" xmlns="" id="{18F720D8-E2F0-47F0-892A-10DE95DB1F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4538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19">
              <a:extLst>
                <a:ext uri="{FF2B5EF4-FFF2-40B4-BE49-F238E27FC236}">
                  <a16:creationId xmlns:a16="http://schemas.microsoft.com/office/drawing/2014/main" xmlns="" id="{3DC48ED8-50E0-40FB-8370-6A7227E257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39063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20">
              <a:extLst>
                <a:ext uri="{FF2B5EF4-FFF2-40B4-BE49-F238E27FC236}">
                  <a16:creationId xmlns:a16="http://schemas.microsoft.com/office/drawing/2014/main" xmlns="" id="{9B85DD4F-4F3F-4E9A-8ABA-7B6F68C13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800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21">
              <a:extLst>
                <a:ext uri="{FF2B5EF4-FFF2-40B4-BE49-F238E27FC236}">
                  <a16:creationId xmlns:a16="http://schemas.microsoft.com/office/drawing/2014/main" xmlns="" id="{A3816BE0-CC0D-4E58-BB3F-4EFFF760C0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3900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xmlns="" id="{4B6E5CD4-4D4E-4487-BDAB-1B4EA36B7D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7275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23">
              <a:extLst>
                <a:ext uri="{FF2B5EF4-FFF2-40B4-BE49-F238E27FC236}">
                  <a16:creationId xmlns:a16="http://schemas.microsoft.com/office/drawing/2014/main" xmlns="" id="{9F755CE7-902B-4530-9AFB-192EEF2B85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1163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4">
              <a:extLst>
                <a:ext uri="{FF2B5EF4-FFF2-40B4-BE49-F238E27FC236}">
                  <a16:creationId xmlns:a16="http://schemas.microsoft.com/office/drawing/2014/main" xmlns="" id="{0A00D825-784E-489E-8954-7879B48CC9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8425" y="5246181"/>
              <a:ext cx="0" cy="55562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xmlns="" id="{B72D717D-7329-4BBB-8217-FDBC6B612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900" y="3020506"/>
              <a:ext cx="5745163" cy="1092200"/>
            </a:xfrm>
            <a:custGeom>
              <a:avLst/>
              <a:gdLst>
                <a:gd name="T0" fmla="*/ 3619 w 3619"/>
                <a:gd name="T1" fmla="*/ 658 h 688"/>
                <a:gd name="T2" fmla="*/ 2413 w 3619"/>
                <a:gd name="T3" fmla="*/ 688 h 688"/>
                <a:gd name="T4" fmla="*/ 1810 w 3619"/>
                <a:gd name="T5" fmla="*/ 602 h 688"/>
                <a:gd name="T6" fmla="*/ 1206 w 3619"/>
                <a:gd name="T7" fmla="*/ 458 h 688"/>
                <a:gd name="T8" fmla="*/ 603 w 3619"/>
                <a:gd name="T9" fmla="*/ 0 h 688"/>
                <a:gd name="T10" fmla="*/ 0 w 3619"/>
                <a:gd name="T11" fmla="*/ 456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19" h="688">
                  <a:moveTo>
                    <a:pt x="3619" y="658"/>
                  </a:moveTo>
                  <a:lnTo>
                    <a:pt x="2413" y="688"/>
                  </a:lnTo>
                  <a:lnTo>
                    <a:pt x="1810" y="602"/>
                  </a:lnTo>
                  <a:lnTo>
                    <a:pt x="1206" y="458"/>
                  </a:lnTo>
                  <a:lnTo>
                    <a:pt x="603" y="0"/>
                  </a:lnTo>
                  <a:lnTo>
                    <a:pt x="0" y="456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26">
              <a:extLst>
                <a:ext uri="{FF2B5EF4-FFF2-40B4-BE49-F238E27FC236}">
                  <a16:creationId xmlns:a16="http://schemas.microsoft.com/office/drawing/2014/main" xmlns="" id="{7E82F95A-36AB-4588-AD64-8E27B61E0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6063" y="3685669"/>
              <a:ext cx="6402388" cy="0"/>
            </a:xfrm>
            <a:prstGeom prst="line">
              <a:avLst/>
            </a:prstGeom>
            <a:noFill/>
            <a:ln w="1">
              <a:solidFill>
                <a:srgbClr val="6666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7">
              <a:extLst>
                <a:ext uri="{FF2B5EF4-FFF2-40B4-BE49-F238E27FC236}">
                  <a16:creationId xmlns:a16="http://schemas.microsoft.com/office/drawing/2014/main" xmlns="" id="{6AEA0FC1-9F4C-4D2C-A8A3-75890D7C87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5738" y="3685669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xmlns="" id="{C974F558-DEAE-4FAF-A000-E30477B15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6063" y="2128331"/>
              <a:ext cx="6697663" cy="3117850"/>
            </a:xfrm>
            <a:custGeom>
              <a:avLst/>
              <a:gdLst>
                <a:gd name="T0" fmla="*/ 0 w 4219"/>
                <a:gd name="T1" fmla="*/ 0 h 1964"/>
                <a:gd name="T2" fmla="*/ 0 w 4219"/>
                <a:gd name="T3" fmla="*/ 490 h 1964"/>
                <a:gd name="T4" fmla="*/ 0 w 4219"/>
                <a:gd name="T5" fmla="*/ 981 h 1964"/>
                <a:gd name="T6" fmla="*/ 0 w 4219"/>
                <a:gd name="T7" fmla="*/ 1471 h 1964"/>
                <a:gd name="T8" fmla="*/ 0 w 4219"/>
                <a:gd name="T9" fmla="*/ 1962 h 1964"/>
                <a:gd name="T10" fmla="*/ 0 w 4219"/>
                <a:gd name="T11" fmla="*/ 1964 h 1964"/>
                <a:gd name="T12" fmla="*/ 4219 w 4219"/>
                <a:gd name="T13" fmla="*/ 1964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9" h="1964">
                  <a:moveTo>
                    <a:pt x="0" y="0"/>
                  </a:moveTo>
                  <a:lnTo>
                    <a:pt x="0" y="490"/>
                  </a:lnTo>
                  <a:lnTo>
                    <a:pt x="0" y="981"/>
                  </a:lnTo>
                  <a:lnTo>
                    <a:pt x="0" y="1471"/>
                  </a:lnTo>
                  <a:lnTo>
                    <a:pt x="0" y="1962"/>
                  </a:lnTo>
                  <a:lnTo>
                    <a:pt x="0" y="1964"/>
                  </a:lnTo>
                  <a:lnTo>
                    <a:pt x="4219" y="1964"/>
                  </a:lnTo>
                </a:path>
              </a:pathLst>
            </a:cu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Line 29">
              <a:extLst>
                <a:ext uri="{FF2B5EF4-FFF2-40B4-BE49-F238E27FC236}">
                  <a16:creationId xmlns:a16="http://schemas.microsoft.com/office/drawing/2014/main" xmlns="" id="{EC0874E9-115F-4CA2-A387-4138A2B161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5738" y="4463544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Line 30">
              <a:extLst>
                <a:ext uri="{FF2B5EF4-FFF2-40B4-BE49-F238E27FC236}">
                  <a16:creationId xmlns:a16="http://schemas.microsoft.com/office/drawing/2014/main" xmlns="" id="{37AE094E-E7D6-4BE3-809E-A77E6FE4A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5738" y="5243006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31">
              <a:extLst>
                <a:ext uri="{FF2B5EF4-FFF2-40B4-BE49-F238E27FC236}">
                  <a16:creationId xmlns:a16="http://schemas.microsoft.com/office/drawing/2014/main" xmlns="" id="{475FDEF3-2F92-48D4-9D3B-B1078F60AE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5738" y="2906206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Line 32">
              <a:extLst>
                <a:ext uri="{FF2B5EF4-FFF2-40B4-BE49-F238E27FC236}">
                  <a16:creationId xmlns:a16="http://schemas.microsoft.com/office/drawing/2014/main" xmlns="" id="{405248FF-75F8-4C44-9CEC-1BDBC9FF78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5738" y="2128331"/>
              <a:ext cx="60325" cy="0"/>
            </a:xfrm>
            <a:prstGeom prst="line">
              <a:avLst/>
            </a:prstGeom>
            <a:noFill/>
            <a:ln w="10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xmlns="" id="{82D3B962-37CF-4A58-A320-060ACD3D5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254" y="2017206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200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4">
              <a:extLst>
                <a:ext uri="{FF2B5EF4-FFF2-40B4-BE49-F238E27FC236}">
                  <a16:creationId xmlns:a16="http://schemas.microsoft.com/office/drawing/2014/main" xmlns="" id="{CC6F7E98-113D-42D0-B650-DBB7ECDD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254" y="2796669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150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5">
              <a:extLst>
                <a:ext uri="{FF2B5EF4-FFF2-40B4-BE49-F238E27FC236}">
                  <a16:creationId xmlns:a16="http://schemas.microsoft.com/office/drawing/2014/main" xmlns="" id="{983D67A2-40F4-47C1-8901-6659D2FA2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254" y="357454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6">
              <a:extLst>
                <a:ext uri="{FF2B5EF4-FFF2-40B4-BE49-F238E27FC236}">
                  <a16:creationId xmlns:a16="http://schemas.microsoft.com/office/drawing/2014/main" xmlns="" id="{D5CB6B1E-A9C6-4990-9CB3-B78EB501C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641" y="435400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50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7">
              <a:extLst>
                <a:ext uri="{FF2B5EF4-FFF2-40B4-BE49-F238E27FC236}">
                  <a16:creationId xmlns:a16="http://schemas.microsoft.com/office/drawing/2014/main" xmlns="" id="{E70B91CC-95E1-4881-819A-FE8751E85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027" y="513188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38">
              <a:extLst>
                <a:ext uri="{FF2B5EF4-FFF2-40B4-BE49-F238E27FC236}">
                  <a16:creationId xmlns:a16="http://schemas.microsoft.com/office/drawing/2014/main" xmlns="" id="{A538BBD1-25A8-4820-A16D-021AA5587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9613" y="5343019"/>
              <a:ext cx="71333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kumimoji="0" lang="fr-FR" sz="2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" name="Rectangle 39">
              <a:extLst>
                <a:ext uri="{FF2B5EF4-FFF2-40B4-BE49-F238E27FC236}">
                  <a16:creationId xmlns:a16="http://schemas.microsoft.com/office/drawing/2014/main" xmlns="" id="{FF6F78F2-0130-4BA0-8D60-66CA2BC9B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472" y="5343019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W2</a:t>
              </a: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0">
              <a:extLst>
                <a:ext uri="{FF2B5EF4-FFF2-40B4-BE49-F238E27FC236}">
                  <a16:creationId xmlns:a16="http://schemas.microsoft.com/office/drawing/2014/main" xmlns="" id="{B1E21F82-5D09-4031-902B-FF3A232C9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322" y="5343019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W4</a:t>
              </a: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1">
              <a:extLst>
                <a:ext uri="{FF2B5EF4-FFF2-40B4-BE49-F238E27FC236}">
                  <a16:creationId xmlns:a16="http://schemas.microsoft.com/office/drawing/2014/main" xmlns="" id="{D1CCE990-0BCE-48A5-9B7E-B31187E69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584" y="5343019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Rectangle 42">
              <a:extLst>
                <a:ext uri="{FF2B5EF4-FFF2-40B4-BE49-F238E27FC236}">
                  <a16:creationId xmlns:a16="http://schemas.microsoft.com/office/drawing/2014/main" xmlns="" id="{616D4A66-C583-49C8-B157-3A8F77187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1847" y="5343019"/>
              <a:ext cx="2901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W8</a:t>
              </a: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Rectangle 43">
              <a:extLst>
                <a:ext uri="{FF2B5EF4-FFF2-40B4-BE49-F238E27FC236}">
                  <a16:creationId xmlns:a16="http://schemas.microsoft.com/office/drawing/2014/main" xmlns="" id="{C8E36AF2-58C6-4355-8E57-5404B56A6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012" y="5343019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W10</a:t>
              </a: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4">
              <a:extLst>
                <a:ext uri="{FF2B5EF4-FFF2-40B4-BE49-F238E27FC236}">
                  <a16:creationId xmlns:a16="http://schemas.microsoft.com/office/drawing/2014/main" xmlns="" id="{8F767856-190C-45A3-BAC0-C3EDCF681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275" y="5343019"/>
              <a:ext cx="3943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Freeform 45">
              <a:extLst>
                <a:ext uri="{FF2B5EF4-FFF2-40B4-BE49-F238E27FC236}">
                  <a16:creationId xmlns:a16="http://schemas.microsoft.com/office/drawing/2014/main" xmlns="" id="{1DCEC2AA-F5FA-4C15-B3BB-13B29AF5C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300" y="2982406"/>
              <a:ext cx="87313" cy="74612"/>
            </a:xfrm>
            <a:custGeom>
              <a:avLst/>
              <a:gdLst>
                <a:gd name="T0" fmla="*/ 47 w 55"/>
                <a:gd name="T1" fmla="*/ 40 h 47"/>
                <a:gd name="T2" fmla="*/ 49 w 55"/>
                <a:gd name="T3" fmla="*/ 38 h 47"/>
                <a:gd name="T4" fmla="*/ 50 w 55"/>
                <a:gd name="T5" fmla="*/ 37 h 47"/>
                <a:gd name="T6" fmla="*/ 53 w 55"/>
                <a:gd name="T7" fmla="*/ 33 h 47"/>
                <a:gd name="T8" fmla="*/ 54 w 55"/>
                <a:gd name="T9" fmla="*/ 28 h 47"/>
                <a:gd name="T10" fmla="*/ 55 w 55"/>
                <a:gd name="T11" fmla="*/ 24 h 47"/>
                <a:gd name="T12" fmla="*/ 54 w 55"/>
                <a:gd name="T13" fmla="*/ 19 h 47"/>
                <a:gd name="T14" fmla="*/ 53 w 55"/>
                <a:gd name="T15" fmla="*/ 15 h 47"/>
                <a:gd name="T16" fmla="*/ 50 w 55"/>
                <a:gd name="T17" fmla="*/ 11 h 47"/>
                <a:gd name="T18" fmla="*/ 47 w 55"/>
                <a:gd name="T19" fmla="*/ 7 h 47"/>
                <a:gd name="T20" fmla="*/ 43 w 55"/>
                <a:gd name="T21" fmla="*/ 4 h 47"/>
                <a:gd name="T22" fmla="*/ 38 w 55"/>
                <a:gd name="T23" fmla="*/ 2 h 47"/>
                <a:gd name="T24" fmla="*/ 33 w 55"/>
                <a:gd name="T25" fmla="*/ 1 h 47"/>
                <a:gd name="T26" fmla="*/ 27 w 55"/>
                <a:gd name="T27" fmla="*/ 0 h 47"/>
                <a:gd name="T28" fmla="*/ 22 w 55"/>
                <a:gd name="T29" fmla="*/ 1 h 47"/>
                <a:gd name="T30" fmla="*/ 17 w 55"/>
                <a:gd name="T31" fmla="*/ 2 h 47"/>
                <a:gd name="T32" fmla="*/ 12 w 55"/>
                <a:gd name="T33" fmla="*/ 4 h 47"/>
                <a:gd name="T34" fmla="*/ 8 w 55"/>
                <a:gd name="T35" fmla="*/ 7 h 47"/>
                <a:gd name="T36" fmla="*/ 4 w 55"/>
                <a:gd name="T37" fmla="*/ 11 h 47"/>
                <a:gd name="T38" fmla="*/ 2 w 55"/>
                <a:gd name="T39" fmla="*/ 15 h 47"/>
                <a:gd name="T40" fmla="*/ 0 w 55"/>
                <a:gd name="T41" fmla="*/ 19 h 47"/>
                <a:gd name="T42" fmla="*/ 0 w 55"/>
                <a:gd name="T43" fmla="*/ 24 h 47"/>
                <a:gd name="T44" fmla="*/ 0 w 55"/>
                <a:gd name="T45" fmla="*/ 28 h 47"/>
                <a:gd name="T46" fmla="*/ 2 w 55"/>
                <a:gd name="T47" fmla="*/ 33 h 47"/>
                <a:gd name="T48" fmla="*/ 4 w 55"/>
                <a:gd name="T49" fmla="*/ 37 h 47"/>
                <a:gd name="T50" fmla="*/ 8 w 55"/>
                <a:gd name="T51" fmla="*/ 40 h 47"/>
                <a:gd name="T52" fmla="*/ 12 w 55"/>
                <a:gd name="T53" fmla="*/ 43 h 47"/>
                <a:gd name="T54" fmla="*/ 17 w 55"/>
                <a:gd name="T55" fmla="*/ 45 h 47"/>
                <a:gd name="T56" fmla="*/ 22 w 55"/>
                <a:gd name="T57" fmla="*/ 47 h 47"/>
                <a:gd name="T58" fmla="*/ 27 w 55"/>
                <a:gd name="T59" fmla="*/ 47 h 47"/>
                <a:gd name="T60" fmla="*/ 33 w 55"/>
                <a:gd name="T61" fmla="*/ 47 h 47"/>
                <a:gd name="T62" fmla="*/ 38 w 55"/>
                <a:gd name="T63" fmla="*/ 45 h 47"/>
                <a:gd name="T64" fmla="*/ 43 w 55"/>
                <a:gd name="T65" fmla="*/ 43 h 47"/>
                <a:gd name="T66" fmla="*/ 45 w 55"/>
                <a:gd name="T67" fmla="*/ 42 h 47"/>
                <a:gd name="T68" fmla="*/ 47 w 55"/>
                <a:gd name="T69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47">
                  <a:moveTo>
                    <a:pt x="47" y="40"/>
                  </a:moveTo>
                  <a:lnTo>
                    <a:pt x="49" y="38"/>
                  </a:lnTo>
                  <a:lnTo>
                    <a:pt x="50" y="37"/>
                  </a:lnTo>
                  <a:lnTo>
                    <a:pt x="53" y="33"/>
                  </a:lnTo>
                  <a:lnTo>
                    <a:pt x="54" y="28"/>
                  </a:lnTo>
                  <a:lnTo>
                    <a:pt x="55" y="24"/>
                  </a:lnTo>
                  <a:lnTo>
                    <a:pt x="54" y="19"/>
                  </a:lnTo>
                  <a:lnTo>
                    <a:pt x="53" y="15"/>
                  </a:lnTo>
                  <a:lnTo>
                    <a:pt x="50" y="11"/>
                  </a:lnTo>
                  <a:lnTo>
                    <a:pt x="47" y="7"/>
                  </a:lnTo>
                  <a:lnTo>
                    <a:pt x="43" y="4"/>
                  </a:lnTo>
                  <a:lnTo>
                    <a:pt x="38" y="2"/>
                  </a:lnTo>
                  <a:lnTo>
                    <a:pt x="33" y="1"/>
                  </a:lnTo>
                  <a:lnTo>
                    <a:pt x="27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3"/>
                  </a:lnTo>
                  <a:lnTo>
                    <a:pt x="4" y="37"/>
                  </a:lnTo>
                  <a:lnTo>
                    <a:pt x="8" y="40"/>
                  </a:lnTo>
                  <a:lnTo>
                    <a:pt x="12" y="43"/>
                  </a:lnTo>
                  <a:lnTo>
                    <a:pt x="17" y="45"/>
                  </a:lnTo>
                  <a:lnTo>
                    <a:pt x="22" y="47"/>
                  </a:lnTo>
                  <a:lnTo>
                    <a:pt x="27" y="47"/>
                  </a:lnTo>
                  <a:lnTo>
                    <a:pt x="33" y="47"/>
                  </a:lnTo>
                  <a:lnTo>
                    <a:pt x="38" y="45"/>
                  </a:lnTo>
                  <a:lnTo>
                    <a:pt x="43" y="43"/>
                  </a:lnTo>
                  <a:lnTo>
                    <a:pt x="45" y="42"/>
                  </a:lnTo>
                  <a:lnTo>
                    <a:pt x="47" y="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xmlns="" id="{CA4BCB58-2EBC-4897-A7B5-7D11BE46E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5" y="3938081"/>
              <a:ext cx="87313" cy="74612"/>
            </a:xfrm>
            <a:custGeom>
              <a:avLst/>
              <a:gdLst>
                <a:gd name="T0" fmla="*/ 47 w 55"/>
                <a:gd name="T1" fmla="*/ 40 h 47"/>
                <a:gd name="T2" fmla="*/ 49 w 55"/>
                <a:gd name="T3" fmla="*/ 38 h 47"/>
                <a:gd name="T4" fmla="*/ 50 w 55"/>
                <a:gd name="T5" fmla="*/ 36 h 47"/>
                <a:gd name="T6" fmla="*/ 53 w 55"/>
                <a:gd name="T7" fmla="*/ 32 h 47"/>
                <a:gd name="T8" fmla="*/ 54 w 55"/>
                <a:gd name="T9" fmla="*/ 28 h 47"/>
                <a:gd name="T10" fmla="*/ 55 w 55"/>
                <a:gd name="T11" fmla="*/ 24 h 47"/>
                <a:gd name="T12" fmla="*/ 54 w 55"/>
                <a:gd name="T13" fmla="*/ 19 h 47"/>
                <a:gd name="T14" fmla="*/ 53 w 55"/>
                <a:gd name="T15" fmla="*/ 14 h 47"/>
                <a:gd name="T16" fmla="*/ 50 w 55"/>
                <a:gd name="T17" fmla="*/ 11 h 47"/>
                <a:gd name="T18" fmla="*/ 47 w 55"/>
                <a:gd name="T19" fmla="*/ 7 h 47"/>
                <a:gd name="T20" fmla="*/ 43 w 55"/>
                <a:gd name="T21" fmla="*/ 4 h 47"/>
                <a:gd name="T22" fmla="*/ 38 w 55"/>
                <a:gd name="T23" fmla="*/ 2 h 47"/>
                <a:gd name="T24" fmla="*/ 33 w 55"/>
                <a:gd name="T25" fmla="*/ 0 h 47"/>
                <a:gd name="T26" fmla="*/ 27 w 55"/>
                <a:gd name="T27" fmla="*/ 0 h 47"/>
                <a:gd name="T28" fmla="*/ 22 w 55"/>
                <a:gd name="T29" fmla="*/ 0 h 47"/>
                <a:gd name="T30" fmla="*/ 17 w 55"/>
                <a:gd name="T31" fmla="*/ 2 h 47"/>
                <a:gd name="T32" fmla="*/ 12 w 55"/>
                <a:gd name="T33" fmla="*/ 4 h 47"/>
                <a:gd name="T34" fmla="*/ 8 w 55"/>
                <a:gd name="T35" fmla="*/ 7 h 47"/>
                <a:gd name="T36" fmla="*/ 4 w 55"/>
                <a:gd name="T37" fmla="*/ 11 h 47"/>
                <a:gd name="T38" fmla="*/ 2 w 55"/>
                <a:gd name="T39" fmla="*/ 14 h 47"/>
                <a:gd name="T40" fmla="*/ 0 w 55"/>
                <a:gd name="T41" fmla="*/ 19 h 47"/>
                <a:gd name="T42" fmla="*/ 0 w 55"/>
                <a:gd name="T43" fmla="*/ 24 h 47"/>
                <a:gd name="T44" fmla="*/ 0 w 55"/>
                <a:gd name="T45" fmla="*/ 28 h 47"/>
                <a:gd name="T46" fmla="*/ 2 w 55"/>
                <a:gd name="T47" fmla="*/ 32 h 47"/>
                <a:gd name="T48" fmla="*/ 4 w 55"/>
                <a:gd name="T49" fmla="*/ 36 h 47"/>
                <a:gd name="T50" fmla="*/ 8 w 55"/>
                <a:gd name="T51" fmla="*/ 40 h 47"/>
                <a:gd name="T52" fmla="*/ 12 w 55"/>
                <a:gd name="T53" fmla="*/ 43 h 47"/>
                <a:gd name="T54" fmla="*/ 17 w 55"/>
                <a:gd name="T55" fmla="*/ 45 h 47"/>
                <a:gd name="T56" fmla="*/ 22 w 55"/>
                <a:gd name="T57" fmla="*/ 46 h 47"/>
                <a:gd name="T58" fmla="*/ 27 w 55"/>
                <a:gd name="T59" fmla="*/ 47 h 47"/>
                <a:gd name="T60" fmla="*/ 33 w 55"/>
                <a:gd name="T61" fmla="*/ 46 h 47"/>
                <a:gd name="T62" fmla="*/ 38 w 55"/>
                <a:gd name="T63" fmla="*/ 45 h 47"/>
                <a:gd name="T64" fmla="*/ 43 w 55"/>
                <a:gd name="T65" fmla="*/ 43 h 47"/>
                <a:gd name="T66" fmla="*/ 45 w 55"/>
                <a:gd name="T67" fmla="*/ 42 h 47"/>
                <a:gd name="T68" fmla="*/ 47 w 55"/>
                <a:gd name="T69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47">
                  <a:moveTo>
                    <a:pt x="47" y="40"/>
                  </a:moveTo>
                  <a:lnTo>
                    <a:pt x="49" y="38"/>
                  </a:lnTo>
                  <a:lnTo>
                    <a:pt x="50" y="36"/>
                  </a:lnTo>
                  <a:lnTo>
                    <a:pt x="53" y="32"/>
                  </a:lnTo>
                  <a:lnTo>
                    <a:pt x="54" y="28"/>
                  </a:lnTo>
                  <a:lnTo>
                    <a:pt x="55" y="24"/>
                  </a:lnTo>
                  <a:lnTo>
                    <a:pt x="54" y="19"/>
                  </a:lnTo>
                  <a:lnTo>
                    <a:pt x="53" y="14"/>
                  </a:lnTo>
                  <a:lnTo>
                    <a:pt x="50" y="11"/>
                  </a:lnTo>
                  <a:lnTo>
                    <a:pt x="47" y="7"/>
                  </a:lnTo>
                  <a:lnTo>
                    <a:pt x="43" y="4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2" y="14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8" y="40"/>
                  </a:lnTo>
                  <a:lnTo>
                    <a:pt x="12" y="43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7" y="47"/>
                  </a:lnTo>
                  <a:lnTo>
                    <a:pt x="33" y="46"/>
                  </a:lnTo>
                  <a:lnTo>
                    <a:pt x="38" y="45"/>
                  </a:lnTo>
                  <a:lnTo>
                    <a:pt x="43" y="43"/>
                  </a:lnTo>
                  <a:lnTo>
                    <a:pt x="45" y="42"/>
                  </a:lnTo>
                  <a:lnTo>
                    <a:pt x="47" y="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xmlns="" id="{691E969C-CAAF-48A9-ACB9-3CA634A06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088" y="4076194"/>
              <a:ext cx="87313" cy="74612"/>
            </a:xfrm>
            <a:custGeom>
              <a:avLst/>
              <a:gdLst>
                <a:gd name="T0" fmla="*/ 47 w 55"/>
                <a:gd name="T1" fmla="*/ 40 h 47"/>
                <a:gd name="T2" fmla="*/ 49 w 55"/>
                <a:gd name="T3" fmla="*/ 38 h 47"/>
                <a:gd name="T4" fmla="*/ 51 w 55"/>
                <a:gd name="T5" fmla="*/ 36 h 47"/>
                <a:gd name="T6" fmla="*/ 53 w 55"/>
                <a:gd name="T7" fmla="*/ 32 h 47"/>
                <a:gd name="T8" fmla="*/ 55 w 55"/>
                <a:gd name="T9" fmla="*/ 28 h 47"/>
                <a:gd name="T10" fmla="*/ 55 w 55"/>
                <a:gd name="T11" fmla="*/ 23 h 47"/>
                <a:gd name="T12" fmla="*/ 55 w 55"/>
                <a:gd name="T13" fmla="*/ 19 h 47"/>
                <a:gd name="T14" fmla="*/ 53 w 55"/>
                <a:gd name="T15" fmla="*/ 14 h 47"/>
                <a:gd name="T16" fmla="*/ 51 w 55"/>
                <a:gd name="T17" fmla="*/ 10 h 47"/>
                <a:gd name="T18" fmla="*/ 47 w 55"/>
                <a:gd name="T19" fmla="*/ 7 h 47"/>
                <a:gd name="T20" fmla="*/ 43 w 55"/>
                <a:gd name="T21" fmla="*/ 4 h 47"/>
                <a:gd name="T22" fmla="*/ 38 w 55"/>
                <a:gd name="T23" fmla="*/ 2 h 47"/>
                <a:gd name="T24" fmla="*/ 33 w 55"/>
                <a:gd name="T25" fmla="*/ 0 h 47"/>
                <a:gd name="T26" fmla="*/ 28 w 55"/>
                <a:gd name="T27" fmla="*/ 0 h 47"/>
                <a:gd name="T28" fmla="*/ 22 w 55"/>
                <a:gd name="T29" fmla="*/ 0 h 47"/>
                <a:gd name="T30" fmla="*/ 17 w 55"/>
                <a:gd name="T31" fmla="*/ 2 h 47"/>
                <a:gd name="T32" fmla="*/ 12 w 55"/>
                <a:gd name="T33" fmla="*/ 4 h 47"/>
                <a:gd name="T34" fmla="*/ 8 w 55"/>
                <a:gd name="T35" fmla="*/ 7 h 47"/>
                <a:gd name="T36" fmla="*/ 5 w 55"/>
                <a:gd name="T37" fmla="*/ 10 h 47"/>
                <a:gd name="T38" fmla="*/ 2 w 55"/>
                <a:gd name="T39" fmla="*/ 14 h 47"/>
                <a:gd name="T40" fmla="*/ 1 w 55"/>
                <a:gd name="T41" fmla="*/ 19 h 47"/>
                <a:gd name="T42" fmla="*/ 0 w 55"/>
                <a:gd name="T43" fmla="*/ 23 h 47"/>
                <a:gd name="T44" fmla="*/ 1 w 55"/>
                <a:gd name="T45" fmla="*/ 28 h 47"/>
                <a:gd name="T46" fmla="*/ 2 w 55"/>
                <a:gd name="T47" fmla="*/ 32 h 47"/>
                <a:gd name="T48" fmla="*/ 5 w 55"/>
                <a:gd name="T49" fmla="*/ 36 h 47"/>
                <a:gd name="T50" fmla="*/ 8 w 55"/>
                <a:gd name="T51" fmla="*/ 40 h 47"/>
                <a:gd name="T52" fmla="*/ 12 w 55"/>
                <a:gd name="T53" fmla="*/ 43 h 47"/>
                <a:gd name="T54" fmla="*/ 17 w 55"/>
                <a:gd name="T55" fmla="*/ 45 h 47"/>
                <a:gd name="T56" fmla="*/ 22 w 55"/>
                <a:gd name="T57" fmla="*/ 46 h 47"/>
                <a:gd name="T58" fmla="*/ 28 w 55"/>
                <a:gd name="T59" fmla="*/ 47 h 47"/>
                <a:gd name="T60" fmla="*/ 33 w 55"/>
                <a:gd name="T61" fmla="*/ 46 h 47"/>
                <a:gd name="T62" fmla="*/ 38 w 55"/>
                <a:gd name="T63" fmla="*/ 45 h 47"/>
                <a:gd name="T64" fmla="*/ 43 w 55"/>
                <a:gd name="T65" fmla="*/ 43 h 47"/>
                <a:gd name="T66" fmla="*/ 45 w 55"/>
                <a:gd name="T67" fmla="*/ 41 h 47"/>
                <a:gd name="T68" fmla="*/ 47 w 55"/>
                <a:gd name="T69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47">
                  <a:moveTo>
                    <a:pt x="47" y="40"/>
                  </a:moveTo>
                  <a:lnTo>
                    <a:pt x="49" y="38"/>
                  </a:lnTo>
                  <a:lnTo>
                    <a:pt x="51" y="36"/>
                  </a:lnTo>
                  <a:lnTo>
                    <a:pt x="53" y="32"/>
                  </a:lnTo>
                  <a:lnTo>
                    <a:pt x="55" y="28"/>
                  </a:lnTo>
                  <a:lnTo>
                    <a:pt x="55" y="23"/>
                  </a:lnTo>
                  <a:lnTo>
                    <a:pt x="55" y="19"/>
                  </a:lnTo>
                  <a:lnTo>
                    <a:pt x="53" y="14"/>
                  </a:lnTo>
                  <a:lnTo>
                    <a:pt x="51" y="10"/>
                  </a:lnTo>
                  <a:lnTo>
                    <a:pt x="47" y="7"/>
                  </a:lnTo>
                  <a:lnTo>
                    <a:pt x="43" y="4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7"/>
                  </a:lnTo>
                  <a:lnTo>
                    <a:pt x="5" y="10"/>
                  </a:lnTo>
                  <a:lnTo>
                    <a:pt x="2" y="14"/>
                  </a:lnTo>
                  <a:lnTo>
                    <a:pt x="1" y="19"/>
                  </a:lnTo>
                  <a:lnTo>
                    <a:pt x="0" y="23"/>
                  </a:lnTo>
                  <a:lnTo>
                    <a:pt x="1" y="28"/>
                  </a:lnTo>
                  <a:lnTo>
                    <a:pt x="2" y="32"/>
                  </a:lnTo>
                  <a:lnTo>
                    <a:pt x="5" y="36"/>
                  </a:lnTo>
                  <a:lnTo>
                    <a:pt x="8" y="40"/>
                  </a:lnTo>
                  <a:lnTo>
                    <a:pt x="12" y="43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8" y="47"/>
                  </a:lnTo>
                  <a:lnTo>
                    <a:pt x="33" y="46"/>
                  </a:lnTo>
                  <a:lnTo>
                    <a:pt x="38" y="45"/>
                  </a:lnTo>
                  <a:lnTo>
                    <a:pt x="43" y="43"/>
                  </a:lnTo>
                  <a:lnTo>
                    <a:pt x="45" y="41"/>
                  </a:lnTo>
                  <a:lnTo>
                    <a:pt x="47" y="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xmlns="" id="{B43622FA-990E-42B5-99A9-84D921074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4613" y="4028569"/>
              <a:ext cx="87313" cy="73025"/>
            </a:xfrm>
            <a:custGeom>
              <a:avLst/>
              <a:gdLst>
                <a:gd name="T0" fmla="*/ 47 w 55"/>
                <a:gd name="T1" fmla="*/ 39 h 46"/>
                <a:gd name="T2" fmla="*/ 49 w 55"/>
                <a:gd name="T3" fmla="*/ 37 h 46"/>
                <a:gd name="T4" fmla="*/ 51 w 55"/>
                <a:gd name="T5" fmla="*/ 36 h 46"/>
                <a:gd name="T6" fmla="*/ 53 w 55"/>
                <a:gd name="T7" fmla="*/ 32 h 46"/>
                <a:gd name="T8" fmla="*/ 55 w 55"/>
                <a:gd name="T9" fmla="*/ 27 h 46"/>
                <a:gd name="T10" fmla="*/ 55 w 55"/>
                <a:gd name="T11" fmla="*/ 23 h 46"/>
                <a:gd name="T12" fmla="*/ 55 w 55"/>
                <a:gd name="T13" fmla="*/ 18 h 46"/>
                <a:gd name="T14" fmla="*/ 53 w 55"/>
                <a:gd name="T15" fmla="*/ 14 h 46"/>
                <a:gd name="T16" fmla="*/ 51 w 55"/>
                <a:gd name="T17" fmla="*/ 10 h 46"/>
                <a:gd name="T18" fmla="*/ 47 w 55"/>
                <a:gd name="T19" fmla="*/ 6 h 46"/>
                <a:gd name="T20" fmla="*/ 43 w 55"/>
                <a:gd name="T21" fmla="*/ 3 h 46"/>
                <a:gd name="T22" fmla="*/ 38 w 55"/>
                <a:gd name="T23" fmla="*/ 1 h 46"/>
                <a:gd name="T24" fmla="*/ 33 w 55"/>
                <a:gd name="T25" fmla="*/ 0 h 46"/>
                <a:gd name="T26" fmla="*/ 28 w 55"/>
                <a:gd name="T27" fmla="*/ 0 h 46"/>
                <a:gd name="T28" fmla="*/ 22 w 55"/>
                <a:gd name="T29" fmla="*/ 0 h 46"/>
                <a:gd name="T30" fmla="*/ 17 w 55"/>
                <a:gd name="T31" fmla="*/ 1 h 46"/>
                <a:gd name="T32" fmla="*/ 12 w 55"/>
                <a:gd name="T33" fmla="*/ 3 h 46"/>
                <a:gd name="T34" fmla="*/ 8 w 55"/>
                <a:gd name="T35" fmla="*/ 6 h 46"/>
                <a:gd name="T36" fmla="*/ 5 w 55"/>
                <a:gd name="T37" fmla="*/ 10 h 46"/>
                <a:gd name="T38" fmla="*/ 2 w 55"/>
                <a:gd name="T39" fmla="*/ 14 h 46"/>
                <a:gd name="T40" fmla="*/ 1 w 55"/>
                <a:gd name="T41" fmla="*/ 18 h 46"/>
                <a:gd name="T42" fmla="*/ 0 w 55"/>
                <a:gd name="T43" fmla="*/ 23 h 46"/>
                <a:gd name="T44" fmla="*/ 1 w 55"/>
                <a:gd name="T45" fmla="*/ 27 h 46"/>
                <a:gd name="T46" fmla="*/ 2 w 55"/>
                <a:gd name="T47" fmla="*/ 32 h 46"/>
                <a:gd name="T48" fmla="*/ 5 w 55"/>
                <a:gd name="T49" fmla="*/ 36 h 46"/>
                <a:gd name="T50" fmla="*/ 8 w 55"/>
                <a:gd name="T51" fmla="*/ 39 h 46"/>
                <a:gd name="T52" fmla="*/ 12 w 55"/>
                <a:gd name="T53" fmla="*/ 42 h 46"/>
                <a:gd name="T54" fmla="*/ 17 w 55"/>
                <a:gd name="T55" fmla="*/ 45 h 46"/>
                <a:gd name="T56" fmla="*/ 22 w 55"/>
                <a:gd name="T57" fmla="*/ 46 h 46"/>
                <a:gd name="T58" fmla="*/ 28 w 55"/>
                <a:gd name="T59" fmla="*/ 46 h 46"/>
                <a:gd name="T60" fmla="*/ 33 w 55"/>
                <a:gd name="T61" fmla="*/ 46 h 46"/>
                <a:gd name="T62" fmla="*/ 38 w 55"/>
                <a:gd name="T63" fmla="*/ 45 h 46"/>
                <a:gd name="T64" fmla="*/ 43 w 55"/>
                <a:gd name="T65" fmla="*/ 42 h 46"/>
                <a:gd name="T66" fmla="*/ 45 w 55"/>
                <a:gd name="T67" fmla="*/ 41 h 46"/>
                <a:gd name="T68" fmla="*/ 47 w 55"/>
                <a:gd name="T69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46">
                  <a:moveTo>
                    <a:pt x="47" y="39"/>
                  </a:moveTo>
                  <a:lnTo>
                    <a:pt x="49" y="37"/>
                  </a:lnTo>
                  <a:lnTo>
                    <a:pt x="51" y="36"/>
                  </a:lnTo>
                  <a:lnTo>
                    <a:pt x="53" y="32"/>
                  </a:lnTo>
                  <a:lnTo>
                    <a:pt x="55" y="27"/>
                  </a:lnTo>
                  <a:lnTo>
                    <a:pt x="55" y="23"/>
                  </a:lnTo>
                  <a:lnTo>
                    <a:pt x="55" y="18"/>
                  </a:lnTo>
                  <a:lnTo>
                    <a:pt x="53" y="14"/>
                  </a:lnTo>
                  <a:lnTo>
                    <a:pt x="51" y="10"/>
                  </a:lnTo>
                  <a:lnTo>
                    <a:pt x="47" y="6"/>
                  </a:lnTo>
                  <a:lnTo>
                    <a:pt x="43" y="3"/>
                  </a:lnTo>
                  <a:lnTo>
                    <a:pt x="38" y="1"/>
                  </a:lnTo>
                  <a:lnTo>
                    <a:pt x="33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7" y="1"/>
                  </a:lnTo>
                  <a:lnTo>
                    <a:pt x="12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2" y="14"/>
                  </a:lnTo>
                  <a:lnTo>
                    <a:pt x="1" y="18"/>
                  </a:lnTo>
                  <a:lnTo>
                    <a:pt x="0" y="23"/>
                  </a:lnTo>
                  <a:lnTo>
                    <a:pt x="1" y="27"/>
                  </a:lnTo>
                  <a:lnTo>
                    <a:pt x="2" y="32"/>
                  </a:lnTo>
                  <a:lnTo>
                    <a:pt x="5" y="36"/>
                  </a:lnTo>
                  <a:lnTo>
                    <a:pt x="8" y="39"/>
                  </a:lnTo>
                  <a:lnTo>
                    <a:pt x="12" y="42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8" y="46"/>
                  </a:lnTo>
                  <a:lnTo>
                    <a:pt x="33" y="46"/>
                  </a:lnTo>
                  <a:lnTo>
                    <a:pt x="38" y="45"/>
                  </a:lnTo>
                  <a:lnTo>
                    <a:pt x="43" y="42"/>
                  </a:lnTo>
                  <a:lnTo>
                    <a:pt x="45" y="41"/>
                  </a:lnTo>
                  <a:lnTo>
                    <a:pt x="47" y="39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xmlns="" id="{DD0C4550-75F7-446C-BA73-D984E49E3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1038" y="3706306"/>
              <a:ext cx="87313" cy="74612"/>
            </a:xfrm>
            <a:custGeom>
              <a:avLst/>
              <a:gdLst>
                <a:gd name="T0" fmla="*/ 47 w 55"/>
                <a:gd name="T1" fmla="*/ 40 h 47"/>
                <a:gd name="T2" fmla="*/ 49 w 55"/>
                <a:gd name="T3" fmla="*/ 38 h 47"/>
                <a:gd name="T4" fmla="*/ 50 w 55"/>
                <a:gd name="T5" fmla="*/ 36 h 47"/>
                <a:gd name="T6" fmla="*/ 53 w 55"/>
                <a:gd name="T7" fmla="*/ 32 h 47"/>
                <a:gd name="T8" fmla="*/ 54 w 55"/>
                <a:gd name="T9" fmla="*/ 28 h 47"/>
                <a:gd name="T10" fmla="*/ 55 w 55"/>
                <a:gd name="T11" fmla="*/ 24 h 47"/>
                <a:gd name="T12" fmla="*/ 54 w 55"/>
                <a:gd name="T13" fmla="*/ 19 h 47"/>
                <a:gd name="T14" fmla="*/ 53 w 55"/>
                <a:gd name="T15" fmla="*/ 14 h 47"/>
                <a:gd name="T16" fmla="*/ 50 w 55"/>
                <a:gd name="T17" fmla="*/ 11 h 47"/>
                <a:gd name="T18" fmla="*/ 47 w 55"/>
                <a:gd name="T19" fmla="*/ 7 h 47"/>
                <a:gd name="T20" fmla="*/ 42 w 55"/>
                <a:gd name="T21" fmla="*/ 4 h 47"/>
                <a:gd name="T22" fmla="*/ 38 w 55"/>
                <a:gd name="T23" fmla="*/ 2 h 47"/>
                <a:gd name="T24" fmla="*/ 33 w 55"/>
                <a:gd name="T25" fmla="*/ 0 h 47"/>
                <a:gd name="T26" fmla="*/ 27 w 55"/>
                <a:gd name="T27" fmla="*/ 0 h 47"/>
                <a:gd name="T28" fmla="*/ 22 w 55"/>
                <a:gd name="T29" fmla="*/ 0 h 47"/>
                <a:gd name="T30" fmla="*/ 17 w 55"/>
                <a:gd name="T31" fmla="*/ 2 h 47"/>
                <a:gd name="T32" fmla="*/ 12 w 55"/>
                <a:gd name="T33" fmla="*/ 4 h 47"/>
                <a:gd name="T34" fmla="*/ 8 w 55"/>
                <a:gd name="T35" fmla="*/ 7 h 47"/>
                <a:gd name="T36" fmla="*/ 4 w 55"/>
                <a:gd name="T37" fmla="*/ 11 h 47"/>
                <a:gd name="T38" fmla="*/ 2 w 55"/>
                <a:gd name="T39" fmla="*/ 14 h 47"/>
                <a:gd name="T40" fmla="*/ 0 w 55"/>
                <a:gd name="T41" fmla="*/ 19 h 47"/>
                <a:gd name="T42" fmla="*/ 0 w 55"/>
                <a:gd name="T43" fmla="*/ 24 h 47"/>
                <a:gd name="T44" fmla="*/ 0 w 55"/>
                <a:gd name="T45" fmla="*/ 28 h 47"/>
                <a:gd name="T46" fmla="*/ 2 w 55"/>
                <a:gd name="T47" fmla="*/ 32 h 47"/>
                <a:gd name="T48" fmla="*/ 4 w 55"/>
                <a:gd name="T49" fmla="*/ 36 h 47"/>
                <a:gd name="T50" fmla="*/ 8 w 55"/>
                <a:gd name="T51" fmla="*/ 40 h 47"/>
                <a:gd name="T52" fmla="*/ 12 w 55"/>
                <a:gd name="T53" fmla="*/ 43 h 47"/>
                <a:gd name="T54" fmla="*/ 17 w 55"/>
                <a:gd name="T55" fmla="*/ 45 h 47"/>
                <a:gd name="T56" fmla="*/ 22 w 55"/>
                <a:gd name="T57" fmla="*/ 46 h 47"/>
                <a:gd name="T58" fmla="*/ 27 w 55"/>
                <a:gd name="T59" fmla="*/ 47 h 47"/>
                <a:gd name="T60" fmla="*/ 33 w 55"/>
                <a:gd name="T61" fmla="*/ 46 h 47"/>
                <a:gd name="T62" fmla="*/ 38 w 55"/>
                <a:gd name="T63" fmla="*/ 45 h 47"/>
                <a:gd name="T64" fmla="*/ 42 w 55"/>
                <a:gd name="T65" fmla="*/ 43 h 47"/>
                <a:gd name="T66" fmla="*/ 45 w 55"/>
                <a:gd name="T67" fmla="*/ 42 h 47"/>
                <a:gd name="T68" fmla="*/ 47 w 55"/>
                <a:gd name="T69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47">
                  <a:moveTo>
                    <a:pt x="47" y="40"/>
                  </a:moveTo>
                  <a:lnTo>
                    <a:pt x="49" y="38"/>
                  </a:lnTo>
                  <a:lnTo>
                    <a:pt x="50" y="36"/>
                  </a:lnTo>
                  <a:lnTo>
                    <a:pt x="53" y="32"/>
                  </a:lnTo>
                  <a:lnTo>
                    <a:pt x="54" y="28"/>
                  </a:lnTo>
                  <a:lnTo>
                    <a:pt x="55" y="24"/>
                  </a:lnTo>
                  <a:lnTo>
                    <a:pt x="54" y="19"/>
                  </a:lnTo>
                  <a:lnTo>
                    <a:pt x="53" y="14"/>
                  </a:lnTo>
                  <a:lnTo>
                    <a:pt x="50" y="11"/>
                  </a:lnTo>
                  <a:lnTo>
                    <a:pt x="47" y="7"/>
                  </a:lnTo>
                  <a:lnTo>
                    <a:pt x="42" y="4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2" y="14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8" y="40"/>
                  </a:lnTo>
                  <a:lnTo>
                    <a:pt x="12" y="43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7" y="47"/>
                  </a:lnTo>
                  <a:lnTo>
                    <a:pt x="33" y="46"/>
                  </a:lnTo>
                  <a:lnTo>
                    <a:pt x="38" y="45"/>
                  </a:lnTo>
                  <a:lnTo>
                    <a:pt x="42" y="43"/>
                  </a:lnTo>
                  <a:lnTo>
                    <a:pt x="45" y="42"/>
                  </a:lnTo>
                  <a:lnTo>
                    <a:pt x="47" y="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xmlns="" id="{44508C95-06FC-42BB-8863-4ADF3C637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563" y="3711069"/>
              <a:ext cx="87313" cy="74612"/>
            </a:xfrm>
            <a:custGeom>
              <a:avLst/>
              <a:gdLst>
                <a:gd name="T0" fmla="*/ 47 w 55"/>
                <a:gd name="T1" fmla="*/ 40 h 47"/>
                <a:gd name="T2" fmla="*/ 49 w 55"/>
                <a:gd name="T3" fmla="*/ 38 h 47"/>
                <a:gd name="T4" fmla="*/ 50 w 55"/>
                <a:gd name="T5" fmla="*/ 36 h 47"/>
                <a:gd name="T6" fmla="*/ 53 w 55"/>
                <a:gd name="T7" fmla="*/ 32 h 47"/>
                <a:gd name="T8" fmla="*/ 54 w 55"/>
                <a:gd name="T9" fmla="*/ 28 h 47"/>
                <a:gd name="T10" fmla="*/ 55 w 55"/>
                <a:gd name="T11" fmla="*/ 23 h 47"/>
                <a:gd name="T12" fmla="*/ 54 w 55"/>
                <a:gd name="T13" fmla="*/ 18 h 47"/>
                <a:gd name="T14" fmla="*/ 53 w 55"/>
                <a:gd name="T15" fmla="*/ 14 h 47"/>
                <a:gd name="T16" fmla="*/ 50 w 55"/>
                <a:gd name="T17" fmla="*/ 10 h 47"/>
                <a:gd name="T18" fmla="*/ 47 w 55"/>
                <a:gd name="T19" fmla="*/ 7 h 47"/>
                <a:gd name="T20" fmla="*/ 43 w 55"/>
                <a:gd name="T21" fmla="*/ 4 h 47"/>
                <a:gd name="T22" fmla="*/ 38 w 55"/>
                <a:gd name="T23" fmla="*/ 2 h 47"/>
                <a:gd name="T24" fmla="*/ 33 w 55"/>
                <a:gd name="T25" fmla="*/ 0 h 47"/>
                <a:gd name="T26" fmla="*/ 27 w 55"/>
                <a:gd name="T27" fmla="*/ 0 h 47"/>
                <a:gd name="T28" fmla="*/ 22 w 55"/>
                <a:gd name="T29" fmla="*/ 0 h 47"/>
                <a:gd name="T30" fmla="*/ 17 w 55"/>
                <a:gd name="T31" fmla="*/ 2 h 47"/>
                <a:gd name="T32" fmla="*/ 12 w 55"/>
                <a:gd name="T33" fmla="*/ 4 h 47"/>
                <a:gd name="T34" fmla="*/ 8 w 55"/>
                <a:gd name="T35" fmla="*/ 7 h 47"/>
                <a:gd name="T36" fmla="*/ 4 w 55"/>
                <a:gd name="T37" fmla="*/ 10 h 47"/>
                <a:gd name="T38" fmla="*/ 2 w 55"/>
                <a:gd name="T39" fmla="*/ 14 h 47"/>
                <a:gd name="T40" fmla="*/ 0 w 55"/>
                <a:gd name="T41" fmla="*/ 18 h 47"/>
                <a:gd name="T42" fmla="*/ 0 w 55"/>
                <a:gd name="T43" fmla="*/ 23 h 47"/>
                <a:gd name="T44" fmla="*/ 0 w 55"/>
                <a:gd name="T45" fmla="*/ 28 h 47"/>
                <a:gd name="T46" fmla="*/ 2 w 55"/>
                <a:gd name="T47" fmla="*/ 32 h 47"/>
                <a:gd name="T48" fmla="*/ 4 w 55"/>
                <a:gd name="T49" fmla="*/ 36 h 47"/>
                <a:gd name="T50" fmla="*/ 8 w 55"/>
                <a:gd name="T51" fmla="*/ 40 h 47"/>
                <a:gd name="T52" fmla="*/ 12 w 55"/>
                <a:gd name="T53" fmla="*/ 43 h 47"/>
                <a:gd name="T54" fmla="*/ 17 w 55"/>
                <a:gd name="T55" fmla="*/ 45 h 47"/>
                <a:gd name="T56" fmla="*/ 22 w 55"/>
                <a:gd name="T57" fmla="*/ 46 h 47"/>
                <a:gd name="T58" fmla="*/ 27 w 55"/>
                <a:gd name="T59" fmla="*/ 47 h 47"/>
                <a:gd name="T60" fmla="*/ 33 w 55"/>
                <a:gd name="T61" fmla="*/ 46 h 47"/>
                <a:gd name="T62" fmla="*/ 38 w 55"/>
                <a:gd name="T63" fmla="*/ 45 h 47"/>
                <a:gd name="T64" fmla="*/ 43 w 55"/>
                <a:gd name="T65" fmla="*/ 43 h 47"/>
                <a:gd name="T66" fmla="*/ 45 w 55"/>
                <a:gd name="T67" fmla="*/ 41 h 47"/>
                <a:gd name="T68" fmla="*/ 47 w 55"/>
                <a:gd name="T69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47">
                  <a:moveTo>
                    <a:pt x="47" y="40"/>
                  </a:moveTo>
                  <a:lnTo>
                    <a:pt x="49" y="38"/>
                  </a:lnTo>
                  <a:lnTo>
                    <a:pt x="50" y="36"/>
                  </a:lnTo>
                  <a:lnTo>
                    <a:pt x="53" y="32"/>
                  </a:lnTo>
                  <a:lnTo>
                    <a:pt x="54" y="28"/>
                  </a:lnTo>
                  <a:lnTo>
                    <a:pt x="55" y="23"/>
                  </a:lnTo>
                  <a:lnTo>
                    <a:pt x="54" y="18"/>
                  </a:lnTo>
                  <a:lnTo>
                    <a:pt x="53" y="14"/>
                  </a:lnTo>
                  <a:lnTo>
                    <a:pt x="50" y="10"/>
                  </a:lnTo>
                  <a:lnTo>
                    <a:pt x="47" y="7"/>
                  </a:lnTo>
                  <a:lnTo>
                    <a:pt x="43" y="4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7" y="2"/>
                  </a:lnTo>
                  <a:lnTo>
                    <a:pt x="12" y="4"/>
                  </a:lnTo>
                  <a:lnTo>
                    <a:pt x="8" y="7"/>
                  </a:lnTo>
                  <a:lnTo>
                    <a:pt x="4" y="10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8" y="40"/>
                  </a:lnTo>
                  <a:lnTo>
                    <a:pt x="12" y="43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7" y="47"/>
                  </a:lnTo>
                  <a:lnTo>
                    <a:pt x="33" y="46"/>
                  </a:lnTo>
                  <a:lnTo>
                    <a:pt x="38" y="45"/>
                  </a:lnTo>
                  <a:lnTo>
                    <a:pt x="43" y="43"/>
                  </a:lnTo>
                  <a:lnTo>
                    <a:pt x="45" y="41"/>
                  </a:lnTo>
                  <a:lnTo>
                    <a:pt x="47" y="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Espace réservé du contenu 2">
              <a:extLst>
                <a:ext uri="{FF2B5EF4-FFF2-40B4-BE49-F238E27FC236}">
                  <a16:creationId xmlns:a16="http://schemas.microsoft.com/office/drawing/2014/main" xmlns="" id="{20BD79FF-E8DE-4818-99FF-B16BDAE37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8114" y="4449459"/>
              <a:ext cx="6002229" cy="468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ts val="72"/>
                </a:spcBef>
                <a:buClr>
                  <a:srgbClr val="C00000"/>
                </a:buClr>
              </a:pPr>
              <a:r>
                <a:rPr lang="en-US" b="1" dirty="0">
                  <a:solidFill>
                    <a:srgbClr val="0070C0"/>
                  </a:solidFill>
                  <a:latin typeface="Calibri" panose="020F0502020204030204" pitchFamily="34" charset="0"/>
                  <a:ea typeface="ＭＳ Ｐゴシック" pitchFamily="-1" charset="-128"/>
                  <a:cs typeface="Calibri" panose="020F0502020204030204" pitchFamily="34" charset="0"/>
                </a:rPr>
                <a:t>LDL-C levels return to baseline and/or target of &lt; 100 mg/dL with statin treatment</a:t>
              </a:r>
            </a:p>
          </p:txBody>
        </p:sp>
        <p:sp>
          <p:nvSpPr>
            <p:cNvPr id="59" name="Rectangle 8">
              <a:extLst>
                <a:ext uri="{FF2B5EF4-FFF2-40B4-BE49-F238E27FC236}">
                  <a16:creationId xmlns:a16="http://schemas.microsoft.com/office/drawing/2014/main" xmlns="" id="{DF2CDDAF-914D-4CF2-AF6C-982B22418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900" y="1721504"/>
              <a:ext cx="942057" cy="5481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36000" tIns="45720" rIns="3600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6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</a:t>
              </a:r>
              <a:br>
                <a:rPr lang="fr-FR" sz="16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FR" sz="16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mg</a:t>
              </a:r>
              <a:endParaRPr lang="fr-FR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xmlns="" id="{66F42AD3-9D2E-4AAA-AE65-51A7AB3DF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049" y="1721504"/>
              <a:ext cx="4762219" cy="5481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3 mg</a:t>
              </a:r>
              <a:br>
                <a:rPr lang="en-US" sz="16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6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Rosuvastatin (if needed)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6632985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7910</TotalTime>
  <Words>1091</Words>
  <Application>Microsoft Office PowerPoint</Application>
  <PresentationFormat>Affichage à l'écran (4:3)</PresentationFormat>
  <Paragraphs>331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HCV-trials.com 2018</vt:lpstr>
      <vt:lpstr>NGM282 in NASH: 3 mg QD (phase 2)</vt:lpstr>
      <vt:lpstr>NGM282 in NASH: 3 mg QD (phase 2)</vt:lpstr>
      <vt:lpstr>NGM282 in NASH: 3 mg QD (phase 2)</vt:lpstr>
      <vt:lpstr>Primary endpoint: mean % absolute change in liver fat content at W12 (N = 19)</vt:lpstr>
      <vt:lpstr>NGM282 in NASH: 3 mg QD (phase 2)</vt:lpstr>
      <vt:lpstr>NGM282 in NASH: 3 mg QD (phase 2)</vt:lpstr>
      <vt:lpstr>NGM282 in NASH: 3 mg QD (phase 2)</vt:lpstr>
      <vt:lpstr>Mean transaminases (U/L), N = 19</vt:lpstr>
      <vt:lpstr>LDL-cholesterol (mg/dL) changes during treatment</vt:lpstr>
      <vt:lpstr>Safety and tolerability</vt:lpstr>
      <vt:lpstr>NGM282 in NASH: 3 mg QD (phase 2)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Utilisateur</cp:lastModifiedBy>
  <cp:revision>329</cp:revision>
  <dcterms:created xsi:type="dcterms:W3CDTF">2010-10-19T10:42:50Z</dcterms:created>
  <dcterms:modified xsi:type="dcterms:W3CDTF">2018-06-01T08:55:31Z</dcterms:modified>
</cp:coreProperties>
</file>