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4" r:id="rId2"/>
    <p:sldId id="285" r:id="rId3"/>
    <p:sldId id="298" r:id="rId4"/>
    <p:sldId id="299" r:id="rId5"/>
    <p:sldId id="300" r:id="rId6"/>
    <p:sldId id="301" r:id="rId7"/>
    <p:sldId id="302" r:id="rId8"/>
    <p:sldId id="303" r:id="rId9"/>
    <p:sldId id="304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38" userDrawn="1">
          <p15:clr>
            <a:srgbClr val="A4A3A4"/>
          </p15:clr>
        </p15:guide>
        <p15:guide id="3" orient="horz" pos="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FF"/>
    <a:srgbClr val="000066"/>
    <a:srgbClr val="FF3F3F"/>
    <a:srgbClr val="0070C0"/>
    <a:srgbClr val="C00000"/>
    <a:srgbClr val="D35B1F"/>
    <a:srgbClr val="DDDDDD"/>
    <a:srgbClr val="A38904"/>
    <a:srgbClr val="3D6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605" autoAdjust="0"/>
    <p:restoredTop sz="98179" autoAdjust="0"/>
  </p:normalViewPr>
  <p:slideViewPr>
    <p:cSldViewPr>
      <p:cViewPr varScale="1">
        <p:scale>
          <a:sx n="84" d="100"/>
          <a:sy n="84" d="100"/>
        </p:scale>
        <p:origin x="1656" y="60"/>
      </p:cViewPr>
      <p:guideLst>
        <p:guide pos="5738"/>
        <p:guide orient="horz" pos="9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56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657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006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7812360" y="1844825"/>
            <a:ext cx="0" cy="266400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79512" y="2447401"/>
            <a:ext cx="3600397" cy="149537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400" b="1" dirty="0">
                <a:latin typeface="Calibri" pitchFamily="34" charset="0"/>
              </a:rPr>
              <a:t>18-70 years</a:t>
            </a:r>
          </a:p>
          <a:p>
            <a:pPr algn="ctr">
              <a:lnSpc>
                <a:spcPts val="1400"/>
              </a:lnSpc>
            </a:pPr>
            <a:r>
              <a:rPr lang="en-US" sz="1400" b="1" dirty="0">
                <a:latin typeface="Calibri" pitchFamily="34" charset="0"/>
              </a:rPr>
              <a:t>Liver biopsy within 3 months with NASH </a:t>
            </a:r>
          </a:p>
          <a:p>
            <a:pPr algn="ctr">
              <a:lnSpc>
                <a:spcPts val="1400"/>
              </a:lnSpc>
            </a:pPr>
            <a:r>
              <a:rPr lang="en-US" sz="1400" b="1" dirty="0">
                <a:latin typeface="Calibri" pitchFamily="34" charset="0"/>
              </a:rPr>
              <a:t>+ stage 2 or 3 fibrosis or NAS ** ≥ 5 with </a:t>
            </a:r>
            <a:br>
              <a:rPr lang="en-US" sz="1400" b="1" dirty="0">
                <a:latin typeface="Calibri" pitchFamily="34" charset="0"/>
              </a:rPr>
            </a:br>
            <a:r>
              <a:rPr lang="en-US" sz="1400" b="1" dirty="0">
                <a:latin typeface="Calibri" pitchFamily="34" charset="0"/>
              </a:rPr>
              <a:t>a score ≥ 1 for each 3 components </a:t>
            </a:r>
          </a:p>
          <a:p>
            <a:pPr algn="ctr">
              <a:lnSpc>
                <a:spcPts val="1400"/>
              </a:lnSpc>
            </a:pPr>
            <a:r>
              <a:rPr lang="en-US" sz="1400" b="1" dirty="0">
                <a:latin typeface="Calibri" pitchFamily="34" charset="0"/>
              </a:rPr>
              <a:t>+ ≥ 3 components of metabolic syndrome</a:t>
            </a:r>
          </a:p>
          <a:p>
            <a:pPr algn="ctr">
              <a:lnSpc>
                <a:spcPts val="1400"/>
              </a:lnSpc>
            </a:pPr>
            <a:r>
              <a:rPr lang="en-US" sz="1400" b="1" dirty="0">
                <a:latin typeface="Calibri" pitchFamily="34" charset="0"/>
              </a:rPr>
              <a:t>ALT ≤ 5 x ULN</a:t>
            </a:r>
          </a:p>
          <a:p>
            <a:pPr algn="ctr">
              <a:lnSpc>
                <a:spcPts val="1400"/>
              </a:lnSpc>
            </a:pPr>
            <a:r>
              <a:rPr lang="en-US" sz="1400" b="1" dirty="0" err="1">
                <a:latin typeface="Calibri" pitchFamily="34" charset="0"/>
              </a:rPr>
              <a:t>Fibroscan</a:t>
            </a:r>
            <a:r>
              <a:rPr lang="en-US" sz="1400" b="1" dirty="0">
                <a:latin typeface="Calibri" pitchFamily="34" charset="0"/>
              </a:rPr>
              <a:t> ≥ 7 </a:t>
            </a:r>
            <a:r>
              <a:rPr lang="en-US" sz="1400" b="1" dirty="0" err="1">
                <a:latin typeface="Calibri" pitchFamily="34" charset="0"/>
              </a:rPr>
              <a:t>kPa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96752"/>
            <a:ext cx="8351838" cy="505208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779912" y="2905199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72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611027"/>
              </p:ext>
            </p:extLst>
          </p:nvPr>
        </p:nvGraphicFramePr>
        <p:xfrm>
          <a:off x="4940702" y="2159212"/>
          <a:ext cx="2799650" cy="360039"/>
        </p:xfrm>
        <a:graphic>
          <a:graphicData uri="http://schemas.openxmlformats.org/drawingml/2006/table">
            <a:tbl>
              <a:tblPr/>
              <a:tblGrid>
                <a:gridCol w="279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Selonsertib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6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AutoShape 162"/>
          <p:cNvSpPr>
            <a:spLocks noChangeArrowheads="1"/>
          </p:cNvSpPr>
          <p:nvPr/>
        </p:nvSpPr>
        <p:spPr bwMode="auto">
          <a:xfrm>
            <a:off x="2" y="6597385"/>
            <a:ext cx="1618960" cy="25199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791542" y="3059667"/>
            <a:ext cx="1187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34" charset="0"/>
              </a:rPr>
              <a:t>Assessment</a:t>
            </a:r>
            <a:endParaRPr lang="en-US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3993743"/>
            <a:ext cx="36724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** </a:t>
            </a:r>
            <a:r>
              <a:rPr lang="en-US" sz="1200" dirty="0"/>
              <a:t>NAS (</a:t>
            </a:r>
            <a:r>
              <a:rPr lang="fr-FR" sz="1200" dirty="0"/>
              <a:t>NAFLD Activity Score): </a:t>
            </a:r>
            <a:r>
              <a:rPr lang="en-US" sz="1200" dirty="0"/>
              <a:t>steatosis (0 to 3), lobular inflammation (0 to 3), ballooning </a:t>
            </a:r>
            <a:r>
              <a:rPr lang="fr-FR" sz="1200" dirty="0"/>
              <a:t>(0 to 2)</a:t>
            </a:r>
            <a:endParaRPr lang="en-US" sz="1400" dirty="0"/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7524129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569" y="4674187"/>
            <a:ext cx="8207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 err="1"/>
              <a:t>Selonsertib</a:t>
            </a:r>
            <a:r>
              <a:rPr lang="fr-FR" sz="1600" dirty="0"/>
              <a:t> (PO): </a:t>
            </a:r>
            <a:r>
              <a:rPr lang="en-US" sz="1600" dirty="0"/>
              <a:t>selective inhibitor </a:t>
            </a:r>
            <a:r>
              <a:rPr lang="fr-FR" sz="1600" dirty="0"/>
              <a:t>of ASK1 (</a:t>
            </a:r>
            <a:r>
              <a:rPr lang="en-US" sz="1600" dirty="0"/>
              <a:t>apoptosis signal-regulating </a:t>
            </a:r>
            <a:r>
              <a:rPr lang="fr-FR" sz="1600" dirty="0"/>
              <a:t>kinase 1)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 err="1"/>
              <a:t>Simtuzumab</a:t>
            </a:r>
            <a:r>
              <a:rPr lang="en-US" sz="1600" dirty="0"/>
              <a:t> (SC): humanized monoclonal antibody directed against </a:t>
            </a:r>
            <a:r>
              <a:rPr lang="en-US" sz="1600" dirty="0" err="1"/>
              <a:t>lysyl</a:t>
            </a:r>
            <a:r>
              <a:rPr lang="en-US" sz="1600" dirty="0"/>
              <a:t> oxidase-like molecule 2</a:t>
            </a:r>
          </a:p>
        </p:txBody>
      </p:sp>
      <p:sp>
        <p:nvSpPr>
          <p:cNvPr id="18" name="Espace réservé du contenu 2"/>
          <p:cNvSpPr>
            <a:spLocks/>
          </p:cNvSpPr>
          <p:nvPr/>
        </p:nvSpPr>
        <p:spPr bwMode="auto">
          <a:xfrm>
            <a:off x="467576" y="5445224"/>
            <a:ext cx="8370643" cy="106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Assessment at W24</a:t>
            </a:r>
          </a:p>
          <a:p>
            <a:pPr marL="800100" lvl="1" indent="-342900">
              <a:spcBef>
                <a:spcPts val="0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Paired pre- and post-treatment liver biopsies, magnetic resonance elastography, </a:t>
            </a:r>
            <a:br>
              <a:rPr lang="en-US" sz="1600" dirty="0"/>
            </a:br>
            <a:r>
              <a:rPr lang="en-US" sz="1600" dirty="0"/>
              <a:t>MRI</a:t>
            </a:r>
            <a:r>
              <a:rPr lang="fr-FR" sz="1600" dirty="0"/>
              <a:t>-</a:t>
            </a:r>
            <a:r>
              <a:rPr lang="en-US" sz="1600" dirty="0"/>
              <a:t>estimated proton density fat fraction, quantitative collagen content, and non invasive markers of liver injury</a:t>
            </a:r>
          </a:p>
        </p:txBody>
      </p:sp>
      <p:sp>
        <p:nvSpPr>
          <p:cNvPr id="20" name="Oval 170"/>
          <p:cNvSpPr>
            <a:spLocks noChangeArrowheads="1"/>
          </p:cNvSpPr>
          <p:nvPr/>
        </p:nvSpPr>
        <p:spPr bwMode="auto">
          <a:xfrm>
            <a:off x="3383880" y="1268760"/>
            <a:ext cx="1548160" cy="93610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200" b="1" dirty="0" err="1">
                <a:latin typeface="Calibri" pitchFamily="34" charset="0"/>
              </a:rPr>
              <a:t>Randomisation</a:t>
            </a:r>
            <a:r>
              <a:rPr lang="en-US" sz="1200" b="1" dirty="0">
                <a:latin typeface="Calibri" pitchFamily="34" charset="0"/>
              </a:rPr>
              <a:t> *</a:t>
            </a:r>
          </a:p>
          <a:p>
            <a:pPr algn="ctr"/>
            <a:r>
              <a:rPr lang="en-US" sz="1200" b="1" dirty="0">
                <a:latin typeface="Calibri" pitchFamily="34" charset="0"/>
              </a:rPr>
              <a:t>2:2:1:1:1</a:t>
            </a:r>
          </a:p>
          <a:p>
            <a:pPr algn="ctr"/>
            <a:r>
              <a:rPr lang="en-US" sz="12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  <p:graphicFrame>
        <p:nvGraphicFramePr>
          <p:cNvPr id="2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15836"/>
              </p:ext>
            </p:extLst>
          </p:nvPr>
        </p:nvGraphicFramePr>
        <p:xfrm>
          <a:off x="4932040" y="2591258"/>
          <a:ext cx="2799650" cy="291338"/>
        </p:xfrm>
        <a:graphic>
          <a:graphicData uri="http://schemas.openxmlformats.org/drawingml/2006/table">
            <a:tbl>
              <a:tblPr/>
              <a:tblGrid>
                <a:gridCol w="279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Selonsertib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18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707629"/>
              </p:ext>
            </p:extLst>
          </p:nvPr>
        </p:nvGraphicFramePr>
        <p:xfrm>
          <a:off x="4932040" y="2947417"/>
          <a:ext cx="2799650" cy="486410"/>
        </p:xfrm>
        <a:graphic>
          <a:graphicData uri="http://schemas.openxmlformats.org/drawingml/2006/table">
            <a:tbl>
              <a:tblPr/>
              <a:tblGrid>
                <a:gridCol w="279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Selonsertib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6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simtuzumab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125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611949"/>
              </p:ext>
            </p:extLst>
          </p:nvPr>
        </p:nvGraphicFramePr>
        <p:xfrm>
          <a:off x="4932040" y="3523481"/>
          <a:ext cx="2799650" cy="486410"/>
        </p:xfrm>
        <a:graphic>
          <a:graphicData uri="http://schemas.openxmlformats.org/drawingml/2006/table">
            <a:tbl>
              <a:tblPr/>
              <a:tblGrid>
                <a:gridCol w="279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Selonsertib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18 mg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simtuzumab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125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778691"/>
              </p:ext>
            </p:extLst>
          </p:nvPr>
        </p:nvGraphicFramePr>
        <p:xfrm>
          <a:off x="4932040" y="4077072"/>
          <a:ext cx="2799650" cy="360040"/>
        </p:xfrm>
        <a:graphic>
          <a:graphicData uri="http://schemas.openxmlformats.org/drawingml/2006/table">
            <a:tbl>
              <a:tblPr/>
              <a:tblGrid>
                <a:gridCol w="279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Simtuzumab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125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4411943" y="4406332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</a:t>
            </a:r>
            <a:r>
              <a:rPr lang="en-US" sz="1200" dirty="0" err="1"/>
              <a:t>Randomisation</a:t>
            </a:r>
            <a:r>
              <a:rPr lang="en-US" sz="1200" dirty="0"/>
              <a:t> was stratified by diabetes mellitus (yes or no)</a:t>
            </a:r>
          </a:p>
        </p:txBody>
      </p:sp>
      <p:sp>
        <p:nvSpPr>
          <p:cNvPr id="29" name="Line 63"/>
          <p:cNvSpPr>
            <a:spLocks noChangeShapeType="1"/>
          </p:cNvSpPr>
          <p:nvPr/>
        </p:nvSpPr>
        <p:spPr bwMode="auto">
          <a:xfrm>
            <a:off x="3779912" y="3212976"/>
            <a:ext cx="647996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er 2"/>
          <p:cNvGrpSpPr/>
          <p:nvPr/>
        </p:nvGrpSpPr>
        <p:grpSpPr>
          <a:xfrm>
            <a:off x="4139952" y="2097262"/>
            <a:ext cx="792088" cy="2123824"/>
            <a:chOff x="4139952" y="2097262"/>
            <a:chExt cx="792088" cy="2123824"/>
          </a:xfrm>
        </p:grpSpPr>
        <p:cxnSp>
          <p:nvCxnSpPr>
            <p:cNvPr id="19" name="Connecteur droit 66"/>
            <p:cNvCxnSpPr>
              <a:cxnSpLocks noChangeShapeType="1"/>
            </p:cNvCxnSpPr>
            <p:nvPr/>
          </p:nvCxnSpPr>
          <p:spPr bwMode="auto">
            <a:xfrm flipH="1">
              <a:off x="4139952" y="2097262"/>
              <a:ext cx="4060" cy="683665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AutoShape 60"/>
            <p:cNvCxnSpPr>
              <a:cxnSpLocks noChangeShapeType="1"/>
            </p:cNvCxnSpPr>
            <p:nvPr/>
          </p:nvCxnSpPr>
          <p:spPr bwMode="auto">
            <a:xfrm rot="10800000" flipH="1" flipV="1">
              <a:off x="4930453" y="2349096"/>
              <a:ext cx="1587" cy="1871990"/>
            </a:xfrm>
            <a:prstGeom prst="bentConnector3">
              <a:avLst>
                <a:gd name="adj1" fmla="val -31949149"/>
              </a:avLst>
            </a:prstGeom>
            <a:noFill/>
            <a:ln w="28575">
              <a:solidFill>
                <a:srgbClr val="333399"/>
              </a:solidFill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32" name="Line 63"/>
            <p:cNvSpPr>
              <a:spLocks noChangeShapeType="1"/>
            </p:cNvSpPr>
            <p:nvPr/>
          </p:nvSpPr>
          <p:spPr bwMode="auto">
            <a:xfrm>
              <a:off x="4427984" y="3212976"/>
              <a:ext cx="5040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triangle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63"/>
            <p:cNvSpPr>
              <a:spLocks noChangeShapeType="1"/>
            </p:cNvSpPr>
            <p:nvPr/>
          </p:nvSpPr>
          <p:spPr bwMode="auto">
            <a:xfrm>
              <a:off x="4427984" y="2708920"/>
              <a:ext cx="5040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triangle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63"/>
            <p:cNvSpPr>
              <a:spLocks noChangeShapeType="1"/>
            </p:cNvSpPr>
            <p:nvPr/>
          </p:nvSpPr>
          <p:spPr bwMode="auto">
            <a:xfrm>
              <a:off x="4427984" y="3789040"/>
              <a:ext cx="5040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triangle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4370" y="6597352"/>
            <a:ext cx="16541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64092526"/>
              </p:ext>
            </p:extLst>
          </p:nvPr>
        </p:nvGraphicFramePr>
        <p:xfrm>
          <a:off x="539552" y="1654468"/>
          <a:ext cx="8280919" cy="4396944"/>
        </p:xfrm>
        <a:graphic>
          <a:graphicData uri="http://schemas.openxmlformats.org/drawingml/2006/table">
            <a:tbl>
              <a:tblPr/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0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18 mg </a:t>
                      </a:r>
                      <a:r>
                        <a:rPr kumimoji="0" lang="en-GB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6 mg </a:t>
                      </a:r>
                      <a:r>
                        <a:rPr kumimoji="0" lang="en-GB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Diabetes mellitus,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invasive measures (median)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MRI-PDFF (</a:t>
                      </a: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proton </a:t>
                      </a:r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density</a:t>
                      </a: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 fat fraction)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MRE,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kPa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FibroScan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kPa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5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Liver histology,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NASH CRN fibrosis stage 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 6-8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Steatosis grade 2-3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Lobular inflammation grade 3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Hepatocyte ballooning grade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Hepatic collagen content,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179682" y="1268760"/>
            <a:ext cx="3155479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C1D82F64-E1D6-42EA-9D10-D4B6499E93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FDEA399C-D429-4A0F-8E9A-4E0B4099D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>
            <a:extLst>
              <a:ext uri="{FF2B5EF4-FFF2-40B4-BE49-F238E27FC236}">
                <a16:creationId xmlns:a16="http://schemas.microsoft.com/office/drawing/2014/main" id="{C2AED1C6-AE00-4043-BE47-42B06DA6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685A5A8D-5BCD-4F46-9B28-660E2B81C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87824" y="1268760"/>
            <a:ext cx="3120983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Fibrosis change at W24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449087C9-FAAC-41CD-8E9E-A277E6F59436}"/>
              </a:ext>
            </a:extLst>
          </p:cNvPr>
          <p:cNvGrpSpPr/>
          <p:nvPr/>
        </p:nvGrpSpPr>
        <p:grpSpPr>
          <a:xfrm>
            <a:off x="1547664" y="1873389"/>
            <a:ext cx="6130033" cy="596928"/>
            <a:chOff x="1547664" y="1873389"/>
            <a:chExt cx="6130033" cy="596928"/>
          </a:xfrm>
        </p:grpSpPr>
        <p:sp>
          <p:nvSpPr>
            <p:cNvPr id="72" name="AutoShape 126">
              <a:extLst>
                <a:ext uri="{FF2B5EF4-FFF2-40B4-BE49-F238E27FC236}">
                  <a16:creationId xmlns:a16="http://schemas.microsoft.com/office/drawing/2014/main" id="{80881D51-F975-46B2-8D96-59E85742F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664" y="1873389"/>
              <a:ext cx="6130033" cy="432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000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C83F918C-653C-4042-ACAD-5B9B05DE8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6158" y="2037519"/>
              <a:ext cx="134188" cy="134188"/>
            </a:xfrm>
            <a:custGeom>
              <a:avLst/>
              <a:gdLst>
                <a:gd name="T0" fmla="*/ 0 w 75"/>
                <a:gd name="T1" fmla="*/ 75 h 75"/>
                <a:gd name="T2" fmla="*/ 75 w 75"/>
                <a:gd name="T3" fmla="*/ 75 h 75"/>
                <a:gd name="T4" fmla="*/ 75 w 75"/>
                <a:gd name="T5" fmla="*/ 0 h 75"/>
                <a:gd name="T6" fmla="*/ 0 w 75"/>
                <a:gd name="T7" fmla="*/ 0 h 75"/>
                <a:gd name="T8" fmla="*/ 0 w 75"/>
                <a:gd name="T9" fmla="*/ 75 h 75"/>
                <a:gd name="T10" fmla="*/ 0 w 75"/>
                <a:gd name="T1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75">
                  <a:moveTo>
                    <a:pt x="0" y="75"/>
                  </a:moveTo>
                  <a:lnTo>
                    <a:pt x="75" y="75"/>
                  </a:lnTo>
                  <a:lnTo>
                    <a:pt x="75" y="0"/>
                  </a:ln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F73CD41A-EA24-4E74-AA3A-8617B0A2C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9387" y="2037519"/>
              <a:ext cx="135977" cy="134188"/>
            </a:xfrm>
            <a:custGeom>
              <a:avLst/>
              <a:gdLst>
                <a:gd name="T0" fmla="*/ 76 w 76"/>
                <a:gd name="T1" fmla="*/ 0 h 75"/>
                <a:gd name="T2" fmla="*/ 0 w 76"/>
                <a:gd name="T3" fmla="*/ 0 h 75"/>
                <a:gd name="T4" fmla="*/ 0 w 76"/>
                <a:gd name="T5" fmla="*/ 75 h 75"/>
                <a:gd name="T6" fmla="*/ 76 w 76"/>
                <a:gd name="T7" fmla="*/ 75 h 75"/>
                <a:gd name="T8" fmla="*/ 76 w 76"/>
                <a:gd name="T9" fmla="*/ 0 h 75"/>
                <a:gd name="T10" fmla="*/ 76 w 76"/>
                <a:gd name="T11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75">
                  <a:moveTo>
                    <a:pt x="76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76" y="75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58BD82F3-887B-47B3-991E-C1BA59D99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4383" y="2037519"/>
              <a:ext cx="135977" cy="134188"/>
            </a:xfrm>
            <a:custGeom>
              <a:avLst/>
              <a:gdLst>
                <a:gd name="T0" fmla="*/ 0 w 76"/>
                <a:gd name="T1" fmla="*/ 0 h 75"/>
                <a:gd name="T2" fmla="*/ 0 w 76"/>
                <a:gd name="T3" fmla="*/ 75 h 75"/>
                <a:gd name="T4" fmla="*/ 76 w 76"/>
                <a:gd name="T5" fmla="*/ 75 h 75"/>
                <a:gd name="T6" fmla="*/ 76 w 76"/>
                <a:gd name="T7" fmla="*/ 0 h 75"/>
                <a:gd name="T8" fmla="*/ 0 w 76"/>
                <a:gd name="T9" fmla="*/ 0 h 75"/>
                <a:gd name="T10" fmla="*/ 0 w 76"/>
                <a:gd name="T11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75">
                  <a:moveTo>
                    <a:pt x="0" y="0"/>
                  </a:moveTo>
                  <a:lnTo>
                    <a:pt x="0" y="75"/>
                  </a:lnTo>
                  <a:lnTo>
                    <a:pt x="76" y="75"/>
                  </a:lnTo>
                  <a:lnTo>
                    <a:pt x="7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1CCD0E8-7A1D-4917-A8A3-AF4728CB8053}"/>
                </a:ext>
              </a:extLst>
            </p:cNvPr>
            <p:cNvSpPr txBox="1"/>
            <p:nvPr/>
          </p:nvSpPr>
          <p:spPr>
            <a:xfrm>
              <a:off x="1774094" y="1947097"/>
              <a:ext cx="6612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Worse</a:t>
              </a:r>
              <a:endPara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E9E2C971-7C89-4E06-80C1-BEEBF5A79C18}"/>
                </a:ext>
              </a:extLst>
            </p:cNvPr>
            <p:cNvSpPr txBox="1"/>
            <p:nvPr/>
          </p:nvSpPr>
          <p:spPr>
            <a:xfrm>
              <a:off x="2765364" y="1947097"/>
              <a:ext cx="968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change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BB3E9165-E11E-43F7-981C-38131CC5197E}"/>
                </a:ext>
              </a:extLst>
            </p:cNvPr>
            <p:cNvSpPr txBox="1"/>
            <p:nvPr/>
          </p:nvSpPr>
          <p:spPr>
            <a:xfrm>
              <a:off x="4060360" y="1947097"/>
              <a:ext cx="36173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Improved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(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Wingdings"/>
                  <a:cs typeface="Calibri" panose="020F0502020204030204" pitchFamily="34" charset="0"/>
                  <a:sym typeface="Wingdings"/>
                </a:rPr>
                <a:t>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≥ 1 stage of </a:t>
              </a:r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fibrosis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[NASH CRN])</a:t>
              </a:r>
            </a:p>
            <a:p>
              <a:endPara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8" name="Rectangle 27">
            <a:extLst>
              <a:ext uri="{FF2B5EF4-FFF2-40B4-BE49-F238E27FC236}">
                <a16:creationId xmlns:a16="http://schemas.microsoft.com/office/drawing/2014/main" id="{B837B40B-7A6F-466F-8430-FAD9DDEF5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69" name="AutoShape 162">
            <a:extLst>
              <a:ext uri="{FF2B5EF4-FFF2-40B4-BE49-F238E27FC236}">
                <a16:creationId xmlns:a16="http://schemas.microsoft.com/office/drawing/2014/main" id="{E8FDB364-9C83-48F6-9DF8-68099F28F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0" name="ZoneTexte 23">
            <a:extLst>
              <a:ext uri="{FF2B5EF4-FFF2-40B4-BE49-F238E27FC236}">
                <a16:creationId xmlns:a16="http://schemas.microsoft.com/office/drawing/2014/main" id="{708CABAA-8A58-4918-95C3-2138299A9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  <p:sp>
        <p:nvSpPr>
          <p:cNvPr id="71" name="ZoneTexte 69">
            <a:extLst>
              <a:ext uri="{FF2B5EF4-FFF2-40B4-BE49-F238E27FC236}">
                <a16:creationId xmlns:a16="http://schemas.microsoft.com/office/drawing/2014/main" id="{242C38F9-9F75-4486-BC46-F1A249FA1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3EBCD36-E535-4E7F-811B-8E6FFC0DD5FE}"/>
              </a:ext>
            </a:extLst>
          </p:cNvPr>
          <p:cNvGrpSpPr/>
          <p:nvPr/>
        </p:nvGrpSpPr>
        <p:grpSpPr>
          <a:xfrm>
            <a:off x="818503" y="2555285"/>
            <a:ext cx="7043172" cy="3920368"/>
            <a:chOff x="818503" y="2555285"/>
            <a:chExt cx="7043172" cy="3920368"/>
          </a:xfrm>
        </p:grpSpPr>
        <p:sp>
          <p:nvSpPr>
            <p:cNvPr id="7" name="ZoneTexte 6"/>
            <p:cNvSpPr txBox="1"/>
            <p:nvPr/>
          </p:nvSpPr>
          <p:spPr>
            <a:xfrm>
              <a:off x="5580112" y="2555285"/>
              <a:ext cx="1846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fr-FR" sz="1400" dirty="0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5BF6A6E-52CE-4E5D-A7D5-6F827990B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1614" y="3079881"/>
              <a:ext cx="6500061" cy="2581366"/>
            </a:xfrm>
            <a:custGeom>
              <a:avLst/>
              <a:gdLst>
                <a:gd name="T0" fmla="*/ 3633 w 3633"/>
                <a:gd name="T1" fmla="*/ 1450 h 1450"/>
                <a:gd name="T2" fmla="*/ 0 w 3633"/>
                <a:gd name="T3" fmla="*/ 1450 h 1450"/>
                <a:gd name="T4" fmla="*/ 0 w 3633"/>
                <a:gd name="T5" fmla="*/ 0 h 1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33" h="1450">
                  <a:moveTo>
                    <a:pt x="3633" y="1450"/>
                  </a:moveTo>
                  <a:lnTo>
                    <a:pt x="0" y="1450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B35976AE-9CEB-4F65-B443-312BFE3FC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9632" y="3605489"/>
              <a:ext cx="101983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2A1A3725-11F0-434D-94BB-C873F40229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9632" y="4118981"/>
              <a:ext cx="101983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98142BA2-0C14-43D5-8C6A-E18BE39A7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9632" y="4632474"/>
              <a:ext cx="101983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B178599B-88D1-48E4-84B6-FD035F9E60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9632" y="5147755"/>
              <a:ext cx="101983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ED45B269-5948-43A8-9AA6-B24E48A56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9632" y="5661247"/>
              <a:ext cx="101983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3CB0B65F-85F5-4AD4-A6E9-02F02C319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9632" y="3091996"/>
              <a:ext cx="101983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5CDA8197-31A8-4579-A75A-776305968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078" y="3091996"/>
              <a:ext cx="1103919" cy="1044876"/>
            </a:xfrm>
            <a:custGeom>
              <a:avLst/>
              <a:gdLst>
                <a:gd name="T0" fmla="*/ 0 w 617"/>
                <a:gd name="T1" fmla="*/ 584 h 584"/>
                <a:gd name="T2" fmla="*/ 617 w 617"/>
                <a:gd name="T3" fmla="*/ 584 h 584"/>
                <a:gd name="T4" fmla="*/ 617 w 617"/>
                <a:gd name="T5" fmla="*/ 0 h 584"/>
                <a:gd name="T6" fmla="*/ 0 w 617"/>
                <a:gd name="T7" fmla="*/ 0 h 584"/>
                <a:gd name="T8" fmla="*/ 0 w 617"/>
                <a:gd name="T9" fmla="*/ 584 h 584"/>
                <a:gd name="T10" fmla="*/ 0 w 617"/>
                <a:gd name="T11" fmla="*/ 584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584">
                  <a:moveTo>
                    <a:pt x="0" y="584"/>
                  </a:moveTo>
                  <a:lnTo>
                    <a:pt x="617" y="584"/>
                  </a:lnTo>
                  <a:lnTo>
                    <a:pt x="617" y="0"/>
                  </a:lnTo>
                  <a:lnTo>
                    <a:pt x="0" y="0"/>
                  </a:lnTo>
                  <a:lnTo>
                    <a:pt x="0" y="584"/>
                  </a:lnTo>
                  <a:lnTo>
                    <a:pt x="0" y="584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39036A67-7EFD-4C09-B5B8-ECFA4BB43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078" y="4136872"/>
              <a:ext cx="1103919" cy="1010883"/>
            </a:xfrm>
            <a:custGeom>
              <a:avLst/>
              <a:gdLst>
                <a:gd name="T0" fmla="*/ 617 w 617"/>
                <a:gd name="T1" fmla="*/ 0 h 565"/>
                <a:gd name="T2" fmla="*/ 0 w 617"/>
                <a:gd name="T3" fmla="*/ 0 h 565"/>
                <a:gd name="T4" fmla="*/ 0 w 617"/>
                <a:gd name="T5" fmla="*/ 565 h 565"/>
                <a:gd name="T6" fmla="*/ 617 w 617"/>
                <a:gd name="T7" fmla="*/ 565 h 565"/>
                <a:gd name="T8" fmla="*/ 617 w 617"/>
                <a:gd name="T9" fmla="*/ 0 h 565"/>
                <a:gd name="T10" fmla="*/ 617 w 617"/>
                <a:gd name="T11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565">
                  <a:moveTo>
                    <a:pt x="617" y="0"/>
                  </a:moveTo>
                  <a:lnTo>
                    <a:pt x="0" y="0"/>
                  </a:lnTo>
                  <a:lnTo>
                    <a:pt x="0" y="565"/>
                  </a:lnTo>
                  <a:lnTo>
                    <a:pt x="617" y="565"/>
                  </a:lnTo>
                  <a:lnTo>
                    <a:pt x="617" y="0"/>
                  </a:lnTo>
                  <a:lnTo>
                    <a:pt x="61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59A54F21-F240-4080-9E43-911B89B48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078" y="5147755"/>
              <a:ext cx="1103919" cy="513493"/>
            </a:xfrm>
            <a:custGeom>
              <a:avLst/>
              <a:gdLst>
                <a:gd name="T0" fmla="*/ 617 w 617"/>
                <a:gd name="T1" fmla="*/ 0 h 287"/>
                <a:gd name="T2" fmla="*/ 0 w 617"/>
                <a:gd name="T3" fmla="*/ 0 h 287"/>
                <a:gd name="T4" fmla="*/ 0 w 617"/>
                <a:gd name="T5" fmla="*/ 287 h 287"/>
                <a:gd name="T6" fmla="*/ 617 w 617"/>
                <a:gd name="T7" fmla="*/ 287 h 287"/>
                <a:gd name="T8" fmla="*/ 617 w 617"/>
                <a:gd name="T9" fmla="*/ 0 h 287"/>
                <a:gd name="T10" fmla="*/ 617 w 617"/>
                <a:gd name="T1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287">
                  <a:moveTo>
                    <a:pt x="617" y="0"/>
                  </a:moveTo>
                  <a:lnTo>
                    <a:pt x="0" y="0"/>
                  </a:lnTo>
                  <a:lnTo>
                    <a:pt x="0" y="287"/>
                  </a:lnTo>
                  <a:lnTo>
                    <a:pt x="617" y="287"/>
                  </a:lnTo>
                  <a:lnTo>
                    <a:pt x="617" y="0"/>
                  </a:lnTo>
                  <a:lnTo>
                    <a:pt x="617" y="0"/>
                  </a:lnTo>
                  <a:close/>
                </a:path>
              </a:pathLst>
            </a:custGeom>
            <a:solidFill>
              <a:srgbClr val="00990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81E038E-FEF9-48A1-BE8F-67B789B11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825" y="3091996"/>
              <a:ext cx="1103919" cy="388251"/>
            </a:xfrm>
            <a:custGeom>
              <a:avLst/>
              <a:gdLst>
                <a:gd name="T0" fmla="*/ 617 w 617"/>
                <a:gd name="T1" fmla="*/ 217 h 217"/>
                <a:gd name="T2" fmla="*/ 617 w 617"/>
                <a:gd name="T3" fmla="*/ 0 h 217"/>
                <a:gd name="T4" fmla="*/ 0 w 617"/>
                <a:gd name="T5" fmla="*/ 0 h 217"/>
                <a:gd name="T6" fmla="*/ 0 w 617"/>
                <a:gd name="T7" fmla="*/ 217 h 217"/>
                <a:gd name="T8" fmla="*/ 617 w 617"/>
                <a:gd name="T9" fmla="*/ 217 h 217"/>
                <a:gd name="T10" fmla="*/ 617 w 617"/>
                <a:gd name="T11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217">
                  <a:moveTo>
                    <a:pt x="617" y="217"/>
                  </a:moveTo>
                  <a:lnTo>
                    <a:pt x="617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617" y="217"/>
                  </a:lnTo>
                  <a:lnTo>
                    <a:pt x="617" y="217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CFDEDD4-39DE-443B-9EF5-6259454C7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825" y="4902638"/>
              <a:ext cx="1103919" cy="758609"/>
            </a:xfrm>
            <a:custGeom>
              <a:avLst/>
              <a:gdLst>
                <a:gd name="T0" fmla="*/ 617 w 617"/>
                <a:gd name="T1" fmla="*/ 424 h 424"/>
                <a:gd name="T2" fmla="*/ 617 w 617"/>
                <a:gd name="T3" fmla="*/ 0 h 424"/>
                <a:gd name="T4" fmla="*/ 0 w 617"/>
                <a:gd name="T5" fmla="*/ 0 h 424"/>
                <a:gd name="T6" fmla="*/ 0 w 617"/>
                <a:gd name="T7" fmla="*/ 424 h 424"/>
                <a:gd name="T8" fmla="*/ 617 w 617"/>
                <a:gd name="T9" fmla="*/ 424 h 424"/>
                <a:gd name="T10" fmla="*/ 617 w 617"/>
                <a:gd name="T11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424">
                  <a:moveTo>
                    <a:pt x="617" y="424"/>
                  </a:moveTo>
                  <a:lnTo>
                    <a:pt x="617" y="0"/>
                  </a:lnTo>
                  <a:lnTo>
                    <a:pt x="0" y="0"/>
                  </a:lnTo>
                  <a:lnTo>
                    <a:pt x="0" y="424"/>
                  </a:lnTo>
                  <a:lnTo>
                    <a:pt x="617" y="424"/>
                  </a:lnTo>
                  <a:lnTo>
                    <a:pt x="617" y="424"/>
                  </a:lnTo>
                  <a:close/>
                </a:path>
              </a:pathLst>
            </a:custGeom>
            <a:solidFill>
              <a:srgbClr val="00990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2F35E47B-D17D-4F36-B060-4B423223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825" y="3480247"/>
              <a:ext cx="1103919" cy="1422392"/>
            </a:xfrm>
            <a:custGeom>
              <a:avLst/>
              <a:gdLst>
                <a:gd name="T0" fmla="*/ 617 w 617"/>
                <a:gd name="T1" fmla="*/ 795 h 795"/>
                <a:gd name="T2" fmla="*/ 617 w 617"/>
                <a:gd name="T3" fmla="*/ 0 h 795"/>
                <a:gd name="T4" fmla="*/ 0 w 617"/>
                <a:gd name="T5" fmla="*/ 0 h 795"/>
                <a:gd name="T6" fmla="*/ 0 w 617"/>
                <a:gd name="T7" fmla="*/ 795 h 795"/>
                <a:gd name="T8" fmla="*/ 617 w 617"/>
                <a:gd name="T9" fmla="*/ 795 h 795"/>
                <a:gd name="T10" fmla="*/ 617 w 617"/>
                <a:gd name="T11" fmla="*/ 795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795">
                  <a:moveTo>
                    <a:pt x="617" y="795"/>
                  </a:moveTo>
                  <a:lnTo>
                    <a:pt x="617" y="0"/>
                  </a:lnTo>
                  <a:lnTo>
                    <a:pt x="0" y="0"/>
                  </a:lnTo>
                  <a:lnTo>
                    <a:pt x="0" y="795"/>
                  </a:lnTo>
                  <a:lnTo>
                    <a:pt x="617" y="795"/>
                  </a:lnTo>
                  <a:lnTo>
                    <a:pt x="617" y="795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069AC0E-2FD3-4E34-B0AF-A78A1E9E0E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4149" y="3091996"/>
              <a:ext cx="1103919" cy="193231"/>
            </a:xfrm>
            <a:custGeom>
              <a:avLst/>
              <a:gdLst>
                <a:gd name="T0" fmla="*/ 617 w 617"/>
                <a:gd name="T1" fmla="*/ 108 h 108"/>
                <a:gd name="T2" fmla="*/ 617 w 617"/>
                <a:gd name="T3" fmla="*/ 0 h 108"/>
                <a:gd name="T4" fmla="*/ 0 w 617"/>
                <a:gd name="T5" fmla="*/ 0 h 108"/>
                <a:gd name="T6" fmla="*/ 0 w 617"/>
                <a:gd name="T7" fmla="*/ 108 h 108"/>
                <a:gd name="T8" fmla="*/ 617 w 617"/>
                <a:gd name="T9" fmla="*/ 108 h 108"/>
                <a:gd name="T10" fmla="*/ 617 w 617"/>
                <a:gd name="T11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108">
                  <a:moveTo>
                    <a:pt x="617" y="108"/>
                  </a:moveTo>
                  <a:lnTo>
                    <a:pt x="617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617" y="108"/>
                  </a:lnTo>
                  <a:lnTo>
                    <a:pt x="617" y="108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12192179-B280-4675-A6E0-CB720BFF6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4149" y="4559117"/>
              <a:ext cx="1103919" cy="1102130"/>
            </a:xfrm>
            <a:custGeom>
              <a:avLst/>
              <a:gdLst>
                <a:gd name="T0" fmla="*/ 617 w 617"/>
                <a:gd name="T1" fmla="*/ 616 h 616"/>
                <a:gd name="T2" fmla="*/ 617 w 617"/>
                <a:gd name="T3" fmla="*/ 0 h 616"/>
                <a:gd name="T4" fmla="*/ 0 w 617"/>
                <a:gd name="T5" fmla="*/ 0 h 616"/>
                <a:gd name="T6" fmla="*/ 0 w 617"/>
                <a:gd name="T7" fmla="*/ 616 h 616"/>
                <a:gd name="T8" fmla="*/ 617 w 617"/>
                <a:gd name="T9" fmla="*/ 616 h 616"/>
                <a:gd name="T10" fmla="*/ 617 w 617"/>
                <a:gd name="T11" fmla="*/ 616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616">
                  <a:moveTo>
                    <a:pt x="617" y="616"/>
                  </a:moveTo>
                  <a:lnTo>
                    <a:pt x="617" y="0"/>
                  </a:lnTo>
                  <a:lnTo>
                    <a:pt x="0" y="0"/>
                  </a:lnTo>
                  <a:lnTo>
                    <a:pt x="0" y="616"/>
                  </a:lnTo>
                  <a:lnTo>
                    <a:pt x="617" y="616"/>
                  </a:lnTo>
                  <a:lnTo>
                    <a:pt x="617" y="616"/>
                  </a:lnTo>
                  <a:close/>
                </a:path>
              </a:pathLst>
            </a:custGeom>
            <a:solidFill>
              <a:srgbClr val="00990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4F5A9605-DEB2-49AE-8D91-FAF4601B2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4149" y="3285227"/>
              <a:ext cx="1103919" cy="1273890"/>
            </a:xfrm>
            <a:custGeom>
              <a:avLst/>
              <a:gdLst>
                <a:gd name="T0" fmla="*/ 617 w 617"/>
                <a:gd name="T1" fmla="*/ 712 h 712"/>
                <a:gd name="T2" fmla="*/ 617 w 617"/>
                <a:gd name="T3" fmla="*/ 0 h 712"/>
                <a:gd name="T4" fmla="*/ 0 w 617"/>
                <a:gd name="T5" fmla="*/ 0 h 712"/>
                <a:gd name="T6" fmla="*/ 0 w 617"/>
                <a:gd name="T7" fmla="*/ 712 h 712"/>
                <a:gd name="T8" fmla="*/ 617 w 617"/>
                <a:gd name="T9" fmla="*/ 712 h 712"/>
                <a:gd name="T10" fmla="*/ 617 w 617"/>
                <a:gd name="T11" fmla="*/ 712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7" h="712">
                  <a:moveTo>
                    <a:pt x="617" y="712"/>
                  </a:moveTo>
                  <a:lnTo>
                    <a:pt x="617" y="0"/>
                  </a:lnTo>
                  <a:lnTo>
                    <a:pt x="0" y="0"/>
                  </a:lnTo>
                  <a:lnTo>
                    <a:pt x="0" y="712"/>
                  </a:lnTo>
                  <a:lnTo>
                    <a:pt x="617" y="712"/>
                  </a:lnTo>
                  <a:lnTo>
                    <a:pt x="617" y="712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61F621E0-435C-4CC1-BB1D-03F3CF14821D}"/>
                </a:ext>
              </a:extLst>
            </p:cNvPr>
            <p:cNvSpPr txBox="1"/>
            <p:nvPr/>
          </p:nvSpPr>
          <p:spPr>
            <a:xfrm>
              <a:off x="1017275" y="5515081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E72703FC-40F3-4EC4-8C31-005AF35BA8CF}"/>
                </a:ext>
              </a:extLst>
            </p:cNvPr>
            <p:cNvSpPr txBox="1"/>
            <p:nvPr/>
          </p:nvSpPr>
          <p:spPr>
            <a:xfrm>
              <a:off x="917888" y="4992077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1C2225C5-C543-4550-B5B7-FB938EE3EC4B}"/>
                </a:ext>
              </a:extLst>
            </p:cNvPr>
            <p:cNvSpPr txBox="1"/>
            <p:nvPr/>
          </p:nvSpPr>
          <p:spPr>
            <a:xfrm>
              <a:off x="917888" y="4471177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7576B693-84C9-447F-80BC-99C589CA49C4}"/>
                </a:ext>
              </a:extLst>
            </p:cNvPr>
            <p:cNvSpPr txBox="1"/>
            <p:nvPr/>
          </p:nvSpPr>
          <p:spPr>
            <a:xfrm>
              <a:off x="917888" y="4016088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831BA77-0CBF-450A-8230-32C6E79E6740}"/>
                </a:ext>
              </a:extLst>
            </p:cNvPr>
            <p:cNvSpPr txBox="1"/>
            <p:nvPr/>
          </p:nvSpPr>
          <p:spPr>
            <a:xfrm>
              <a:off x="917888" y="3485221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0F8EBB38-F4FC-4C91-AE0F-9437B8BBEE40}"/>
                </a:ext>
              </a:extLst>
            </p:cNvPr>
            <p:cNvSpPr txBox="1"/>
            <p:nvPr/>
          </p:nvSpPr>
          <p:spPr>
            <a:xfrm>
              <a:off x="818503" y="2936320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748F5983-D6AC-4995-83A3-5E1A44EA6128}"/>
                </a:ext>
              </a:extLst>
            </p:cNvPr>
            <p:cNvSpPr txBox="1"/>
            <p:nvPr/>
          </p:nvSpPr>
          <p:spPr>
            <a:xfrm>
              <a:off x="1630752" y="5644656"/>
              <a:ext cx="171072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Selonsertib</a:t>
              </a:r>
              <a:r>
                <a:rPr lang="en-US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18 mg</a:t>
              </a:r>
              <a:br>
                <a:rPr lang="en-US" sz="1600" b="1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+ </a:t>
              </a:r>
              <a:r>
                <a:rPr lang="en-US" sz="1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simtuzumab</a:t>
              </a:r>
              <a:br>
                <a:rPr lang="en-US" sz="1600" b="1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N = 30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ADAFFAD7-0B84-4172-B355-B85089C381AE}"/>
                </a:ext>
              </a:extLst>
            </p:cNvPr>
            <p:cNvSpPr txBox="1"/>
            <p:nvPr/>
          </p:nvSpPr>
          <p:spPr>
            <a:xfrm>
              <a:off x="3916718" y="5644656"/>
              <a:ext cx="16081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  <a:t>Selonsertib 6 mg</a:t>
              </a:r>
              <a:b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  <a:t>+ simtuzumab</a:t>
              </a:r>
              <a:b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  <a:t>N = 27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8FB27DAF-4806-4C2A-A68B-AFC79D3680BC}"/>
                </a:ext>
              </a:extLst>
            </p:cNvPr>
            <p:cNvSpPr txBox="1"/>
            <p:nvPr/>
          </p:nvSpPr>
          <p:spPr>
            <a:xfrm>
              <a:off x="6333957" y="5644656"/>
              <a:ext cx="125016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  <a:t>Simtuzumab</a:t>
              </a:r>
              <a:b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600" b="1">
                  <a:latin typeface="Calibri" panose="020F0502020204030204" pitchFamily="34" charset="0"/>
                  <a:cs typeface="Calibri" panose="020F0502020204030204" pitchFamily="34" charset="0"/>
                </a:rPr>
                <a:t>N = 10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2661AB79-C8EC-4F7B-824F-F8FD4FB627FE}"/>
                </a:ext>
              </a:extLst>
            </p:cNvPr>
            <p:cNvSpPr txBox="1"/>
            <p:nvPr/>
          </p:nvSpPr>
          <p:spPr>
            <a:xfrm>
              <a:off x="2238318" y="3034722"/>
              <a:ext cx="4940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7 %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7ED2779B-8DB5-4E44-8A16-BAEC76567E77}"/>
                </a:ext>
              </a:extLst>
            </p:cNvPr>
            <p:cNvSpPr txBox="1"/>
            <p:nvPr/>
          </p:nvSpPr>
          <p:spPr>
            <a:xfrm>
              <a:off x="2188625" y="3804227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50 %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A4B75153-834C-4DD5-AAF1-D45E8470AA91}"/>
                </a:ext>
              </a:extLst>
            </p:cNvPr>
            <p:cNvSpPr txBox="1"/>
            <p:nvPr/>
          </p:nvSpPr>
          <p:spPr>
            <a:xfrm>
              <a:off x="2188625" y="5034680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43 %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293B4BC7-1CDF-4852-B640-19C4E4EC2939}"/>
                </a:ext>
              </a:extLst>
            </p:cNvPr>
            <p:cNvSpPr txBox="1"/>
            <p:nvPr/>
          </p:nvSpPr>
          <p:spPr>
            <a:xfrm>
              <a:off x="4424068" y="5152168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30 %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2AE0A8C-10E3-4992-AFA8-CF3F468EE281}"/>
                </a:ext>
              </a:extLst>
            </p:cNvPr>
            <p:cNvSpPr txBox="1"/>
            <p:nvPr/>
          </p:nvSpPr>
          <p:spPr>
            <a:xfrm>
              <a:off x="4424068" y="4052654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56 %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1A310526-2891-426F-9B76-BF94C2F976C0}"/>
                </a:ext>
              </a:extLst>
            </p:cNvPr>
            <p:cNvSpPr txBox="1"/>
            <p:nvPr/>
          </p:nvSpPr>
          <p:spPr>
            <a:xfrm>
              <a:off x="4424068" y="3137696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15 %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2E01664E-1851-4405-89B1-88FA5DF4E1D3}"/>
                </a:ext>
              </a:extLst>
            </p:cNvPr>
            <p:cNvSpPr txBox="1"/>
            <p:nvPr/>
          </p:nvSpPr>
          <p:spPr>
            <a:xfrm>
              <a:off x="6666112" y="3499768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40 %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4C222C7-4A5B-4E87-BB82-4958D3417128}"/>
                </a:ext>
              </a:extLst>
            </p:cNvPr>
            <p:cNvSpPr txBox="1"/>
            <p:nvPr/>
          </p:nvSpPr>
          <p:spPr>
            <a:xfrm>
              <a:off x="6666112" y="4511410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40 %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FB80C252-2CED-4C97-8181-DD6814E70AF6}"/>
                </a:ext>
              </a:extLst>
            </p:cNvPr>
            <p:cNvSpPr txBox="1"/>
            <p:nvPr/>
          </p:nvSpPr>
          <p:spPr>
            <a:xfrm>
              <a:off x="6666112" y="5281942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20 %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180556" y="2730406"/>
              <a:ext cx="367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086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40580434"/>
              </p:ext>
            </p:extLst>
          </p:nvPr>
        </p:nvGraphicFramePr>
        <p:xfrm>
          <a:off x="251520" y="1654468"/>
          <a:ext cx="8568952" cy="4292222"/>
        </p:xfrm>
        <a:graphic>
          <a:graphicData uri="http://schemas.openxmlformats.org/drawingml/2006/table">
            <a:tbl>
              <a:tblPr/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9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18 mg </a:t>
                      </a:r>
                      <a:r>
                        <a:rPr kumimoji="0" lang="en-GB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6 mg </a:t>
                      </a:r>
                      <a:r>
                        <a:rPr kumimoji="0" lang="en-GB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Histology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Improvement in fibrosis,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Progression to cirrhosis,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change in hepatic collagen content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1 point reduction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2 points reduction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≥ 1 point reduction in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steatosis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1 point reduction in lobular inflammation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1 point reduction in ballooning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- 8.7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- 8.2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Imaging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MRDI-PDFF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% change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30% reduction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MRE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% change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15% reduction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Fibroscan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 change in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kPa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- 4.55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1.79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- 6.67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- 0.09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</a:p>
                    <a:p>
                      <a:pPr marL="285750" marR="0" lvl="0" indent="-2857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- 12.72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00926" y="1268760"/>
            <a:ext cx="5407378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Changes in histology and imaging at W24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535EFB8A-469C-40CB-B170-E1F0959A2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C2FF53FA-D7DE-412D-A3F2-F7BA97435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>
            <a:extLst>
              <a:ext uri="{FF2B5EF4-FFF2-40B4-BE49-F238E27FC236}">
                <a16:creationId xmlns:a16="http://schemas.microsoft.com/office/drawing/2014/main" id="{6CBDCA7A-3763-4490-AD07-929B28E9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1E84DB9A-8525-4CE9-9151-5DF0821BC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</p:spTree>
    <p:extLst>
      <p:ext uri="{BB962C8B-B14F-4D97-AF65-F5344CB8AC3E}">
        <p14:creationId xmlns:p14="http://schemas.microsoft.com/office/powerpoint/2010/main" val="395005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41694" y="1268760"/>
            <a:ext cx="5954642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Factors associated with fibrosis improvement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5590981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Changes in body weight, MRI-PDFF and grades of steatosis and ballooning were not associated with fibrosis improvement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DFA8AAF-34FA-4490-9183-72C7B1487014}"/>
              </a:ext>
            </a:extLst>
          </p:cNvPr>
          <p:cNvGrpSpPr/>
          <p:nvPr/>
        </p:nvGrpSpPr>
        <p:grpSpPr>
          <a:xfrm>
            <a:off x="145822" y="1700808"/>
            <a:ext cx="8890674" cy="3384376"/>
            <a:chOff x="145822" y="1700808"/>
            <a:chExt cx="8890674" cy="3384376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6C02A59-2980-4710-BF39-527F7B346D68}"/>
                </a:ext>
              </a:extLst>
            </p:cNvPr>
            <p:cNvGrpSpPr/>
            <p:nvPr/>
          </p:nvGrpSpPr>
          <p:grpSpPr>
            <a:xfrm>
              <a:off x="3271548" y="2063496"/>
              <a:ext cx="3457575" cy="2736850"/>
              <a:chOff x="3038475" y="2127250"/>
              <a:chExt cx="3457575" cy="2736850"/>
            </a:xfrm>
          </p:grpSpPr>
          <p:sp>
            <p:nvSpPr>
              <p:cNvPr id="9" name="Line 5">
                <a:extLst>
                  <a:ext uri="{FF2B5EF4-FFF2-40B4-BE49-F238E27FC236}">
                    <a16:creationId xmlns:a16="http://schemas.microsoft.com/office/drawing/2014/main" id="{A0A17C06-D9C2-423A-9D73-CAC6D0E29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5150" y="2127250"/>
                <a:ext cx="0" cy="26638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Line 6">
                <a:extLst>
                  <a:ext uri="{FF2B5EF4-FFF2-40B4-BE49-F238E27FC236}">
                    <a16:creationId xmlns:a16="http://schemas.microsoft.com/office/drawing/2014/main" id="{AB6312DC-5AE2-4A3A-97B5-5987835960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5150" y="4791075"/>
                <a:ext cx="3390900" cy="0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Line 7">
                <a:extLst>
                  <a:ext uri="{FF2B5EF4-FFF2-40B4-BE49-F238E27FC236}">
                    <a16:creationId xmlns:a16="http://schemas.microsoft.com/office/drawing/2014/main" id="{3C76DDF3-FC75-4A35-AE90-8FB914B06D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92450" y="4791075"/>
                <a:ext cx="12700" cy="0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Line 8">
                <a:extLst>
                  <a:ext uri="{FF2B5EF4-FFF2-40B4-BE49-F238E27FC236}">
                    <a16:creationId xmlns:a16="http://schemas.microsoft.com/office/drawing/2014/main" id="{5398B155-E7E7-4061-B057-B4624F126B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95975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9">
                <a:extLst>
                  <a:ext uri="{FF2B5EF4-FFF2-40B4-BE49-F238E27FC236}">
                    <a16:creationId xmlns:a16="http://schemas.microsoft.com/office/drawing/2014/main" id="{F50770DD-D01F-426F-908B-C3D0D5A05B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362700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10">
                <a:extLst>
                  <a:ext uri="{FF2B5EF4-FFF2-40B4-BE49-F238E27FC236}">
                    <a16:creationId xmlns:a16="http://schemas.microsoft.com/office/drawing/2014/main" id="{6D2F09DD-3A4B-4EFB-8541-9742AFD457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5150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Line 11">
                <a:extLst>
                  <a:ext uri="{FF2B5EF4-FFF2-40B4-BE49-F238E27FC236}">
                    <a16:creationId xmlns:a16="http://schemas.microsoft.com/office/drawing/2014/main" id="{608190F3-FCCA-4F9E-9E39-A2B411500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288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12">
                <a:extLst>
                  <a:ext uri="{FF2B5EF4-FFF2-40B4-BE49-F238E27FC236}">
                    <a16:creationId xmlns:a16="http://schemas.microsoft.com/office/drawing/2014/main" id="{6761CF0E-0188-40E4-81AE-CA0E122490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5425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13">
                <a:extLst>
                  <a:ext uri="{FF2B5EF4-FFF2-40B4-BE49-F238E27FC236}">
                    <a16:creationId xmlns:a16="http://schemas.microsoft.com/office/drawing/2014/main" id="{770AA503-34E2-46F1-89EF-356ADF63CA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00563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14">
                <a:extLst>
                  <a:ext uri="{FF2B5EF4-FFF2-40B4-BE49-F238E27FC236}">
                    <a16:creationId xmlns:a16="http://schemas.microsoft.com/office/drawing/2014/main" id="{AD42B5B3-0B9C-4663-9874-17CB8B8986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65700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15">
                <a:extLst>
                  <a:ext uri="{FF2B5EF4-FFF2-40B4-BE49-F238E27FC236}">
                    <a16:creationId xmlns:a16="http://schemas.microsoft.com/office/drawing/2014/main" id="{79BDD802-7B7C-4D12-8F1C-15DEF1E566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30838" y="4791075"/>
                <a:ext cx="0" cy="73025"/>
              </a:xfrm>
              <a:prstGeom prst="line">
                <a:avLst/>
              </a:pr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16">
                <a:extLst>
                  <a:ext uri="{FF2B5EF4-FFF2-40B4-BE49-F238E27FC236}">
                    <a16:creationId xmlns:a16="http://schemas.microsoft.com/office/drawing/2014/main" id="{FF037683-3252-4105-93D2-84F68A89D5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68650" y="2978150"/>
                <a:ext cx="312738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17">
                <a:extLst>
                  <a:ext uri="{FF2B5EF4-FFF2-40B4-BE49-F238E27FC236}">
                    <a16:creationId xmlns:a16="http://schemas.microsoft.com/office/drawing/2014/main" id="{F33D06A1-89EC-4A59-9B5D-4A9FCB492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150" y="4179888"/>
                <a:ext cx="466725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18">
                <a:extLst>
                  <a:ext uri="{FF2B5EF4-FFF2-40B4-BE49-F238E27FC236}">
                    <a16:creationId xmlns:a16="http://schemas.microsoft.com/office/drawing/2014/main" id="{490A13DD-5C86-4A2B-BFCC-99F9753B7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150" y="4660900"/>
                <a:ext cx="127000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19">
                <a:extLst>
                  <a:ext uri="{FF2B5EF4-FFF2-40B4-BE49-F238E27FC236}">
                    <a16:creationId xmlns:a16="http://schemas.microsoft.com/office/drawing/2014/main" id="{5282081D-241A-48F9-BBE7-B75E5475B3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5788" y="4419600"/>
                <a:ext cx="200025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20">
                <a:extLst>
                  <a:ext uri="{FF2B5EF4-FFF2-40B4-BE49-F238E27FC236}">
                    <a16:creationId xmlns:a16="http://schemas.microsoft.com/office/drawing/2014/main" id="{92D88470-6240-4CE5-A0DF-B6818B8276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6450" y="2728913"/>
                <a:ext cx="1227138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21">
                <a:extLst>
                  <a:ext uri="{FF2B5EF4-FFF2-40B4-BE49-F238E27FC236}">
                    <a16:creationId xmlns:a16="http://schemas.microsoft.com/office/drawing/2014/main" id="{C913050B-DD3A-4E91-BAA2-9F026E08CD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38475" y="3703638"/>
                <a:ext cx="3232150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2">
                <a:extLst>
                  <a:ext uri="{FF2B5EF4-FFF2-40B4-BE49-F238E27FC236}">
                    <a16:creationId xmlns:a16="http://schemas.microsoft.com/office/drawing/2014/main" id="{7235D6DE-1ACC-43EE-A2AC-CAC84D329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4525" y="2492375"/>
                <a:ext cx="3149600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Line 23">
                <a:extLst>
                  <a:ext uri="{FF2B5EF4-FFF2-40B4-BE49-F238E27FC236}">
                    <a16:creationId xmlns:a16="http://schemas.microsoft.com/office/drawing/2014/main" id="{74CE6581-30E2-4AA6-8FFB-D755DC7917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150" y="3457575"/>
                <a:ext cx="195263" cy="0"/>
              </a:xfrm>
              <a:prstGeom prst="line">
                <a:avLst/>
              </a:prstGeom>
              <a:noFill/>
              <a:ln w="25400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Freeform 24">
                <a:extLst>
                  <a:ext uri="{FF2B5EF4-FFF2-40B4-BE49-F238E27FC236}">
                    <a16:creationId xmlns:a16="http://schemas.microsoft.com/office/drawing/2014/main" id="{3F39FF95-09E8-49F9-A95A-C3747C351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8700" y="2459038"/>
                <a:ext cx="68263" cy="66675"/>
              </a:xfrm>
              <a:custGeom>
                <a:avLst/>
                <a:gdLst>
                  <a:gd name="T0" fmla="*/ 43 w 43"/>
                  <a:gd name="T1" fmla="*/ 0 h 42"/>
                  <a:gd name="T2" fmla="*/ 0 w 43"/>
                  <a:gd name="T3" fmla="*/ 0 h 42"/>
                  <a:gd name="T4" fmla="*/ 0 w 43"/>
                  <a:gd name="T5" fmla="*/ 42 h 42"/>
                  <a:gd name="T6" fmla="*/ 43 w 43"/>
                  <a:gd name="T7" fmla="*/ 42 h 42"/>
                  <a:gd name="T8" fmla="*/ 43 w 43"/>
                  <a:gd name="T9" fmla="*/ 0 h 42"/>
                  <a:gd name="T10" fmla="*/ 43 w 43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2">
                    <a:moveTo>
                      <a:pt x="43" y="0"/>
                    </a:moveTo>
                    <a:lnTo>
                      <a:pt x="0" y="0"/>
                    </a:lnTo>
                    <a:lnTo>
                      <a:pt x="0" y="42"/>
                    </a:lnTo>
                    <a:lnTo>
                      <a:pt x="43" y="42"/>
                    </a:lnTo>
                    <a:lnTo>
                      <a:pt x="43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Freeform 25">
                <a:extLst>
                  <a:ext uri="{FF2B5EF4-FFF2-40B4-BE49-F238E27FC236}">
                    <a16:creationId xmlns:a16="http://schemas.microsoft.com/office/drawing/2014/main" id="{1C2932B3-A399-45D1-9908-901363A3C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838" y="2693988"/>
                <a:ext cx="68263" cy="66675"/>
              </a:xfrm>
              <a:custGeom>
                <a:avLst/>
                <a:gdLst>
                  <a:gd name="T0" fmla="*/ 43 w 43"/>
                  <a:gd name="T1" fmla="*/ 0 h 42"/>
                  <a:gd name="T2" fmla="*/ 0 w 43"/>
                  <a:gd name="T3" fmla="*/ 0 h 42"/>
                  <a:gd name="T4" fmla="*/ 0 w 43"/>
                  <a:gd name="T5" fmla="*/ 42 h 42"/>
                  <a:gd name="T6" fmla="*/ 43 w 43"/>
                  <a:gd name="T7" fmla="*/ 42 h 42"/>
                  <a:gd name="T8" fmla="*/ 43 w 43"/>
                  <a:gd name="T9" fmla="*/ 0 h 42"/>
                  <a:gd name="T10" fmla="*/ 43 w 43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2">
                    <a:moveTo>
                      <a:pt x="43" y="0"/>
                    </a:moveTo>
                    <a:lnTo>
                      <a:pt x="0" y="0"/>
                    </a:lnTo>
                    <a:lnTo>
                      <a:pt x="0" y="42"/>
                    </a:lnTo>
                    <a:lnTo>
                      <a:pt x="43" y="42"/>
                    </a:lnTo>
                    <a:lnTo>
                      <a:pt x="43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DC354AD6-DB52-4E5A-BA0E-49426A228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1363" y="2944813"/>
                <a:ext cx="66675" cy="68263"/>
              </a:xfrm>
              <a:custGeom>
                <a:avLst/>
                <a:gdLst>
                  <a:gd name="T0" fmla="*/ 42 w 42"/>
                  <a:gd name="T1" fmla="*/ 0 h 43"/>
                  <a:gd name="T2" fmla="*/ 0 w 42"/>
                  <a:gd name="T3" fmla="*/ 0 h 43"/>
                  <a:gd name="T4" fmla="*/ 0 w 42"/>
                  <a:gd name="T5" fmla="*/ 43 h 43"/>
                  <a:gd name="T6" fmla="*/ 42 w 42"/>
                  <a:gd name="T7" fmla="*/ 43 h 43"/>
                  <a:gd name="T8" fmla="*/ 42 w 42"/>
                  <a:gd name="T9" fmla="*/ 0 h 43"/>
                  <a:gd name="T10" fmla="*/ 42 w 42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3">
                    <a:moveTo>
                      <a:pt x="42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2" y="43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106A80CE-2702-44F1-A11B-949F7C536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8650" y="3422650"/>
                <a:ext cx="68263" cy="69850"/>
              </a:xfrm>
              <a:custGeom>
                <a:avLst/>
                <a:gdLst>
                  <a:gd name="T0" fmla="*/ 43 w 43"/>
                  <a:gd name="T1" fmla="*/ 0 h 44"/>
                  <a:gd name="T2" fmla="*/ 0 w 43"/>
                  <a:gd name="T3" fmla="*/ 0 h 44"/>
                  <a:gd name="T4" fmla="*/ 0 w 43"/>
                  <a:gd name="T5" fmla="*/ 44 h 44"/>
                  <a:gd name="T6" fmla="*/ 43 w 43"/>
                  <a:gd name="T7" fmla="*/ 44 h 44"/>
                  <a:gd name="T8" fmla="*/ 43 w 43"/>
                  <a:gd name="T9" fmla="*/ 0 h 44"/>
                  <a:gd name="T10" fmla="*/ 43 w 43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4">
                    <a:moveTo>
                      <a:pt x="43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3" y="44"/>
                    </a:lnTo>
                    <a:lnTo>
                      <a:pt x="43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30424C92-7050-4BB1-B7F3-DAA5F8396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8100" y="3670300"/>
                <a:ext cx="66675" cy="68263"/>
              </a:xfrm>
              <a:custGeom>
                <a:avLst/>
                <a:gdLst>
                  <a:gd name="T0" fmla="*/ 42 w 42"/>
                  <a:gd name="T1" fmla="*/ 0 h 43"/>
                  <a:gd name="T2" fmla="*/ 0 w 42"/>
                  <a:gd name="T3" fmla="*/ 0 h 43"/>
                  <a:gd name="T4" fmla="*/ 0 w 42"/>
                  <a:gd name="T5" fmla="*/ 43 h 43"/>
                  <a:gd name="T6" fmla="*/ 42 w 42"/>
                  <a:gd name="T7" fmla="*/ 43 h 43"/>
                  <a:gd name="T8" fmla="*/ 42 w 42"/>
                  <a:gd name="T9" fmla="*/ 0 h 43"/>
                  <a:gd name="T10" fmla="*/ 42 w 42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3">
                    <a:moveTo>
                      <a:pt x="42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2" y="43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Freeform 29">
                <a:extLst>
                  <a:ext uri="{FF2B5EF4-FFF2-40B4-BE49-F238E27FC236}">
                    <a16:creationId xmlns:a16="http://schemas.microsoft.com/office/drawing/2014/main" id="{E87FB26E-A68F-4C4A-B4B4-8B8B05894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600" y="4144963"/>
                <a:ext cx="68263" cy="68263"/>
              </a:xfrm>
              <a:custGeom>
                <a:avLst/>
                <a:gdLst>
                  <a:gd name="T0" fmla="*/ 43 w 43"/>
                  <a:gd name="T1" fmla="*/ 0 h 43"/>
                  <a:gd name="T2" fmla="*/ 0 w 43"/>
                  <a:gd name="T3" fmla="*/ 0 h 43"/>
                  <a:gd name="T4" fmla="*/ 0 w 43"/>
                  <a:gd name="T5" fmla="*/ 43 h 43"/>
                  <a:gd name="T6" fmla="*/ 43 w 43"/>
                  <a:gd name="T7" fmla="*/ 43 h 43"/>
                  <a:gd name="T8" fmla="*/ 43 w 43"/>
                  <a:gd name="T9" fmla="*/ 0 h 43"/>
                  <a:gd name="T10" fmla="*/ 43 w 43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3">
                    <a:moveTo>
                      <a:pt x="43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3" y="43"/>
                    </a:lnTo>
                    <a:lnTo>
                      <a:pt x="43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Freeform 30">
                <a:extLst>
                  <a:ext uri="{FF2B5EF4-FFF2-40B4-BE49-F238E27FC236}">
                    <a16:creationId xmlns:a16="http://schemas.microsoft.com/office/drawing/2014/main" id="{0906C0E1-A647-4C76-B8D3-DE9301323F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700" y="4386263"/>
                <a:ext cx="66675" cy="68263"/>
              </a:xfrm>
              <a:custGeom>
                <a:avLst/>
                <a:gdLst>
                  <a:gd name="T0" fmla="*/ 42 w 42"/>
                  <a:gd name="T1" fmla="*/ 0 h 43"/>
                  <a:gd name="T2" fmla="*/ 0 w 42"/>
                  <a:gd name="T3" fmla="*/ 0 h 43"/>
                  <a:gd name="T4" fmla="*/ 0 w 42"/>
                  <a:gd name="T5" fmla="*/ 43 h 43"/>
                  <a:gd name="T6" fmla="*/ 42 w 42"/>
                  <a:gd name="T7" fmla="*/ 43 h 43"/>
                  <a:gd name="T8" fmla="*/ 42 w 42"/>
                  <a:gd name="T9" fmla="*/ 0 h 43"/>
                  <a:gd name="T10" fmla="*/ 42 w 42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3">
                    <a:moveTo>
                      <a:pt x="42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2" y="43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Freeform 31">
                <a:extLst>
                  <a:ext uri="{FF2B5EF4-FFF2-40B4-BE49-F238E27FC236}">
                    <a16:creationId xmlns:a16="http://schemas.microsoft.com/office/drawing/2014/main" id="{EEE65174-2D47-4F08-A50E-AA93F570CC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4200" y="4625975"/>
                <a:ext cx="66675" cy="66675"/>
              </a:xfrm>
              <a:custGeom>
                <a:avLst/>
                <a:gdLst>
                  <a:gd name="T0" fmla="*/ 42 w 42"/>
                  <a:gd name="T1" fmla="*/ 0 h 42"/>
                  <a:gd name="T2" fmla="*/ 0 w 42"/>
                  <a:gd name="T3" fmla="*/ 0 h 42"/>
                  <a:gd name="T4" fmla="*/ 0 w 42"/>
                  <a:gd name="T5" fmla="*/ 42 h 42"/>
                  <a:gd name="T6" fmla="*/ 42 w 42"/>
                  <a:gd name="T7" fmla="*/ 42 h 42"/>
                  <a:gd name="T8" fmla="*/ 42 w 42"/>
                  <a:gd name="T9" fmla="*/ 0 h 42"/>
                  <a:gd name="T10" fmla="*/ 42 w 42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2">
                    <a:moveTo>
                      <a:pt x="42" y="0"/>
                    </a:moveTo>
                    <a:lnTo>
                      <a:pt x="0" y="0"/>
                    </a:lnTo>
                    <a:lnTo>
                      <a:pt x="0" y="42"/>
                    </a:lnTo>
                    <a:lnTo>
                      <a:pt x="42" y="42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9440F4E-83CE-46CE-8314-24785F2732C7}"/>
                </a:ext>
              </a:extLst>
            </p:cNvPr>
            <p:cNvSpPr txBox="1"/>
            <p:nvPr/>
          </p:nvSpPr>
          <p:spPr>
            <a:xfrm>
              <a:off x="3212993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6B1E1B20-A240-460B-B84B-3D1B2F18E8EA}"/>
                </a:ext>
              </a:extLst>
            </p:cNvPr>
            <p:cNvSpPr txBox="1"/>
            <p:nvPr/>
          </p:nvSpPr>
          <p:spPr>
            <a:xfrm>
              <a:off x="3678363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FFBF7F19-0B96-40FE-96FE-53343FF6F13B}"/>
                </a:ext>
              </a:extLst>
            </p:cNvPr>
            <p:cNvSpPr txBox="1"/>
            <p:nvPr/>
          </p:nvSpPr>
          <p:spPr>
            <a:xfrm>
              <a:off x="4143733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3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9C53D642-7781-4207-B956-4074907D9B22}"/>
                </a:ext>
              </a:extLst>
            </p:cNvPr>
            <p:cNvSpPr txBox="1"/>
            <p:nvPr/>
          </p:nvSpPr>
          <p:spPr>
            <a:xfrm>
              <a:off x="4609103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5652D0CC-A1EE-4229-9EC1-9E6E397749EE}"/>
                </a:ext>
              </a:extLst>
            </p:cNvPr>
            <p:cNvSpPr txBox="1"/>
            <p:nvPr/>
          </p:nvSpPr>
          <p:spPr>
            <a:xfrm>
              <a:off x="5074473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5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BBC6D490-96F2-4455-A19B-C40053222F48}"/>
                </a:ext>
              </a:extLst>
            </p:cNvPr>
            <p:cNvSpPr txBox="1"/>
            <p:nvPr/>
          </p:nvSpPr>
          <p:spPr>
            <a:xfrm>
              <a:off x="5539843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57B32E72-FA73-4FCF-BD21-00D39D5FFACF}"/>
                </a:ext>
              </a:extLst>
            </p:cNvPr>
            <p:cNvSpPr txBox="1"/>
            <p:nvPr/>
          </p:nvSpPr>
          <p:spPr>
            <a:xfrm>
              <a:off x="6005213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7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1BC52DB1-E8E0-4A4A-B5F0-8DB9697A795B}"/>
                </a:ext>
              </a:extLst>
            </p:cNvPr>
            <p:cNvSpPr txBox="1"/>
            <p:nvPr/>
          </p:nvSpPr>
          <p:spPr>
            <a:xfrm>
              <a:off x="6470585" y="480818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8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5013F3BD-8506-438E-8EA4-9F4743F33003}"/>
                </a:ext>
              </a:extLst>
            </p:cNvPr>
            <p:cNvSpPr txBox="1"/>
            <p:nvPr/>
          </p:nvSpPr>
          <p:spPr>
            <a:xfrm>
              <a:off x="6786706" y="2286174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7.52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5848895-2F43-438D-A11A-513F7E33416A}"/>
                </a:ext>
              </a:extLst>
            </p:cNvPr>
            <p:cNvSpPr txBox="1"/>
            <p:nvPr/>
          </p:nvSpPr>
          <p:spPr>
            <a:xfrm>
              <a:off x="6786706" y="2544123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2.50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C881D647-7D30-4BC2-A1C1-CEC33E8BFA06}"/>
                </a:ext>
              </a:extLst>
            </p:cNvPr>
            <p:cNvSpPr txBox="1"/>
            <p:nvPr/>
          </p:nvSpPr>
          <p:spPr>
            <a:xfrm>
              <a:off x="6786706" y="2777484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1.45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1D9E1486-0EB4-4592-BEC7-62B840B36C7C}"/>
                </a:ext>
              </a:extLst>
            </p:cNvPr>
            <p:cNvSpPr txBox="1"/>
            <p:nvPr/>
          </p:nvSpPr>
          <p:spPr>
            <a:xfrm>
              <a:off x="6786706" y="3259698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1.20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51324E7F-52BA-4988-A8C6-80CDEA94C352}"/>
                </a:ext>
              </a:extLst>
            </p:cNvPr>
            <p:cNvSpPr txBox="1"/>
            <p:nvPr/>
          </p:nvSpPr>
          <p:spPr>
            <a:xfrm>
              <a:off x="6786706" y="3492246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2.66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426B0256-105A-4ACB-8D40-8EEAA968B0BE}"/>
                </a:ext>
              </a:extLst>
            </p:cNvPr>
            <p:cNvSpPr txBox="1"/>
            <p:nvPr/>
          </p:nvSpPr>
          <p:spPr>
            <a:xfrm>
              <a:off x="6786706" y="3983598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1.44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48017C22-A6EE-44B3-8526-B2CD4F8C5D4C}"/>
                </a:ext>
              </a:extLst>
            </p:cNvPr>
            <p:cNvSpPr txBox="1"/>
            <p:nvPr/>
          </p:nvSpPr>
          <p:spPr>
            <a:xfrm>
              <a:off x="6786706" y="4224592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1.25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2359D614-8897-4839-B8D4-204D9A27299C}"/>
                </a:ext>
              </a:extLst>
            </p:cNvPr>
            <p:cNvSpPr txBox="1"/>
            <p:nvPr/>
          </p:nvSpPr>
          <p:spPr>
            <a:xfrm>
              <a:off x="6786706" y="4474950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1.12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02AE34E-2EBC-4E2F-961B-215A63FEDF60}"/>
                </a:ext>
              </a:extLst>
            </p:cNvPr>
            <p:cNvSpPr txBox="1"/>
            <p:nvPr/>
          </p:nvSpPr>
          <p:spPr>
            <a:xfrm>
              <a:off x="7349526" y="2286174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1.15 - 49.4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B8F218B9-4138-4374-B65A-CFBE59132F26}"/>
                </a:ext>
              </a:extLst>
            </p:cNvPr>
            <p:cNvSpPr txBox="1"/>
            <p:nvPr/>
          </p:nvSpPr>
          <p:spPr>
            <a:xfrm>
              <a:off x="7349528" y="2544123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1.49 - 4.18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0A282C2-73CC-413B-A879-CC6DDC39C8AD}"/>
                </a:ext>
              </a:extLst>
            </p:cNvPr>
            <p:cNvSpPr txBox="1"/>
            <p:nvPr/>
          </p:nvSpPr>
          <p:spPr>
            <a:xfrm>
              <a:off x="7349528" y="2777484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1.13 - 1.86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3EAAB74B-A7FF-4D41-8C7B-0F634D4B9E1E}"/>
                </a:ext>
              </a:extLst>
            </p:cNvPr>
            <p:cNvSpPr txBox="1"/>
            <p:nvPr/>
          </p:nvSpPr>
          <p:spPr>
            <a:xfrm>
              <a:off x="7349528" y="3259698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1.01 - 1.43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F9041E94-787F-48A2-8E2E-BE8164C32683}"/>
                </a:ext>
              </a:extLst>
            </p:cNvPr>
            <p:cNvSpPr txBox="1"/>
            <p:nvPr/>
          </p:nvSpPr>
          <p:spPr>
            <a:xfrm>
              <a:off x="7349528" y="3492246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0.90 - 7.85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9A1001CB-B857-4F4C-A969-63F1C9810E43}"/>
                </a:ext>
              </a:extLst>
            </p:cNvPr>
            <p:cNvSpPr txBox="1"/>
            <p:nvPr/>
          </p:nvSpPr>
          <p:spPr>
            <a:xfrm>
              <a:off x="7349528" y="3983598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1.01 - 2.04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B528CDAC-8BAC-441B-A8C6-46998217C70C}"/>
                </a:ext>
              </a:extLst>
            </p:cNvPr>
            <p:cNvSpPr txBox="1"/>
            <p:nvPr/>
          </p:nvSpPr>
          <p:spPr>
            <a:xfrm>
              <a:off x="7349528" y="4224592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1.04 - 1.52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A9FFE203-42A4-46CC-B5E5-0C6793F035E1}"/>
                </a:ext>
              </a:extLst>
            </p:cNvPr>
            <p:cNvSpPr txBox="1"/>
            <p:nvPr/>
          </p:nvSpPr>
          <p:spPr>
            <a:xfrm>
              <a:off x="7349528" y="4474950"/>
              <a:ext cx="9188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1.00 - 1.25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AE580717-438A-48A5-B438-4133CC97B417}"/>
                </a:ext>
              </a:extLst>
            </p:cNvPr>
            <p:cNvSpPr txBox="1"/>
            <p:nvPr/>
          </p:nvSpPr>
          <p:spPr>
            <a:xfrm>
              <a:off x="8444668" y="2286174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0.04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2C450EE-C81B-40A6-8755-82F5D1972954}"/>
                </a:ext>
              </a:extLst>
            </p:cNvPr>
            <p:cNvSpPr txBox="1"/>
            <p:nvPr/>
          </p:nvSpPr>
          <p:spPr>
            <a:xfrm>
              <a:off x="8335662" y="2544123"/>
              <a:ext cx="7008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&lt; 0.001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1EEF98FD-FFF7-47CE-9EF7-89C8D0F11B22}"/>
                </a:ext>
              </a:extLst>
            </p:cNvPr>
            <p:cNvSpPr txBox="1"/>
            <p:nvPr/>
          </p:nvSpPr>
          <p:spPr>
            <a:xfrm>
              <a:off x="8378142" y="2777484"/>
              <a:ext cx="6158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&lt; 0.01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B998EC0B-535D-4F75-80E0-77281804AA7F}"/>
                </a:ext>
              </a:extLst>
            </p:cNvPr>
            <p:cNvSpPr txBox="1"/>
            <p:nvPr/>
          </p:nvSpPr>
          <p:spPr>
            <a:xfrm>
              <a:off x="8444668" y="3259698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0.04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B7E8F919-740A-4CF5-AB05-AD443530F091}"/>
                </a:ext>
              </a:extLst>
            </p:cNvPr>
            <p:cNvSpPr txBox="1"/>
            <p:nvPr/>
          </p:nvSpPr>
          <p:spPr>
            <a:xfrm>
              <a:off x="8444668" y="3492246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0.08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4F4E7585-F5C9-446C-B748-08D60A57EF55}"/>
                </a:ext>
              </a:extLst>
            </p:cNvPr>
            <p:cNvSpPr txBox="1"/>
            <p:nvPr/>
          </p:nvSpPr>
          <p:spPr>
            <a:xfrm>
              <a:off x="8444668" y="3983598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0.04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6CAFA1A-7ADD-4F00-B8F1-EFB5E74C4F07}"/>
                </a:ext>
              </a:extLst>
            </p:cNvPr>
            <p:cNvSpPr txBox="1"/>
            <p:nvPr/>
          </p:nvSpPr>
          <p:spPr>
            <a:xfrm>
              <a:off x="8444668" y="4224592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0.02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C44F618B-797F-4C65-B738-97FC6047991A}"/>
                </a:ext>
              </a:extLst>
            </p:cNvPr>
            <p:cNvSpPr txBox="1"/>
            <p:nvPr/>
          </p:nvSpPr>
          <p:spPr>
            <a:xfrm>
              <a:off x="8444668" y="4474950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0.04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25E5142C-667E-44FE-90EE-5164226A3D40}"/>
                </a:ext>
              </a:extLst>
            </p:cNvPr>
            <p:cNvSpPr txBox="1"/>
            <p:nvPr/>
          </p:nvSpPr>
          <p:spPr>
            <a:xfrm>
              <a:off x="658499" y="2286174"/>
              <a:ext cx="2624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NAS, improved/no change vs worse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E6D77315-E65F-41CA-9F5E-8F61627131F2}"/>
                </a:ext>
              </a:extLst>
            </p:cNvPr>
            <p:cNvSpPr txBox="1"/>
            <p:nvPr/>
          </p:nvSpPr>
          <p:spPr>
            <a:xfrm>
              <a:off x="658499" y="2544123"/>
              <a:ext cx="25619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Hepatic collagen, per 1% decrease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0E088AD6-4150-4C42-BD6D-DCBFBBDD8EBB}"/>
                </a:ext>
              </a:extLst>
            </p:cNvPr>
            <p:cNvSpPr txBox="1"/>
            <p:nvPr/>
          </p:nvSpPr>
          <p:spPr>
            <a:xfrm>
              <a:off x="658499" y="2777484"/>
              <a:ext cx="22060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Alpha-SMA, per 1% decrease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BBDEA7E3-A857-418A-A28E-18E09EE1C1FF}"/>
                </a:ext>
              </a:extLst>
            </p:cNvPr>
            <p:cNvSpPr txBox="1"/>
            <p:nvPr/>
          </p:nvSpPr>
          <p:spPr>
            <a:xfrm>
              <a:off x="658499" y="3259698"/>
              <a:ext cx="22829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Fibroscan, per 1-kPa decrease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2BA0AF82-328F-4113-A8A2-03120DEE2F1A}"/>
                </a:ext>
              </a:extLst>
            </p:cNvPr>
            <p:cNvSpPr txBox="1"/>
            <p:nvPr/>
          </p:nvSpPr>
          <p:spPr>
            <a:xfrm>
              <a:off x="658499" y="3492246"/>
              <a:ext cx="19511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MRE, per 1-kPa decrease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4295833C-AAD7-4872-BF65-120942C9CC39}"/>
                </a:ext>
              </a:extLst>
            </p:cNvPr>
            <p:cNvSpPr txBox="1"/>
            <p:nvPr/>
          </p:nvSpPr>
          <p:spPr>
            <a:xfrm>
              <a:off x="179512" y="3983598"/>
              <a:ext cx="19732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GGT, per 10 U/L decrease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1391BA4-6045-4A08-808E-B436E8F75F52}"/>
                </a:ext>
              </a:extLst>
            </p:cNvPr>
            <p:cNvSpPr txBox="1"/>
            <p:nvPr/>
          </p:nvSpPr>
          <p:spPr>
            <a:xfrm>
              <a:off x="145822" y="4197787"/>
              <a:ext cx="30872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Cytokeratin-18 M30, per 100 U/L decrease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D5F33EDE-01DA-4119-9FE4-13807E04EA5E}"/>
                </a:ext>
              </a:extLst>
            </p:cNvPr>
            <p:cNvSpPr txBox="1"/>
            <p:nvPr/>
          </p:nvSpPr>
          <p:spPr>
            <a:xfrm>
              <a:off x="145822" y="4448145"/>
              <a:ext cx="31300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Cytokeratin-18 M65, per 100 U/L decrease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130A66B7-BFD5-4C38-9FCF-AD2BA403B904}"/>
                </a:ext>
              </a:extLst>
            </p:cNvPr>
            <p:cNvSpPr txBox="1"/>
            <p:nvPr/>
          </p:nvSpPr>
          <p:spPr>
            <a:xfrm>
              <a:off x="306659" y="2055412"/>
              <a:ext cx="8867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/>
                <a:t>Histology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5A4477C5-C7FD-4136-BCDA-3A3C9F044039}"/>
                </a:ext>
              </a:extLst>
            </p:cNvPr>
            <p:cNvSpPr txBox="1"/>
            <p:nvPr/>
          </p:nvSpPr>
          <p:spPr>
            <a:xfrm>
              <a:off x="306659" y="3028936"/>
              <a:ext cx="7761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/>
                <a:t>Imaging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428DAAB1-1B3E-4BB4-8071-1A65D290F353}"/>
                </a:ext>
              </a:extLst>
            </p:cNvPr>
            <p:cNvSpPr txBox="1"/>
            <p:nvPr/>
          </p:nvSpPr>
          <p:spPr>
            <a:xfrm>
              <a:off x="306659" y="3752836"/>
              <a:ext cx="9877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/>
                <a:t>Laboratory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AF987996-FCDD-4D74-9FA8-9CBF5789D11C}"/>
                </a:ext>
              </a:extLst>
            </p:cNvPr>
            <p:cNvSpPr txBox="1"/>
            <p:nvPr/>
          </p:nvSpPr>
          <p:spPr>
            <a:xfrm>
              <a:off x="3347864" y="1700808"/>
              <a:ext cx="36186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Odds ratio (adjusted for baseline values)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8E561662-6631-46D6-9B9E-AAFB81DDCA80}"/>
                </a:ext>
              </a:extLst>
            </p:cNvPr>
            <p:cNvSpPr txBox="1"/>
            <p:nvPr/>
          </p:nvSpPr>
          <p:spPr>
            <a:xfrm>
              <a:off x="7464943" y="2055422"/>
              <a:ext cx="6880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/>
                <a:t>95% CI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CCBBE923-E1AB-4457-930F-3DB287D7A31B}"/>
                </a:ext>
              </a:extLst>
            </p:cNvPr>
            <p:cNvSpPr txBox="1"/>
            <p:nvPr/>
          </p:nvSpPr>
          <p:spPr>
            <a:xfrm>
              <a:off x="8546460" y="2055422"/>
              <a:ext cx="279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/>
                <a:t>p</a:t>
              </a:r>
            </a:p>
          </p:txBody>
        </p:sp>
      </p:grpSp>
      <p:sp>
        <p:nvSpPr>
          <p:cNvPr id="82" name="Rectangle 27">
            <a:extLst>
              <a:ext uri="{FF2B5EF4-FFF2-40B4-BE49-F238E27FC236}">
                <a16:creationId xmlns:a16="http://schemas.microsoft.com/office/drawing/2014/main" id="{346004EA-ADE9-46A7-AE56-A9C4B4662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85" name="AutoShape 162">
            <a:extLst>
              <a:ext uri="{FF2B5EF4-FFF2-40B4-BE49-F238E27FC236}">
                <a16:creationId xmlns:a16="http://schemas.microsoft.com/office/drawing/2014/main" id="{B667F27D-5AC7-4E71-ACE1-77356B4F0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86" name="ZoneTexte 23">
            <a:extLst>
              <a:ext uri="{FF2B5EF4-FFF2-40B4-BE49-F238E27FC236}">
                <a16:creationId xmlns:a16="http://schemas.microsoft.com/office/drawing/2014/main" id="{B13FD63F-1CD7-44B0-A647-13B9247C7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  <p:sp>
        <p:nvSpPr>
          <p:cNvPr id="87" name="ZoneTexte 69">
            <a:extLst>
              <a:ext uri="{FF2B5EF4-FFF2-40B4-BE49-F238E27FC236}">
                <a16:creationId xmlns:a16="http://schemas.microsoft.com/office/drawing/2014/main" id="{1BF02C7A-1C87-4B8C-98FA-9FAEB1B3B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9512" y="5157192"/>
            <a:ext cx="4906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SMA: smooth muscle actin ; MRE: magnetic resonance elastography</a:t>
            </a:r>
          </a:p>
        </p:txBody>
      </p:sp>
    </p:spTree>
    <p:extLst>
      <p:ext uri="{BB962C8B-B14F-4D97-AF65-F5344CB8AC3E}">
        <p14:creationId xmlns:p14="http://schemas.microsoft.com/office/powerpoint/2010/main" val="92663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1371" y="1268760"/>
            <a:ext cx="5344925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% changes in MRE and MRI-PDFF at W24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3786" y="1700808"/>
            <a:ext cx="1614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MRE stiffness</a:t>
            </a:r>
            <a:endParaRPr lang="fr-FR" sz="2000" dirty="0"/>
          </a:p>
        </p:txBody>
      </p:sp>
      <p:sp>
        <p:nvSpPr>
          <p:cNvPr id="7" name="Rectangle 6"/>
          <p:cNvSpPr/>
          <p:nvPr/>
        </p:nvSpPr>
        <p:spPr>
          <a:xfrm>
            <a:off x="6364568" y="1700808"/>
            <a:ext cx="12337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MRI-PDFF 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620110" y="5756155"/>
            <a:ext cx="3911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Fibrosis response: </a:t>
            </a:r>
          </a:p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</a:t>
            </a:r>
            <a:r>
              <a:rPr lang="en-US" dirty="0"/>
              <a:t> ≥ 1 stage of fibrosis [NASH CRN]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773102" y="5756155"/>
            <a:ext cx="2654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Steatosis response: </a:t>
            </a:r>
          </a:p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</a:t>
            </a:r>
            <a:r>
              <a:rPr lang="en-US" dirty="0"/>
              <a:t> ≥ 1 grade of </a:t>
            </a:r>
            <a:r>
              <a:rPr lang="en-US" dirty="0" err="1"/>
              <a:t>steatosis</a:t>
            </a:r>
            <a:endParaRPr lang="en-US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32B78BC-97ED-4DD7-9FDC-D37D1E2C7F60}"/>
              </a:ext>
            </a:extLst>
          </p:cNvPr>
          <p:cNvGrpSpPr/>
          <p:nvPr/>
        </p:nvGrpSpPr>
        <p:grpSpPr>
          <a:xfrm>
            <a:off x="4755308" y="2196267"/>
            <a:ext cx="3921148" cy="3464981"/>
            <a:chOff x="4755308" y="2060848"/>
            <a:chExt cx="3921148" cy="3464981"/>
          </a:xfrm>
        </p:grpSpPr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489E5F7A-AE99-4C55-BB38-2E4C5CEA3AC7}"/>
                </a:ext>
              </a:extLst>
            </p:cNvPr>
            <p:cNvSpPr txBox="1"/>
            <p:nvPr/>
          </p:nvSpPr>
          <p:spPr>
            <a:xfrm>
              <a:off x="4823636" y="2060848"/>
              <a:ext cx="5270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150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9375F552-6B01-44C2-8817-B8D5DC248CFC}"/>
                </a:ext>
              </a:extLst>
            </p:cNvPr>
            <p:cNvSpPr txBox="1"/>
            <p:nvPr/>
          </p:nvSpPr>
          <p:spPr>
            <a:xfrm>
              <a:off x="6531522" y="2352982"/>
              <a:ext cx="9319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dirty="0"/>
                <a:t>p = 0.01</a:t>
              </a:r>
            </a:p>
          </p:txBody>
        </p:sp>
        <p:grpSp>
          <p:nvGrpSpPr>
            <p:cNvPr id="191" name="Groupe 190">
              <a:extLst>
                <a:ext uri="{FF2B5EF4-FFF2-40B4-BE49-F238E27FC236}">
                  <a16:creationId xmlns:a16="http://schemas.microsoft.com/office/drawing/2014/main" id="{BB1DA8DF-1ED2-4D15-9549-3B79F7181CC3}"/>
                </a:ext>
              </a:extLst>
            </p:cNvPr>
            <p:cNvGrpSpPr/>
            <p:nvPr/>
          </p:nvGrpSpPr>
          <p:grpSpPr>
            <a:xfrm>
              <a:off x="5307781" y="2204865"/>
              <a:ext cx="3368675" cy="2688423"/>
              <a:chOff x="5086350" y="2349500"/>
              <a:chExt cx="3368675" cy="2259013"/>
            </a:xfrm>
          </p:grpSpPr>
          <p:sp>
            <p:nvSpPr>
              <p:cNvPr id="12" name="Line 5">
                <a:extLst>
                  <a:ext uri="{FF2B5EF4-FFF2-40B4-BE49-F238E27FC236}">
                    <a16:creationId xmlns:a16="http://schemas.microsoft.com/office/drawing/2014/main" id="{ACC2AC5C-8C5E-4AD9-A705-6FEE46DD01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72075" y="2349500"/>
                <a:ext cx="0" cy="1341437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" name="Line 9">
                <a:extLst>
                  <a:ext uri="{FF2B5EF4-FFF2-40B4-BE49-F238E27FC236}">
                    <a16:creationId xmlns:a16="http://schemas.microsoft.com/office/drawing/2014/main" id="{095EB599-9F42-446E-BD4F-23AC075230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72075" y="3690938"/>
                <a:ext cx="3282950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" name="Line 10">
                <a:extLst>
                  <a:ext uri="{FF2B5EF4-FFF2-40B4-BE49-F238E27FC236}">
                    <a16:creationId xmlns:a16="http://schemas.microsoft.com/office/drawing/2014/main" id="{9FF2C831-68CF-4664-BE7F-CE9109BCCE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72075" y="3690938"/>
                <a:ext cx="0" cy="917575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" name="Line 11">
                <a:extLst>
                  <a:ext uri="{FF2B5EF4-FFF2-40B4-BE49-F238E27FC236}">
                    <a16:creationId xmlns:a16="http://schemas.microsoft.com/office/drawing/2014/main" id="{C85F017F-5820-4B15-881E-D507AC7169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6350" y="2371725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9" name="Line 12">
                <a:extLst>
                  <a:ext uri="{FF2B5EF4-FFF2-40B4-BE49-F238E27FC236}">
                    <a16:creationId xmlns:a16="http://schemas.microsoft.com/office/drawing/2014/main" id="{54E64CAA-6278-415C-BCF1-5536F93FC6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6350" y="2809875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0" name="Line 13">
                <a:extLst>
                  <a:ext uri="{FF2B5EF4-FFF2-40B4-BE49-F238E27FC236}">
                    <a16:creationId xmlns:a16="http://schemas.microsoft.com/office/drawing/2014/main" id="{2B8B9CFF-99F7-48F1-9920-8D0A3962DA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6350" y="3249613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1" name="Line 14">
                <a:extLst>
                  <a:ext uri="{FF2B5EF4-FFF2-40B4-BE49-F238E27FC236}">
                    <a16:creationId xmlns:a16="http://schemas.microsoft.com/office/drawing/2014/main" id="{340B37DF-BCF8-46DF-8C5D-38DACAA4F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6350" y="3687763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2" name="Line 15">
                <a:extLst>
                  <a:ext uri="{FF2B5EF4-FFF2-40B4-BE49-F238E27FC236}">
                    <a16:creationId xmlns:a16="http://schemas.microsoft.com/office/drawing/2014/main" id="{1223F6B9-3265-49A8-A9F6-E1154F563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6350" y="4125913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3" name="Line 16">
                <a:extLst>
                  <a:ext uri="{FF2B5EF4-FFF2-40B4-BE49-F238E27FC236}">
                    <a16:creationId xmlns:a16="http://schemas.microsoft.com/office/drawing/2014/main" id="{FCB336CC-9D7F-428F-93ED-03CD3CA2E3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6350" y="4565650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2" name="Freeform 25">
                <a:extLst>
                  <a:ext uri="{FF2B5EF4-FFF2-40B4-BE49-F238E27FC236}">
                    <a16:creationId xmlns:a16="http://schemas.microsoft.com/office/drawing/2014/main" id="{7BB5875F-B513-4414-A4C6-D42AF6B5B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500" y="3514725"/>
                <a:ext cx="922338" cy="180975"/>
              </a:xfrm>
              <a:custGeom>
                <a:avLst/>
                <a:gdLst>
                  <a:gd name="T0" fmla="*/ 581 w 581"/>
                  <a:gd name="T1" fmla="*/ 0 h 114"/>
                  <a:gd name="T2" fmla="*/ 290 w 581"/>
                  <a:gd name="T3" fmla="*/ 0 h 114"/>
                  <a:gd name="T4" fmla="*/ 0 w 581"/>
                  <a:gd name="T5" fmla="*/ 0 h 114"/>
                  <a:gd name="T6" fmla="*/ 0 w 581"/>
                  <a:gd name="T7" fmla="*/ 114 h 114"/>
                  <a:gd name="T8" fmla="*/ 581 w 581"/>
                  <a:gd name="T9" fmla="*/ 114 h 114"/>
                  <a:gd name="T10" fmla="*/ 581 w 581"/>
                  <a:gd name="T11" fmla="*/ 0 h 114"/>
                  <a:gd name="T12" fmla="*/ 581 w 58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1" h="114">
                    <a:moveTo>
                      <a:pt x="581" y="0"/>
                    </a:moveTo>
                    <a:lnTo>
                      <a:pt x="290" y="0"/>
                    </a:lnTo>
                    <a:lnTo>
                      <a:pt x="0" y="0"/>
                    </a:lnTo>
                    <a:lnTo>
                      <a:pt x="0" y="114"/>
                    </a:lnTo>
                    <a:lnTo>
                      <a:pt x="581" y="114"/>
                    </a:lnTo>
                    <a:lnTo>
                      <a:pt x="581" y="0"/>
                    </a:lnTo>
                    <a:lnTo>
                      <a:pt x="581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3" name="Freeform 26">
                <a:extLst>
                  <a:ext uri="{FF2B5EF4-FFF2-40B4-BE49-F238E27FC236}">
                    <a16:creationId xmlns:a16="http://schemas.microsoft.com/office/drawing/2014/main" id="{2DC23A76-12B3-42F0-A51D-1C86169913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500" y="3695700"/>
                <a:ext cx="922338" cy="184150"/>
              </a:xfrm>
              <a:custGeom>
                <a:avLst/>
                <a:gdLst>
                  <a:gd name="T0" fmla="*/ 581 w 581"/>
                  <a:gd name="T1" fmla="*/ 116 h 116"/>
                  <a:gd name="T2" fmla="*/ 581 w 581"/>
                  <a:gd name="T3" fmla="*/ 0 h 116"/>
                  <a:gd name="T4" fmla="*/ 0 w 581"/>
                  <a:gd name="T5" fmla="*/ 0 h 116"/>
                  <a:gd name="T6" fmla="*/ 0 w 581"/>
                  <a:gd name="T7" fmla="*/ 116 h 116"/>
                  <a:gd name="T8" fmla="*/ 290 w 581"/>
                  <a:gd name="T9" fmla="*/ 116 h 116"/>
                  <a:gd name="T10" fmla="*/ 581 w 581"/>
                  <a:gd name="T11" fmla="*/ 116 h 116"/>
                  <a:gd name="T12" fmla="*/ 581 w 581"/>
                  <a:gd name="T13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1" h="116">
                    <a:moveTo>
                      <a:pt x="581" y="116"/>
                    </a:moveTo>
                    <a:lnTo>
                      <a:pt x="581" y="0"/>
                    </a:lnTo>
                    <a:lnTo>
                      <a:pt x="0" y="0"/>
                    </a:lnTo>
                    <a:lnTo>
                      <a:pt x="0" y="116"/>
                    </a:lnTo>
                    <a:lnTo>
                      <a:pt x="290" y="116"/>
                    </a:lnTo>
                    <a:lnTo>
                      <a:pt x="581" y="116"/>
                    </a:lnTo>
                    <a:lnTo>
                      <a:pt x="581" y="116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4" name="Freeform 27">
                <a:extLst>
                  <a:ext uri="{FF2B5EF4-FFF2-40B4-BE49-F238E27FC236}">
                    <a16:creationId xmlns:a16="http://schemas.microsoft.com/office/drawing/2014/main" id="{33E48A33-EDA3-4F85-8549-855E73EA87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5325" y="3751263"/>
                <a:ext cx="935038" cy="120650"/>
              </a:xfrm>
              <a:custGeom>
                <a:avLst/>
                <a:gdLst>
                  <a:gd name="T0" fmla="*/ 0 w 589"/>
                  <a:gd name="T1" fmla="*/ 0 h 76"/>
                  <a:gd name="T2" fmla="*/ 0 w 589"/>
                  <a:gd name="T3" fmla="*/ 76 h 76"/>
                  <a:gd name="T4" fmla="*/ 589 w 589"/>
                  <a:gd name="T5" fmla="*/ 76 h 76"/>
                  <a:gd name="T6" fmla="*/ 589 w 589"/>
                  <a:gd name="T7" fmla="*/ 0 h 76"/>
                  <a:gd name="T8" fmla="*/ 295 w 589"/>
                  <a:gd name="T9" fmla="*/ 0 h 76"/>
                  <a:gd name="T10" fmla="*/ 0 w 589"/>
                  <a:gd name="T11" fmla="*/ 0 h 76"/>
                  <a:gd name="T12" fmla="*/ 0 w 589"/>
                  <a:gd name="T13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9" h="76">
                    <a:moveTo>
                      <a:pt x="0" y="0"/>
                    </a:moveTo>
                    <a:lnTo>
                      <a:pt x="0" y="76"/>
                    </a:lnTo>
                    <a:lnTo>
                      <a:pt x="589" y="76"/>
                    </a:lnTo>
                    <a:lnTo>
                      <a:pt x="589" y="0"/>
                    </a:lnTo>
                    <a:lnTo>
                      <a:pt x="29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5" name="Freeform 28">
                <a:extLst>
                  <a:ext uri="{FF2B5EF4-FFF2-40B4-BE49-F238E27FC236}">
                    <a16:creationId xmlns:a16="http://schemas.microsoft.com/office/drawing/2014/main" id="{DB860444-5FAD-43B6-814E-FA3F3F89F2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5325" y="3871913"/>
                <a:ext cx="935038" cy="119062"/>
              </a:xfrm>
              <a:custGeom>
                <a:avLst/>
                <a:gdLst>
                  <a:gd name="T0" fmla="*/ 0 w 589"/>
                  <a:gd name="T1" fmla="*/ 0 h 75"/>
                  <a:gd name="T2" fmla="*/ 0 w 589"/>
                  <a:gd name="T3" fmla="*/ 75 h 75"/>
                  <a:gd name="T4" fmla="*/ 295 w 589"/>
                  <a:gd name="T5" fmla="*/ 75 h 75"/>
                  <a:gd name="T6" fmla="*/ 589 w 589"/>
                  <a:gd name="T7" fmla="*/ 75 h 75"/>
                  <a:gd name="T8" fmla="*/ 589 w 589"/>
                  <a:gd name="T9" fmla="*/ 0 h 75"/>
                  <a:gd name="T10" fmla="*/ 0 w 589"/>
                  <a:gd name="T11" fmla="*/ 0 h 75"/>
                  <a:gd name="T12" fmla="*/ 0 w 589"/>
                  <a:gd name="T1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9" h="75">
                    <a:moveTo>
                      <a:pt x="0" y="0"/>
                    </a:moveTo>
                    <a:lnTo>
                      <a:pt x="0" y="75"/>
                    </a:lnTo>
                    <a:lnTo>
                      <a:pt x="295" y="75"/>
                    </a:lnTo>
                    <a:lnTo>
                      <a:pt x="589" y="75"/>
                    </a:lnTo>
                    <a:lnTo>
                      <a:pt x="58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6" name="Line 29">
                <a:extLst>
                  <a:ext uri="{FF2B5EF4-FFF2-40B4-BE49-F238E27FC236}">
                    <a16:creationId xmlns:a16="http://schemas.microsoft.com/office/drawing/2014/main" id="{AA120EC3-4879-4F7F-80F8-A38DEC460F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111875" y="3135313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7" name="Line 30">
                <a:extLst>
                  <a:ext uri="{FF2B5EF4-FFF2-40B4-BE49-F238E27FC236}">
                    <a16:creationId xmlns:a16="http://schemas.microsoft.com/office/drawing/2014/main" id="{71AA7084-8A00-4234-9772-3B534881E6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11875" y="3135313"/>
                <a:ext cx="0" cy="379412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8" name="Freeform 31">
                <a:extLst>
                  <a:ext uri="{FF2B5EF4-FFF2-40B4-BE49-F238E27FC236}">
                    <a16:creationId xmlns:a16="http://schemas.microsoft.com/office/drawing/2014/main" id="{FE42B0CB-6B00-46D8-9762-A98EDE487F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1875" y="3514725"/>
                <a:ext cx="461963" cy="365125"/>
              </a:xfrm>
              <a:custGeom>
                <a:avLst/>
                <a:gdLst>
                  <a:gd name="T0" fmla="*/ 0 w 291"/>
                  <a:gd name="T1" fmla="*/ 230 h 230"/>
                  <a:gd name="T2" fmla="*/ 291 w 291"/>
                  <a:gd name="T3" fmla="*/ 230 h 230"/>
                  <a:gd name="T4" fmla="*/ 291 w 291"/>
                  <a:gd name="T5" fmla="*/ 114 h 230"/>
                  <a:gd name="T6" fmla="*/ 291 w 291"/>
                  <a:gd name="T7" fmla="*/ 0 h 230"/>
                  <a:gd name="T8" fmla="*/ 0 w 291"/>
                  <a:gd name="T9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230">
                    <a:moveTo>
                      <a:pt x="0" y="230"/>
                    </a:moveTo>
                    <a:lnTo>
                      <a:pt x="291" y="230"/>
                    </a:lnTo>
                    <a:lnTo>
                      <a:pt x="291" y="114"/>
                    </a:lnTo>
                    <a:lnTo>
                      <a:pt x="291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9" name="Line 32">
                <a:extLst>
                  <a:ext uri="{FF2B5EF4-FFF2-40B4-BE49-F238E27FC236}">
                    <a16:creationId xmlns:a16="http://schemas.microsoft.com/office/drawing/2014/main" id="{2999CDEF-2124-4C8D-8A1F-BB436A91E5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886450" y="3135313"/>
                <a:ext cx="225425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0" name="Freeform 33">
                <a:extLst>
                  <a:ext uri="{FF2B5EF4-FFF2-40B4-BE49-F238E27FC236}">
                    <a16:creationId xmlns:a16="http://schemas.microsoft.com/office/drawing/2014/main" id="{1EACAB04-F60F-48AF-9971-311B53EC8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500" y="3514725"/>
                <a:ext cx="460375" cy="365125"/>
              </a:xfrm>
              <a:custGeom>
                <a:avLst/>
                <a:gdLst>
                  <a:gd name="T0" fmla="*/ 290 w 290"/>
                  <a:gd name="T1" fmla="*/ 0 h 230"/>
                  <a:gd name="T2" fmla="*/ 0 w 290"/>
                  <a:gd name="T3" fmla="*/ 0 h 230"/>
                  <a:gd name="T4" fmla="*/ 0 w 290"/>
                  <a:gd name="T5" fmla="*/ 114 h 230"/>
                  <a:gd name="T6" fmla="*/ 0 w 290"/>
                  <a:gd name="T7" fmla="*/ 230 h 230"/>
                  <a:gd name="T8" fmla="*/ 290 w 290"/>
                  <a:gd name="T9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0" h="230">
                    <a:moveTo>
                      <a:pt x="290" y="0"/>
                    </a:moveTo>
                    <a:lnTo>
                      <a:pt x="0" y="0"/>
                    </a:lnTo>
                    <a:lnTo>
                      <a:pt x="0" y="114"/>
                    </a:lnTo>
                    <a:lnTo>
                      <a:pt x="0" y="230"/>
                    </a:lnTo>
                    <a:lnTo>
                      <a:pt x="290" y="230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1" name="Line 34">
                <a:extLst>
                  <a:ext uri="{FF2B5EF4-FFF2-40B4-BE49-F238E27FC236}">
                    <a16:creationId xmlns:a16="http://schemas.microsoft.com/office/drawing/2014/main" id="{25911C66-1B4B-4E87-9338-55138412C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111875" y="4114800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2" name="Line 35">
                <a:extLst>
                  <a:ext uri="{FF2B5EF4-FFF2-40B4-BE49-F238E27FC236}">
                    <a16:creationId xmlns:a16="http://schemas.microsoft.com/office/drawing/2014/main" id="{1536B68E-3C3E-4770-8915-BC6F919D27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11875" y="3879850"/>
                <a:ext cx="0" cy="23495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3" name="Line 36">
                <a:extLst>
                  <a:ext uri="{FF2B5EF4-FFF2-40B4-BE49-F238E27FC236}">
                    <a16:creationId xmlns:a16="http://schemas.microsoft.com/office/drawing/2014/main" id="{A6289B62-4B29-4C98-B400-BBE33BE75D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886450" y="4114800"/>
                <a:ext cx="225425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4" name="Freeform 37">
                <a:extLst>
                  <a:ext uri="{FF2B5EF4-FFF2-40B4-BE49-F238E27FC236}">
                    <a16:creationId xmlns:a16="http://schemas.microsoft.com/office/drawing/2014/main" id="{7259DA33-D657-445D-A52A-BB334B8C3E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3638" y="3751263"/>
                <a:ext cx="466725" cy="239712"/>
              </a:xfrm>
              <a:custGeom>
                <a:avLst/>
                <a:gdLst>
                  <a:gd name="T0" fmla="*/ 0 w 294"/>
                  <a:gd name="T1" fmla="*/ 151 h 151"/>
                  <a:gd name="T2" fmla="*/ 294 w 294"/>
                  <a:gd name="T3" fmla="*/ 151 h 151"/>
                  <a:gd name="T4" fmla="*/ 294 w 294"/>
                  <a:gd name="T5" fmla="*/ 76 h 151"/>
                  <a:gd name="T6" fmla="*/ 294 w 294"/>
                  <a:gd name="T7" fmla="*/ 0 h 151"/>
                  <a:gd name="T8" fmla="*/ 0 w 294"/>
                  <a:gd name="T9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4" h="151">
                    <a:moveTo>
                      <a:pt x="0" y="151"/>
                    </a:moveTo>
                    <a:lnTo>
                      <a:pt x="294" y="151"/>
                    </a:lnTo>
                    <a:lnTo>
                      <a:pt x="294" y="76"/>
                    </a:lnTo>
                    <a:lnTo>
                      <a:pt x="294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4" name="Freeform 47">
                <a:extLst>
                  <a:ext uri="{FF2B5EF4-FFF2-40B4-BE49-F238E27FC236}">
                    <a16:creationId xmlns:a16="http://schemas.microsoft.com/office/drawing/2014/main" id="{8D114AA9-0A8E-4943-9B51-DF54ED42C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5325" y="3751263"/>
                <a:ext cx="468313" cy="239712"/>
              </a:xfrm>
              <a:custGeom>
                <a:avLst/>
                <a:gdLst>
                  <a:gd name="T0" fmla="*/ 295 w 295"/>
                  <a:gd name="T1" fmla="*/ 0 h 151"/>
                  <a:gd name="T2" fmla="*/ 0 w 295"/>
                  <a:gd name="T3" fmla="*/ 0 h 151"/>
                  <a:gd name="T4" fmla="*/ 0 w 295"/>
                  <a:gd name="T5" fmla="*/ 76 h 151"/>
                  <a:gd name="T6" fmla="*/ 0 w 295"/>
                  <a:gd name="T7" fmla="*/ 151 h 151"/>
                  <a:gd name="T8" fmla="*/ 295 w 295"/>
                  <a:gd name="T9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5" h="151">
                    <a:moveTo>
                      <a:pt x="295" y="0"/>
                    </a:moveTo>
                    <a:lnTo>
                      <a:pt x="0" y="0"/>
                    </a:lnTo>
                    <a:lnTo>
                      <a:pt x="0" y="76"/>
                    </a:lnTo>
                    <a:lnTo>
                      <a:pt x="0" y="151"/>
                    </a:lnTo>
                    <a:lnTo>
                      <a:pt x="295" y="151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2" name="Line 55">
                <a:extLst>
                  <a:ext uri="{FF2B5EF4-FFF2-40B4-BE49-F238E27FC236}">
                    <a16:creationId xmlns:a16="http://schemas.microsoft.com/office/drawing/2014/main" id="{AEC6C2C9-8949-4AD9-965E-4BEC6075A4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85038" y="4146550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3" name="Line 56">
                <a:extLst>
                  <a:ext uri="{FF2B5EF4-FFF2-40B4-BE49-F238E27FC236}">
                    <a16:creationId xmlns:a16="http://schemas.microsoft.com/office/drawing/2014/main" id="{A379E63D-D798-419C-9C87-AA8437EB6F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513638" y="3409950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4" name="Line 57">
                <a:extLst>
                  <a:ext uri="{FF2B5EF4-FFF2-40B4-BE49-F238E27FC236}">
                    <a16:creationId xmlns:a16="http://schemas.microsoft.com/office/drawing/2014/main" id="{68CBB498-3CF0-4BBA-B81C-DD9AE2FDB5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85038" y="3409950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5" name="Line 58">
                <a:extLst>
                  <a:ext uri="{FF2B5EF4-FFF2-40B4-BE49-F238E27FC236}">
                    <a16:creationId xmlns:a16="http://schemas.microsoft.com/office/drawing/2014/main" id="{8A509141-E292-497C-AA2B-C8C24D09F0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513638" y="4146550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6" name="Line 59">
                <a:extLst>
                  <a:ext uri="{FF2B5EF4-FFF2-40B4-BE49-F238E27FC236}">
                    <a16:creationId xmlns:a16="http://schemas.microsoft.com/office/drawing/2014/main" id="{D76EBE35-E467-402C-A0D8-E6DF192F3B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13638" y="3990975"/>
                <a:ext cx="0" cy="155575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7" name="Line 60">
                <a:extLst>
                  <a:ext uri="{FF2B5EF4-FFF2-40B4-BE49-F238E27FC236}">
                    <a16:creationId xmlns:a16="http://schemas.microsoft.com/office/drawing/2014/main" id="{2806D5C9-90E0-473A-B914-3674A1C948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13638" y="3409950"/>
                <a:ext cx="0" cy="341312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8" name="Line 61">
                <a:extLst>
                  <a:ext uri="{FF2B5EF4-FFF2-40B4-BE49-F238E27FC236}">
                    <a16:creationId xmlns:a16="http://schemas.microsoft.com/office/drawing/2014/main" id="{6C77ABD2-90F7-4D5A-8782-1DB35C2C2B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651500" y="3695700"/>
                <a:ext cx="922338" cy="0"/>
              </a:xfrm>
              <a:prstGeom prst="line">
                <a:avLst/>
              </a:prstGeom>
              <a:noFill/>
              <a:ln w="26988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1" name="Line 64">
                <a:extLst>
                  <a:ext uri="{FF2B5EF4-FFF2-40B4-BE49-F238E27FC236}">
                    <a16:creationId xmlns:a16="http://schemas.microsoft.com/office/drawing/2014/main" id="{48465270-17D8-4062-807F-609C980308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45325" y="3871913"/>
                <a:ext cx="935038" cy="0"/>
              </a:xfrm>
              <a:prstGeom prst="line">
                <a:avLst/>
              </a:prstGeom>
              <a:noFill/>
              <a:ln w="26988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5" name="Freeform 118">
                <a:extLst>
                  <a:ext uri="{FF2B5EF4-FFF2-40B4-BE49-F238E27FC236}">
                    <a16:creationId xmlns:a16="http://schemas.microsoft.com/office/drawing/2014/main" id="{1DF0B845-66A2-4F9C-A506-C0CF1A47CD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3300" y="3041650"/>
                <a:ext cx="52388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4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6" name="Freeform 119">
                <a:extLst>
                  <a:ext uri="{FF2B5EF4-FFF2-40B4-BE49-F238E27FC236}">
                    <a16:creationId xmlns:a16="http://schemas.microsoft.com/office/drawing/2014/main" id="{07E65EFF-53F6-4A30-8577-2EF6FD3E7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1713" y="2430463"/>
                <a:ext cx="50800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4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7" name="Freeform 120">
                <a:extLst>
                  <a:ext uri="{FF2B5EF4-FFF2-40B4-BE49-F238E27FC236}">
                    <a16:creationId xmlns:a16="http://schemas.microsoft.com/office/drawing/2014/main" id="{E3596D32-93E6-450A-8779-4DF9D8615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8225" y="3209925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5 w 29"/>
                  <a:gd name="T7" fmla="*/ 0 h 29"/>
                  <a:gd name="T8" fmla="*/ 5 w 29"/>
                  <a:gd name="T9" fmla="*/ 5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5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5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8" name="Freeform 121">
                <a:extLst>
                  <a:ext uri="{FF2B5EF4-FFF2-40B4-BE49-F238E27FC236}">
                    <a16:creationId xmlns:a16="http://schemas.microsoft.com/office/drawing/2014/main" id="{2C601CF2-D72B-4857-B5D5-A05D453B45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6788" y="3270250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9" name="Freeform 122">
                <a:extLst>
                  <a:ext uri="{FF2B5EF4-FFF2-40B4-BE49-F238E27FC236}">
                    <a16:creationId xmlns:a16="http://schemas.microsoft.com/office/drawing/2014/main" id="{90C42971-1DE1-4218-A4B6-2311D68452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9950" y="3348038"/>
                <a:ext cx="52388" cy="50800"/>
              </a:xfrm>
              <a:custGeom>
                <a:avLst/>
                <a:gdLst>
                  <a:gd name="T0" fmla="*/ 24 w 29"/>
                  <a:gd name="T1" fmla="*/ 25 h 29"/>
                  <a:gd name="T2" fmla="*/ 29 w 29"/>
                  <a:gd name="T3" fmla="*/ 15 h 29"/>
                  <a:gd name="T4" fmla="*/ 24 w 29"/>
                  <a:gd name="T5" fmla="*/ 5 h 29"/>
                  <a:gd name="T6" fmla="*/ 14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4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4" y="5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0" name="Freeform 123">
                <a:extLst>
                  <a:ext uri="{FF2B5EF4-FFF2-40B4-BE49-F238E27FC236}">
                    <a16:creationId xmlns:a16="http://schemas.microsoft.com/office/drawing/2014/main" id="{3AA6B9FE-6B58-4697-96B6-02DA24FCD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213" y="3408363"/>
                <a:ext cx="50800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5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4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1" name="Freeform 124">
                <a:extLst>
                  <a:ext uri="{FF2B5EF4-FFF2-40B4-BE49-F238E27FC236}">
                    <a16:creationId xmlns:a16="http://schemas.microsoft.com/office/drawing/2014/main" id="{E2AE0EB2-F605-4D6E-BF4B-A9202EA6E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5200" y="3340100"/>
                <a:ext cx="50800" cy="50800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2" name="Freeform 125">
                <a:extLst>
                  <a:ext uri="{FF2B5EF4-FFF2-40B4-BE49-F238E27FC236}">
                    <a16:creationId xmlns:a16="http://schemas.microsoft.com/office/drawing/2014/main" id="{6654110F-067C-4B43-932A-017F6D147F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1400" y="3340100"/>
                <a:ext cx="52388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3" name="Freeform 126">
                <a:extLst>
                  <a:ext uri="{FF2B5EF4-FFF2-40B4-BE49-F238E27FC236}">
                    <a16:creationId xmlns:a16="http://schemas.microsoft.com/office/drawing/2014/main" id="{7F163141-5924-496E-AC94-DEC34962DA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9825" y="3360738"/>
                <a:ext cx="49213" cy="50800"/>
              </a:xfrm>
              <a:custGeom>
                <a:avLst/>
                <a:gdLst>
                  <a:gd name="T0" fmla="*/ 24 w 28"/>
                  <a:gd name="T1" fmla="*/ 24 h 29"/>
                  <a:gd name="T2" fmla="*/ 28 w 28"/>
                  <a:gd name="T3" fmla="*/ 14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4 h 29"/>
                  <a:gd name="T12" fmla="*/ 4 w 28"/>
                  <a:gd name="T13" fmla="*/ 24 h 29"/>
                  <a:gd name="T14" fmla="*/ 14 w 28"/>
                  <a:gd name="T15" fmla="*/ 29 h 29"/>
                  <a:gd name="T16" fmla="*/ 24 w 28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4"/>
                    </a:moveTo>
                    <a:cubicBezTo>
                      <a:pt x="27" y="22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4" name="Freeform 127">
                <a:extLst>
                  <a:ext uri="{FF2B5EF4-FFF2-40B4-BE49-F238E27FC236}">
                    <a16:creationId xmlns:a16="http://schemas.microsoft.com/office/drawing/2014/main" id="{12A9731F-05A9-42BD-AE45-AA862C0BBF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6800" y="3411538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6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6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5" name="Freeform 128">
                <a:extLst>
                  <a:ext uri="{FF2B5EF4-FFF2-40B4-BE49-F238E27FC236}">
                    <a16:creationId xmlns:a16="http://schemas.microsoft.com/office/drawing/2014/main" id="{0E4FB9E3-E6CD-440D-9EAF-4C62A9D80F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3300" y="3411538"/>
                <a:ext cx="52388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6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6"/>
                      <a:pt x="0" y="10"/>
                      <a:pt x="0" y="14"/>
                    </a:cubicBezTo>
                    <a:cubicBezTo>
                      <a:pt x="0" y="18"/>
                      <a:pt x="2" y="21"/>
                      <a:pt x="4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6" name="Freeform 129">
                <a:extLst>
                  <a:ext uri="{FF2B5EF4-FFF2-40B4-BE49-F238E27FC236}">
                    <a16:creationId xmlns:a16="http://schemas.microsoft.com/office/drawing/2014/main" id="{B789BA2B-13DC-4CEE-95E2-E19F81759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8538" y="3482975"/>
                <a:ext cx="52388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7" name="Freeform 130">
                <a:extLst>
                  <a:ext uri="{FF2B5EF4-FFF2-40B4-BE49-F238E27FC236}">
                    <a16:creationId xmlns:a16="http://schemas.microsoft.com/office/drawing/2014/main" id="{FEA26835-36DD-4BA0-96EB-27294DEF7D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6450" y="3505200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5 w 29"/>
                  <a:gd name="T7" fmla="*/ 0 h 29"/>
                  <a:gd name="T8" fmla="*/ 5 w 29"/>
                  <a:gd name="T9" fmla="*/ 5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5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5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8" name="Freeform 131">
                <a:extLst>
                  <a:ext uri="{FF2B5EF4-FFF2-40B4-BE49-F238E27FC236}">
                    <a16:creationId xmlns:a16="http://schemas.microsoft.com/office/drawing/2014/main" id="{46AC60E7-CCC3-4FAB-BEF6-FCDE1F36CD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6775" y="3533775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5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5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4" y="5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4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39" name="Freeform 132">
                <a:extLst>
                  <a:ext uri="{FF2B5EF4-FFF2-40B4-BE49-F238E27FC236}">
                    <a16:creationId xmlns:a16="http://schemas.microsoft.com/office/drawing/2014/main" id="{749601E5-17B1-4D24-8659-EA6835C29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1863" y="3557588"/>
                <a:ext cx="52388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4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5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0" name="Freeform 133">
                <a:extLst>
                  <a:ext uri="{FF2B5EF4-FFF2-40B4-BE49-F238E27FC236}">
                    <a16:creationId xmlns:a16="http://schemas.microsoft.com/office/drawing/2014/main" id="{F88DA5AD-656D-45D0-AD37-041ADEA8A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1713" y="3563938"/>
                <a:ext cx="50800" cy="50800"/>
              </a:xfrm>
              <a:custGeom>
                <a:avLst/>
                <a:gdLst>
                  <a:gd name="T0" fmla="*/ 24 w 28"/>
                  <a:gd name="T1" fmla="*/ 24 h 28"/>
                  <a:gd name="T2" fmla="*/ 28 w 28"/>
                  <a:gd name="T3" fmla="*/ 14 h 28"/>
                  <a:gd name="T4" fmla="*/ 24 w 28"/>
                  <a:gd name="T5" fmla="*/ 4 h 28"/>
                  <a:gd name="T6" fmla="*/ 14 w 28"/>
                  <a:gd name="T7" fmla="*/ 0 h 28"/>
                  <a:gd name="T8" fmla="*/ 4 w 28"/>
                  <a:gd name="T9" fmla="*/ 4 h 28"/>
                  <a:gd name="T10" fmla="*/ 0 w 28"/>
                  <a:gd name="T11" fmla="*/ 14 h 28"/>
                  <a:gd name="T12" fmla="*/ 4 w 28"/>
                  <a:gd name="T13" fmla="*/ 24 h 28"/>
                  <a:gd name="T14" fmla="*/ 14 w 28"/>
                  <a:gd name="T15" fmla="*/ 28 h 28"/>
                  <a:gd name="T16" fmla="*/ 24 w 28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8">
                    <a:moveTo>
                      <a:pt x="24" y="24"/>
                    </a:moveTo>
                    <a:cubicBezTo>
                      <a:pt x="27" y="21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1" name="Freeform 134">
                <a:extLst>
                  <a:ext uri="{FF2B5EF4-FFF2-40B4-BE49-F238E27FC236}">
                    <a16:creationId xmlns:a16="http://schemas.microsoft.com/office/drawing/2014/main" id="{5940E041-55EF-45E0-996D-C10526084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6800" y="3560763"/>
                <a:ext cx="50800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2" name="Freeform 135">
                <a:extLst>
                  <a:ext uri="{FF2B5EF4-FFF2-40B4-BE49-F238E27FC236}">
                    <a16:creationId xmlns:a16="http://schemas.microsoft.com/office/drawing/2014/main" id="{EDB6D1EE-4870-4AD1-8CDA-9B5F1B9873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6650" y="3554413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3" name="Freeform 136">
                <a:extLst>
                  <a:ext uri="{FF2B5EF4-FFF2-40B4-BE49-F238E27FC236}">
                    <a16:creationId xmlns:a16="http://schemas.microsoft.com/office/drawing/2014/main" id="{5753A7B6-F9B1-424E-913E-8CDBAFCB94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1738" y="3514725"/>
                <a:ext cx="52388" cy="50800"/>
              </a:xfrm>
              <a:custGeom>
                <a:avLst/>
                <a:gdLst>
                  <a:gd name="T0" fmla="*/ 24 w 29"/>
                  <a:gd name="T1" fmla="*/ 25 h 29"/>
                  <a:gd name="T2" fmla="*/ 29 w 29"/>
                  <a:gd name="T3" fmla="*/ 15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4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4" y="4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4" name="Freeform 137">
                <a:extLst>
                  <a:ext uri="{FF2B5EF4-FFF2-40B4-BE49-F238E27FC236}">
                    <a16:creationId xmlns:a16="http://schemas.microsoft.com/office/drawing/2014/main" id="{D356C080-3998-4E9F-A932-2F64085F0A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9950" y="3668713"/>
                <a:ext cx="52388" cy="52387"/>
              </a:xfrm>
              <a:custGeom>
                <a:avLst/>
                <a:gdLst>
                  <a:gd name="T0" fmla="*/ 24 w 29"/>
                  <a:gd name="T1" fmla="*/ 24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4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5" name="Freeform 138">
                <a:extLst>
                  <a:ext uri="{FF2B5EF4-FFF2-40B4-BE49-F238E27FC236}">
                    <a16:creationId xmlns:a16="http://schemas.microsoft.com/office/drawing/2014/main" id="{4EC34F42-7D80-4B3E-899E-94664483D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9638" y="3635375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4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6" name="Freeform 139">
                <a:extLst>
                  <a:ext uri="{FF2B5EF4-FFF2-40B4-BE49-F238E27FC236}">
                    <a16:creationId xmlns:a16="http://schemas.microsoft.com/office/drawing/2014/main" id="{D1A39ED9-26E6-4C44-A782-1E18B9AB59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1538" y="3773488"/>
                <a:ext cx="52388" cy="49212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7" name="Freeform 140">
                <a:extLst>
                  <a:ext uri="{FF2B5EF4-FFF2-40B4-BE49-F238E27FC236}">
                    <a16:creationId xmlns:a16="http://schemas.microsoft.com/office/drawing/2014/main" id="{99909B16-2C11-48B3-BA78-6CA0419AFA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21375" y="3824288"/>
                <a:ext cx="52388" cy="50800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8" name="Freeform 141">
                <a:extLst>
                  <a:ext uri="{FF2B5EF4-FFF2-40B4-BE49-F238E27FC236}">
                    <a16:creationId xmlns:a16="http://schemas.microsoft.com/office/drawing/2014/main" id="{8EF4B9F8-2D4E-4D90-BF67-4333293F72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8050" y="3846513"/>
                <a:ext cx="49213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5 h 29"/>
                  <a:gd name="T6" fmla="*/ 14 w 28"/>
                  <a:gd name="T7" fmla="*/ 0 h 29"/>
                  <a:gd name="T8" fmla="*/ 4 w 28"/>
                  <a:gd name="T9" fmla="*/ 5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5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9" name="Freeform 142">
                <a:extLst>
                  <a:ext uri="{FF2B5EF4-FFF2-40B4-BE49-F238E27FC236}">
                    <a16:creationId xmlns:a16="http://schemas.microsoft.com/office/drawing/2014/main" id="{F6136DF0-722B-425A-A8A6-2C1518EC1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6625" y="3898900"/>
                <a:ext cx="49213" cy="50800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4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0" name="Freeform 143">
                <a:extLst>
                  <a:ext uri="{FF2B5EF4-FFF2-40B4-BE49-F238E27FC236}">
                    <a16:creationId xmlns:a16="http://schemas.microsoft.com/office/drawing/2014/main" id="{E0A89706-86BE-4662-8AE2-A2554F481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9963" y="3878263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1" name="Freeform 144">
                <a:extLst>
                  <a:ext uri="{FF2B5EF4-FFF2-40B4-BE49-F238E27FC236}">
                    <a16:creationId xmlns:a16="http://schemas.microsoft.com/office/drawing/2014/main" id="{1329DC0A-25D6-41B3-A9DA-E5237B183E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1388" y="3963988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4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2" name="Freeform 145">
                <a:extLst>
                  <a:ext uri="{FF2B5EF4-FFF2-40B4-BE49-F238E27FC236}">
                    <a16:creationId xmlns:a16="http://schemas.microsoft.com/office/drawing/2014/main" id="{F747F682-F0ED-452B-9E59-9FCBB0C9F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1713" y="3946525"/>
                <a:ext cx="50800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5 h 29"/>
                  <a:gd name="T6" fmla="*/ 14 w 28"/>
                  <a:gd name="T7" fmla="*/ 0 h 29"/>
                  <a:gd name="T8" fmla="*/ 4 w 28"/>
                  <a:gd name="T9" fmla="*/ 5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5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3" name="Freeform 146">
                <a:extLst>
                  <a:ext uri="{FF2B5EF4-FFF2-40B4-BE49-F238E27FC236}">
                    <a16:creationId xmlns:a16="http://schemas.microsoft.com/office/drawing/2014/main" id="{02CF8C91-EA76-4011-A380-AF9626490E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6800" y="3998913"/>
                <a:ext cx="50800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5 w 29"/>
                  <a:gd name="T7" fmla="*/ 0 h 29"/>
                  <a:gd name="T8" fmla="*/ 5 w 29"/>
                  <a:gd name="T9" fmla="*/ 5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5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5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4" name="Freeform 147">
                <a:extLst>
                  <a:ext uri="{FF2B5EF4-FFF2-40B4-BE49-F238E27FC236}">
                    <a16:creationId xmlns:a16="http://schemas.microsoft.com/office/drawing/2014/main" id="{1B845FC7-046A-4E8F-A164-5FEF6146A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3300" y="4021138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4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4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4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5" name="Freeform 148">
                <a:extLst>
                  <a:ext uri="{FF2B5EF4-FFF2-40B4-BE49-F238E27FC236}">
                    <a16:creationId xmlns:a16="http://schemas.microsoft.com/office/drawing/2014/main" id="{7BD9B154-B651-4568-A9D6-7940A389E5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0438" y="4068763"/>
                <a:ext cx="52388" cy="50800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5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4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6" name="Freeform 149">
                <a:extLst>
                  <a:ext uri="{FF2B5EF4-FFF2-40B4-BE49-F238E27FC236}">
                    <a16:creationId xmlns:a16="http://schemas.microsoft.com/office/drawing/2014/main" id="{271BEC98-FD61-4A04-BC27-93EF3DD15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6638" y="4100513"/>
                <a:ext cx="50800" cy="49212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7" name="Freeform 150">
                <a:extLst>
                  <a:ext uri="{FF2B5EF4-FFF2-40B4-BE49-F238E27FC236}">
                    <a16:creationId xmlns:a16="http://schemas.microsoft.com/office/drawing/2014/main" id="{17027949-9D14-43C2-A493-5B75E61390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8538" y="4219575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8" name="Freeform 151">
                <a:extLst>
                  <a:ext uri="{FF2B5EF4-FFF2-40B4-BE49-F238E27FC236}">
                    <a16:creationId xmlns:a16="http://schemas.microsoft.com/office/drawing/2014/main" id="{93796040-BEBE-44F1-BEEB-DDF6BC0DC2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6625" y="3798888"/>
                <a:ext cx="50800" cy="50800"/>
              </a:xfrm>
              <a:custGeom>
                <a:avLst/>
                <a:gdLst>
                  <a:gd name="T0" fmla="*/ 24 w 29"/>
                  <a:gd name="T1" fmla="*/ 25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4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9" name="Freeform 152">
                <a:extLst>
                  <a:ext uri="{FF2B5EF4-FFF2-40B4-BE49-F238E27FC236}">
                    <a16:creationId xmlns:a16="http://schemas.microsoft.com/office/drawing/2014/main" id="{426B089F-CD10-45E7-9B0E-2A8221A68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9800" y="3689350"/>
                <a:ext cx="49213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4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0" name="Freeform 153">
                <a:extLst>
                  <a:ext uri="{FF2B5EF4-FFF2-40B4-BE49-F238E27FC236}">
                    <a16:creationId xmlns:a16="http://schemas.microsoft.com/office/drawing/2014/main" id="{5C98C908-D38F-4E82-A275-E683183AD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3300" y="3727450"/>
                <a:ext cx="52388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1" name="Freeform 154">
                <a:extLst>
                  <a:ext uri="{FF2B5EF4-FFF2-40B4-BE49-F238E27FC236}">
                    <a16:creationId xmlns:a16="http://schemas.microsoft.com/office/drawing/2014/main" id="{E35536C0-9BFB-4011-84FC-349B4C1FFB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8063" y="3649663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2" name="Freeform 155">
                <a:extLst>
                  <a:ext uri="{FF2B5EF4-FFF2-40B4-BE49-F238E27FC236}">
                    <a16:creationId xmlns:a16="http://schemas.microsoft.com/office/drawing/2014/main" id="{442DA90F-90BC-4E68-8281-91EE9303D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8063" y="3802063"/>
                <a:ext cx="50800" cy="49212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3" name="Freeform 156">
                <a:extLst>
                  <a:ext uri="{FF2B5EF4-FFF2-40B4-BE49-F238E27FC236}">
                    <a16:creationId xmlns:a16="http://schemas.microsoft.com/office/drawing/2014/main" id="{D9C6A0BE-9830-45A0-B53B-D70D80028E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0288" y="3873500"/>
                <a:ext cx="52388" cy="52387"/>
              </a:xfrm>
              <a:custGeom>
                <a:avLst/>
                <a:gdLst>
                  <a:gd name="T0" fmla="*/ 24 w 29"/>
                  <a:gd name="T1" fmla="*/ 24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4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4" name="Freeform 157">
                <a:extLst>
                  <a:ext uri="{FF2B5EF4-FFF2-40B4-BE49-F238E27FC236}">
                    <a16:creationId xmlns:a16="http://schemas.microsoft.com/office/drawing/2014/main" id="{B45A3122-1CEE-4551-AA74-D7453F4E6C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9975" y="3897313"/>
                <a:ext cx="52388" cy="49212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5" name="Freeform 158">
                <a:extLst>
                  <a:ext uri="{FF2B5EF4-FFF2-40B4-BE49-F238E27FC236}">
                    <a16:creationId xmlns:a16="http://schemas.microsoft.com/office/drawing/2014/main" id="{3AD01F00-DCD9-463A-97DC-C4EF1EE7E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1725" y="3849688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6" name="Freeform 159">
                <a:extLst>
                  <a:ext uri="{FF2B5EF4-FFF2-40B4-BE49-F238E27FC236}">
                    <a16:creationId xmlns:a16="http://schemas.microsoft.com/office/drawing/2014/main" id="{6E8FB2A4-0952-4D7A-953B-BA1925F39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0450" y="3779838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5 w 29"/>
                  <a:gd name="T7" fmla="*/ 0 h 29"/>
                  <a:gd name="T8" fmla="*/ 5 w 29"/>
                  <a:gd name="T9" fmla="*/ 5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5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5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7" name="Freeform 160">
                <a:extLst>
                  <a:ext uri="{FF2B5EF4-FFF2-40B4-BE49-F238E27FC236}">
                    <a16:creationId xmlns:a16="http://schemas.microsoft.com/office/drawing/2014/main" id="{ACB4052B-F37D-4064-961D-07CD2B4403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9975" y="3694113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5 w 29"/>
                  <a:gd name="T7" fmla="*/ 0 h 29"/>
                  <a:gd name="T8" fmla="*/ 5 w 29"/>
                  <a:gd name="T9" fmla="*/ 5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5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5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8" name="Freeform 161">
                <a:extLst>
                  <a:ext uri="{FF2B5EF4-FFF2-40B4-BE49-F238E27FC236}">
                    <a16:creationId xmlns:a16="http://schemas.microsoft.com/office/drawing/2014/main" id="{5157AB8C-F8A4-4714-AB71-726C61D59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1725" y="3625850"/>
                <a:ext cx="52388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5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4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69" name="Freeform 162">
                <a:extLst>
                  <a:ext uri="{FF2B5EF4-FFF2-40B4-BE49-F238E27FC236}">
                    <a16:creationId xmlns:a16="http://schemas.microsoft.com/office/drawing/2014/main" id="{3038240C-4A13-42A5-A610-8976ACE8C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3000" y="3668713"/>
                <a:ext cx="50800" cy="52387"/>
              </a:xfrm>
              <a:custGeom>
                <a:avLst/>
                <a:gdLst>
                  <a:gd name="T0" fmla="*/ 24 w 28"/>
                  <a:gd name="T1" fmla="*/ 24 h 29"/>
                  <a:gd name="T2" fmla="*/ 28 w 28"/>
                  <a:gd name="T3" fmla="*/ 14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4 h 29"/>
                  <a:gd name="T12" fmla="*/ 4 w 28"/>
                  <a:gd name="T13" fmla="*/ 24 h 29"/>
                  <a:gd name="T14" fmla="*/ 14 w 28"/>
                  <a:gd name="T15" fmla="*/ 29 h 29"/>
                  <a:gd name="T16" fmla="*/ 24 w 28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4"/>
                    </a:moveTo>
                    <a:cubicBezTo>
                      <a:pt x="27" y="22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0" name="Freeform 163">
                <a:extLst>
                  <a:ext uri="{FF2B5EF4-FFF2-40B4-BE49-F238E27FC236}">
                    <a16:creationId xmlns:a16="http://schemas.microsoft.com/office/drawing/2014/main" id="{05904AFE-A7A3-405B-BA8B-D5F202CE31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9825" y="3759200"/>
                <a:ext cx="50800" cy="49212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1" name="Freeform 164">
                <a:extLst>
                  <a:ext uri="{FF2B5EF4-FFF2-40B4-BE49-F238E27FC236}">
                    <a16:creationId xmlns:a16="http://schemas.microsoft.com/office/drawing/2014/main" id="{BB8D0919-7D0D-4174-9147-506ED9B7C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3638" y="3816350"/>
                <a:ext cx="50800" cy="50800"/>
              </a:xfrm>
              <a:custGeom>
                <a:avLst/>
                <a:gdLst>
                  <a:gd name="T0" fmla="*/ 24 w 29"/>
                  <a:gd name="T1" fmla="*/ 24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4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2" name="Freeform 165">
                <a:extLst>
                  <a:ext uri="{FF2B5EF4-FFF2-40B4-BE49-F238E27FC236}">
                    <a16:creationId xmlns:a16="http://schemas.microsoft.com/office/drawing/2014/main" id="{214259C8-3733-46E2-B539-01ACF2521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6650" y="3382963"/>
                <a:ext cx="52388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3" name="Freeform 166">
                <a:extLst>
                  <a:ext uri="{FF2B5EF4-FFF2-40B4-BE49-F238E27FC236}">
                    <a16:creationId xmlns:a16="http://schemas.microsoft.com/office/drawing/2014/main" id="{2771B83B-21F6-42A4-BCA6-1DD81942B0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6650" y="3611563"/>
                <a:ext cx="52388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4 h 29"/>
                  <a:gd name="T14" fmla="*/ 15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4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4" name="Freeform 167">
                <a:extLst>
                  <a:ext uri="{FF2B5EF4-FFF2-40B4-BE49-F238E27FC236}">
                    <a16:creationId xmlns:a16="http://schemas.microsoft.com/office/drawing/2014/main" id="{1AFDD549-1626-488E-8EAE-084B1BAFE6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3313" y="3663950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5" name="Freeform 168">
                <a:extLst>
                  <a:ext uri="{FF2B5EF4-FFF2-40B4-BE49-F238E27FC236}">
                    <a16:creationId xmlns:a16="http://schemas.microsoft.com/office/drawing/2014/main" id="{96FB5D24-B8FA-42F6-8C7E-B92C11099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8400" y="3703638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4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6" name="Freeform 169">
                <a:extLst>
                  <a:ext uri="{FF2B5EF4-FFF2-40B4-BE49-F238E27FC236}">
                    <a16:creationId xmlns:a16="http://schemas.microsoft.com/office/drawing/2014/main" id="{AD60976A-1F19-40B7-92C0-87B44342A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4738" y="3717925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4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7" name="Freeform 170">
                <a:extLst>
                  <a:ext uri="{FF2B5EF4-FFF2-40B4-BE49-F238E27FC236}">
                    <a16:creationId xmlns:a16="http://schemas.microsoft.com/office/drawing/2014/main" id="{63073154-E94B-4AD7-AC37-530F252A0E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86638" y="3821113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8" name="Freeform 171">
                <a:extLst>
                  <a:ext uri="{FF2B5EF4-FFF2-40B4-BE49-F238E27FC236}">
                    <a16:creationId xmlns:a16="http://schemas.microsoft.com/office/drawing/2014/main" id="{69F7F0E4-C78E-4CC1-97FB-0C750429DE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7913" y="3913188"/>
                <a:ext cx="50800" cy="50800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4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79" name="Freeform 172">
                <a:extLst>
                  <a:ext uri="{FF2B5EF4-FFF2-40B4-BE49-F238E27FC236}">
                    <a16:creationId xmlns:a16="http://schemas.microsoft.com/office/drawing/2014/main" id="{4A21C842-13D6-4D73-98DA-6ED30341D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4738" y="3997325"/>
                <a:ext cx="50800" cy="50800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0" name="Freeform 173">
                <a:extLst>
                  <a:ext uri="{FF2B5EF4-FFF2-40B4-BE49-F238E27FC236}">
                    <a16:creationId xmlns:a16="http://schemas.microsoft.com/office/drawing/2014/main" id="{497F1EB0-0ED1-4A08-9EE9-A8AD2DEED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6650" y="4025900"/>
                <a:ext cx="52388" cy="50800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4 h 29"/>
                  <a:gd name="T14" fmla="*/ 15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4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1" name="Freeform 174">
                <a:extLst>
                  <a:ext uri="{FF2B5EF4-FFF2-40B4-BE49-F238E27FC236}">
                    <a16:creationId xmlns:a16="http://schemas.microsoft.com/office/drawing/2014/main" id="{3B0F574B-6B53-4BFC-91B2-5F6308689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9825" y="4130675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4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2" name="Freeform 175">
                <a:extLst>
                  <a:ext uri="{FF2B5EF4-FFF2-40B4-BE49-F238E27FC236}">
                    <a16:creationId xmlns:a16="http://schemas.microsoft.com/office/drawing/2014/main" id="{D9854955-0A83-4DE8-85B0-CE2676EF2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1738" y="3983038"/>
                <a:ext cx="49213" cy="50800"/>
              </a:xfrm>
              <a:custGeom>
                <a:avLst/>
                <a:gdLst>
                  <a:gd name="T0" fmla="*/ 24 w 28"/>
                  <a:gd name="T1" fmla="*/ 24 h 29"/>
                  <a:gd name="T2" fmla="*/ 28 w 28"/>
                  <a:gd name="T3" fmla="*/ 14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4 h 29"/>
                  <a:gd name="T12" fmla="*/ 4 w 28"/>
                  <a:gd name="T13" fmla="*/ 24 h 29"/>
                  <a:gd name="T14" fmla="*/ 14 w 28"/>
                  <a:gd name="T15" fmla="*/ 29 h 29"/>
                  <a:gd name="T16" fmla="*/ 24 w 28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4"/>
                    </a:moveTo>
                    <a:cubicBezTo>
                      <a:pt x="27" y="22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3" name="Freeform 176">
                <a:extLst>
                  <a:ext uri="{FF2B5EF4-FFF2-40B4-BE49-F238E27FC236}">
                    <a16:creationId xmlns:a16="http://schemas.microsoft.com/office/drawing/2014/main" id="{9355BDEF-0170-43BA-9921-8C470D3E67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9825" y="3944938"/>
                <a:ext cx="52388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4" name="Freeform 177">
                <a:extLst>
                  <a:ext uri="{FF2B5EF4-FFF2-40B4-BE49-F238E27FC236}">
                    <a16:creationId xmlns:a16="http://schemas.microsoft.com/office/drawing/2014/main" id="{E8E2A0C4-B3F9-4F25-B4F2-B7E2564D0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3313" y="3844925"/>
                <a:ext cx="50800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5" name="Freeform 178">
                <a:extLst>
                  <a:ext uri="{FF2B5EF4-FFF2-40B4-BE49-F238E27FC236}">
                    <a16:creationId xmlns:a16="http://schemas.microsoft.com/office/drawing/2014/main" id="{3C096027-17F0-4175-A2A3-5E2AD5545A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9825" y="3778250"/>
                <a:ext cx="52388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6" name="Freeform 179">
                <a:extLst>
                  <a:ext uri="{FF2B5EF4-FFF2-40B4-BE49-F238E27FC236}">
                    <a16:creationId xmlns:a16="http://schemas.microsoft.com/office/drawing/2014/main" id="{03515B2E-4A6C-4ED3-8E78-752184E8E8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6500" y="3763963"/>
                <a:ext cx="52388" cy="52387"/>
              </a:xfrm>
              <a:custGeom>
                <a:avLst/>
                <a:gdLst>
                  <a:gd name="T0" fmla="*/ 24 w 29"/>
                  <a:gd name="T1" fmla="*/ 24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4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7" name="Freeform 180">
                <a:extLst>
                  <a:ext uri="{FF2B5EF4-FFF2-40B4-BE49-F238E27FC236}">
                    <a16:creationId xmlns:a16="http://schemas.microsoft.com/office/drawing/2014/main" id="{534BDFF7-3571-4A4F-9E70-684386DFD4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9838" y="3844925"/>
                <a:ext cx="52388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8" name="Freeform 181">
                <a:extLst>
                  <a:ext uri="{FF2B5EF4-FFF2-40B4-BE49-F238E27FC236}">
                    <a16:creationId xmlns:a16="http://schemas.microsoft.com/office/drawing/2014/main" id="{D81C1295-75AC-49B3-A1CC-0AECB38DCE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3163" y="3884613"/>
                <a:ext cx="49213" cy="50800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4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89" name="Freeform 182">
                <a:extLst>
                  <a:ext uri="{FF2B5EF4-FFF2-40B4-BE49-F238E27FC236}">
                    <a16:creationId xmlns:a16="http://schemas.microsoft.com/office/drawing/2014/main" id="{C3B02CD4-A5B2-4D38-A4AC-54BDD32FC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6663" y="3921125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</p:grp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id="{70785712-13E0-49D6-90B0-822F168430FD}"/>
                </a:ext>
              </a:extLst>
            </p:cNvPr>
            <p:cNvSpPr txBox="1"/>
            <p:nvPr/>
          </p:nvSpPr>
          <p:spPr>
            <a:xfrm>
              <a:off x="4755308" y="4685007"/>
              <a:ext cx="595335" cy="402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-100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D6F6F86B-56BA-4517-8AD5-B78244A9949A}"/>
                </a:ext>
              </a:extLst>
            </p:cNvPr>
            <p:cNvSpPr txBox="1"/>
            <p:nvPr/>
          </p:nvSpPr>
          <p:spPr>
            <a:xfrm>
              <a:off x="4869422" y="4161836"/>
              <a:ext cx="481221" cy="402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-50</a:t>
              </a:r>
            </a:p>
          </p:txBody>
        </p:sp>
        <p:sp>
          <p:nvSpPr>
            <p:cNvPr id="198" name="ZoneTexte 197">
              <a:extLst>
                <a:ext uri="{FF2B5EF4-FFF2-40B4-BE49-F238E27FC236}">
                  <a16:creationId xmlns:a16="http://schemas.microsoft.com/office/drawing/2014/main" id="{6E72C6D7-09F6-4E1B-801F-E46A2B9BFB42}"/>
                </a:ext>
              </a:extLst>
            </p:cNvPr>
            <p:cNvSpPr txBox="1"/>
            <p:nvPr/>
          </p:nvSpPr>
          <p:spPr>
            <a:xfrm>
              <a:off x="5051863" y="3638668"/>
              <a:ext cx="298780" cy="402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0</a:t>
              </a:r>
            </a:p>
          </p:txBody>
        </p:sp>
        <p:sp>
          <p:nvSpPr>
            <p:cNvPr id="199" name="ZoneTexte 198">
              <a:extLst>
                <a:ext uri="{FF2B5EF4-FFF2-40B4-BE49-F238E27FC236}">
                  <a16:creationId xmlns:a16="http://schemas.microsoft.com/office/drawing/2014/main" id="{E44188E0-1656-4BB6-989F-29831635F9D6}"/>
                </a:ext>
              </a:extLst>
            </p:cNvPr>
            <p:cNvSpPr txBox="1"/>
            <p:nvPr/>
          </p:nvSpPr>
          <p:spPr>
            <a:xfrm>
              <a:off x="4937750" y="3115500"/>
              <a:ext cx="412893" cy="402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50</a:t>
              </a:r>
            </a:p>
          </p:txBody>
        </p:sp>
        <p:sp>
          <p:nvSpPr>
            <p:cNvPr id="200" name="ZoneTexte 199">
              <a:extLst>
                <a:ext uri="{FF2B5EF4-FFF2-40B4-BE49-F238E27FC236}">
                  <a16:creationId xmlns:a16="http://schemas.microsoft.com/office/drawing/2014/main" id="{D8A1A1BD-D4AF-49B0-B596-26DB4DA838A7}"/>
                </a:ext>
              </a:extLst>
            </p:cNvPr>
            <p:cNvSpPr txBox="1"/>
            <p:nvPr/>
          </p:nvSpPr>
          <p:spPr>
            <a:xfrm>
              <a:off x="4823636" y="2592331"/>
              <a:ext cx="527007" cy="402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100</a:t>
              </a:r>
            </a:p>
          </p:txBody>
        </p:sp>
        <p:sp>
          <p:nvSpPr>
            <p:cNvPr id="208" name="ZoneTexte 207">
              <a:extLst>
                <a:ext uri="{FF2B5EF4-FFF2-40B4-BE49-F238E27FC236}">
                  <a16:creationId xmlns:a16="http://schemas.microsoft.com/office/drawing/2014/main" id="{C39D8500-8D06-42C0-AB8A-8CE17DDBB584}"/>
                </a:ext>
              </a:extLst>
            </p:cNvPr>
            <p:cNvSpPr txBox="1"/>
            <p:nvPr/>
          </p:nvSpPr>
          <p:spPr>
            <a:xfrm>
              <a:off x="5535359" y="4879499"/>
              <a:ext cx="1613583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 responder</a:t>
              </a:r>
              <a:b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 = 47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76FC6CD6-E84A-4287-BC8C-4F9D834ECBAB}"/>
                </a:ext>
              </a:extLst>
            </p:cNvPr>
            <p:cNvSpPr txBox="1"/>
            <p:nvPr/>
          </p:nvSpPr>
          <p:spPr>
            <a:xfrm>
              <a:off x="7149322" y="4879499"/>
              <a:ext cx="1208792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Responder</a:t>
              </a:r>
              <a:b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 = 18</a:t>
              </a:r>
            </a:p>
          </p:txBody>
        </p:sp>
      </p:grpSp>
      <p:sp>
        <p:nvSpPr>
          <p:cNvPr id="210" name="Rectangle 27">
            <a:extLst>
              <a:ext uri="{FF2B5EF4-FFF2-40B4-BE49-F238E27FC236}">
                <a16:creationId xmlns:a16="http://schemas.microsoft.com/office/drawing/2014/main" id="{EE2B09EC-D7A5-43D6-8721-32F8D859A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211" name="AutoShape 162">
            <a:extLst>
              <a:ext uri="{FF2B5EF4-FFF2-40B4-BE49-F238E27FC236}">
                <a16:creationId xmlns:a16="http://schemas.microsoft.com/office/drawing/2014/main" id="{351BA6F8-95D3-4B4C-B185-62AD791C8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212" name="ZoneTexte 23">
            <a:extLst>
              <a:ext uri="{FF2B5EF4-FFF2-40B4-BE49-F238E27FC236}">
                <a16:creationId xmlns:a16="http://schemas.microsoft.com/office/drawing/2014/main" id="{F29C9C86-51E0-4F5E-949A-7C2CA0DE1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  <p:sp>
        <p:nvSpPr>
          <p:cNvPr id="213" name="ZoneTexte 69">
            <a:extLst>
              <a:ext uri="{FF2B5EF4-FFF2-40B4-BE49-F238E27FC236}">
                <a16:creationId xmlns:a16="http://schemas.microsoft.com/office/drawing/2014/main" id="{08457582-CCAB-4BD3-A918-E1E64FD6F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6EC0DC9F-7871-40B4-97C4-71EA73EBE592}"/>
              </a:ext>
            </a:extLst>
          </p:cNvPr>
          <p:cNvGrpSpPr/>
          <p:nvPr/>
        </p:nvGrpSpPr>
        <p:grpSpPr>
          <a:xfrm>
            <a:off x="444593" y="2191668"/>
            <a:ext cx="4256771" cy="3469580"/>
            <a:chOff x="444593" y="2056249"/>
            <a:chExt cx="4256771" cy="3469580"/>
          </a:xfrm>
        </p:grpSpPr>
        <p:sp>
          <p:nvSpPr>
            <p:cNvPr id="215" name="AutoShape 126">
              <a:extLst>
                <a:ext uri="{FF2B5EF4-FFF2-40B4-BE49-F238E27FC236}">
                  <a16:creationId xmlns:a16="http://schemas.microsoft.com/office/drawing/2014/main" id="{B5B0669F-B003-4307-90E5-33D425CE1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872" y="2056249"/>
              <a:ext cx="1281492" cy="432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000"/>
            </a:p>
          </p:txBody>
        </p:sp>
        <p:sp>
          <p:nvSpPr>
            <p:cNvPr id="192" name="ZoneTexte 191">
              <a:extLst>
                <a:ext uri="{FF2B5EF4-FFF2-40B4-BE49-F238E27FC236}">
                  <a16:creationId xmlns:a16="http://schemas.microsoft.com/office/drawing/2014/main" id="{1CB10E47-8833-47D7-B46D-C954CB04D312}"/>
                </a:ext>
              </a:extLst>
            </p:cNvPr>
            <p:cNvSpPr txBox="1"/>
            <p:nvPr/>
          </p:nvSpPr>
          <p:spPr>
            <a:xfrm>
              <a:off x="490379" y="4674596"/>
              <a:ext cx="4812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-50</a:t>
              </a:r>
            </a:p>
          </p:txBody>
        </p:sp>
        <p:sp>
          <p:nvSpPr>
            <p:cNvPr id="195" name="ZoneTexte 194">
              <a:extLst>
                <a:ext uri="{FF2B5EF4-FFF2-40B4-BE49-F238E27FC236}">
                  <a16:creationId xmlns:a16="http://schemas.microsoft.com/office/drawing/2014/main" id="{F32716C4-B34A-4F2B-B771-3E6F8A27A1BC}"/>
                </a:ext>
              </a:extLst>
            </p:cNvPr>
            <p:cNvSpPr txBox="1"/>
            <p:nvPr/>
          </p:nvSpPr>
          <p:spPr>
            <a:xfrm>
              <a:off x="444593" y="2072278"/>
              <a:ext cx="5270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100</a:t>
              </a:r>
            </a:p>
          </p:txBody>
        </p:sp>
        <p:sp>
          <p:nvSpPr>
            <p:cNvPr id="204" name="ZoneTexte 203">
              <a:extLst>
                <a:ext uri="{FF2B5EF4-FFF2-40B4-BE49-F238E27FC236}">
                  <a16:creationId xmlns:a16="http://schemas.microsoft.com/office/drawing/2014/main" id="{1AC3B260-9B6B-40C1-B2CF-F3BEE684D867}"/>
                </a:ext>
              </a:extLst>
            </p:cNvPr>
            <p:cNvSpPr txBox="1"/>
            <p:nvPr/>
          </p:nvSpPr>
          <p:spPr>
            <a:xfrm>
              <a:off x="2189683" y="2352982"/>
              <a:ext cx="9319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dirty="0"/>
                <a:t>p = 0.17</a:t>
              </a:r>
            </a:p>
          </p:txBody>
        </p:sp>
        <p:grpSp>
          <p:nvGrpSpPr>
            <p:cNvPr id="190" name="Groupe 189">
              <a:extLst>
                <a:ext uri="{FF2B5EF4-FFF2-40B4-BE49-F238E27FC236}">
                  <a16:creationId xmlns:a16="http://schemas.microsoft.com/office/drawing/2014/main" id="{0668B41D-A8A7-4A79-9619-8E5CA249D45F}"/>
                </a:ext>
              </a:extLst>
            </p:cNvPr>
            <p:cNvGrpSpPr/>
            <p:nvPr/>
          </p:nvGrpSpPr>
          <p:grpSpPr>
            <a:xfrm>
              <a:off x="915293" y="2214312"/>
              <a:ext cx="3368675" cy="2661972"/>
              <a:chOff x="525463" y="2357438"/>
              <a:chExt cx="3368675" cy="2236787"/>
            </a:xfrm>
          </p:grpSpPr>
          <p:sp>
            <p:nvSpPr>
              <p:cNvPr id="13" name="Line 6">
                <a:extLst>
                  <a:ext uri="{FF2B5EF4-FFF2-40B4-BE49-F238E27FC236}">
                    <a16:creationId xmlns:a16="http://schemas.microsoft.com/office/drawing/2014/main" id="{023B9844-6AE2-4F83-AB2C-C170C4018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1188" y="3841750"/>
                <a:ext cx="0" cy="752475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4" name="Line 7">
                <a:extLst>
                  <a:ext uri="{FF2B5EF4-FFF2-40B4-BE49-F238E27FC236}">
                    <a16:creationId xmlns:a16="http://schemas.microsoft.com/office/drawing/2014/main" id="{CBF81542-94CA-4A45-B4C1-B01B363E3C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1188" y="2357438"/>
                <a:ext cx="0" cy="1484312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5" name="Line 8">
                <a:extLst>
                  <a:ext uri="{FF2B5EF4-FFF2-40B4-BE49-F238E27FC236}">
                    <a16:creationId xmlns:a16="http://schemas.microsoft.com/office/drawing/2014/main" id="{8C422613-B0A7-47AC-A8A3-3001D92295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1188" y="3841750"/>
                <a:ext cx="3282950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4" name="Line 17">
                <a:extLst>
                  <a:ext uri="{FF2B5EF4-FFF2-40B4-BE49-F238E27FC236}">
                    <a16:creationId xmlns:a16="http://schemas.microsoft.com/office/drawing/2014/main" id="{5BFAC11D-D84F-4950-A7A8-D8CC7A86F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463" y="2378075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5" name="Line 18">
                <a:extLst>
                  <a:ext uri="{FF2B5EF4-FFF2-40B4-BE49-F238E27FC236}">
                    <a16:creationId xmlns:a16="http://schemas.microsoft.com/office/drawing/2014/main" id="{CC356FA2-C2CF-4440-8A5B-35E12F7AAA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463" y="3109913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6" name="Line 19">
                <a:extLst>
                  <a:ext uri="{FF2B5EF4-FFF2-40B4-BE49-F238E27FC236}">
                    <a16:creationId xmlns:a16="http://schemas.microsoft.com/office/drawing/2014/main" id="{8E9DEA6D-F495-4784-908D-E9E7AB3E05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463" y="3841750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7" name="Line 20">
                <a:extLst>
                  <a:ext uri="{FF2B5EF4-FFF2-40B4-BE49-F238E27FC236}">
                    <a16:creationId xmlns:a16="http://schemas.microsoft.com/office/drawing/2014/main" id="{4F76DBEB-8356-4518-B54F-EB58AD30F3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463" y="4572000"/>
                <a:ext cx="85725" cy="0"/>
              </a:xfrm>
              <a:prstGeom prst="line">
                <a:avLst/>
              </a:prstGeom>
              <a:noFill/>
              <a:ln w="635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8" name="Freeform 21">
                <a:extLst>
                  <a:ext uri="{FF2B5EF4-FFF2-40B4-BE49-F238E27FC236}">
                    <a16:creationId xmlns:a16="http://schemas.microsoft.com/office/drawing/2014/main" id="{BC245A1D-84CB-445A-BA4A-E9A9516707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438" y="3530600"/>
                <a:ext cx="925513" cy="271462"/>
              </a:xfrm>
              <a:custGeom>
                <a:avLst/>
                <a:gdLst>
                  <a:gd name="T0" fmla="*/ 583 w 583"/>
                  <a:gd name="T1" fmla="*/ 171 h 171"/>
                  <a:gd name="T2" fmla="*/ 583 w 583"/>
                  <a:gd name="T3" fmla="*/ 0 h 171"/>
                  <a:gd name="T4" fmla="*/ 292 w 583"/>
                  <a:gd name="T5" fmla="*/ 0 h 171"/>
                  <a:gd name="T6" fmla="*/ 0 w 583"/>
                  <a:gd name="T7" fmla="*/ 0 h 171"/>
                  <a:gd name="T8" fmla="*/ 0 w 583"/>
                  <a:gd name="T9" fmla="*/ 171 h 171"/>
                  <a:gd name="T10" fmla="*/ 583 w 583"/>
                  <a:gd name="T11" fmla="*/ 171 h 171"/>
                  <a:gd name="T12" fmla="*/ 583 w 583"/>
                  <a:gd name="T13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71">
                    <a:moveTo>
                      <a:pt x="583" y="171"/>
                    </a:moveTo>
                    <a:lnTo>
                      <a:pt x="583" y="0"/>
                    </a:lnTo>
                    <a:lnTo>
                      <a:pt x="292" y="0"/>
                    </a:lnTo>
                    <a:lnTo>
                      <a:pt x="0" y="0"/>
                    </a:lnTo>
                    <a:lnTo>
                      <a:pt x="0" y="171"/>
                    </a:lnTo>
                    <a:lnTo>
                      <a:pt x="583" y="171"/>
                    </a:lnTo>
                    <a:lnTo>
                      <a:pt x="583" y="171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29" name="Freeform 22">
                <a:extLst>
                  <a:ext uri="{FF2B5EF4-FFF2-40B4-BE49-F238E27FC236}">
                    <a16:creationId xmlns:a16="http://schemas.microsoft.com/office/drawing/2014/main" id="{F2D01DCC-58CB-472E-9DB6-E126C5112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438" y="3802063"/>
                <a:ext cx="925513" cy="160337"/>
              </a:xfrm>
              <a:custGeom>
                <a:avLst/>
                <a:gdLst>
                  <a:gd name="T0" fmla="*/ 583 w 583"/>
                  <a:gd name="T1" fmla="*/ 101 h 101"/>
                  <a:gd name="T2" fmla="*/ 583 w 583"/>
                  <a:gd name="T3" fmla="*/ 0 h 101"/>
                  <a:gd name="T4" fmla="*/ 0 w 583"/>
                  <a:gd name="T5" fmla="*/ 0 h 101"/>
                  <a:gd name="T6" fmla="*/ 0 w 583"/>
                  <a:gd name="T7" fmla="*/ 101 h 101"/>
                  <a:gd name="T8" fmla="*/ 292 w 583"/>
                  <a:gd name="T9" fmla="*/ 101 h 101"/>
                  <a:gd name="T10" fmla="*/ 583 w 583"/>
                  <a:gd name="T11" fmla="*/ 101 h 101"/>
                  <a:gd name="T12" fmla="*/ 583 w 583"/>
                  <a:gd name="T13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3" h="101">
                    <a:moveTo>
                      <a:pt x="583" y="101"/>
                    </a:moveTo>
                    <a:lnTo>
                      <a:pt x="583" y="0"/>
                    </a:lnTo>
                    <a:lnTo>
                      <a:pt x="0" y="0"/>
                    </a:lnTo>
                    <a:lnTo>
                      <a:pt x="0" y="101"/>
                    </a:lnTo>
                    <a:lnTo>
                      <a:pt x="292" y="101"/>
                    </a:lnTo>
                    <a:lnTo>
                      <a:pt x="583" y="101"/>
                    </a:lnTo>
                    <a:lnTo>
                      <a:pt x="583" y="101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0" name="Freeform 23">
                <a:extLst>
                  <a:ext uri="{FF2B5EF4-FFF2-40B4-BE49-F238E27FC236}">
                    <a16:creationId xmlns:a16="http://schemas.microsoft.com/office/drawing/2014/main" id="{99BA4F07-50C6-4C1E-9A8B-1AABBDB79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263" y="3722688"/>
                <a:ext cx="935038" cy="147637"/>
              </a:xfrm>
              <a:custGeom>
                <a:avLst/>
                <a:gdLst>
                  <a:gd name="T0" fmla="*/ 0 w 589"/>
                  <a:gd name="T1" fmla="*/ 0 h 93"/>
                  <a:gd name="T2" fmla="*/ 0 w 589"/>
                  <a:gd name="T3" fmla="*/ 93 h 93"/>
                  <a:gd name="T4" fmla="*/ 589 w 589"/>
                  <a:gd name="T5" fmla="*/ 93 h 93"/>
                  <a:gd name="T6" fmla="*/ 589 w 589"/>
                  <a:gd name="T7" fmla="*/ 0 h 93"/>
                  <a:gd name="T8" fmla="*/ 295 w 589"/>
                  <a:gd name="T9" fmla="*/ 0 h 93"/>
                  <a:gd name="T10" fmla="*/ 0 w 589"/>
                  <a:gd name="T11" fmla="*/ 0 h 93"/>
                  <a:gd name="T12" fmla="*/ 0 w 589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9" h="93">
                    <a:moveTo>
                      <a:pt x="0" y="0"/>
                    </a:moveTo>
                    <a:lnTo>
                      <a:pt x="0" y="93"/>
                    </a:lnTo>
                    <a:lnTo>
                      <a:pt x="589" y="93"/>
                    </a:lnTo>
                    <a:lnTo>
                      <a:pt x="589" y="0"/>
                    </a:lnTo>
                    <a:lnTo>
                      <a:pt x="29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31" name="Freeform 24">
                <a:extLst>
                  <a:ext uri="{FF2B5EF4-FFF2-40B4-BE49-F238E27FC236}">
                    <a16:creationId xmlns:a16="http://schemas.microsoft.com/office/drawing/2014/main" id="{1980924B-F78D-465F-A9BF-E45154DD49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263" y="3870325"/>
                <a:ext cx="935038" cy="200025"/>
              </a:xfrm>
              <a:custGeom>
                <a:avLst/>
                <a:gdLst>
                  <a:gd name="T0" fmla="*/ 0 w 589"/>
                  <a:gd name="T1" fmla="*/ 0 h 126"/>
                  <a:gd name="T2" fmla="*/ 0 w 589"/>
                  <a:gd name="T3" fmla="*/ 126 h 126"/>
                  <a:gd name="T4" fmla="*/ 295 w 589"/>
                  <a:gd name="T5" fmla="*/ 126 h 126"/>
                  <a:gd name="T6" fmla="*/ 589 w 589"/>
                  <a:gd name="T7" fmla="*/ 126 h 126"/>
                  <a:gd name="T8" fmla="*/ 589 w 589"/>
                  <a:gd name="T9" fmla="*/ 0 h 126"/>
                  <a:gd name="T10" fmla="*/ 0 w 589"/>
                  <a:gd name="T11" fmla="*/ 0 h 126"/>
                  <a:gd name="T12" fmla="*/ 0 w 589"/>
                  <a:gd name="T13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9" h="126">
                    <a:moveTo>
                      <a:pt x="0" y="0"/>
                    </a:moveTo>
                    <a:lnTo>
                      <a:pt x="0" y="126"/>
                    </a:lnTo>
                    <a:lnTo>
                      <a:pt x="295" y="126"/>
                    </a:lnTo>
                    <a:lnTo>
                      <a:pt x="589" y="126"/>
                    </a:lnTo>
                    <a:lnTo>
                      <a:pt x="58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5" name="Line 38">
                <a:extLst>
                  <a:ext uri="{FF2B5EF4-FFF2-40B4-BE49-F238E27FC236}">
                    <a16:creationId xmlns:a16="http://schemas.microsoft.com/office/drawing/2014/main" id="{C1D3F05D-0C64-403A-A632-35B3C68BF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20975" y="3060700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6" name="Freeform 39">
                <a:extLst>
                  <a:ext uri="{FF2B5EF4-FFF2-40B4-BE49-F238E27FC236}">
                    <a16:creationId xmlns:a16="http://schemas.microsoft.com/office/drawing/2014/main" id="{13E75C89-57BC-42D6-870F-93D4A7D10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263" y="3722688"/>
                <a:ext cx="468313" cy="347662"/>
              </a:xfrm>
              <a:custGeom>
                <a:avLst/>
                <a:gdLst>
                  <a:gd name="T0" fmla="*/ 295 w 295"/>
                  <a:gd name="T1" fmla="*/ 0 h 219"/>
                  <a:gd name="T2" fmla="*/ 0 w 295"/>
                  <a:gd name="T3" fmla="*/ 0 h 219"/>
                  <a:gd name="T4" fmla="*/ 0 w 295"/>
                  <a:gd name="T5" fmla="*/ 93 h 219"/>
                  <a:gd name="T6" fmla="*/ 0 w 295"/>
                  <a:gd name="T7" fmla="*/ 219 h 219"/>
                  <a:gd name="T8" fmla="*/ 295 w 295"/>
                  <a:gd name="T9" fmla="*/ 21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5" h="219">
                    <a:moveTo>
                      <a:pt x="295" y="0"/>
                    </a:moveTo>
                    <a:lnTo>
                      <a:pt x="0" y="0"/>
                    </a:lnTo>
                    <a:lnTo>
                      <a:pt x="0" y="93"/>
                    </a:lnTo>
                    <a:lnTo>
                      <a:pt x="0" y="219"/>
                    </a:lnTo>
                    <a:lnTo>
                      <a:pt x="295" y="219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7" name="Freeform 40">
                <a:extLst>
                  <a:ext uri="{FF2B5EF4-FFF2-40B4-BE49-F238E27FC236}">
                    <a16:creationId xmlns:a16="http://schemas.microsoft.com/office/drawing/2014/main" id="{1E7AF713-4A66-48BA-A0D0-E5465A8767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0988" y="3530600"/>
                <a:ext cx="461963" cy="431800"/>
              </a:xfrm>
              <a:custGeom>
                <a:avLst/>
                <a:gdLst>
                  <a:gd name="T0" fmla="*/ 0 w 291"/>
                  <a:gd name="T1" fmla="*/ 272 h 272"/>
                  <a:gd name="T2" fmla="*/ 291 w 291"/>
                  <a:gd name="T3" fmla="*/ 272 h 272"/>
                  <a:gd name="T4" fmla="*/ 291 w 291"/>
                  <a:gd name="T5" fmla="*/ 171 h 272"/>
                  <a:gd name="T6" fmla="*/ 291 w 291"/>
                  <a:gd name="T7" fmla="*/ 0 h 272"/>
                  <a:gd name="T8" fmla="*/ 0 w 291"/>
                  <a:gd name="T9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272">
                    <a:moveTo>
                      <a:pt x="0" y="272"/>
                    </a:moveTo>
                    <a:lnTo>
                      <a:pt x="291" y="272"/>
                    </a:lnTo>
                    <a:lnTo>
                      <a:pt x="291" y="171"/>
                    </a:lnTo>
                    <a:lnTo>
                      <a:pt x="291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8" name="Line 41">
                <a:extLst>
                  <a:ext uri="{FF2B5EF4-FFF2-40B4-BE49-F238E27FC236}">
                    <a16:creationId xmlns:a16="http://schemas.microsoft.com/office/drawing/2014/main" id="{519DDE10-3BE1-466C-9B06-9D39A8683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20975" y="4308475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49" name="Line 42">
                <a:extLst>
                  <a:ext uri="{FF2B5EF4-FFF2-40B4-BE49-F238E27FC236}">
                    <a16:creationId xmlns:a16="http://schemas.microsoft.com/office/drawing/2014/main" id="{1922811A-49AE-4E49-AEEE-606DAF32B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9575" y="4070350"/>
                <a:ext cx="0" cy="238125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0" name="Freeform 43">
                <a:extLst>
                  <a:ext uri="{FF2B5EF4-FFF2-40B4-BE49-F238E27FC236}">
                    <a16:creationId xmlns:a16="http://schemas.microsoft.com/office/drawing/2014/main" id="{67164EFF-6AD0-46CF-B971-76EF9787F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575" y="3722688"/>
                <a:ext cx="466725" cy="347662"/>
              </a:xfrm>
              <a:custGeom>
                <a:avLst/>
                <a:gdLst>
                  <a:gd name="T0" fmla="*/ 0 w 294"/>
                  <a:gd name="T1" fmla="*/ 219 h 219"/>
                  <a:gd name="T2" fmla="*/ 294 w 294"/>
                  <a:gd name="T3" fmla="*/ 219 h 219"/>
                  <a:gd name="T4" fmla="*/ 294 w 294"/>
                  <a:gd name="T5" fmla="*/ 93 h 219"/>
                  <a:gd name="T6" fmla="*/ 294 w 294"/>
                  <a:gd name="T7" fmla="*/ 0 h 219"/>
                  <a:gd name="T8" fmla="*/ 0 w 294"/>
                  <a:gd name="T9" fmla="*/ 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4" h="219">
                    <a:moveTo>
                      <a:pt x="0" y="219"/>
                    </a:moveTo>
                    <a:lnTo>
                      <a:pt x="294" y="219"/>
                    </a:lnTo>
                    <a:lnTo>
                      <a:pt x="294" y="93"/>
                    </a:lnTo>
                    <a:lnTo>
                      <a:pt x="294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1" name="Line 44">
                <a:extLst>
                  <a:ext uri="{FF2B5EF4-FFF2-40B4-BE49-F238E27FC236}">
                    <a16:creationId xmlns:a16="http://schemas.microsoft.com/office/drawing/2014/main" id="{D8ED3A54-28B9-46C9-BDA7-5510346B24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9575" y="3060700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2" name="Line 45">
                <a:extLst>
                  <a:ext uri="{FF2B5EF4-FFF2-40B4-BE49-F238E27FC236}">
                    <a16:creationId xmlns:a16="http://schemas.microsoft.com/office/drawing/2014/main" id="{6679AFCD-5BC4-45BE-80EB-0EB87A034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9575" y="4308475"/>
                <a:ext cx="228600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3" name="Line 46">
                <a:extLst>
                  <a:ext uri="{FF2B5EF4-FFF2-40B4-BE49-F238E27FC236}">
                    <a16:creationId xmlns:a16="http://schemas.microsoft.com/office/drawing/2014/main" id="{CF8DB5B1-FD4E-4C23-89EC-2A42706630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9575" y="3060700"/>
                <a:ext cx="0" cy="661987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5" name="Line 48">
                <a:extLst>
                  <a:ext uri="{FF2B5EF4-FFF2-40B4-BE49-F238E27FC236}">
                    <a16:creationId xmlns:a16="http://schemas.microsoft.com/office/drawing/2014/main" id="{9575897A-7712-4DA1-9B05-C80AAC555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50988" y="2921000"/>
                <a:ext cx="227013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6" name="Line 49">
                <a:extLst>
                  <a:ext uri="{FF2B5EF4-FFF2-40B4-BE49-F238E27FC236}">
                    <a16:creationId xmlns:a16="http://schemas.microsoft.com/office/drawing/2014/main" id="{73092FD9-3DFB-4680-B6CF-3840CFA442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50988" y="2921000"/>
                <a:ext cx="0" cy="60960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7" name="Line 50">
                <a:extLst>
                  <a:ext uri="{FF2B5EF4-FFF2-40B4-BE49-F238E27FC236}">
                    <a16:creationId xmlns:a16="http://schemas.microsoft.com/office/drawing/2014/main" id="{D9555367-E866-4382-8680-72E2512691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23975" y="2921000"/>
                <a:ext cx="227013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8" name="Freeform 51">
                <a:extLst>
                  <a:ext uri="{FF2B5EF4-FFF2-40B4-BE49-F238E27FC236}">
                    <a16:creationId xmlns:a16="http://schemas.microsoft.com/office/drawing/2014/main" id="{2616D19C-5002-450A-B6D7-98A642F039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438" y="3530600"/>
                <a:ext cx="463550" cy="431800"/>
              </a:xfrm>
              <a:custGeom>
                <a:avLst/>
                <a:gdLst>
                  <a:gd name="T0" fmla="*/ 292 w 292"/>
                  <a:gd name="T1" fmla="*/ 0 h 272"/>
                  <a:gd name="T2" fmla="*/ 0 w 292"/>
                  <a:gd name="T3" fmla="*/ 0 h 272"/>
                  <a:gd name="T4" fmla="*/ 0 w 292"/>
                  <a:gd name="T5" fmla="*/ 171 h 272"/>
                  <a:gd name="T6" fmla="*/ 0 w 292"/>
                  <a:gd name="T7" fmla="*/ 272 h 272"/>
                  <a:gd name="T8" fmla="*/ 292 w 292"/>
                  <a:gd name="T9" fmla="*/ 272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2" h="272">
                    <a:moveTo>
                      <a:pt x="292" y="0"/>
                    </a:moveTo>
                    <a:lnTo>
                      <a:pt x="0" y="0"/>
                    </a:lnTo>
                    <a:lnTo>
                      <a:pt x="0" y="171"/>
                    </a:lnTo>
                    <a:lnTo>
                      <a:pt x="0" y="272"/>
                    </a:lnTo>
                    <a:lnTo>
                      <a:pt x="292" y="272"/>
                    </a:lnTo>
                  </a:path>
                </a:pathLst>
              </a:cu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59" name="Line 52">
                <a:extLst>
                  <a:ext uri="{FF2B5EF4-FFF2-40B4-BE49-F238E27FC236}">
                    <a16:creationId xmlns:a16="http://schemas.microsoft.com/office/drawing/2014/main" id="{1C51F12F-1DC7-4871-B766-A87E08200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50988" y="4259263"/>
                <a:ext cx="227013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0" name="Line 53">
                <a:extLst>
                  <a:ext uri="{FF2B5EF4-FFF2-40B4-BE49-F238E27FC236}">
                    <a16:creationId xmlns:a16="http://schemas.microsoft.com/office/drawing/2014/main" id="{EC7AD3FF-0E29-470C-B576-638F26692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23975" y="4259263"/>
                <a:ext cx="227013" cy="0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1" name="Line 54">
                <a:extLst>
                  <a:ext uri="{FF2B5EF4-FFF2-40B4-BE49-F238E27FC236}">
                    <a16:creationId xmlns:a16="http://schemas.microsoft.com/office/drawing/2014/main" id="{8670E231-07CF-4B5C-8EE1-A94F66D6E4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50988" y="3962400"/>
                <a:ext cx="0" cy="296862"/>
              </a:xfrm>
              <a:prstGeom prst="line">
                <a:avLst/>
              </a:prstGeom>
              <a:noFill/>
              <a:ln w="206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69" name="Line 62">
                <a:extLst>
                  <a:ext uri="{FF2B5EF4-FFF2-40B4-BE49-F238E27FC236}">
                    <a16:creationId xmlns:a16="http://schemas.microsoft.com/office/drawing/2014/main" id="{1B106358-3A83-4A82-804C-E7F39F963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81263" y="3870325"/>
                <a:ext cx="935038" cy="0"/>
              </a:xfrm>
              <a:prstGeom prst="line">
                <a:avLst/>
              </a:prstGeom>
              <a:noFill/>
              <a:ln w="26988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0" name="Line 63">
                <a:extLst>
                  <a:ext uri="{FF2B5EF4-FFF2-40B4-BE49-F238E27FC236}">
                    <a16:creationId xmlns:a16="http://schemas.microsoft.com/office/drawing/2014/main" id="{3FC821AA-BE3C-413A-869B-29C85093C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7438" y="3802063"/>
                <a:ext cx="925513" cy="0"/>
              </a:xfrm>
              <a:prstGeom prst="line">
                <a:avLst/>
              </a:prstGeom>
              <a:noFill/>
              <a:ln w="26988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2" name="Freeform 65">
                <a:extLst>
                  <a:ext uri="{FF2B5EF4-FFF2-40B4-BE49-F238E27FC236}">
                    <a16:creationId xmlns:a16="http://schemas.microsoft.com/office/drawing/2014/main" id="{CC32C628-3345-4ED5-B8C0-9946E00C4E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4000" y="2590800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3" name="Freeform 66">
                <a:extLst>
                  <a:ext uri="{FF2B5EF4-FFF2-40B4-BE49-F238E27FC236}">
                    <a16:creationId xmlns:a16="http://schemas.microsoft.com/office/drawing/2014/main" id="{494FEE90-E28B-435D-808A-ED0D266AC2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4000" y="2928938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4" name="Freeform 67">
                <a:extLst>
                  <a:ext uri="{FF2B5EF4-FFF2-40B4-BE49-F238E27FC236}">
                    <a16:creationId xmlns:a16="http://schemas.microsoft.com/office/drawing/2014/main" id="{BDBBAFB0-7857-4434-A577-2055F32A2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4000" y="3043238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4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5" name="Freeform 68">
                <a:extLst>
                  <a:ext uri="{FF2B5EF4-FFF2-40B4-BE49-F238E27FC236}">
                    <a16:creationId xmlns:a16="http://schemas.microsoft.com/office/drawing/2014/main" id="{CC92B797-9AC4-4A73-BFF4-0501AC726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5750" y="3133725"/>
                <a:ext cx="52388" cy="50800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5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4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6" name="Freeform 69">
                <a:extLst>
                  <a:ext uri="{FF2B5EF4-FFF2-40B4-BE49-F238E27FC236}">
                    <a16:creationId xmlns:a16="http://schemas.microsoft.com/office/drawing/2014/main" id="{890DA043-F449-420E-AAED-5DFA010A8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9075" y="3181350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4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4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4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7" name="Freeform 70">
                <a:extLst>
                  <a:ext uri="{FF2B5EF4-FFF2-40B4-BE49-F238E27FC236}">
                    <a16:creationId xmlns:a16="http://schemas.microsoft.com/office/drawing/2014/main" id="{61D8272D-EEEF-49BE-A897-9671FEB60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0975" y="3419475"/>
                <a:ext cx="50800" cy="52387"/>
              </a:xfrm>
              <a:custGeom>
                <a:avLst/>
                <a:gdLst>
                  <a:gd name="T0" fmla="*/ 24 w 29"/>
                  <a:gd name="T1" fmla="*/ 25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4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8" name="Freeform 71">
                <a:extLst>
                  <a:ext uri="{FF2B5EF4-FFF2-40B4-BE49-F238E27FC236}">
                    <a16:creationId xmlns:a16="http://schemas.microsoft.com/office/drawing/2014/main" id="{3185028A-61C9-4DE0-99F9-D1A8BEA911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2413" y="3403600"/>
                <a:ext cx="50800" cy="49212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79" name="Freeform 72">
                <a:extLst>
                  <a:ext uri="{FF2B5EF4-FFF2-40B4-BE49-F238E27FC236}">
                    <a16:creationId xmlns:a16="http://schemas.microsoft.com/office/drawing/2014/main" id="{B5E3BC1D-C9BE-4F7E-B298-9BFC865BA3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500" y="3465513"/>
                <a:ext cx="52388" cy="52387"/>
              </a:xfrm>
              <a:custGeom>
                <a:avLst/>
                <a:gdLst>
                  <a:gd name="T0" fmla="*/ 24 w 29"/>
                  <a:gd name="T1" fmla="*/ 24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4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0" name="Freeform 73">
                <a:extLst>
                  <a:ext uri="{FF2B5EF4-FFF2-40B4-BE49-F238E27FC236}">
                    <a16:creationId xmlns:a16="http://schemas.microsoft.com/office/drawing/2014/main" id="{83359814-88F9-4098-B4EA-722F47AF86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175" y="3486150"/>
                <a:ext cx="52388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1" name="Freeform 74">
                <a:extLst>
                  <a:ext uri="{FF2B5EF4-FFF2-40B4-BE49-F238E27FC236}">
                    <a16:creationId xmlns:a16="http://schemas.microsoft.com/office/drawing/2014/main" id="{D698DBBE-1202-4140-836C-FB35C1E77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138" y="3548063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4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2" name="Freeform 75">
                <a:extLst>
                  <a:ext uri="{FF2B5EF4-FFF2-40B4-BE49-F238E27FC236}">
                    <a16:creationId xmlns:a16="http://schemas.microsoft.com/office/drawing/2014/main" id="{297A24C9-E9AC-4D3C-87E9-1F2D4B2A53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538" y="3705225"/>
                <a:ext cx="49213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5 h 29"/>
                  <a:gd name="T6" fmla="*/ 14 w 28"/>
                  <a:gd name="T7" fmla="*/ 0 h 29"/>
                  <a:gd name="T8" fmla="*/ 4 w 28"/>
                  <a:gd name="T9" fmla="*/ 5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5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3" name="Freeform 76">
                <a:extLst>
                  <a:ext uri="{FF2B5EF4-FFF2-40B4-BE49-F238E27FC236}">
                    <a16:creationId xmlns:a16="http://schemas.microsoft.com/office/drawing/2014/main" id="{58982231-25E0-4B0F-BEB8-B125ADF48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0963" y="3784600"/>
                <a:ext cx="49213" cy="50800"/>
              </a:xfrm>
              <a:custGeom>
                <a:avLst/>
                <a:gdLst>
                  <a:gd name="T0" fmla="*/ 24 w 28"/>
                  <a:gd name="T1" fmla="*/ 24 h 29"/>
                  <a:gd name="T2" fmla="*/ 28 w 28"/>
                  <a:gd name="T3" fmla="*/ 14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4 h 29"/>
                  <a:gd name="T12" fmla="*/ 4 w 28"/>
                  <a:gd name="T13" fmla="*/ 24 h 29"/>
                  <a:gd name="T14" fmla="*/ 14 w 28"/>
                  <a:gd name="T15" fmla="*/ 29 h 29"/>
                  <a:gd name="T16" fmla="*/ 24 w 28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4"/>
                    </a:moveTo>
                    <a:cubicBezTo>
                      <a:pt x="27" y="22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4" name="Freeform 77">
                <a:extLst>
                  <a:ext uri="{FF2B5EF4-FFF2-40B4-BE49-F238E27FC236}">
                    <a16:creationId xmlns:a16="http://schemas.microsoft.com/office/drawing/2014/main" id="{CBA227CD-33C5-4882-9DE4-CBD7458946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3988" y="3794125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5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4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5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5" name="Freeform 78">
                <a:extLst>
                  <a:ext uri="{FF2B5EF4-FFF2-40B4-BE49-F238E27FC236}">
                    <a16:creationId xmlns:a16="http://schemas.microsoft.com/office/drawing/2014/main" id="{B536F349-7D9B-43F2-BA2D-31FFFEA5F3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3988" y="3944938"/>
                <a:ext cx="50800" cy="49212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6" name="Freeform 79">
                <a:extLst>
                  <a:ext uri="{FF2B5EF4-FFF2-40B4-BE49-F238E27FC236}">
                    <a16:creationId xmlns:a16="http://schemas.microsoft.com/office/drawing/2014/main" id="{1A1EF803-F04F-41F0-97B4-0B6043E0CE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8913" y="4197350"/>
                <a:ext cx="50800" cy="50800"/>
              </a:xfrm>
              <a:custGeom>
                <a:avLst/>
                <a:gdLst>
                  <a:gd name="T0" fmla="*/ 24 w 28"/>
                  <a:gd name="T1" fmla="*/ 24 h 29"/>
                  <a:gd name="T2" fmla="*/ 28 w 28"/>
                  <a:gd name="T3" fmla="*/ 14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4 h 29"/>
                  <a:gd name="T12" fmla="*/ 4 w 28"/>
                  <a:gd name="T13" fmla="*/ 24 h 29"/>
                  <a:gd name="T14" fmla="*/ 14 w 28"/>
                  <a:gd name="T15" fmla="*/ 29 h 29"/>
                  <a:gd name="T16" fmla="*/ 24 w 28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4"/>
                    </a:moveTo>
                    <a:cubicBezTo>
                      <a:pt x="27" y="22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7" name="Freeform 80">
                <a:extLst>
                  <a:ext uri="{FF2B5EF4-FFF2-40B4-BE49-F238E27FC236}">
                    <a16:creationId xmlns:a16="http://schemas.microsoft.com/office/drawing/2014/main" id="{134A1E0A-1E27-4C22-B2B6-EDE4998C8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2413" y="4243388"/>
                <a:ext cx="50800" cy="49212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8" name="Freeform 81">
                <a:extLst>
                  <a:ext uri="{FF2B5EF4-FFF2-40B4-BE49-F238E27FC236}">
                    <a16:creationId xmlns:a16="http://schemas.microsoft.com/office/drawing/2014/main" id="{793E5CEC-46FF-41C4-A445-D95233A65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500" y="4233863"/>
                <a:ext cx="52388" cy="50800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89" name="Freeform 82">
                <a:extLst>
                  <a:ext uri="{FF2B5EF4-FFF2-40B4-BE49-F238E27FC236}">
                    <a16:creationId xmlns:a16="http://schemas.microsoft.com/office/drawing/2014/main" id="{E8E7AD03-E114-4FAE-820F-2351BF8B9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4000" y="4097338"/>
                <a:ext cx="50800" cy="49212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0" name="Freeform 83">
                <a:extLst>
                  <a:ext uri="{FF2B5EF4-FFF2-40B4-BE49-F238E27FC236}">
                    <a16:creationId xmlns:a16="http://schemas.microsoft.com/office/drawing/2014/main" id="{CFC5DC1F-935C-4A07-99FB-DFD9B208B3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2563" y="4064000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1" name="Freeform 84">
                <a:extLst>
                  <a:ext uri="{FF2B5EF4-FFF2-40B4-BE49-F238E27FC236}">
                    <a16:creationId xmlns:a16="http://schemas.microsoft.com/office/drawing/2014/main" id="{5F344CCB-7E84-4DC4-89FF-D147F0A6D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488" y="3997325"/>
                <a:ext cx="50800" cy="49212"/>
              </a:xfrm>
              <a:custGeom>
                <a:avLst/>
                <a:gdLst>
                  <a:gd name="T0" fmla="*/ 24 w 28"/>
                  <a:gd name="T1" fmla="*/ 24 h 28"/>
                  <a:gd name="T2" fmla="*/ 28 w 28"/>
                  <a:gd name="T3" fmla="*/ 14 h 28"/>
                  <a:gd name="T4" fmla="*/ 24 w 28"/>
                  <a:gd name="T5" fmla="*/ 4 h 28"/>
                  <a:gd name="T6" fmla="*/ 14 w 28"/>
                  <a:gd name="T7" fmla="*/ 0 h 28"/>
                  <a:gd name="T8" fmla="*/ 4 w 28"/>
                  <a:gd name="T9" fmla="*/ 4 h 28"/>
                  <a:gd name="T10" fmla="*/ 0 w 28"/>
                  <a:gd name="T11" fmla="*/ 14 h 28"/>
                  <a:gd name="T12" fmla="*/ 4 w 28"/>
                  <a:gd name="T13" fmla="*/ 24 h 28"/>
                  <a:gd name="T14" fmla="*/ 14 w 28"/>
                  <a:gd name="T15" fmla="*/ 28 h 28"/>
                  <a:gd name="T16" fmla="*/ 24 w 28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8">
                    <a:moveTo>
                      <a:pt x="24" y="24"/>
                    </a:moveTo>
                    <a:cubicBezTo>
                      <a:pt x="27" y="21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33B579DE-D913-4064-A214-426592DE4C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4163" y="3983038"/>
                <a:ext cx="49213" cy="49212"/>
              </a:xfrm>
              <a:custGeom>
                <a:avLst/>
                <a:gdLst>
                  <a:gd name="T0" fmla="*/ 24 w 28"/>
                  <a:gd name="T1" fmla="*/ 24 h 28"/>
                  <a:gd name="T2" fmla="*/ 28 w 28"/>
                  <a:gd name="T3" fmla="*/ 14 h 28"/>
                  <a:gd name="T4" fmla="*/ 24 w 28"/>
                  <a:gd name="T5" fmla="*/ 4 h 28"/>
                  <a:gd name="T6" fmla="*/ 14 w 28"/>
                  <a:gd name="T7" fmla="*/ 0 h 28"/>
                  <a:gd name="T8" fmla="*/ 4 w 28"/>
                  <a:gd name="T9" fmla="*/ 4 h 28"/>
                  <a:gd name="T10" fmla="*/ 0 w 28"/>
                  <a:gd name="T11" fmla="*/ 14 h 28"/>
                  <a:gd name="T12" fmla="*/ 4 w 28"/>
                  <a:gd name="T13" fmla="*/ 24 h 28"/>
                  <a:gd name="T14" fmla="*/ 14 w 28"/>
                  <a:gd name="T15" fmla="*/ 28 h 28"/>
                  <a:gd name="T16" fmla="*/ 24 w 28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8">
                    <a:moveTo>
                      <a:pt x="24" y="24"/>
                    </a:moveTo>
                    <a:cubicBezTo>
                      <a:pt x="27" y="21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3" name="Freeform 86">
                <a:extLst>
                  <a:ext uri="{FF2B5EF4-FFF2-40B4-BE49-F238E27FC236}">
                    <a16:creationId xmlns:a16="http://schemas.microsoft.com/office/drawing/2014/main" id="{2B678395-299C-45AF-B47E-9E8A87E9C5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500" y="4060825"/>
                <a:ext cx="52388" cy="52387"/>
              </a:xfrm>
              <a:custGeom>
                <a:avLst/>
                <a:gdLst>
                  <a:gd name="T0" fmla="*/ 24 w 29"/>
                  <a:gd name="T1" fmla="*/ 25 h 29"/>
                  <a:gd name="T2" fmla="*/ 29 w 29"/>
                  <a:gd name="T3" fmla="*/ 15 h 29"/>
                  <a:gd name="T4" fmla="*/ 24 w 29"/>
                  <a:gd name="T5" fmla="*/ 5 h 29"/>
                  <a:gd name="T6" fmla="*/ 14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4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4" y="5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4" name="Freeform 87">
                <a:extLst>
                  <a:ext uri="{FF2B5EF4-FFF2-40B4-BE49-F238E27FC236}">
                    <a16:creationId xmlns:a16="http://schemas.microsoft.com/office/drawing/2014/main" id="{5614BB15-3455-4D66-A23F-FC6215464D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4325" y="3927475"/>
                <a:ext cx="52388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5" name="Freeform 88">
                <a:extLst>
                  <a:ext uri="{FF2B5EF4-FFF2-40B4-BE49-F238E27FC236}">
                    <a16:creationId xmlns:a16="http://schemas.microsoft.com/office/drawing/2014/main" id="{9043F502-3DE0-4527-A7EB-26E1953488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600" y="3944938"/>
                <a:ext cx="49213" cy="49212"/>
              </a:xfrm>
              <a:custGeom>
                <a:avLst/>
                <a:gdLst>
                  <a:gd name="T0" fmla="*/ 24 w 28"/>
                  <a:gd name="T1" fmla="*/ 24 h 28"/>
                  <a:gd name="T2" fmla="*/ 28 w 28"/>
                  <a:gd name="T3" fmla="*/ 14 h 28"/>
                  <a:gd name="T4" fmla="*/ 24 w 28"/>
                  <a:gd name="T5" fmla="*/ 4 h 28"/>
                  <a:gd name="T6" fmla="*/ 14 w 28"/>
                  <a:gd name="T7" fmla="*/ 0 h 28"/>
                  <a:gd name="T8" fmla="*/ 4 w 28"/>
                  <a:gd name="T9" fmla="*/ 4 h 28"/>
                  <a:gd name="T10" fmla="*/ 0 w 28"/>
                  <a:gd name="T11" fmla="*/ 14 h 28"/>
                  <a:gd name="T12" fmla="*/ 4 w 28"/>
                  <a:gd name="T13" fmla="*/ 24 h 28"/>
                  <a:gd name="T14" fmla="*/ 14 w 28"/>
                  <a:gd name="T15" fmla="*/ 28 h 28"/>
                  <a:gd name="T16" fmla="*/ 24 w 28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8">
                    <a:moveTo>
                      <a:pt x="24" y="24"/>
                    </a:moveTo>
                    <a:cubicBezTo>
                      <a:pt x="27" y="21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1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6" name="Freeform 89">
                <a:extLst>
                  <a:ext uri="{FF2B5EF4-FFF2-40B4-BE49-F238E27FC236}">
                    <a16:creationId xmlns:a16="http://schemas.microsoft.com/office/drawing/2014/main" id="{4C0BC9D8-5A10-4E6C-A25D-5C4DBBBFD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4313" y="3913188"/>
                <a:ext cx="52388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7" name="Freeform 90">
                <a:extLst>
                  <a:ext uri="{FF2B5EF4-FFF2-40B4-BE49-F238E27FC236}">
                    <a16:creationId xmlns:a16="http://schemas.microsoft.com/office/drawing/2014/main" id="{55351D7A-0059-4747-98AA-AC6D17271D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4313" y="3827463"/>
                <a:ext cx="52388" cy="50800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8" name="Freeform 91">
                <a:extLst>
                  <a:ext uri="{FF2B5EF4-FFF2-40B4-BE49-F238E27FC236}">
                    <a16:creationId xmlns:a16="http://schemas.microsoft.com/office/drawing/2014/main" id="{3CABE582-F509-4E4A-881C-569CAB653E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625" y="3751263"/>
                <a:ext cx="50800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4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99" name="Freeform 92">
                <a:extLst>
                  <a:ext uri="{FF2B5EF4-FFF2-40B4-BE49-F238E27FC236}">
                    <a16:creationId xmlns:a16="http://schemas.microsoft.com/office/drawing/2014/main" id="{7E296E3C-93D1-4D61-A213-2FF3E10FEB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138" y="3694113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5 w 29"/>
                  <a:gd name="T9" fmla="*/ 4 h 29"/>
                  <a:gd name="T10" fmla="*/ 0 w 29"/>
                  <a:gd name="T11" fmla="*/ 14 h 29"/>
                  <a:gd name="T12" fmla="*/ 5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0" name="Freeform 93">
                <a:extLst>
                  <a:ext uri="{FF2B5EF4-FFF2-40B4-BE49-F238E27FC236}">
                    <a16:creationId xmlns:a16="http://schemas.microsoft.com/office/drawing/2014/main" id="{05A27AD6-8DFB-4D7A-AD3D-BDFF8BDD1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2413" y="3763963"/>
                <a:ext cx="50800" cy="50800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1" name="Freeform 94">
                <a:extLst>
                  <a:ext uri="{FF2B5EF4-FFF2-40B4-BE49-F238E27FC236}">
                    <a16:creationId xmlns:a16="http://schemas.microsoft.com/office/drawing/2014/main" id="{A3E53B99-7D1D-4EEC-A621-97B34108FF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0988" y="3817938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2" name="Freeform 95">
                <a:extLst>
                  <a:ext uri="{FF2B5EF4-FFF2-40B4-BE49-F238E27FC236}">
                    <a16:creationId xmlns:a16="http://schemas.microsoft.com/office/drawing/2014/main" id="{5B4A8752-CD76-42F2-BEAD-F61D294448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600" y="3800475"/>
                <a:ext cx="49213" cy="50800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5 h 29"/>
                  <a:gd name="T6" fmla="*/ 14 w 28"/>
                  <a:gd name="T7" fmla="*/ 0 h 29"/>
                  <a:gd name="T8" fmla="*/ 4 w 28"/>
                  <a:gd name="T9" fmla="*/ 5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5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3" name="Freeform 96">
                <a:extLst>
                  <a:ext uri="{FF2B5EF4-FFF2-40B4-BE49-F238E27FC236}">
                    <a16:creationId xmlns:a16="http://schemas.microsoft.com/office/drawing/2014/main" id="{E4075E01-0691-46CE-92B1-C75141D70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7513" y="3778250"/>
                <a:ext cx="52388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4" name="Freeform 97">
                <a:extLst>
                  <a:ext uri="{FF2B5EF4-FFF2-40B4-BE49-F238E27FC236}">
                    <a16:creationId xmlns:a16="http://schemas.microsoft.com/office/drawing/2014/main" id="{8029E489-B8BE-4342-ABA5-97489BF689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8938" y="3713163"/>
                <a:ext cx="52388" cy="50800"/>
              </a:xfrm>
              <a:custGeom>
                <a:avLst/>
                <a:gdLst>
                  <a:gd name="T0" fmla="*/ 24 w 29"/>
                  <a:gd name="T1" fmla="*/ 24 h 29"/>
                  <a:gd name="T2" fmla="*/ 29 w 29"/>
                  <a:gd name="T3" fmla="*/ 14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4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5" name="Freeform 98">
                <a:extLst>
                  <a:ext uri="{FF2B5EF4-FFF2-40B4-BE49-F238E27FC236}">
                    <a16:creationId xmlns:a16="http://schemas.microsoft.com/office/drawing/2014/main" id="{3C97E6B9-6400-435A-B8F6-71E7589C7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4325" y="3729038"/>
                <a:ext cx="52388" cy="50800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5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9"/>
                      <a:pt x="29" y="15"/>
                    </a:cubicBezTo>
                    <a:cubicBezTo>
                      <a:pt x="29" y="11"/>
                      <a:pt x="28" y="7"/>
                      <a:pt x="25" y="5"/>
                    </a:cubicBezTo>
                    <a:cubicBezTo>
                      <a:pt x="22" y="2"/>
                      <a:pt x="19" y="0"/>
                      <a:pt x="15" y="0"/>
                    </a:cubicBezTo>
                    <a:cubicBezTo>
                      <a:pt x="11" y="0"/>
                      <a:pt x="7" y="2"/>
                      <a:pt x="4" y="5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19"/>
                      <a:pt x="2" y="22"/>
                      <a:pt x="4" y="25"/>
                    </a:cubicBezTo>
                    <a:cubicBezTo>
                      <a:pt x="7" y="28"/>
                      <a:pt x="11" y="29"/>
                      <a:pt x="15" y="29"/>
                    </a:cubicBezTo>
                    <a:cubicBezTo>
                      <a:pt x="19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6" name="Freeform 99">
                <a:extLst>
                  <a:ext uri="{FF2B5EF4-FFF2-40B4-BE49-F238E27FC236}">
                    <a16:creationId xmlns:a16="http://schemas.microsoft.com/office/drawing/2014/main" id="{92904C2A-2C30-4658-807D-80007D443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4163" y="3651250"/>
                <a:ext cx="49213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4 h 29"/>
                  <a:gd name="T4" fmla="*/ 24 w 28"/>
                  <a:gd name="T5" fmla="*/ 4 h 29"/>
                  <a:gd name="T6" fmla="*/ 14 w 28"/>
                  <a:gd name="T7" fmla="*/ 0 h 29"/>
                  <a:gd name="T8" fmla="*/ 4 w 28"/>
                  <a:gd name="T9" fmla="*/ 4 h 29"/>
                  <a:gd name="T10" fmla="*/ 0 w 28"/>
                  <a:gd name="T11" fmla="*/ 14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8"/>
                      <a:pt x="28" y="14"/>
                    </a:cubicBezTo>
                    <a:cubicBezTo>
                      <a:pt x="28" y="10"/>
                      <a:pt x="27" y="7"/>
                      <a:pt x="24" y="4"/>
                    </a:cubicBezTo>
                    <a:cubicBezTo>
                      <a:pt x="21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1" y="27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7" name="Freeform 100">
                <a:extLst>
                  <a:ext uri="{FF2B5EF4-FFF2-40B4-BE49-F238E27FC236}">
                    <a16:creationId xmlns:a16="http://schemas.microsoft.com/office/drawing/2014/main" id="{3172AECF-3922-4667-A249-3C3D1D21B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563" y="3590925"/>
                <a:ext cx="50800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4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5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8" name="Freeform 101">
                <a:extLst>
                  <a:ext uri="{FF2B5EF4-FFF2-40B4-BE49-F238E27FC236}">
                    <a16:creationId xmlns:a16="http://schemas.microsoft.com/office/drawing/2014/main" id="{363E2C34-3BD6-4B47-B412-CA26A5D0A9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7175" y="3835400"/>
                <a:ext cx="52388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4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09" name="Freeform 102">
                <a:extLst>
                  <a:ext uri="{FF2B5EF4-FFF2-40B4-BE49-F238E27FC236}">
                    <a16:creationId xmlns:a16="http://schemas.microsoft.com/office/drawing/2014/main" id="{4474A87F-F6AC-4B7D-98DB-F00EC49103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0525" y="3021013"/>
                <a:ext cx="50800" cy="50800"/>
              </a:xfrm>
              <a:custGeom>
                <a:avLst/>
                <a:gdLst>
                  <a:gd name="T0" fmla="*/ 24 w 29"/>
                  <a:gd name="T1" fmla="*/ 25 h 29"/>
                  <a:gd name="T2" fmla="*/ 29 w 29"/>
                  <a:gd name="T3" fmla="*/ 15 h 29"/>
                  <a:gd name="T4" fmla="*/ 24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4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4" y="4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4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0" name="Freeform 103">
                <a:extLst>
                  <a:ext uri="{FF2B5EF4-FFF2-40B4-BE49-F238E27FC236}">
                    <a16:creationId xmlns:a16="http://schemas.microsoft.com/office/drawing/2014/main" id="{0F943053-1621-4012-B874-310C803BBF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113" y="3379788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1" name="Freeform 104">
                <a:extLst>
                  <a:ext uri="{FF2B5EF4-FFF2-40B4-BE49-F238E27FC236}">
                    <a16:creationId xmlns:a16="http://schemas.microsoft.com/office/drawing/2014/main" id="{CCB5377A-26F9-4F5B-87CF-72677D03A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288" y="3552825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4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5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2" name="Freeform 105">
                <a:extLst>
                  <a:ext uri="{FF2B5EF4-FFF2-40B4-BE49-F238E27FC236}">
                    <a16:creationId xmlns:a16="http://schemas.microsoft.com/office/drawing/2014/main" id="{A8043A2E-1D12-4FF7-A5C5-434F4B7C5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288" y="3646488"/>
                <a:ext cx="52388" cy="52387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3" name="Freeform 106">
                <a:extLst>
                  <a:ext uri="{FF2B5EF4-FFF2-40B4-BE49-F238E27FC236}">
                    <a16:creationId xmlns:a16="http://schemas.microsoft.com/office/drawing/2014/main" id="{EAA715E4-1B09-4561-88D2-972881A7A4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113" y="3721100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4" name="Freeform 107">
                <a:extLst>
                  <a:ext uri="{FF2B5EF4-FFF2-40B4-BE49-F238E27FC236}">
                    <a16:creationId xmlns:a16="http://schemas.microsoft.com/office/drawing/2014/main" id="{8D06BF7B-F614-4606-9D53-0DD8A753DE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1950" y="3806825"/>
                <a:ext cx="50800" cy="50800"/>
              </a:xfrm>
              <a:custGeom>
                <a:avLst/>
                <a:gdLst>
                  <a:gd name="T0" fmla="*/ 24 w 29"/>
                  <a:gd name="T1" fmla="*/ 24 h 28"/>
                  <a:gd name="T2" fmla="*/ 29 w 29"/>
                  <a:gd name="T3" fmla="*/ 14 h 28"/>
                  <a:gd name="T4" fmla="*/ 24 w 29"/>
                  <a:gd name="T5" fmla="*/ 4 h 28"/>
                  <a:gd name="T6" fmla="*/ 14 w 29"/>
                  <a:gd name="T7" fmla="*/ 0 h 28"/>
                  <a:gd name="T8" fmla="*/ 4 w 29"/>
                  <a:gd name="T9" fmla="*/ 4 h 28"/>
                  <a:gd name="T10" fmla="*/ 0 w 29"/>
                  <a:gd name="T11" fmla="*/ 14 h 28"/>
                  <a:gd name="T12" fmla="*/ 4 w 29"/>
                  <a:gd name="T13" fmla="*/ 24 h 28"/>
                  <a:gd name="T14" fmla="*/ 14 w 29"/>
                  <a:gd name="T15" fmla="*/ 28 h 28"/>
                  <a:gd name="T16" fmla="*/ 24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4" y="24"/>
                    </a:moveTo>
                    <a:cubicBezTo>
                      <a:pt x="27" y="21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4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1"/>
                      <a:pt x="4" y="24"/>
                    </a:cubicBezTo>
                    <a:cubicBezTo>
                      <a:pt x="7" y="27"/>
                      <a:pt x="10" y="28"/>
                      <a:pt x="14" y="28"/>
                    </a:cubicBezTo>
                    <a:cubicBezTo>
                      <a:pt x="18" y="28"/>
                      <a:pt x="22" y="27"/>
                      <a:pt x="24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5" name="Freeform 108">
                <a:extLst>
                  <a:ext uri="{FF2B5EF4-FFF2-40B4-BE49-F238E27FC236}">
                    <a16:creationId xmlns:a16="http://schemas.microsoft.com/office/drawing/2014/main" id="{B9F45789-E0A1-4C70-8783-5917A1ABCD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9088" y="3879850"/>
                <a:ext cx="49213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5 h 29"/>
                  <a:gd name="T6" fmla="*/ 14 w 28"/>
                  <a:gd name="T7" fmla="*/ 0 h 29"/>
                  <a:gd name="T8" fmla="*/ 4 w 28"/>
                  <a:gd name="T9" fmla="*/ 5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5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6" name="Freeform 109">
                <a:extLst>
                  <a:ext uri="{FF2B5EF4-FFF2-40B4-BE49-F238E27FC236}">
                    <a16:creationId xmlns:a16="http://schemas.microsoft.com/office/drawing/2014/main" id="{E696B7D3-F3B9-4E18-8487-A29EE220F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8463" y="3879850"/>
                <a:ext cx="50800" cy="52387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5 h 29"/>
                  <a:gd name="T6" fmla="*/ 14 w 28"/>
                  <a:gd name="T7" fmla="*/ 0 h 29"/>
                  <a:gd name="T8" fmla="*/ 4 w 28"/>
                  <a:gd name="T9" fmla="*/ 5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5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7" name="Freeform 110">
                <a:extLst>
                  <a:ext uri="{FF2B5EF4-FFF2-40B4-BE49-F238E27FC236}">
                    <a16:creationId xmlns:a16="http://schemas.microsoft.com/office/drawing/2014/main" id="{75BF7BAD-B5A8-4A14-A334-350BAE2F08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2438" y="3851275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5 h 29"/>
                  <a:gd name="T4" fmla="*/ 25 w 29"/>
                  <a:gd name="T5" fmla="*/ 5 h 29"/>
                  <a:gd name="T6" fmla="*/ 14 w 29"/>
                  <a:gd name="T7" fmla="*/ 0 h 29"/>
                  <a:gd name="T8" fmla="*/ 4 w 29"/>
                  <a:gd name="T9" fmla="*/ 5 h 29"/>
                  <a:gd name="T10" fmla="*/ 0 w 29"/>
                  <a:gd name="T11" fmla="*/ 15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9"/>
                      <a:pt x="29" y="15"/>
                    </a:cubicBezTo>
                    <a:cubicBezTo>
                      <a:pt x="29" y="11"/>
                      <a:pt x="27" y="7"/>
                      <a:pt x="25" y="5"/>
                    </a:cubicBezTo>
                    <a:cubicBezTo>
                      <a:pt x="22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2" y="28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8" name="Freeform 111">
                <a:extLst>
                  <a:ext uri="{FF2B5EF4-FFF2-40B4-BE49-F238E27FC236}">
                    <a16:creationId xmlns:a16="http://schemas.microsoft.com/office/drawing/2014/main" id="{50D5F0F3-11A2-4B64-AD16-5DAD15ADCA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8625" y="3784600"/>
                <a:ext cx="52388" cy="50800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5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4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19" name="Freeform 112">
                <a:extLst>
                  <a:ext uri="{FF2B5EF4-FFF2-40B4-BE49-F238E27FC236}">
                    <a16:creationId xmlns:a16="http://schemas.microsoft.com/office/drawing/2014/main" id="{43E3849A-4750-419B-B69A-6B7DF47D8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9113" y="3813175"/>
                <a:ext cx="50800" cy="50800"/>
              </a:xfrm>
              <a:custGeom>
                <a:avLst/>
                <a:gdLst>
                  <a:gd name="T0" fmla="*/ 25 w 29"/>
                  <a:gd name="T1" fmla="*/ 24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4 h 29"/>
                  <a:gd name="T14" fmla="*/ 14 w 29"/>
                  <a:gd name="T15" fmla="*/ 29 h 29"/>
                  <a:gd name="T16" fmla="*/ 25 w 29"/>
                  <a:gd name="T17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4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4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0" name="Freeform 113">
                <a:extLst>
                  <a:ext uri="{FF2B5EF4-FFF2-40B4-BE49-F238E27FC236}">
                    <a16:creationId xmlns:a16="http://schemas.microsoft.com/office/drawing/2014/main" id="{08D147C0-2A76-470F-B4D6-E82E68AF5F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0688" y="3973513"/>
                <a:ext cx="50800" cy="49212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1" name="Freeform 114">
                <a:extLst>
                  <a:ext uri="{FF2B5EF4-FFF2-40B4-BE49-F238E27FC236}">
                    <a16:creationId xmlns:a16="http://schemas.microsoft.com/office/drawing/2014/main" id="{B355A916-6548-4912-898D-46748E3B7C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7188" y="4006850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5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5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8" y="22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4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2"/>
                      <a:pt x="4" y="25"/>
                    </a:cubicBezTo>
                    <a:cubicBezTo>
                      <a:pt x="7" y="27"/>
                      <a:pt x="11" y="29"/>
                      <a:pt x="15" y="29"/>
                    </a:cubicBezTo>
                    <a:cubicBezTo>
                      <a:pt x="19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2" name="Freeform 115">
                <a:extLst>
                  <a:ext uri="{FF2B5EF4-FFF2-40B4-BE49-F238E27FC236}">
                    <a16:creationId xmlns:a16="http://schemas.microsoft.com/office/drawing/2014/main" id="{8E97DB26-714D-40D6-9ABB-296D68F72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5600" y="4141788"/>
                <a:ext cx="50800" cy="50800"/>
              </a:xfrm>
              <a:custGeom>
                <a:avLst/>
                <a:gdLst>
                  <a:gd name="T0" fmla="*/ 24 w 28"/>
                  <a:gd name="T1" fmla="*/ 25 h 29"/>
                  <a:gd name="T2" fmla="*/ 28 w 28"/>
                  <a:gd name="T3" fmla="*/ 15 h 29"/>
                  <a:gd name="T4" fmla="*/ 24 w 28"/>
                  <a:gd name="T5" fmla="*/ 5 h 29"/>
                  <a:gd name="T6" fmla="*/ 14 w 28"/>
                  <a:gd name="T7" fmla="*/ 0 h 29"/>
                  <a:gd name="T8" fmla="*/ 4 w 28"/>
                  <a:gd name="T9" fmla="*/ 5 h 29"/>
                  <a:gd name="T10" fmla="*/ 0 w 28"/>
                  <a:gd name="T11" fmla="*/ 15 h 29"/>
                  <a:gd name="T12" fmla="*/ 4 w 28"/>
                  <a:gd name="T13" fmla="*/ 25 h 29"/>
                  <a:gd name="T14" fmla="*/ 14 w 28"/>
                  <a:gd name="T15" fmla="*/ 29 h 29"/>
                  <a:gd name="T16" fmla="*/ 24 w 28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9">
                    <a:moveTo>
                      <a:pt x="24" y="25"/>
                    </a:moveTo>
                    <a:cubicBezTo>
                      <a:pt x="27" y="22"/>
                      <a:pt x="28" y="19"/>
                      <a:pt x="28" y="15"/>
                    </a:cubicBezTo>
                    <a:cubicBezTo>
                      <a:pt x="28" y="11"/>
                      <a:pt x="27" y="7"/>
                      <a:pt x="24" y="5"/>
                    </a:cubicBezTo>
                    <a:cubicBezTo>
                      <a:pt x="21" y="2"/>
                      <a:pt x="18" y="0"/>
                      <a:pt x="14" y="0"/>
                    </a:cubicBezTo>
                    <a:cubicBezTo>
                      <a:pt x="10" y="0"/>
                      <a:pt x="7" y="2"/>
                      <a:pt x="4" y="5"/>
                    </a:cubicBezTo>
                    <a:cubicBezTo>
                      <a:pt x="1" y="7"/>
                      <a:pt x="0" y="11"/>
                      <a:pt x="0" y="15"/>
                    </a:cubicBezTo>
                    <a:cubicBezTo>
                      <a:pt x="0" y="19"/>
                      <a:pt x="1" y="22"/>
                      <a:pt x="4" y="25"/>
                    </a:cubicBezTo>
                    <a:cubicBezTo>
                      <a:pt x="7" y="28"/>
                      <a:pt x="10" y="29"/>
                      <a:pt x="14" y="29"/>
                    </a:cubicBezTo>
                    <a:cubicBezTo>
                      <a:pt x="18" y="29"/>
                      <a:pt x="21" y="28"/>
                      <a:pt x="24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3" name="Freeform 116">
                <a:extLst>
                  <a:ext uri="{FF2B5EF4-FFF2-40B4-BE49-F238E27FC236}">
                    <a16:creationId xmlns:a16="http://schemas.microsoft.com/office/drawing/2014/main" id="{30CECBD2-EB02-4C93-AA60-C9B8A53AFE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0688" y="4148138"/>
                <a:ext cx="50800" cy="50800"/>
              </a:xfrm>
              <a:custGeom>
                <a:avLst/>
                <a:gdLst>
                  <a:gd name="T0" fmla="*/ 25 w 29"/>
                  <a:gd name="T1" fmla="*/ 24 h 28"/>
                  <a:gd name="T2" fmla="*/ 29 w 29"/>
                  <a:gd name="T3" fmla="*/ 14 h 28"/>
                  <a:gd name="T4" fmla="*/ 25 w 29"/>
                  <a:gd name="T5" fmla="*/ 4 h 28"/>
                  <a:gd name="T6" fmla="*/ 15 w 29"/>
                  <a:gd name="T7" fmla="*/ 0 h 28"/>
                  <a:gd name="T8" fmla="*/ 5 w 29"/>
                  <a:gd name="T9" fmla="*/ 4 h 28"/>
                  <a:gd name="T10" fmla="*/ 0 w 29"/>
                  <a:gd name="T11" fmla="*/ 14 h 28"/>
                  <a:gd name="T12" fmla="*/ 5 w 29"/>
                  <a:gd name="T13" fmla="*/ 24 h 28"/>
                  <a:gd name="T14" fmla="*/ 15 w 29"/>
                  <a:gd name="T15" fmla="*/ 28 h 28"/>
                  <a:gd name="T16" fmla="*/ 25 w 29"/>
                  <a:gd name="T17" fmla="*/ 2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8">
                    <a:moveTo>
                      <a:pt x="25" y="24"/>
                    </a:moveTo>
                    <a:cubicBezTo>
                      <a:pt x="28" y="21"/>
                      <a:pt x="29" y="18"/>
                      <a:pt x="29" y="14"/>
                    </a:cubicBezTo>
                    <a:cubicBezTo>
                      <a:pt x="29" y="10"/>
                      <a:pt x="28" y="7"/>
                      <a:pt x="25" y="4"/>
                    </a:cubicBezTo>
                    <a:cubicBezTo>
                      <a:pt x="22" y="1"/>
                      <a:pt x="19" y="0"/>
                      <a:pt x="15" y="0"/>
                    </a:cubicBezTo>
                    <a:cubicBezTo>
                      <a:pt x="11" y="0"/>
                      <a:pt x="7" y="1"/>
                      <a:pt x="5" y="4"/>
                    </a:cubicBezTo>
                    <a:cubicBezTo>
                      <a:pt x="2" y="7"/>
                      <a:pt x="0" y="10"/>
                      <a:pt x="0" y="14"/>
                    </a:cubicBezTo>
                    <a:cubicBezTo>
                      <a:pt x="0" y="18"/>
                      <a:pt x="2" y="21"/>
                      <a:pt x="5" y="24"/>
                    </a:cubicBezTo>
                    <a:cubicBezTo>
                      <a:pt x="7" y="27"/>
                      <a:pt x="11" y="28"/>
                      <a:pt x="15" y="28"/>
                    </a:cubicBezTo>
                    <a:cubicBezTo>
                      <a:pt x="19" y="28"/>
                      <a:pt x="22" y="27"/>
                      <a:pt x="25" y="24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  <p:sp>
            <p:nvSpPr>
              <p:cNvPr id="124" name="Freeform 117">
                <a:extLst>
                  <a:ext uri="{FF2B5EF4-FFF2-40B4-BE49-F238E27FC236}">
                    <a16:creationId xmlns:a16="http://schemas.microsoft.com/office/drawing/2014/main" id="{19C996A5-AB5C-4A0F-BC5C-BD04BF2CC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3863" y="4230688"/>
                <a:ext cx="52388" cy="52387"/>
              </a:xfrm>
              <a:custGeom>
                <a:avLst/>
                <a:gdLst>
                  <a:gd name="T0" fmla="*/ 25 w 29"/>
                  <a:gd name="T1" fmla="*/ 25 h 29"/>
                  <a:gd name="T2" fmla="*/ 29 w 29"/>
                  <a:gd name="T3" fmla="*/ 14 h 29"/>
                  <a:gd name="T4" fmla="*/ 25 w 29"/>
                  <a:gd name="T5" fmla="*/ 4 h 29"/>
                  <a:gd name="T6" fmla="*/ 14 w 29"/>
                  <a:gd name="T7" fmla="*/ 0 h 29"/>
                  <a:gd name="T8" fmla="*/ 4 w 29"/>
                  <a:gd name="T9" fmla="*/ 4 h 29"/>
                  <a:gd name="T10" fmla="*/ 0 w 29"/>
                  <a:gd name="T11" fmla="*/ 14 h 29"/>
                  <a:gd name="T12" fmla="*/ 4 w 29"/>
                  <a:gd name="T13" fmla="*/ 25 h 29"/>
                  <a:gd name="T14" fmla="*/ 14 w 29"/>
                  <a:gd name="T15" fmla="*/ 29 h 29"/>
                  <a:gd name="T16" fmla="*/ 25 w 29"/>
                  <a:gd name="T17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5" y="25"/>
                    </a:moveTo>
                    <a:cubicBezTo>
                      <a:pt x="27" y="22"/>
                      <a:pt x="29" y="18"/>
                      <a:pt x="29" y="14"/>
                    </a:cubicBezTo>
                    <a:cubicBezTo>
                      <a:pt x="29" y="10"/>
                      <a:pt x="27" y="7"/>
                      <a:pt x="25" y="4"/>
                    </a:cubicBezTo>
                    <a:cubicBezTo>
                      <a:pt x="22" y="1"/>
                      <a:pt x="18" y="0"/>
                      <a:pt x="14" y="0"/>
                    </a:cubicBezTo>
                    <a:cubicBezTo>
                      <a:pt x="10" y="0"/>
                      <a:pt x="7" y="1"/>
                      <a:pt x="4" y="4"/>
                    </a:cubicBezTo>
                    <a:cubicBezTo>
                      <a:pt x="1" y="7"/>
                      <a:pt x="0" y="10"/>
                      <a:pt x="0" y="14"/>
                    </a:cubicBezTo>
                    <a:cubicBezTo>
                      <a:pt x="0" y="18"/>
                      <a:pt x="1" y="22"/>
                      <a:pt x="4" y="25"/>
                    </a:cubicBezTo>
                    <a:cubicBezTo>
                      <a:pt x="7" y="27"/>
                      <a:pt x="10" y="29"/>
                      <a:pt x="14" y="29"/>
                    </a:cubicBezTo>
                    <a:cubicBezTo>
                      <a:pt x="18" y="29"/>
                      <a:pt x="22" y="27"/>
                      <a:pt x="25" y="25"/>
                    </a:cubicBez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/>
              </a:p>
            </p:txBody>
          </p:sp>
        </p:grp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A383762A-1DEA-4FB6-BB07-6D70F438EBFB}"/>
                </a:ext>
              </a:extLst>
            </p:cNvPr>
            <p:cNvSpPr txBox="1"/>
            <p:nvPr/>
          </p:nvSpPr>
          <p:spPr>
            <a:xfrm>
              <a:off x="672820" y="3820174"/>
              <a:ext cx="298780" cy="402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0</a:t>
              </a:r>
            </a:p>
          </p:txBody>
        </p:sp>
        <p:sp>
          <p:nvSpPr>
            <p:cNvPr id="194" name="ZoneTexte 193">
              <a:extLst>
                <a:ext uri="{FF2B5EF4-FFF2-40B4-BE49-F238E27FC236}">
                  <a16:creationId xmlns:a16="http://schemas.microsoft.com/office/drawing/2014/main" id="{2A4DF9B2-7397-4CCA-9808-C3C61F785269}"/>
                </a:ext>
              </a:extLst>
            </p:cNvPr>
            <p:cNvSpPr txBox="1"/>
            <p:nvPr/>
          </p:nvSpPr>
          <p:spPr>
            <a:xfrm>
              <a:off x="558707" y="2953009"/>
              <a:ext cx="412893" cy="402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600" dirty="0"/>
                <a:t>50</a:t>
              </a:r>
            </a:p>
          </p:txBody>
        </p:sp>
        <p:sp>
          <p:nvSpPr>
            <p:cNvPr id="206" name="ZoneTexte 205">
              <a:extLst>
                <a:ext uri="{FF2B5EF4-FFF2-40B4-BE49-F238E27FC236}">
                  <a16:creationId xmlns:a16="http://schemas.microsoft.com/office/drawing/2014/main" id="{9BAE0F03-1694-4CF8-903D-736BA44C9715}"/>
                </a:ext>
              </a:extLst>
            </p:cNvPr>
            <p:cNvSpPr txBox="1"/>
            <p:nvPr/>
          </p:nvSpPr>
          <p:spPr>
            <a:xfrm>
              <a:off x="1132158" y="4879499"/>
              <a:ext cx="1613583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 responder</a:t>
              </a:r>
              <a:b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 = 36</a:t>
              </a:r>
            </a:p>
          </p:txBody>
        </p:sp>
        <p:sp>
          <p:nvSpPr>
            <p:cNvPr id="207" name="ZoneTexte 206">
              <a:extLst>
                <a:ext uri="{FF2B5EF4-FFF2-40B4-BE49-F238E27FC236}">
                  <a16:creationId xmlns:a16="http://schemas.microsoft.com/office/drawing/2014/main" id="{F3920354-489A-4DF4-888E-5A45A43778CB}"/>
                </a:ext>
              </a:extLst>
            </p:cNvPr>
            <p:cNvSpPr txBox="1"/>
            <p:nvPr/>
          </p:nvSpPr>
          <p:spPr>
            <a:xfrm>
              <a:off x="2746121" y="4879499"/>
              <a:ext cx="1208792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Responder</a:t>
              </a:r>
              <a:b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 = 18</a:t>
              </a:r>
            </a:p>
          </p:txBody>
        </p:sp>
        <p:sp>
          <p:nvSpPr>
            <p:cNvPr id="214" name="Line 62">
              <a:extLst>
                <a:ext uri="{FF2B5EF4-FFF2-40B4-BE49-F238E27FC236}">
                  <a16:creationId xmlns:a16="http://schemas.microsoft.com/office/drawing/2014/main" id="{1B106358-3A83-4A82-804C-E7F39F9635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9428" y="2314950"/>
              <a:ext cx="287033" cy="0"/>
            </a:xfrm>
            <a:prstGeom prst="line">
              <a:avLst/>
            </a:prstGeom>
            <a:noFill/>
            <a:ln w="26988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3846461" y="2124541"/>
              <a:ext cx="7569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Median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126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24505567"/>
              </p:ext>
            </p:extLst>
          </p:nvPr>
        </p:nvGraphicFramePr>
        <p:xfrm>
          <a:off x="395536" y="1700808"/>
          <a:ext cx="8136904" cy="4608508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0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18 mg </a:t>
                      </a:r>
                      <a:r>
                        <a:rPr kumimoji="0" lang="en-GB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6 mg </a:t>
                      </a:r>
                      <a:r>
                        <a:rPr kumimoji="0" lang="en-GB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Enhanced liver fibrosis test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- 0.07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FibroSure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FibroTest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AST, U/L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ALT, U/l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Gamma-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glutamyl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transferase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U/L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Triglycerides,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cholesterol,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High-density lipoprotein,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Low-density lipoprotein,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HOMA-IR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Hb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A1c,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2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Cytokeratin-18 fractions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M30, U/L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M65, U/L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-110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11582" y="1268760"/>
            <a:ext cx="6816802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Changes in serum and metabolic biomarkers at W24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1D7B6902-EB65-4F49-8262-3E1A3ABB4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51DED97B-D66C-401B-997A-82E635DD3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>
            <a:extLst>
              <a:ext uri="{FF2B5EF4-FFF2-40B4-BE49-F238E27FC236}">
                <a16:creationId xmlns:a16="http://schemas.microsoft.com/office/drawing/2014/main" id="{1464A2B8-50EF-458B-8C43-07832A2AC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60878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0DC4C507-535B-4423-8076-DA45EFFC6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</p:spTree>
    <p:extLst>
      <p:ext uri="{BB962C8B-B14F-4D97-AF65-F5344CB8AC3E}">
        <p14:creationId xmlns:p14="http://schemas.microsoft.com/office/powerpoint/2010/main" val="339770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8178" y="1268760"/>
            <a:ext cx="6302174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773632"/>
              </p:ext>
            </p:extLst>
          </p:nvPr>
        </p:nvGraphicFramePr>
        <p:xfrm>
          <a:off x="323528" y="1625424"/>
          <a:ext cx="8496944" cy="4529695"/>
        </p:xfrm>
        <a:graphic>
          <a:graphicData uri="http://schemas.openxmlformats.org/drawingml/2006/table">
            <a:tbl>
              <a:tblPr/>
              <a:tblGrid>
                <a:gridCol w="3955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18 mg ±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 6 mg ± 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9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common adverse events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Sinusistis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Nasopharyngitis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abdominal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9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Alkaline phosphatase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Gamma-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glutamyltransferase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Serum glucose &gt; 250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GFR &lt; 30 mL/min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 &gt; 500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27">
            <a:extLst>
              <a:ext uri="{FF2B5EF4-FFF2-40B4-BE49-F238E27FC236}">
                <a16:creationId xmlns:a16="http://schemas.microsoft.com/office/drawing/2014/main" id="{17D6248F-68C0-477E-8529-13169A5F6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id="{8B8D25A2-869F-464F-90B4-A74AA77F7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8" name="ZoneTexte 23">
            <a:extLst>
              <a:ext uri="{FF2B5EF4-FFF2-40B4-BE49-F238E27FC236}">
                <a16:creationId xmlns:a16="http://schemas.microsoft.com/office/drawing/2014/main" id="{126274C5-FB31-4325-818C-F549F3FD9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27978384-72FC-4A2C-B891-B2F3B1B8F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</p:spTree>
    <p:extLst>
      <p:ext uri="{BB962C8B-B14F-4D97-AF65-F5344CB8AC3E}">
        <p14:creationId xmlns:p14="http://schemas.microsoft.com/office/powerpoint/2010/main" val="3397708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Summary</a:t>
            </a:r>
          </a:p>
          <a:p>
            <a:pPr lvl="1"/>
            <a:r>
              <a:rPr lang="en-US" sz="2400"/>
              <a:t>In this phase 2 exploratory trial, selonsertib appeared to improve liver fibrosis in a substantial proportion of patients with NASH and stage 2 or 3 fibrosis</a:t>
            </a:r>
          </a:p>
          <a:p>
            <a:pPr lvl="2"/>
            <a:r>
              <a:rPr lang="en-US" sz="2000"/>
              <a:t>This suggests that selonsertib has the potential to help address an important unmet medical need for an effective antifibrotic therapy for patients with NASH and advanced fibrosis</a:t>
            </a:r>
          </a:p>
          <a:p>
            <a:pPr lvl="1"/>
            <a:r>
              <a:rPr lang="en-US" sz="2400"/>
              <a:t>Rationale for phase 3 studies of selonsertib in patients with NASH and bridging fibrosis (STELLAR-3) and compensated cirrhosis (STELLAR-4)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EE2B09EC-D7A5-43D6-8721-32F8D859A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 err="1">
                <a:ea typeface="ＭＳ Ｐゴシック" pitchFamily="34" charset="-128"/>
              </a:rPr>
              <a:t>Selonsertib</a:t>
            </a:r>
            <a:r>
              <a:rPr lang="en-US" sz="2800" dirty="0">
                <a:ea typeface="ＭＳ Ｐゴシック" pitchFamily="34" charset="-128"/>
              </a:rPr>
              <a:t> in NASH: phase 2</a:t>
            </a:r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id="{08457582-CCAB-4BD3-A918-E1E64FD6F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Hepatology 2018;67:549-59</a:t>
            </a: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9AEE6A0F-1DD7-4EED-80D8-17D8B4F91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1618960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9" name="ZoneTexte 23">
            <a:extLst>
              <a:ext uri="{FF2B5EF4-FFF2-40B4-BE49-F238E27FC236}">
                <a16:creationId xmlns:a16="http://schemas.microsoft.com/office/drawing/2014/main" id="{956145C5-A03B-4CF0-A353-92FFCACB5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608780"/>
            <a:ext cx="1618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Selonsertib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</a:t>
            </a:r>
          </a:p>
        </p:txBody>
      </p:sp>
    </p:spTree>
    <p:extLst>
      <p:ext uri="{BB962C8B-B14F-4D97-AF65-F5344CB8AC3E}">
        <p14:creationId xmlns:p14="http://schemas.microsoft.com/office/powerpoint/2010/main" val="401085402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1134</Words>
  <Application>Microsoft Office PowerPoint</Application>
  <PresentationFormat>Affichage à l'écran (4:3)</PresentationFormat>
  <Paragraphs>408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2018</vt:lpstr>
      <vt:lpstr>Selonsertib in NASH: phase 2</vt:lpstr>
      <vt:lpstr>Selonsertib in NASH: phase 2</vt:lpstr>
      <vt:lpstr>Selonsertib in NASH: phase 2</vt:lpstr>
      <vt:lpstr>Selonsertib in NASH: phase 2</vt:lpstr>
      <vt:lpstr>Selonsertib in NASH: phase 2</vt:lpstr>
      <vt:lpstr>Selonsertib in NASH: phase 2</vt:lpstr>
      <vt:lpstr>Selonsertib in NASH: phase 2</vt:lpstr>
      <vt:lpstr>Selonsertib in NASH: phase 2</vt:lpstr>
      <vt:lpstr>Selonsertib in NASH: phase 2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Pilar</cp:lastModifiedBy>
  <cp:revision>324</cp:revision>
  <dcterms:created xsi:type="dcterms:W3CDTF">2010-10-19T10:42:50Z</dcterms:created>
  <dcterms:modified xsi:type="dcterms:W3CDTF">2018-05-17T17:55:13Z</dcterms:modified>
</cp:coreProperties>
</file>