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6" r:id="rId3"/>
    <p:sldId id="287" r:id="rId4"/>
    <p:sldId id="288" r:id="rId5"/>
    <p:sldId id="289" r:id="rId6"/>
    <p:sldId id="290" r:id="rId7"/>
  </p:sldIdLst>
  <p:sldSz cx="9144000" cy="6858000" type="screen4x3"/>
  <p:notesSz cx="6858000" cy="9144000"/>
  <p:custDataLst>
    <p:tags r:id="rId9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FFFFFF"/>
    <a:srgbClr val="000066"/>
    <a:srgbClr val="DDDDDD"/>
    <a:srgbClr val="333399"/>
    <a:srgbClr val="00B200"/>
    <a:srgbClr val="FFC000"/>
    <a:srgbClr val="10EB00"/>
    <a:srgbClr val="FF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7941" autoAdjust="0"/>
  </p:normalViewPr>
  <p:slideViewPr>
    <p:cSldViewPr>
      <p:cViewPr varScale="1">
        <p:scale>
          <a:sx n="113" d="100"/>
          <a:sy n="113" d="100"/>
        </p:scale>
        <p:origin x="-2370" y="-10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009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NEJM 2014;368:45-53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2D Phase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IIa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153569" y="2104231"/>
            <a:ext cx="400050" cy="1588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115773" y="4114800"/>
            <a:ext cx="879962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 regimens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Verdana" pitchFamily="34" charset="0"/>
              <a:buChar char="–"/>
            </a:pPr>
            <a:r>
              <a:rPr lang="en-US" sz="1600" dirty="0" err="1" smtClean="0"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aritaprevir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rironavir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(PTV/r) : PTV 250 or 150</a:t>
            </a:r>
            <a:r>
              <a:rPr lang="en-US" sz="1600" dirty="0" smtClean="0">
                <a:ea typeface="ＭＳ Ｐゴシック" pitchFamily="-1" charset="-128"/>
                <a:cs typeface="ＭＳ Ｐゴシック" pitchFamily="-1" charset="-128"/>
              </a:rPr>
              <a:t> mg </a:t>
            </a:r>
            <a:r>
              <a:rPr lang="en-US" sz="1600" dirty="0" err="1" smtClean="0"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16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16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1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100 mg </a:t>
            </a:r>
            <a:r>
              <a:rPr lang="en-US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(2 tablets)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Verdana" pitchFamily="34" charset="0"/>
              <a:buChar char="–"/>
            </a:pPr>
            <a:r>
              <a:rPr lang="en-US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(DSV) 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US" sz="1600" dirty="0" smtClean="0">
                <a:ea typeface="ＭＳ Ｐゴシック" pitchFamily="-1" charset="-128"/>
                <a:cs typeface="ＭＳ Ｐゴシック" pitchFamily="-1" charset="-128"/>
              </a:rPr>
              <a:t>40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0 mg bid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Verdana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 : 1000 or 1200 mg/day (bid dosing) according to body weight (&lt; or ≥ 75 kg)</a:t>
            </a:r>
          </a:p>
          <a:p>
            <a:pPr marL="342900" indent="-342900">
              <a:spcBef>
                <a:spcPts val="72"/>
              </a:spcBef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Endpoints</a:t>
            </a: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Verdana" pitchFamily="34" charset="0"/>
              <a:buChar char="–"/>
            </a:pPr>
            <a:r>
              <a:rPr lang="en-US" sz="1600" dirty="0" smtClean="0">
                <a:ea typeface="ＭＳ Ｐゴシック" pitchFamily="-1" charset="-128"/>
                <a:cs typeface="ＭＳ Ｐゴシック" pitchFamily="-1" charset="-128"/>
              </a:rPr>
              <a:t>Primary : </a:t>
            </a:r>
            <a:r>
              <a:rPr lang="en-US" sz="1600" dirty="0" err="1" smtClean="0">
                <a:ea typeface="ＭＳ Ｐゴシック" pitchFamily="-1" charset="-128"/>
                <a:cs typeface="ＭＳ Ｐゴシック" pitchFamily="-1" charset="-128"/>
              </a:rPr>
              <a:t>eRVR</a:t>
            </a:r>
            <a:r>
              <a:rPr lang="en-US" sz="1600" dirty="0" smtClean="0">
                <a:ea typeface="ＭＳ Ｐゴシック" pitchFamily="-1" charset="-128"/>
                <a:cs typeface="ＭＳ Ｐゴシック" pitchFamily="-1" charset="-128"/>
              </a:rPr>
              <a:t> (undetectable HCV RNA from W4-W12), with 95% CI</a:t>
            </a: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Verdana" pitchFamily="34" charset="0"/>
              <a:buChar char="–"/>
            </a:pPr>
            <a:r>
              <a:rPr lang="en-US" sz="1600" dirty="0" smtClean="0">
                <a:ea typeface="ＭＳ Ｐゴシック" pitchFamily="-1" charset="-128"/>
                <a:cs typeface="ＭＳ Ｐゴシック" pitchFamily="-1" charset="-128"/>
              </a:rPr>
              <a:t>Secondary : SVR</a:t>
            </a:r>
            <a:r>
              <a:rPr lang="en-US" sz="1600" baseline="-25000" dirty="0" smtClean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600" dirty="0" smtClean="0">
                <a:ea typeface="ＭＳ Ｐゴシック" pitchFamily="-1" charset="-128"/>
                <a:cs typeface="ＭＳ Ｐゴシック" pitchFamily="-1" charset="-128"/>
              </a:rPr>
              <a:t> (HCV RNA &lt; 25 IU/</a:t>
            </a:r>
            <a:r>
              <a:rPr lang="en-US" sz="1600" dirty="0" err="1" smtClean="0">
                <a:ea typeface="ＭＳ Ｐゴシック" pitchFamily="-1" charset="-128"/>
                <a:cs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  <a:cs typeface="ＭＳ Ｐゴシック" pitchFamily="-1" charset="-128"/>
              </a:rPr>
              <a:t>), with 95% CI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Verdana" pitchFamily="34" charset="0"/>
              <a:buChar char="–"/>
            </a:pPr>
            <a:endParaRPr lang="en-US" sz="1600" dirty="0" smtClean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endParaRPr lang="en-US" sz="16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4337442" y="2337651"/>
          <a:ext cx="2543826" cy="329349"/>
        </p:xfrm>
        <a:graphic>
          <a:graphicData uri="http://schemas.openxmlformats.org/drawingml/2006/table">
            <a:tbl>
              <a:tblPr/>
              <a:tblGrid>
                <a:gridCol w="2543826"/>
              </a:tblGrid>
              <a:tr h="329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PTV250/r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563466" y="1283824"/>
            <a:ext cx="1539875" cy="621176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Not randomised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02172" y="2059025"/>
            <a:ext cx="2600500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</a:t>
            </a:r>
            <a:r>
              <a:rPr lang="en-US" sz="16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65</a:t>
            </a: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Detectable HCV RNA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</a:t>
            </a:r>
            <a:r>
              <a:rPr lang="en-US" sz="16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c</a:t>
            </a: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  <a:endParaRPr lang="en-US" sz="16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2D Phase IIa Study: paritaprevir/ritonavir </a:t>
            </a:r>
            <a:br>
              <a:rPr lang="en-US" sz="280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+ dasabuvir + ribavirin for genotype 1</a:t>
            </a:r>
            <a:endParaRPr lang="en-US" sz="280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5" name="Rectangle 9"/>
          <p:cNvSpPr>
            <a:spLocks noChangeArrowheads="1"/>
          </p:cNvSpPr>
          <p:nvPr/>
        </p:nvSpPr>
        <p:spPr bwMode="auto">
          <a:xfrm>
            <a:off x="3680845" y="274320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14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6" name="Rectangle 8"/>
          <p:cNvSpPr>
            <a:spLocks noChangeArrowheads="1"/>
          </p:cNvSpPr>
          <p:nvPr/>
        </p:nvSpPr>
        <p:spPr bwMode="auto">
          <a:xfrm>
            <a:off x="3680845" y="213360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19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34" name="Line 172"/>
          <p:cNvSpPr>
            <a:spLocks noChangeShapeType="1"/>
          </p:cNvSpPr>
          <p:nvPr/>
        </p:nvSpPr>
        <p:spPr bwMode="auto">
          <a:xfrm>
            <a:off x="6894985" y="1804385"/>
            <a:ext cx="0" cy="234469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0" name="Oval 110"/>
          <p:cNvSpPr>
            <a:spLocks noChangeArrowheads="1"/>
          </p:cNvSpPr>
          <p:nvPr/>
        </p:nvSpPr>
        <p:spPr bwMode="auto">
          <a:xfrm>
            <a:off x="6588026" y="128382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25" name="Group 8"/>
          <p:cNvGraphicFramePr>
            <a:graphicFrameLocks noGrp="1"/>
          </p:cNvGraphicFramePr>
          <p:nvPr/>
        </p:nvGraphicFramePr>
        <p:xfrm>
          <a:off x="4366668" y="2902268"/>
          <a:ext cx="2514600" cy="377825"/>
        </p:xfrm>
        <a:graphic>
          <a:graphicData uri="http://schemas.openxmlformats.org/drawingml/2006/table">
            <a:tbl>
              <a:tblPr/>
              <a:tblGrid>
                <a:gridCol w="251460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cxnSp>
        <p:nvCxnSpPr>
          <p:cNvPr id="32" name="Connecteur droit 31"/>
          <p:cNvCxnSpPr/>
          <p:nvPr/>
        </p:nvCxnSpPr>
        <p:spPr bwMode="auto">
          <a:xfrm>
            <a:off x="6899053" y="2491308"/>
            <a:ext cx="1368000" cy="1588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 bwMode="auto">
          <a:xfrm>
            <a:off x="6882378" y="3140968"/>
            <a:ext cx="1368000" cy="1588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8205780" y="2946430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SVR</a:t>
            </a:r>
            <a:r>
              <a:rPr lang="en-US" sz="1600" baseline="-25000" dirty="0" smtClean="0"/>
              <a:t>12</a:t>
            </a:r>
            <a:endParaRPr lang="en-US" sz="1600" baseline="-25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8205780" y="2307833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SVR</a:t>
            </a:r>
            <a:r>
              <a:rPr lang="en-US" sz="1600" baseline="-25000" dirty="0" smtClean="0"/>
              <a:t>12</a:t>
            </a:r>
            <a:endParaRPr lang="en-US" sz="1600" baseline="-25000" dirty="0"/>
          </a:p>
        </p:txBody>
      </p:sp>
      <p:graphicFrame>
        <p:nvGraphicFramePr>
          <p:cNvPr id="42" name="Group 8"/>
          <p:cNvGraphicFramePr>
            <a:graphicFrameLocks noGrp="1"/>
          </p:cNvGraphicFramePr>
          <p:nvPr/>
        </p:nvGraphicFramePr>
        <p:xfrm>
          <a:off x="4366668" y="3581400"/>
          <a:ext cx="2514600" cy="377825"/>
        </p:xfrm>
        <a:graphic>
          <a:graphicData uri="http://schemas.openxmlformats.org/drawingml/2006/table">
            <a:tbl>
              <a:tblPr/>
              <a:tblGrid>
                <a:gridCol w="251460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</a:tr>
            </a:tbl>
          </a:graphicData>
        </a:graphic>
      </p:graphicFrame>
      <p:cxnSp>
        <p:nvCxnSpPr>
          <p:cNvPr id="43" name="Connecteur droit 42"/>
          <p:cNvCxnSpPr/>
          <p:nvPr/>
        </p:nvCxnSpPr>
        <p:spPr bwMode="auto">
          <a:xfrm>
            <a:off x="6897525" y="3789040"/>
            <a:ext cx="1368000" cy="1588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8205780" y="3594502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SVR</a:t>
            </a:r>
            <a:r>
              <a:rPr lang="en-US" sz="1600" baseline="-25000" dirty="0" smtClean="0"/>
              <a:t>12</a:t>
            </a:r>
            <a:endParaRPr lang="en-US" sz="1600" baseline="-25000" dirty="0"/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680845" y="342900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17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918868" y="2385188"/>
            <a:ext cx="1485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Treatment naïve</a:t>
            </a:r>
            <a:endParaRPr lang="en-US" sz="1400"/>
          </a:p>
        </p:txBody>
      </p:sp>
      <p:sp>
        <p:nvSpPr>
          <p:cNvPr id="48" name="ZoneTexte 47"/>
          <p:cNvSpPr txBox="1"/>
          <p:nvPr/>
        </p:nvSpPr>
        <p:spPr>
          <a:xfrm>
            <a:off x="2918868" y="2968823"/>
            <a:ext cx="1485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Treatment naïve</a:t>
            </a:r>
            <a:endParaRPr lang="en-US" sz="1400"/>
          </a:p>
        </p:txBody>
      </p:sp>
      <p:sp>
        <p:nvSpPr>
          <p:cNvPr id="49" name="ZoneTexte 48"/>
          <p:cNvSpPr txBox="1"/>
          <p:nvPr/>
        </p:nvSpPr>
        <p:spPr>
          <a:xfrm>
            <a:off x="2323452" y="3591580"/>
            <a:ext cx="2080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Null or partial response</a:t>
            </a:r>
          </a:p>
          <a:p>
            <a:pPr algn="r"/>
            <a:r>
              <a:rPr lang="en-US" sz="1400" dirty="0" smtClean="0"/>
              <a:t>to PEG-IFN + RBV</a:t>
            </a:r>
            <a:endParaRPr lang="en-US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smtClean="0">
                <a:ea typeface="ＭＳ Ｐゴシック" pitchFamily="-1" charset="-128"/>
                <a:cs typeface="ＭＳ Ｐゴシック" pitchFamily="-1" charset="-128"/>
              </a:rPr>
              <a:t>2D Phase IIa Study: paritaprevir/ritonavir </a:t>
            </a:r>
            <a:br>
              <a:rPr lang="fr-FR" sz="280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fr-FR" sz="2800" smtClean="0">
                <a:ea typeface="ＭＳ Ｐゴシック" pitchFamily="-1" charset="-128"/>
                <a:cs typeface="ＭＳ Ｐゴシック" pitchFamily="-1" charset="-128"/>
              </a:rPr>
              <a:t>+ dasabuvir + ribavirin for genotype 1</a:t>
            </a:r>
            <a:endParaRPr lang="fr-FR" sz="280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17290220"/>
              </p:ext>
            </p:extLst>
          </p:nvPr>
        </p:nvGraphicFramePr>
        <p:xfrm>
          <a:off x="389135" y="1743043"/>
          <a:ext cx="8431337" cy="4785308"/>
        </p:xfrm>
        <a:graphic>
          <a:graphicData uri="http://schemas.openxmlformats.org/drawingml/2006/table">
            <a:tbl>
              <a:tblPr/>
              <a:tblGrid>
                <a:gridCol w="2740924"/>
                <a:gridCol w="1729973"/>
                <a:gridCol w="1800200"/>
                <a:gridCol w="2160240"/>
              </a:tblGrid>
              <a:tr h="61801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819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PTV250/r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/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/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14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17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</a:tr>
              <a:tr h="306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6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white/black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79% / 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86% / 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76% / 24%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6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89% / 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79% / 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94% / 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6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6.91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0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Response to previous therapy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56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elevation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Inability to comply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2D Phase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IIa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NEJM 2014;368:45-53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410117" y="1228690"/>
            <a:ext cx="4311096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IU/mL, % (95% CI)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8" name="Groupe 67"/>
          <p:cNvGrpSpPr/>
          <p:nvPr/>
        </p:nvGrpSpPr>
        <p:grpSpPr>
          <a:xfrm>
            <a:off x="467544" y="1628800"/>
            <a:ext cx="8352928" cy="432048"/>
            <a:chOff x="467544" y="1628800"/>
            <a:chExt cx="8352928" cy="432048"/>
          </a:xfrm>
        </p:grpSpPr>
        <p:sp>
          <p:nvSpPr>
            <p:cNvPr id="60" name="AutoShape 126"/>
            <p:cNvSpPr>
              <a:spLocks noChangeArrowheads="1"/>
            </p:cNvSpPr>
            <p:nvPr/>
          </p:nvSpPr>
          <p:spPr bwMode="auto">
            <a:xfrm>
              <a:off x="467544" y="1677658"/>
              <a:ext cx="8352928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800"/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3419872" y="1772816"/>
              <a:ext cx="177800" cy="144462"/>
            </a:xfrm>
            <a:prstGeom prst="rect">
              <a:avLst/>
            </a:prstGeom>
            <a:solidFill>
              <a:srgbClr val="00B2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99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0" name="Rectangle 3"/>
            <p:cNvSpPr>
              <a:spLocks noChangeArrowheads="1"/>
            </p:cNvSpPr>
            <p:nvPr/>
          </p:nvSpPr>
          <p:spPr bwMode="auto">
            <a:xfrm>
              <a:off x="6179326" y="1775374"/>
              <a:ext cx="177800" cy="144462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99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1" name="AutoShape 165"/>
            <p:cNvSpPr>
              <a:spLocks noChangeArrowheads="1"/>
            </p:cNvSpPr>
            <p:nvPr/>
          </p:nvSpPr>
          <p:spPr bwMode="auto">
            <a:xfrm>
              <a:off x="827584" y="1628800"/>
              <a:ext cx="7992887" cy="43204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t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PTV250/r +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DSV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+ RBV	PTV150/r +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DSV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+ RBV	PTV150/r +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DSV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+ RBV exp</a:t>
              </a:r>
              <a:endParaRPr lang="en-US" sz="1600" b="1" dirty="0">
                <a:solidFill>
                  <a:srgbClr val="333399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2" name="Rectangle 3"/>
            <p:cNvSpPr>
              <a:spLocks noChangeArrowheads="1"/>
            </p:cNvSpPr>
            <p:nvPr/>
          </p:nvSpPr>
          <p:spPr bwMode="auto">
            <a:xfrm>
              <a:off x="683568" y="1761241"/>
              <a:ext cx="177800" cy="144462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99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pSp>
        <p:nvGrpSpPr>
          <p:cNvPr id="76" name="Groupe 75"/>
          <p:cNvGrpSpPr/>
          <p:nvPr/>
        </p:nvGrpSpPr>
        <p:grpSpPr>
          <a:xfrm>
            <a:off x="449554" y="2291842"/>
            <a:ext cx="8337257" cy="3593207"/>
            <a:chOff x="449554" y="2291842"/>
            <a:chExt cx="8337257" cy="3593207"/>
          </a:xfrm>
        </p:grpSpPr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1202108" y="3067291"/>
              <a:ext cx="518400" cy="2476209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548941" y="4754741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548941" y="4062591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449554" y="2681466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548941" y="3372028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815975" y="4862462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815975" y="417190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815975" y="278760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815975" y="3478162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906464" y="2778075"/>
              <a:ext cx="0" cy="276455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1115616" y="2453407"/>
              <a:ext cx="716863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89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(67-99)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467544" y="2348880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  <a:endParaRPr lang="en-US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2652303" y="2916821"/>
              <a:ext cx="518400" cy="2626680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1971736" y="2426608"/>
              <a:ext cx="45877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100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815974" y="5540522"/>
              <a:ext cx="79708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chemeClr val="bg1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2" name="Rectangle 40"/>
            <p:cNvSpPr>
              <a:spLocks noChangeArrowheads="1"/>
            </p:cNvSpPr>
            <p:nvPr/>
          </p:nvSpPr>
          <p:spPr bwMode="auto">
            <a:xfrm>
              <a:off x="1048136" y="5577272"/>
              <a:ext cx="6603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400" b="1" dirty="0" err="1" smtClean="0">
                  <a:ea typeface="Arial" pitchFamily="-1" charset="0"/>
                  <a:cs typeface="Arial" pitchFamily="-1" charset="0"/>
                </a:rPr>
                <a:t>e</a:t>
              </a:r>
              <a:r>
                <a:rPr lang="en-US" sz="1400" b="1" dirty="0" err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RVR</a:t>
              </a:r>
              <a:endParaRPr lang="en-US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40" name="Rectangle 133"/>
            <p:cNvSpPr>
              <a:spLocks noChangeArrowheads="1"/>
            </p:cNvSpPr>
            <p:nvPr/>
          </p:nvSpPr>
          <p:spPr bwMode="auto">
            <a:xfrm>
              <a:off x="7234557" y="3692325"/>
              <a:ext cx="518400" cy="1851176"/>
            </a:xfrm>
            <a:prstGeom prst="rect">
              <a:avLst/>
            </a:prstGeom>
            <a:solidFill>
              <a:srgbClr val="00FFCC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2" name="Rectangle 133"/>
            <p:cNvSpPr>
              <a:spLocks noChangeArrowheads="1"/>
            </p:cNvSpPr>
            <p:nvPr/>
          </p:nvSpPr>
          <p:spPr bwMode="auto">
            <a:xfrm>
              <a:off x="6545467" y="3900668"/>
              <a:ext cx="518400" cy="1642832"/>
            </a:xfrm>
            <a:prstGeom prst="rect">
              <a:avLst/>
            </a:prstGeom>
            <a:solidFill>
              <a:srgbClr val="00FFCC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9" name="Rectangle 133"/>
            <p:cNvSpPr>
              <a:spLocks noChangeArrowheads="1"/>
            </p:cNvSpPr>
            <p:nvPr/>
          </p:nvSpPr>
          <p:spPr bwMode="auto">
            <a:xfrm>
              <a:off x="3979111" y="3414532"/>
              <a:ext cx="518400" cy="2128968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1" name="Rectangle 133"/>
            <p:cNvSpPr>
              <a:spLocks noChangeArrowheads="1"/>
            </p:cNvSpPr>
            <p:nvPr/>
          </p:nvSpPr>
          <p:spPr bwMode="auto">
            <a:xfrm>
              <a:off x="4664428" y="2963119"/>
              <a:ext cx="518400" cy="2580381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3" name="Rectangle 133"/>
            <p:cNvSpPr>
              <a:spLocks noChangeArrowheads="1"/>
            </p:cNvSpPr>
            <p:nvPr/>
          </p:nvSpPr>
          <p:spPr bwMode="auto">
            <a:xfrm>
              <a:off x="1927205" y="2789499"/>
              <a:ext cx="518400" cy="2754002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6" name="Rectangle 40"/>
            <p:cNvSpPr>
              <a:spLocks noChangeArrowheads="1"/>
            </p:cNvSpPr>
            <p:nvPr/>
          </p:nvSpPr>
          <p:spPr bwMode="auto">
            <a:xfrm>
              <a:off x="1899200" y="5577272"/>
              <a:ext cx="5504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400" b="1" smtClean="0">
                  <a:ea typeface="Arial" pitchFamily="-1" charset="0"/>
                  <a:cs typeface="Arial" pitchFamily="-1" charset="0"/>
                </a:rPr>
                <a:t>EOT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8" name="Rectangle 40"/>
            <p:cNvSpPr>
              <a:spLocks noChangeArrowheads="1"/>
            </p:cNvSpPr>
            <p:nvPr/>
          </p:nvSpPr>
          <p:spPr bwMode="auto">
            <a:xfrm>
              <a:off x="2543322" y="5577272"/>
              <a:ext cx="68695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400" b="1" smtClean="0">
                  <a:ea typeface="Arial" pitchFamily="-1" charset="0"/>
                  <a:cs typeface="Arial" pitchFamily="-1" charset="0"/>
                </a:rPr>
                <a:t>SVR</a:t>
              </a:r>
              <a:r>
                <a:rPr lang="en-US" sz="1400" b="1" baseline="-25000" smtClean="0">
                  <a:ea typeface="Arial" pitchFamily="-1" charset="0"/>
                  <a:cs typeface="Arial" pitchFamily="-1" charset="0"/>
                </a:rPr>
                <a:t>12</a:t>
              </a:r>
              <a:endParaRPr lang="en-US" sz="1400" b="1" baseline="-2500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1" name="Rectangle 144"/>
            <p:cNvSpPr>
              <a:spLocks noChangeArrowheads="1"/>
            </p:cNvSpPr>
            <p:nvPr/>
          </p:nvSpPr>
          <p:spPr bwMode="auto">
            <a:xfrm>
              <a:off x="2512220" y="2291842"/>
              <a:ext cx="808234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95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(74-100)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5" name="Rectangle 144"/>
            <p:cNvSpPr>
              <a:spLocks noChangeArrowheads="1"/>
            </p:cNvSpPr>
            <p:nvPr/>
          </p:nvSpPr>
          <p:spPr bwMode="auto">
            <a:xfrm>
              <a:off x="3873806" y="2780928"/>
              <a:ext cx="716863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79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(49-95)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7" name="Rectangle 144"/>
            <p:cNvSpPr>
              <a:spLocks noChangeArrowheads="1"/>
            </p:cNvSpPr>
            <p:nvPr/>
          </p:nvSpPr>
          <p:spPr bwMode="auto">
            <a:xfrm>
              <a:off x="7297901" y="3285820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65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9" name="Rectangle 144"/>
            <p:cNvSpPr>
              <a:spLocks noChangeArrowheads="1"/>
            </p:cNvSpPr>
            <p:nvPr/>
          </p:nvSpPr>
          <p:spPr bwMode="auto">
            <a:xfrm>
              <a:off x="6429998" y="3276426"/>
              <a:ext cx="716863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59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(33-82)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869833" y="5251581"/>
              <a:ext cx="2872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N</a:t>
              </a:r>
              <a:endParaRPr lang="en-US" sz="1100" dirty="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251167" y="5235247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19</a:t>
              </a:r>
              <a:endParaRPr lang="en-US" sz="1100" dirty="0"/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2007055" y="5235247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/>
                <a:t>19</a:t>
              </a:r>
              <a:endParaRPr lang="en-US" sz="1100"/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2716935" y="5235247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19</a:t>
              </a:r>
              <a:endParaRPr lang="en-US" sz="1100" dirty="0"/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4058840" y="5235247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/>
                <a:t>14</a:t>
              </a:r>
              <a:endParaRPr lang="en-US" sz="110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6600447" y="5235247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/>
                <a:t>17</a:t>
              </a:r>
              <a:endParaRPr lang="en-US" sz="1100"/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7313635" y="5235247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/>
                <a:t>17</a:t>
              </a:r>
              <a:endParaRPr lang="en-US" sz="1100"/>
            </a:p>
          </p:txBody>
        </p:sp>
        <p:sp>
          <p:nvSpPr>
            <p:cNvPr id="75" name="Rectangle 133"/>
            <p:cNvSpPr>
              <a:spLocks noChangeArrowheads="1"/>
            </p:cNvSpPr>
            <p:nvPr/>
          </p:nvSpPr>
          <p:spPr bwMode="auto">
            <a:xfrm>
              <a:off x="5349744" y="2974695"/>
              <a:ext cx="518400" cy="2568806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8" name="Rectangle 133"/>
            <p:cNvSpPr>
              <a:spLocks noChangeArrowheads="1"/>
            </p:cNvSpPr>
            <p:nvPr/>
          </p:nvSpPr>
          <p:spPr bwMode="auto">
            <a:xfrm>
              <a:off x="7923647" y="4201610"/>
              <a:ext cx="518400" cy="1341890"/>
            </a:xfrm>
            <a:prstGeom prst="rect">
              <a:avLst/>
            </a:prstGeom>
            <a:solidFill>
              <a:srgbClr val="00FFCC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4730657" y="5235247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14</a:t>
              </a:r>
              <a:endParaRPr lang="en-US" sz="1100" dirty="0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5411771" y="5235247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/>
                <a:t>14</a:t>
              </a:r>
              <a:endParaRPr lang="en-US" sz="1100"/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8009410" y="5235247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/>
                <a:t>17</a:t>
              </a:r>
              <a:endParaRPr lang="en-US" sz="1100"/>
            </a:p>
          </p:txBody>
        </p:sp>
        <p:sp>
          <p:nvSpPr>
            <p:cNvPr id="99" name="Rectangle 144"/>
            <p:cNvSpPr>
              <a:spLocks noChangeArrowheads="1"/>
            </p:cNvSpPr>
            <p:nvPr/>
          </p:nvSpPr>
          <p:spPr bwMode="auto">
            <a:xfrm>
              <a:off x="4730877" y="2562785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b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93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0" name="Rectangle 144"/>
            <p:cNvSpPr>
              <a:spLocks noChangeArrowheads="1"/>
            </p:cNvSpPr>
            <p:nvPr/>
          </p:nvSpPr>
          <p:spPr bwMode="auto">
            <a:xfrm>
              <a:off x="7840842" y="3577376"/>
              <a:ext cx="716863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47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(23-72)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1" name="Rectangle 144"/>
            <p:cNvSpPr>
              <a:spLocks noChangeArrowheads="1"/>
            </p:cNvSpPr>
            <p:nvPr/>
          </p:nvSpPr>
          <p:spPr bwMode="auto">
            <a:xfrm>
              <a:off x="5203926" y="2355691"/>
              <a:ext cx="808234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93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(66-100)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3" name="Rectangle 40"/>
            <p:cNvSpPr>
              <a:spLocks noChangeArrowheads="1"/>
            </p:cNvSpPr>
            <p:nvPr/>
          </p:nvSpPr>
          <p:spPr bwMode="auto">
            <a:xfrm>
              <a:off x="3875993" y="5577272"/>
              <a:ext cx="6603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400" b="1" smtClean="0">
                  <a:ea typeface="Arial" pitchFamily="-1" charset="0"/>
                  <a:cs typeface="Arial" pitchFamily="-1" charset="0"/>
                </a:rPr>
                <a:t>e</a:t>
              </a:r>
              <a:r>
                <a:rPr lang="en-US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RVR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4" name="Rectangle 40"/>
            <p:cNvSpPr>
              <a:spLocks noChangeArrowheads="1"/>
            </p:cNvSpPr>
            <p:nvPr/>
          </p:nvSpPr>
          <p:spPr bwMode="auto">
            <a:xfrm>
              <a:off x="4612525" y="5577272"/>
              <a:ext cx="5504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400" b="1" smtClean="0">
                  <a:ea typeface="Arial" pitchFamily="-1" charset="0"/>
                  <a:cs typeface="Arial" pitchFamily="-1" charset="0"/>
                </a:rPr>
                <a:t>EOT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7" name="Rectangle 40"/>
            <p:cNvSpPr>
              <a:spLocks noChangeArrowheads="1"/>
            </p:cNvSpPr>
            <p:nvPr/>
          </p:nvSpPr>
          <p:spPr bwMode="auto">
            <a:xfrm>
              <a:off x="5256647" y="5577272"/>
              <a:ext cx="68695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400" b="1" smtClean="0">
                  <a:ea typeface="Arial" pitchFamily="-1" charset="0"/>
                  <a:cs typeface="Arial" pitchFamily="-1" charset="0"/>
                </a:rPr>
                <a:t>SVR</a:t>
              </a:r>
              <a:r>
                <a:rPr lang="en-US" sz="1400" b="1" baseline="-25000" smtClean="0">
                  <a:ea typeface="Arial" pitchFamily="-1" charset="0"/>
                  <a:cs typeface="Arial" pitchFamily="-1" charset="0"/>
                </a:rPr>
                <a:t>12</a:t>
              </a:r>
              <a:endParaRPr lang="en-US" sz="1400" b="1" baseline="-2500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1" name="Rectangle 40"/>
            <p:cNvSpPr>
              <a:spLocks noChangeArrowheads="1"/>
            </p:cNvSpPr>
            <p:nvPr/>
          </p:nvSpPr>
          <p:spPr bwMode="auto">
            <a:xfrm>
              <a:off x="6542993" y="5577272"/>
              <a:ext cx="6603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400" b="1" smtClean="0">
                  <a:ea typeface="Arial" pitchFamily="-1" charset="0"/>
                  <a:cs typeface="Arial" pitchFamily="-1" charset="0"/>
                </a:rPr>
                <a:t>e</a:t>
              </a:r>
              <a:r>
                <a:rPr lang="en-US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RVR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3" name="Rectangle 40"/>
            <p:cNvSpPr>
              <a:spLocks noChangeArrowheads="1"/>
            </p:cNvSpPr>
            <p:nvPr/>
          </p:nvSpPr>
          <p:spPr bwMode="auto">
            <a:xfrm>
              <a:off x="7279525" y="5577272"/>
              <a:ext cx="5504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400" b="1" smtClean="0">
                  <a:ea typeface="Arial" pitchFamily="-1" charset="0"/>
                  <a:cs typeface="Arial" pitchFamily="-1" charset="0"/>
                </a:rPr>
                <a:t>EOT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5" name="Rectangle 40"/>
            <p:cNvSpPr>
              <a:spLocks noChangeArrowheads="1"/>
            </p:cNvSpPr>
            <p:nvPr/>
          </p:nvSpPr>
          <p:spPr bwMode="auto">
            <a:xfrm>
              <a:off x="7923647" y="5577272"/>
              <a:ext cx="68695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400" b="1" smtClean="0">
                  <a:ea typeface="Arial" pitchFamily="-1" charset="0"/>
                  <a:cs typeface="Arial" pitchFamily="-1" charset="0"/>
                </a:rPr>
                <a:t>SVR</a:t>
              </a:r>
              <a:r>
                <a:rPr lang="en-US" sz="1400" b="1" baseline="-25000" smtClean="0">
                  <a:ea typeface="Arial" pitchFamily="-1" charset="0"/>
                  <a:cs typeface="Arial" pitchFamily="-1" charset="0"/>
                </a:rPr>
                <a:t>12</a:t>
              </a:r>
              <a:endParaRPr lang="en-US" sz="1400" b="1" baseline="-2500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</p:grpSp>
      <p:sp>
        <p:nvSpPr>
          <p:cNvPr id="86" name="ZoneTexte 85"/>
          <p:cNvSpPr txBox="1"/>
          <p:nvPr/>
        </p:nvSpPr>
        <p:spPr>
          <a:xfrm>
            <a:off x="539552" y="6021288"/>
            <a:ext cx="6808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8775" indent="-358775"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 smtClean="0"/>
              <a:t>SVR</a:t>
            </a:r>
            <a:r>
              <a:rPr lang="en-US" baseline="-25000" dirty="0" smtClean="0"/>
              <a:t>12</a:t>
            </a:r>
            <a:r>
              <a:rPr lang="en-US" dirty="0" smtClean="0"/>
              <a:t> in IL28B non-CC naïve patients : 18/18 </a:t>
            </a:r>
            <a:r>
              <a:rPr lang="en-US" dirty="0" err="1" smtClean="0"/>
              <a:t>vs</a:t>
            </a:r>
            <a:r>
              <a:rPr lang="en-US" dirty="0" smtClean="0"/>
              <a:t> 13/15 in CC</a:t>
            </a:r>
            <a:endParaRPr lang="en-US" dirty="0"/>
          </a:p>
        </p:txBody>
      </p:sp>
      <p:sp>
        <p:nvSpPr>
          <p:cNvPr id="59" name="Titre 5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2D Phase IIa Study: paritaprevir/ritonavir </a:t>
            </a:r>
            <a:br>
              <a:rPr lang="en-US" sz="280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+ dasabuvir + ribavirin for genotype 1</a:t>
            </a:r>
            <a:endParaRPr lang="en-US"/>
          </a:p>
        </p:txBody>
      </p:sp>
      <p:grpSp>
        <p:nvGrpSpPr>
          <p:cNvPr id="62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6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4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2D Phase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IIa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66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NEJM 2014;368:45-53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2D Phase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IIa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Study: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ritonavir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for </a:t>
            </a:r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genotype 1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39749" y="1557338"/>
            <a:ext cx="8602663" cy="4824412"/>
          </a:xfrm>
        </p:spPr>
        <p:txBody>
          <a:bodyPr/>
          <a:lstStyle/>
          <a:p>
            <a:r>
              <a:rPr lang="fr-FR" dirty="0" err="1" smtClean="0"/>
              <a:t>Virologic</a:t>
            </a:r>
            <a:r>
              <a:rPr lang="fr-FR" dirty="0" smtClean="0"/>
              <a:t> </a:t>
            </a:r>
            <a:r>
              <a:rPr lang="fr-FR" dirty="0" err="1" smtClean="0"/>
              <a:t>breakthrough</a:t>
            </a:r>
            <a:endParaRPr lang="fr-FR" dirty="0" smtClean="0"/>
          </a:p>
          <a:p>
            <a:pPr lvl="1"/>
            <a:r>
              <a:rPr lang="fr-FR" dirty="0" smtClean="0"/>
              <a:t>None in naïve patients</a:t>
            </a:r>
          </a:p>
          <a:p>
            <a:pPr lvl="1"/>
            <a:r>
              <a:rPr lang="fr-FR" dirty="0" smtClean="0"/>
              <a:t>Six (35%) in </a:t>
            </a:r>
            <a:r>
              <a:rPr lang="fr-FR" dirty="0" err="1" smtClean="0"/>
              <a:t>previous</a:t>
            </a:r>
            <a:r>
              <a:rPr lang="fr-FR" dirty="0" smtClean="0"/>
              <a:t> non-</a:t>
            </a:r>
            <a:r>
              <a:rPr lang="fr-FR" dirty="0" err="1" smtClean="0"/>
              <a:t>responders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Relapse</a:t>
            </a:r>
          </a:p>
          <a:p>
            <a:pPr lvl="1"/>
            <a:r>
              <a:rPr lang="fr-FR" dirty="0" smtClean="0"/>
              <a:t>None in naïve patients</a:t>
            </a:r>
          </a:p>
          <a:p>
            <a:pPr lvl="1"/>
            <a:r>
              <a:rPr lang="fr-FR" dirty="0" smtClean="0"/>
              <a:t>3 in </a:t>
            </a:r>
            <a:r>
              <a:rPr lang="fr-FR" dirty="0" err="1" smtClean="0"/>
              <a:t>pre</a:t>
            </a:r>
            <a:r>
              <a:rPr lang="fr-FR" dirty="0" smtClean="0"/>
              <a:t>-</a:t>
            </a:r>
            <a:r>
              <a:rPr lang="fr-FR" dirty="0" err="1" smtClean="0"/>
              <a:t>treated</a:t>
            </a:r>
            <a:r>
              <a:rPr lang="fr-FR" dirty="0" smtClean="0"/>
              <a:t> patients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Resistance </a:t>
            </a:r>
            <a:r>
              <a:rPr lang="fr-FR" dirty="0" err="1" smtClean="0"/>
              <a:t>testing</a:t>
            </a:r>
            <a:r>
              <a:rPr lang="fr-FR" dirty="0" smtClean="0"/>
              <a:t> (population </a:t>
            </a:r>
            <a:r>
              <a:rPr lang="fr-FR" dirty="0" err="1" smtClean="0"/>
              <a:t>sequencing</a:t>
            </a:r>
            <a:r>
              <a:rPr lang="fr-FR" dirty="0" smtClean="0"/>
              <a:t>) of the 9 </a:t>
            </a:r>
            <a:r>
              <a:rPr lang="fr-FR" dirty="0" err="1" smtClean="0"/>
              <a:t>failures</a:t>
            </a:r>
            <a:endParaRPr lang="fr-FR" dirty="0" smtClean="0"/>
          </a:p>
          <a:p>
            <a:pPr lvl="1"/>
            <a:r>
              <a:rPr lang="fr-FR" dirty="0" smtClean="0"/>
              <a:t>8/9 </a:t>
            </a:r>
            <a:r>
              <a:rPr lang="fr-FR" dirty="0" err="1" smtClean="0"/>
              <a:t>had</a:t>
            </a:r>
            <a:r>
              <a:rPr lang="fr-FR" dirty="0" smtClean="0"/>
              <a:t> ≥ 1 mutant </a:t>
            </a:r>
            <a:r>
              <a:rPr lang="fr-FR" dirty="0" err="1" smtClean="0"/>
              <a:t>resistant</a:t>
            </a:r>
            <a:r>
              <a:rPr lang="fr-FR" dirty="0" smtClean="0"/>
              <a:t> </a:t>
            </a:r>
            <a:r>
              <a:rPr lang="fr-FR" dirty="0" err="1" smtClean="0"/>
              <a:t>variants</a:t>
            </a:r>
            <a:r>
              <a:rPr lang="fr-FR" dirty="0" smtClean="0"/>
              <a:t> in NS3 and NS5B</a:t>
            </a:r>
          </a:p>
          <a:p>
            <a:pPr lvl="2"/>
            <a:r>
              <a:rPr lang="fr-FR" dirty="0" smtClean="0"/>
              <a:t>NS3 : position 168 (N = 8) + 155 (N = 1)</a:t>
            </a:r>
          </a:p>
          <a:p>
            <a:pPr lvl="2"/>
            <a:r>
              <a:rPr lang="fr-FR" dirty="0" smtClean="0"/>
              <a:t>NS5B : position 316 (N = 2), 414 (N = 3), 554 (N = 2), 556 (N = 4), 559 (N = 1)</a:t>
            </a:r>
          </a:p>
          <a:p>
            <a:pPr lvl="1"/>
            <a:r>
              <a:rPr lang="fr-FR" dirty="0" smtClean="0"/>
              <a:t>1 patient </a:t>
            </a:r>
            <a:r>
              <a:rPr lang="fr-FR" dirty="0" err="1" smtClean="0"/>
              <a:t>had</a:t>
            </a:r>
            <a:r>
              <a:rPr lang="fr-FR" dirty="0" smtClean="0"/>
              <a:t> a </a:t>
            </a:r>
            <a:r>
              <a:rPr lang="fr-FR" dirty="0" err="1" smtClean="0"/>
              <a:t>baseline</a:t>
            </a:r>
            <a:r>
              <a:rPr lang="fr-FR" dirty="0" smtClean="0"/>
              <a:t> NS3 168 mutation</a:t>
            </a:r>
          </a:p>
          <a:p>
            <a:endParaRPr lang="fr-FR" dirty="0"/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2D Phase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IIa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NEJM 2014;368:45-53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2D Phase IIa Study: paritaprevir/ritonavir </a:t>
            </a:r>
            <a:br>
              <a:rPr lang="en-US" sz="280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+ dasabuvir + ribavirin for genotype 1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800" y="1122253"/>
            <a:ext cx="89965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n (%)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57200" y="1556792"/>
          <a:ext cx="8520113" cy="4896500"/>
        </p:xfrm>
        <a:graphic>
          <a:graphicData uri="http://schemas.openxmlformats.org/drawingml/2006/table">
            <a:tbl>
              <a:tblPr/>
              <a:tblGrid>
                <a:gridCol w="3538736"/>
                <a:gridCol w="1660459"/>
                <a:gridCol w="1660459"/>
                <a:gridCol w="1660459"/>
              </a:tblGrid>
              <a:tr h="28128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Experienced</a:t>
                      </a:r>
                      <a:endParaRPr kumimoji="0" lang="en-US" sz="18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9237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PTV250/r </a:t>
                      </a:r>
                      <a:b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</a:t>
                      </a:r>
                      <a:b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14</a:t>
                      </a:r>
                      <a:endParaRPr kumimoji="0" lang="en-US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</a:t>
                      </a:r>
                      <a:b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17</a:t>
                      </a:r>
                      <a:endParaRPr kumimoji="0" lang="en-US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&gt; 10% in any group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Dizziness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Vomiting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≥ 2 x ULN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Creatinine ≥ 1.5 mg/dL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990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≥ 5 x ULN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2D Phase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IIa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NEJM 2014;368:45-53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2D Phase IIa Study: paritaprevir/ritonavir </a:t>
            </a:r>
            <a:br>
              <a:rPr lang="en-US" sz="280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+ dasabuvir + ribavirin for genotype 1</a:t>
            </a:r>
            <a:endParaRPr lang="en-US"/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268760"/>
            <a:ext cx="8136706" cy="4824412"/>
          </a:xfrm>
        </p:spPr>
        <p:txBody>
          <a:bodyPr/>
          <a:lstStyle/>
          <a:p>
            <a:pPr>
              <a:spcBef>
                <a:spcPts val="302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302"/>
              </a:spcBef>
            </a:pPr>
            <a:r>
              <a:rPr lang="en-US" sz="2000" dirty="0" smtClean="0">
                <a:ea typeface="ＭＳ Ｐゴシック" pitchFamily="-1" charset="-128"/>
              </a:rPr>
              <a:t>This preliminary study suggests that the all-oral combination of </a:t>
            </a:r>
            <a:r>
              <a:rPr lang="en-US" sz="2000" dirty="0" err="1" smtClean="0">
                <a:ea typeface="ＭＳ Ｐゴシック" pitchFamily="-1" charset="-128"/>
              </a:rPr>
              <a:t>paritaprevir</a:t>
            </a:r>
            <a:r>
              <a:rPr lang="en-US" sz="2000" dirty="0" smtClean="0">
                <a:ea typeface="ＭＳ Ｐゴシック" pitchFamily="-1" charset="-128"/>
              </a:rPr>
              <a:t>/r, </a:t>
            </a:r>
            <a:r>
              <a:rPr lang="en-US" sz="2000" dirty="0" err="1" smtClean="0">
                <a:ea typeface="ＭＳ Ｐゴシック" pitchFamily="-1" charset="-128"/>
              </a:rPr>
              <a:t>dasabuvir</a:t>
            </a:r>
            <a:r>
              <a:rPr lang="en-US" sz="2000" dirty="0" smtClean="0">
                <a:ea typeface="ＭＳ Ｐゴシック" pitchFamily="-1" charset="-128"/>
              </a:rPr>
              <a:t>, and </a:t>
            </a:r>
            <a:r>
              <a:rPr lang="en-US" sz="2000" dirty="0" err="1" smtClean="0">
                <a:ea typeface="ＭＳ Ｐゴシック" pitchFamily="-1" charset="-128"/>
              </a:rPr>
              <a:t>ribavirin</a:t>
            </a:r>
            <a:r>
              <a:rPr lang="en-US" sz="2000" dirty="0" smtClean="0">
                <a:ea typeface="ＭＳ Ｐゴシック" pitchFamily="-1" charset="-128"/>
              </a:rPr>
              <a:t> for 12 weeks is associated with a sustained </a:t>
            </a:r>
            <a:r>
              <a:rPr lang="en-US" sz="2000" dirty="0" err="1" smtClean="0">
                <a:ea typeface="ＭＳ Ｐゴシック" pitchFamily="-1" charset="-128"/>
              </a:rPr>
              <a:t>virologic</a:t>
            </a:r>
            <a:r>
              <a:rPr lang="en-US" sz="2000" dirty="0" smtClean="0">
                <a:ea typeface="ＭＳ Ｐゴシック" pitchFamily="-1" charset="-128"/>
              </a:rPr>
              <a:t> response in a high proportion of previously untreated patients with HCV genotype 1 infection</a:t>
            </a:r>
          </a:p>
          <a:p>
            <a:pPr lvl="1">
              <a:spcBef>
                <a:spcPts val="302"/>
              </a:spcBef>
            </a:pPr>
            <a:r>
              <a:rPr lang="en-US" sz="2000" dirty="0" smtClean="0"/>
              <a:t>This regimen is less effective in patients who have HCV genotype 1 infection with a null or partial response to previous therapy</a:t>
            </a:r>
            <a:endParaRPr lang="en-US" sz="2000" dirty="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r>
              <a:rPr lang="en-US" sz="2000" dirty="0" smtClean="0"/>
              <a:t>In most cases, </a:t>
            </a:r>
            <a:r>
              <a:rPr lang="en-US" sz="2000" dirty="0" err="1" smtClean="0"/>
              <a:t>virologic</a:t>
            </a:r>
            <a:r>
              <a:rPr lang="en-US" sz="2000" dirty="0" smtClean="0"/>
              <a:t> failure was associated with the emergence of variants with substitutions in both NS3 and NS5B, at positions known to confer resistance in vitro to PTV and </a:t>
            </a:r>
            <a:r>
              <a:rPr lang="en-US" sz="2000" dirty="0" smtClean="0"/>
              <a:t>DSV, </a:t>
            </a:r>
            <a:r>
              <a:rPr lang="en-US" sz="2000" dirty="0" smtClean="0"/>
              <a:t>respectively</a:t>
            </a:r>
            <a:endParaRPr lang="en-US" sz="2000" dirty="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r>
              <a:rPr lang="en-US" sz="2000" dirty="0" smtClean="0">
                <a:ea typeface="ＭＳ Ｐゴシック" pitchFamily="-1" charset="-128"/>
              </a:rPr>
              <a:t>Discontinuation for adverse event occurred in 1 patient (asymptomatic ALT elevation)</a:t>
            </a:r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1479826" cy="288111"/>
            <a:chOff x="0" y="6570663"/>
            <a:chExt cx="1258957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2D Phase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IIa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Poordad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F. NEJM 2014;368:45-53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</TotalTime>
  <Words>648</Words>
  <Application>Microsoft Office PowerPoint</Application>
  <PresentationFormat>Affichage à l'écran (4:3)</PresentationFormat>
  <Paragraphs>220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2D Phase IIa Study: paritaprevir/ritonavir  + dasabuvir + ribavirin for genotype 1</vt:lpstr>
      <vt:lpstr>2D Phase IIa Study: paritaprevir/ritonavir  + dasabuvir + ribavirin for genotype 1</vt:lpstr>
      <vt:lpstr>2D Phase IIa Study: paritaprevir/ritonavir  + dasabuvir + ribavirin for genotype 1</vt:lpstr>
      <vt:lpstr>2D Phase IIa Study: paritaprevir/ritonavir  + dasabuvir + ribavirin for genotype 1</vt:lpstr>
      <vt:lpstr>2D Phase IIa Study: paritaprevir/ritonavir  + dasabuvir + ribavirin for genotype 1</vt:lpstr>
      <vt:lpstr>2D Phase IIa Study: paritaprevir/ritonavir  + dasabuvir + ribavirin for genotype 1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Ludo</cp:lastModifiedBy>
  <cp:revision>100</cp:revision>
  <dcterms:created xsi:type="dcterms:W3CDTF">2015-05-24T20:34:53Z</dcterms:created>
  <dcterms:modified xsi:type="dcterms:W3CDTF">2015-09-22T11:52:50Z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7B402C15-1D2C-40A2-A8AA-8230FE02FF80</vt:lpwstr>
  </property>
  <property fmtid="{D5CDD505-2E9C-101B-9397-08002B2CF9AE}" pid="3" name="ArticulatePath">
    <vt:lpwstr>2d-phase-iia</vt:lpwstr>
  </property>
</Properties>
</file>