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4" r:id="rId2"/>
    <p:sldId id="285" r:id="rId3"/>
    <p:sldId id="294" r:id="rId4"/>
    <p:sldId id="296" r:id="rId5"/>
    <p:sldId id="291" r:id="rId6"/>
    <p:sldId id="295" r:id="rId7"/>
    <p:sldId id="289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CC6600"/>
    <a:srgbClr val="333399"/>
    <a:srgbClr val="990099"/>
    <a:srgbClr val="800080"/>
    <a:srgbClr val="000066"/>
    <a:srgbClr val="10EB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787" autoAdjust="0"/>
    <p:restoredTop sz="99031" autoAdjust="0"/>
  </p:normalViewPr>
  <p:slideViewPr>
    <p:cSldViewPr>
      <p:cViewPr varScale="1">
        <p:scale>
          <a:sx n="108" d="100"/>
          <a:sy n="108" d="100"/>
        </p:scale>
        <p:origin x="858" y="90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21/09/2016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0884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7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903ED0-5924-BC4B-9434-63F5C3884DCA}" type="datetimeFigureOut">
              <a:rPr lang="fr-FR" smtClean="0"/>
              <a:pPr/>
              <a:t>21/09/2016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6323B2-AA2A-9C45-B622-713A2E9405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10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  <p:sldLayoutId id="2147483653" r:id="rId5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201637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7172" name="Connecteur droit 66"/>
          <p:cNvCxnSpPr>
            <a:cxnSpLocks noChangeShapeType="1"/>
          </p:cNvCxnSpPr>
          <p:nvPr/>
        </p:nvCxnSpPr>
        <p:spPr bwMode="auto">
          <a:xfrm flipH="1">
            <a:off x="3415812" y="1952912"/>
            <a:ext cx="4060" cy="6840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7185" name="Oval 170"/>
          <p:cNvSpPr>
            <a:spLocks noChangeArrowheads="1"/>
          </p:cNvSpPr>
          <p:nvPr/>
        </p:nvSpPr>
        <p:spPr bwMode="auto">
          <a:xfrm>
            <a:off x="2591954" y="1273074"/>
            <a:ext cx="1692014" cy="68383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>
              <a:lnSpc>
                <a:spcPts val="1400"/>
              </a:lnSpc>
            </a:pPr>
            <a:r>
              <a:rPr lang="en-US" sz="1200" b="1" dirty="0" err="1">
                <a:latin typeface="Calibri" pitchFamily="34" charset="0"/>
              </a:rPr>
              <a:t>Randomisation</a:t>
            </a:r>
            <a:r>
              <a:rPr lang="en-US" sz="1200" b="1" dirty="0">
                <a:latin typeface="Calibri" pitchFamily="34" charset="0"/>
              </a:rPr>
              <a:t> *</a:t>
            </a:r>
          </a:p>
          <a:p>
            <a:pPr algn="ctr">
              <a:lnSpc>
                <a:spcPts val="1400"/>
              </a:lnSpc>
            </a:pPr>
            <a:r>
              <a:rPr lang="en-US" sz="1200" b="1" dirty="0">
                <a:latin typeface="Calibri" pitchFamily="34" charset="0"/>
              </a:rPr>
              <a:t>1:1</a:t>
            </a:r>
          </a:p>
          <a:p>
            <a:pPr algn="ctr">
              <a:lnSpc>
                <a:spcPts val="1400"/>
              </a:lnSpc>
            </a:pPr>
            <a:r>
              <a:rPr lang="en-US" sz="1200" b="1" dirty="0">
                <a:latin typeface="Calibri" pitchFamily="34" charset="0"/>
              </a:rPr>
              <a:t>Open-label</a:t>
            </a: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287792" y="1916832"/>
            <a:ext cx="2412000" cy="177069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400" b="1" dirty="0">
                <a:latin typeface="Calibri" pitchFamily="34" charset="0"/>
              </a:rPr>
              <a:t>≥ 18 years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genotype 4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RNA ≥ 1 000 IU/mL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Naïve or pre-treated with PEG-IFN + RBV Compensated cirrhosis ** 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No HBV or HIV co-infection</a:t>
            </a:r>
          </a:p>
        </p:txBody>
      </p:sp>
      <p:sp>
        <p:nvSpPr>
          <p:cNvPr id="7191" name="Rectangle 9"/>
          <p:cNvSpPr>
            <a:spLocks noChangeArrowheads="1"/>
          </p:cNvSpPr>
          <p:nvPr/>
        </p:nvSpPr>
        <p:spPr bwMode="auto">
          <a:xfrm>
            <a:off x="4200877" y="2123869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</a:rPr>
              <a:t>N = 59</a:t>
            </a:r>
          </a:p>
        </p:txBody>
      </p:sp>
      <p:sp>
        <p:nvSpPr>
          <p:cNvPr id="7194" name="Line 172"/>
          <p:cNvSpPr>
            <a:spLocks noChangeShapeType="1"/>
          </p:cNvSpPr>
          <p:nvPr/>
        </p:nvSpPr>
        <p:spPr bwMode="auto">
          <a:xfrm>
            <a:off x="6803355" y="1845024"/>
            <a:ext cx="0" cy="1800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516017" y="1344859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40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82302"/>
              </p:ext>
            </p:extLst>
          </p:nvPr>
        </p:nvGraphicFramePr>
        <p:xfrm>
          <a:off x="4788022" y="2320421"/>
          <a:ext cx="2016126" cy="386953"/>
        </p:xfrm>
        <a:graphic>
          <a:graphicData uri="http://schemas.openxmlformats.org/drawingml/2006/table">
            <a:tbl>
              <a:tblPr/>
              <a:tblGrid>
                <a:gridCol w="2016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6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OPV/PTV/r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2" name="Line 63"/>
          <p:cNvSpPr>
            <a:spLocks noChangeShapeType="1"/>
          </p:cNvSpPr>
          <p:nvPr/>
        </p:nvSpPr>
        <p:spPr bwMode="auto">
          <a:xfrm>
            <a:off x="2699792" y="2771941"/>
            <a:ext cx="1512168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4" name="AutoShape 60"/>
          <p:cNvCxnSpPr>
            <a:cxnSpLocks noChangeShapeType="1"/>
          </p:cNvCxnSpPr>
          <p:nvPr/>
        </p:nvCxnSpPr>
        <p:spPr bwMode="auto">
          <a:xfrm rot="10800000" flipH="1" flipV="1">
            <a:off x="4791413" y="2483909"/>
            <a:ext cx="1587" cy="647999"/>
          </a:xfrm>
          <a:prstGeom prst="bentConnector3">
            <a:avLst>
              <a:gd name="adj1" fmla="val -37520794"/>
            </a:avLst>
          </a:prstGeom>
          <a:noFill/>
          <a:ln w="28575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52" name="Line 172"/>
          <p:cNvSpPr>
            <a:spLocks noChangeShapeType="1"/>
          </p:cNvSpPr>
          <p:nvPr/>
        </p:nvSpPr>
        <p:spPr bwMode="auto">
          <a:xfrm>
            <a:off x="7811467" y="1842196"/>
            <a:ext cx="0" cy="1800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" name="Oval 110"/>
          <p:cNvSpPr>
            <a:spLocks noChangeArrowheads="1"/>
          </p:cNvSpPr>
          <p:nvPr/>
        </p:nvSpPr>
        <p:spPr bwMode="auto">
          <a:xfrm>
            <a:off x="7524129" y="1344859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W16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4200877" y="2824204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C00000"/>
                </a:solidFill>
                <a:latin typeface="Calibri" pitchFamily="34" charset="0"/>
              </a:rPr>
              <a:t>N = 61</a:t>
            </a:r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 bwMode="auto">
          <a:xfrm>
            <a:off x="539552" y="1236639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3" name="Espace réservé du contenu 1"/>
          <p:cNvSpPr txBox="1">
            <a:spLocks/>
          </p:cNvSpPr>
          <p:nvPr/>
        </p:nvSpPr>
        <p:spPr bwMode="auto">
          <a:xfrm>
            <a:off x="539750" y="5543975"/>
            <a:ext cx="8351838" cy="98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Objective</a:t>
            </a:r>
          </a:p>
          <a:p>
            <a:pPr lvl="1"/>
            <a:r>
              <a:rPr lang="en-US" sz="1400" kern="0" dirty="0"/>
              <a:t>SVR</a:t>
            </a:r>
            <a:r>
              <a:rPr lang="en-US" sz="1400" kern="0" baseline="-25000" dirty="0"/>
              <a:t>12</a:t>
            </a:r>
            <a:r>
              <a:rPr lang="en-US" sz="1400" kern="0" dirty="0"/>
              <a:t> (HCV RNA &lt; 25 IU/ml) &gt; 95% power to detect superiority with a 2 sided 97.5% lower confidence bound &gt; 67% (historical SVR</a:t>
            </a:r>
            <a:r>
              <a:rPr lang="en-US" sz="1400" kern="0" baseline="-25000" dirty="0"/>
              <a:t>12</a:t>
            </a:r>
            <a:r>
              <a:rPr lang="en-US" sz="1400" kern="0" dirty="0"/>
              <a:t> with PEG-IFN + RBV in genotype 4)</a:t>
            </a:r>
          </a:p>
        </p:txBody>
      </p:sp>
      <p:sp>
        <p:nvSpPr>
          <p:cNvPr id="45" name="Espace réservé du contenu 1"/>
          <p:cNvSpPr txBox="1">
            <a:spLocks/>
          </p:cNvSpPr>
          <p:nvPr/>
        </p:nvSpPr>
        <p:spPr bwMode="auto">
          <a:xfrm>
            <a:off x="539750" y="4607871"/>
            <a:ext cx="8351838" cy="98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Treatment regimens</a:t>
            </a:r>
          </a:p>
          <a:p>
            <a:pPr lvl="1"/>
            <a:r>
              <a:rPr lang="en-US" sz="1400" kern="0" dirty="0"/>
              <a:t>Co-formulated </a:t>
            </a:r>
            <a:r>
              <a:rPr lang="en-US" sz="1400" kern="0" dirty="0" err="1"/>
              <a:t>ombitasvir</a:t>
            </a:r>
            <a:r>
              <a:rPr lang="en-US" sz="1400" kern="0" dirty="0"/>
              <a:t> (OBV)/</a:t>
            </a:r>
            <a:r>
              <a:rPr lang="en-US" sz="1400" kern="0" dirty="0" err="1"/>
              <a:t>paritaprevir</a:t>
            </a:r>
            <a:r>
              <a:rPr lang="en-US" sz="1400" kern="0" dirty="0"/>
              <a:t> (PTV)/</a:t>
            </a:r>
            <a:r>
              <a:rPr lang="en-US" sz="1400" kern="0" dirty="0" err="1"/>
              <a:t>rironavir</a:t>
            </a:r>
            <a:r>
              <a:rPr lang="en-US" sz="1400" kern="0" dirty="0"/>
              <a:t> (r): 25/150/100 mg QD = 2 tablets</a:t>
            </a:r>
          </a:p>
          <a:p>
            <a:pPr lvl="1"/>
            <a:r>
              <a:rPr lang="en-US" sz="1400" kern="0" dirty="0"/>
              <a:t>RBV: 1000 mg/day if &lt; 75 kg, 1200 mg/day if ≥ 75 kg (bid dosing)</a:t>
            </a:r>
          </a:p>
        </p:txBody>
      </p:sp>
      <p:sp>
        <p:nvSpPr>
          <p:cNvPr id="46" name="AutoShape 162"/>
          <p:cNvSpPr>
            <a:spLocks noChangeArrowheads="1"/>
          </p:cNvSpPr>
          <p:nvPr/>
        </p:nvSpPr>
        <p:spPr bwMode="auto">
          <a:xfrm>
            <a:off x="0" y="6570663"/>
            <a:ext cx="8191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AGATE-I</a:t>
            </a:r>
          </a:p>
        </p:txBody>
      </p:sp>
      <p:sp>
        <p:nvSpPr>
          <p:cNvPr id="34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 lvl="0" eaLnBrk="1" hangingPunct="1"/>
            <a:r>
              <a:rPr lang="en-US" sz="2800" kern="1200" dirty="0">
                <a:ea typeface="ＭＳ Ｐゴシック" pitchFamily="34" charset="-128"/>
                <a:cs typeface="Arial" charset="0"/>
              </a:rPr>
              <a:t>AGATE-I Study: OBV/PTV/r + RBV </a:t>
            </a:r>
            <a:br>
              <a:rPr lang="en-US" sz="2800" kern="1200" dirty="0">
                <a:ea typeface="ＭＳ Ｐゴシック" pitchFamily="34" charset="-128"/>
                <a:cs typeface="Arial" charset="0"/>
              </a:rPr>
            </a:br>
            <a:r>
              <a:rPr lang="en-US" sz="2800" kern="1200" dirty="0">
                <a:ea typeface="ＭＳ Ｐゴシック" pitchFamily="34" charset="-128"/>
                <a:cs typeface="Arial" charset="0"/>
              </a:rPr>
              <a:t>in genotype 4 with cirrhosis </a:t>
            </a:r>
          </a:p>
        </p:txBody>
      </p:sp>
      <p:sp>
        <p:nvSpPr>
          <p:cNvPr id="47" name="ZoneTexte 69"/>
          <p:cNvSpPr txBox="1">
            <a:spLocks noChangeArrowheads="1"/>
          </p:cNvSpPr>
          <p:nvPr/>
        </p:nvSpPr>
        <p:spPr bwMode="auto">
          <a:xfrm>
            <a:off x="1907704" y="6581775"/>
            <a:ext cx="72362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T. Lancet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2016;1:25-35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67544" y="4273351"/>
            <a:ext cx="84499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** </a:t>
            </a:r>
            <a:r>
              <a:rPr lang="en-US" sz="1400" dirty="0" err="1"/>
              <a:t>Metavir</a:t>
            </a:r>
            <a:r>
              <a:rPr lang="en-US" sz="1400" dirty="0"/>
              <a:t> &gt; 3 or </a:t>
            </a:r>
            <a:r>
              <a:rPr lang="en-US" sz="1400" dirty="0" err="1"/>
              <a:t>Ishak</a:t>
            </a:r>
            <a:r>
              <a:rPr lang="en-US" sz="1400" dirty="0"/>
              <a:t> &gt; 4, or </a:t>
            </a:r>
            <a:r>
              <a:rPr lang="en-US" sz="1400" dirty="0" err="1"/>
              <a:t>Fibrotest</a:t>
            </a:r>
            <a:r>
              <a:rPr lang="en-US" sz="1400" dirty="0"/>
              <a:t> &gt; 0.72 + APRI &gt; 2 or </a:t>
            </a:r>
            <a:r>
              <a:rPr lang="en-US" sz="1400" dirty="0" err="1"/>
              <a:t>Fibroscan</a:t>
            </a:r>
            <a:r>
              <a:rPr lang="en-US" sz="1400" dirty="0"/>
              <a:t> ≥ 14.6 </a:t>
            </a:r>
            <a:r>
              <a:rPr lang="en-US" sz="1400" dirty="0" err="1"/>
              <a:t>kPa</a:t>
            </a:r>
            <a:r>
              <a:rPr lang="en-US" sz="1400" dirty="0"/>
              <a:t> ; Child-Pugh score ≤ 6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843808" y="3625860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</a:t>
            </a:r>
            <a:r>
              <a:rPr lang="en-US" sz="1400" dirty="0" err="1"/>
              <a:t>Randomisation</a:t>
            </a:r>
            <a:r>
              <a:rPr lang="en-US" sz="1400" dirty="0"/>
              <a:t> was stratified by treatment history (experienced vs naive) and for treatment-experienced on prior non-response (null, partial, relapse)</a:t>
            </a:r>
          </a:p>
        </p:txBody>
      </p:sp>
      <p:graphicFrame>
        <p:nvGraphicFramePr>
          <p:cNvPr id="2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753967"/>
              </p:ext>
            </p:extLst>
          </p:nvPr>
        </p:nvGraphicFramePr>
        <p:xfrm>
          <a:off x="4791689" y="2916679"/>
          <a:ext cx="3019777" cy="386953"/>
        </p:xfrm>
        <a:graphic>
          <a:graphicData uri="http://schemas.openxmlformats.org/drawingml/2006/table">
            <a:tbl>
              <a:tblPr/>
              <a:tblGrid>
                <a:gridCol w="3019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6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OPV/PTV/r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72724849"/>
              </p:ext>
            </p:extLst>
          </p:nvPr>
        </p:nvGraphicFramePr>
        <p:xfrm>
          <a:off x="827584" y="1628801"/>
          <a:ext cx="7488832" cy="4868556"/>
        </p:xfrm>
        <a:graphic>
          <a:graphicData uri="http://schemas.openxmlformats.org/drawingml/2006/table">
            <a:tbl>
              <a:tblPr/>
              <a:tblGrid>
                <a:gridCol w="3427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4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7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8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RBV 12W 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RBV 16W 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BMI, kg/m</a:t>
                      </a:r>
                      <a:r>
                        <a:rPr kumimoji="0" lang="en-GB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HCV RNA, log</a:t>
                      </a:r>
                      <a:r>
                        <a:rPr kumimoji="0" lang="en-GB" sz="12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8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GT4 subtype by phylogenetic analysis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4a / 4c / 4d / 4e /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4f / 4h / 4k / 4l / 4n /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4o / 4p / 4 q / 4r / 4t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 / 3 / 20 / 2 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 / 0 / 3 / 0 / 3 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3 / 2 / 2 / 2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 / 3 / 31 / 0 /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/ 2 / 3 / 3 / 0 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 /  0  / 0  / 0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Treatment-naïve, N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 (51%)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 (49%)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38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Treatment-experienced,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 response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Partial response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 (49%)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 (51%)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History of diabetes,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28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(1 non-compliance,       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breakthrough)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(treated only 12 W)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23528" y="1295400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8191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AGATE-I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1" hangingPunct="1"/>
            <a:r>
              <a:rPr lang="en-US" sz="2800" kern="1200" dirty="0">
                <a:ea typeface="ＭＳ Ｐゴシック" pitchFamily="34" charset="-128"/>
                <a:cs typeface="Arial" charset="0"/>
              </a:rPr>
              <a:t>AGATE-I Study: OBV/PTV/r + RBV </a:t>
            </a:r>
            <a:br>
              <a:rPr lang="en-US" sz="2800" kern="1200" dirty="0">
                <a:ea typeface="ＭＳ Ｐゴシック" pitchFamily="34" charset="-128"/>
                <a:cs typeface="Arial" charset="0"/>
              </a:rPr>
            </a:br>
            <a:r>
              <a:rPr lang="en-US" sz="2800" kern="1200" dirty="0">
                <a:ea typeface="ＭＳ Ｐゴシック" pitchFamily="34" charset="-128"/>
                <a:cs typeface="Arial" charset="0"/>
              </a:rPr>
              <a:t>in genotype 4 with cirrhosis 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755576" y="6581775"/>
            <a:ext cx="83884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T. EASL 2016, Abs. SAT-278,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2016;64:S827,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T. Lancet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2016;1:25-35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7"/>
          <p:cNvSpPr txBox="1">
            <a:spLocks noChangeArrowheads="1"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800" dirty="0">
                <a:ea typeface="ＭＳ Ｐゴシック" pitchFamily="34" charset="-128"/>
              </a:rPr>
              <a:t>AGATE-I Study: OBV/PTV/r + RBV </a:t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>
                <a:ea typeface="ＭＳ Ｐゴシック" pitchFamily="34" charset="-128"/>
              </a:rPr>
              <a:t>in genotype 4 with cirrhosis 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8191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AGATE-I</a:t>
            </a: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642406" y="1157843"/>
            <a:ext cx="61472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SRV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rates by treatment arm, ITT, % (97.5% CI)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2185609" y="1556792"/>
            <a:ext cx="5189428" cy="3960440"/>
            <a:chOff x="2185609" y="1485365"/>
            <a:chExt cx="5189428" cy="3960440"/>
          </a:xfrm>
        </p:grpSpPr>
        <p:grpSp>
          <p:nvGrpSpPr>
            <p:cNvPr id="41" name="Groupe 40"/>
            <p:cNvGrpSpPr/>
            <p:nvPr/>
          </p:nvGrpSpPr>
          <p:grpSpPr>
            <a:xfrm>
              <a:off x="2185609" y="1485365"/>
              <a:ext cx="5189428" cy="3960440"/>
              <a:chOff x="2185609" y="1485365"/>
              <a:chExt cx="5189428" cy="3960440"/>
            </a:xfrm>
          </p:grpSpPr>
          <p:sp>
            <p:nvSpPr>
              <p:cNvPr id="9" name="ZoneTexte 15"/>
              <p:cNvSpPr txBox="1">
                <a:spLocks noChangeArrowheads="1"/>
              </p:cNvSpPr>
              <p:nvPr/>
            </p:nvSpPr>
            <p:spPr bwMode="auto">
              <a:xfrm>
                <a:off x="3346332" y="5076473"/>
                <a:ext cx="1078127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buClr>
                    <a:srgbClr val="CC0000"/>
                  </a:buClr>
                  <a:buChar char="•"/>
                  <a:defRPr sz="20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 algn="l" eaLnBrk="0" hangingPunct="0">
                  <a:buClr>
                    <a:srgbClr val="CC0000"/>
                  </a:buClr>
                  <a:buChar char="–"/>
                  <a:defRPr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 algn="l" eaLnBrk="0" hangingPunct="0">
                  <a:buClr>
                    <a:srgbClr val="CC0000"/>
                  </a:buClr>
                  <a:buChar char="•"/>
                  <a:defRPr sz="16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 algn="l" eaLnBrk="0" hangingPunct="0">
                  <a:buClr>
                    <a:srgbClr val="CC0000"/>
                  </a:buClr>
                  <a:buChar char="–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 algn="l" eaLnBrk="0" hangingPunct="0"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buClrTx/>
                  <a:buFontTx/>
                  <a:buNone/>
                </a:pPr>
                <a:r>
                  <a:rPr lang="en-US" altLang="fr-FR" sz="1800" b="1" dirty="0"/>
                  <a:t>12 weeks</a:t>
                </a:r>
              </a:p>
            </p:txBody>
          </p:sp>
          <p:sp>
            <p:nvSpPr>
              <p:cNvPr id="11" name="Rectangle 68"/>
              <p:cNvSpPr>
                <a:spLocks noChangeArrowheads="1"/>
              </p:cNvSpPr>
              <p:nvPr/>
            </p:nvSpPr>
            <p:spPr bwMode="auto">
              <a:xfrm>
                <a:off x="3365518" y="1485946"/>
                <a:ext cx="1039760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buClr>
                    <a:srgbClr val="CC0000"/>
                  </a:buClr>
                  <a:buChar char="•"/>
                  <a:defRPr sz="20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 algn="l" eaLnBrk="0" hangingPunct="0">
                  <a:buClr>
                    <a:srgbClr val="CC0000"/>
                  </a:buClr>
                  <a:buChar char="–"/>
                  <a:defRPr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 algn="l" eaLnBrk="0" hangingPunct="0">
                  <a:buClr>
                    <a:srgbClr val="CC0000"/>
                  </a:buClr>
                  <a:buChar char="•"/>
                  <a:defRPr sz="16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 algn="l" eaLnBrk="0" hangingPunct="0">
                  <a:buClr>
                    <a:srgbClr val="CC0000"/>
                  </a:buClr>
                  <a:buChar char="–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 algn="l" eaLnBrk="0" hangingPunct="0"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buClrTx/>
                  <a:buFontTx/>
                  <a:buNone/>
                </a:pPr>
                <a:r>
                  <a:rPr lang="en-US" altLang="fr-FR" sz="1800" b="1" dirty="0"/>
                  <a:t>97</a:t>
                </a:r>
              </a:p>
              <a:p>
                <a:pPr algn="ctr" eaLnBrk="1" hangingPunct="1">
                  <a:buClrTx/>
                  <a:buFontTx/>
                  <a:buNone/>
                </a:pPr>
                <a:r>
                  <a:rPr lang="en-US" altLang="fr-FR" sz="1800" b="1" dirty="0"/>
                  <a:t>(86.7-99.2)</a:t>
                </a:r>
                <a:endParaRPr lang="en-US" altLang="fr-FR" sz="2400" b="1" dirty="0"/>
              </a:p>
            </p:txBody>
          </p:sp>
          <p:sp>
            <p:nvSpPr>
              <p:cNvPr id="12" name="Rectangle 69"/>
              <p:cNvSpPr>
                <a:spLocks noChangeArrowheads="1"/>
              </p:cNvSpPr>
              <p:nvPr/>
            </p:nvSpPr>
            <p:spPr bwMode="auto">
              <a:xfrm>
                <a:off x="2343852" y="4964248"/>
                <a:ext cx="9938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buClr>
                    <a:srgbClr val="CC0000"/>
                  </a:buClr>
                  <a:buChar char="•"/>
                  <a:defRPr sz="20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 algn="l" eaLnBrk="0" hangingPunct="0">
                  <a:buClr>
                    <a:srgbClr val="CC0000"/>
                  </a:buClr>
                  <a:buChar char="–"/>
                  <a:defRPr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 algn="l" eaLnBrk="0" hangingPunct="0">
                  <a:buClr>
                    <a:srgbClr val="CC0000"/>
                  </a:buClr>
                  <a:buChar char="•"/>
                  <a:defRPr sz="16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 algn="l" eaLnBrk="0" hangingPunct="0">
                  <a:buClr>
                    <a:srgbClr val="CC0000"/>
                  </a:buClr>
                  <a:buChar char="–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 algn="l" eaLnBrk="0" hangingPunct="0"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 algn="r" eaLnBrk="1" hangingPunct="1">
                  <a:buClrTx/>
                  <a:buFontTx/>
                  <a:buNone/>
                </a:pPr>
                <a:r>
                  <a:rPr lang="en-US" altLang="fr-FR" sz="1400" b="1">
                    <a:solidFill>
                      <a:srgbClr val="000066"/>
                    </a:solidFill>
                    <a:latin typeface="+mn-lt"/>
                  </a:rPr>
                  <a:t>0</a:t>
                </a:r>
                <a:endParaRPr lang="en-US" altLang="fr-FR" sz="1800" b="1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3" name="Rectangle 70"/>
              <p:cNvSpPr>
                <a:spLocks noChangeArrowheads="1"/>
              </p:cNvSpPr>
              <p:nvPr/>
            </p:nvSpPr>
            <p:spPr bwMode="auto">
              <a:xfrm>
                <a:off x="2262890" y="4365710"/>
                <a:ext cx="198772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buClr>
                    <a:srgbClr val="CC0000"/>
                  </a:buClr>
                  <a:buChar char="•"/>
                  <a:defRPr sz="20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 algn="l" eaLnBrk="0" hangingPunct="0">
                  <a:buClr>
                    <a:srgbClr val="CC0000"/>
                  </a:buClr>
                  <a:buChar char="–"/>
                  <a:defRPr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 algn="l" eaLnBrk="0" hangingPunct="0">
                  <a:buClr>
                    <a:srgbClr val="CC0000"/>
                  </a:buClr>
                  <a:buChar char="•"/>
                  <a:defRPr sz="16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 algn="l" eaLnBrk="0" hangingPunct="0">
                  <a:buClr>
                    <a:srgbClr val="CC0000"/>
                  </a:buClr>
                  <a:buChar char="–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 algn="l" eaLnBrk="0" hangingPunct="0"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 algn="r" eaLnBrk="1" hangingPunct="1">
                  <a:buClrTx/>
                  <a:buFontTx/>
                  <a:buNone/>
                </a:pPr>
                <a:r>
                  <a:rPr lang="en-US" altLang="fr-FR" sz="1400" b="1">
                    <a:solidFill>
                      <a:srgbClr val="000066"/>
                    </a:solidFill>
                    <a:latin typeface="+mn-lt"/>
                  </a:rPr>
                  <a:t>20</a:t>
                </a:r>
                <a:endParaRPr lang="en-US" altLang="fr-FR" sz="1800" b="1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4" name="Rectangle 71"/>
              <p:cNvSpPr>
                <a:spLocks noChangeArrowheads="1"/>
              </p:cNvSpPr>
              <p:nvPr/>
            </p:nvSpPr>
            <p:spPr bwMode="auto">
              <a:xfrm>
                <a:off x="2262890" y="3768801"/>
                <a:ext cx="198772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buClr>
                    <a:srgbClr val="CC0000"/>
                  </a:buClr>
                  <a:buChar char="•"/>
                  <a:defRPr sz="20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 algn="l" eaLnBrk="0" hangingPunct="0">
                  <a:buClr>
                    <a:srgbClr val="CC0000"/>
                  </a:buClr>
                  <a:buChar char="–"/>
                  <a:defRPr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 algn="l" eaLnBrk="0" hangingPunct="0">
                  <a:buClr>
                    <a:srgbClr val="CC0000"/>
                  </a:buClr>
                  <a:buChar char="•"/>
                  <a:defRPr sz="16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 algn="l" eaLnBrk="0" hangingPunct="0">
                  <a:buClr>
                    <a:srgbClr val="CC0000"/>
                  </a:buClr>
                  <a:buChar char="–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 algn="l" eaLnBrk="0" hangingPunct="0"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 algn="r" eaLnBrk="1" hangingPunct="1">
                  <a:buClrTx/>
                  <a:buFontTx/>
                  <a:buNone/>
                </a:pPr>
                <a:r>
                  <a:rPr lang="en-US" altLang="fr-FR" sz="1400" b="1">
                    <a:solidFill>
                      <a:srgbClr val="000066"/>
                    </a:solidFill>
                    <a:latin typeface="+mn-lt"/>
                  </a:rPr>
                  <a:t>40</a:t>
                </a:r>
                <a:endParaRPr lang="en-US" altLang="fr-FR" sz="1800" b="1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5" name="Rectangle 72"/>
              <p:cNvSpPr>
                <a:spLocks noChangeArrowheads="1"/>
              </p:cNvSpPr>
              <p:nvPr/>
            </p:nvSpPr>
            <p:spPr bwMode="auto">
              <a:xfrm>
                <a:off x="2262890" y="3168638"/>
                <a:ext cx="198772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buClr>
                    <a:srgbClr val="CC0000"/>
                  </a:buClr>
                  <a:buChar char="•"/>
                  <a:defRPr sz="20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 algn="l" eaLnBrk="0" hangingPunct="0">
                  <a:buClr>
                    <a:srgbClr val="CC0000"/>
                  </a:buClr>
                  <a:buChar char="–"/>
                  <a:defRPr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 algn="l" eaLnBrk="0" hangingPunct="0">
                  <a:buClr>
                    <a:srgbClr val="CC0000"/>
                  </a:buClr>
                  <a:buChar char="•"/>
                  <a:defRPr sz="16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 algn="l" eaLnBrk="0" hangingPunct="0">
                  <a:buClr>
                    <a:srgbClr val="CC0000"/>
                  </a:buClr>
                  <a:buChar char="–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 algn="l" eaLnBrk="0" hangingPunct="0"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 algn="r" eaLnBrk="1" hangingPunct="1">
                  <a:buClrTx/>
                  <a:buFontTx/>
                  <a:buNone/>
                </a:pPr>
                <a:r>
                  <a:rPr lang="en-US" altLang="fr-FR" sz="1400" b="1">
                    <a:solidFill>
                      <a:srgbClr val="000066"/>
                    </a:solidFill>
                    <a:latin typeface="+mn-lt"/>
                  </a:rPr>
                  <a:t>60</a:t>
                </a:r>
                <a:endParaRPr lang="en-US" altLang="fr-FR" sz="1800" b="1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6" name="Rectangle 73"/>
              <p:cNvSpPr>
                <a:spLocks noChangeArrowheads="1"/>
              </p:cNvSpPr>
              <p:nvPr/>
            </p:nvSpPr>
            <p:spPr bwMode="auto">
              <a:xfrm>
                <a:off x="2262890" y="2571727"/>
                <a:ext cx="198772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buClr>
                    <a:srgbClr val="CC0000"/>
                  </a:buClr>
                  <a:buChar char="•"/>
                  <a:defRPr sz="20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 algn="l" eaLnBrk="0" hangingPunct="0">
                  <a:buClr>
                    <a:srgbClr val="CC0000"/>
                  </a:buClr>
                  <a:buChar char="–"/>
                  <a:defRPr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 algn="l" eaLnBrk="0" hangingPunct="0">
                  <a:buClr>
                    <a:srgbClr val="CC0000"/>
                  </a:buClr>
                  <a:buChar char="•"/>
                  <a:defRPr sz="16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 algn="l" eaLnBrk="0" hangingPunct="0">
                  <a:buClr>
                    <a:srgbClr val="CC0000"/>
                  </a:buClr>
                  <a:buChar char="–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 algn="l" eaLnBrk="0" hangingPunct="0"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 algn="r" eaLnBrk="1" hangingPunct="1">
                  <a:buClrTx/>
                  <a:buFontTx/>
                  <a:buNone/>
                </a:pPr>
                <a:r>
                  <a:rPr lang="en-US" altLang="fr-FR" sz="1400" b="1">
                    <a:solidFill>
                      <a:srgbClr val="000066"/>
                    </a:solidFill>
                    <a:latin typeface="+mn-lt"/>
                  </a:rPr>
                  <a:t>80</a:t>
                </a:r>
                <a:endParaRPr lang="en-US" altLang="fr-FR" sz="1800" b="1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7" name="Rectangle 74"/>
              <p:cNvSpPr>
                <a:spLocks noChangeArrowheads="1"/>
              </p:cNvSpPr>
              <p:nvPr/>
            </p:nvSpPr>
            <p:spPr bwMode="auto">
              <a:xfrm>
                <a:off x="2185609" y="1964779"/>
                <a:ext cx="29815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buClr>
                    <a:srgbClr val="CC0000"/>
                  </a:buClr>
                  <a:buChar char="•"/>
                  <a:defRPr sz="20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 algn="l" eaLnBrk="0" hangingPunct="0">
                  <a:buClr>
                    <a:srgbClr val="CC0000"/>
                  </a:buClr>
                  <a:buChar char="–"/>
                  <a:defRPr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 algn="l" eaLnBrk="0" hangingPunct="0">
                  <a:buClr>
                    <a:srgbClr val="CC0000"/>
                  </a:buClr>
                  <a:buChar char="•"/>
                  <a:defRPr sz="16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 algn="l" eaLnBrk="0" hangingPunct="0">
                  <a:buClr>
                    <a:srgbClr val="CC0000"/>
                  </a:buClr>
                  <a:buChar char="–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 algn="l" eaLnBrk="0" hangingPunct="0"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 algn="r" eaLnBrk="1" hangingPunct="1">
                  <a:buClrTx/>
                  <a:buFontTx/>
                  <a:buNone/>
                </a:pPr>
                <a:r>
                  <a:rPr lang="en-US" altLang="fr-FR" sz="1400" b="1">
                    <a:solidFill>
                      <a:srgbClr val="000066"/>
                    </a:solidFill>
                    <a:latin typeface="+mn-lt"/>
                  </a:rPr>
                  <a:t>100</a:t>
                </a:r>
                <a:endParaRPr lang="en-US" altLang="fr-FR" sz="1800" b="1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9" name="ZoneTexte 15"/>
              <p:cNvSpPr txBox="1">
                <a:spLocks noChangeArrowheads="1"/>
              </p:cNvSpPr>
              <p:nvPr/>
            </p:nvSpPr>
            <p:spPr bwMode="auto">
              <a:xfrm>
                <a:off x="5695940" y="5076473"/>
                <a:ext cx="1078127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buClr>
                    <a:srgbClr val="CC0000"/>
                  </a:buClr>
                  <a:buChar char="•"/>
                  <a:defRPr sz="20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 algn="l" eaLnBrk="0" hangingPunct="0">
                  <a:buClr>
                    <a:srgbClr val="CC0000"/>
                  </a:buClr>
                  <a:buChar char="–"/>
                  <a:defRPr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 algn="l" eaLnBrk="0" hangingPunct="0">
                  <a:buClr>
                    <a:srgbClr val="CC0000"/>
                  </a:buClr>
                  <a:buChar char="•"/>
                  <a:defRPr sz="16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 algn="l" eaLnBrk="0" hangingPunct="0">
                  <a:buClr>
                    <a:srgbClr val="CC0000"/>
                  </a:buClr>
                  <a:buChar char="–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 algn="l" eaLnBrk="0" hangingPunct="0"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buClrTx/>
                  <a:buFontTx/>
                  <a:buNone/>
                </a:pPr>
                <a:r>
                  <a:rPr lang="en-US" altLang="fr-FR" sz="1800" b="1" dirty="0"/>
                  <a:t>16 weeks</a:t>
                </a:r>
              </a:p>
            </p:txBody>
          </p:sp>
          <p:sp>
            <p:nvSpPr>
              <p:cNvPr id="31" name="Line 8"/>
              <p:cNvSpPr>
                <a:spLocks noChangeShapeType="1"/>
              </p:cNvSpPr>
              <p:nvPr/>
            </p:nvSpPr>
            <p:spPr bwMode="auto">
              <a:xfrm>
                <a:off x="2614725" y="2085771"/>
                <a:ext cx="0" cy="2978537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32" name="Line 9"/>
              <p:cNvSpPr>
                <a:spLocks noChangeShapeType="1"/>
              </p:cNvSpPr>
              <p:nvPr/>
            </p:nvSpPr>
            <p:spPr bwMode="auto">
              <a:xfrm>
                <a:off x="2519582" y="5064308"/>
                <a:ext cx="95142" cy="0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34" name="Line 11"/>
              <p:cNvSpPr>
                <a:spLocks noChangeShapeType="1"/>
              </p:cNvSpPr>
              <p:nvPr/>
            </p:nvSpPr>
            <p:spPr bwMode="auto">
              <a:xfrm>
                <a:off x="2519582" y="4470374"/>
                <a:ext cx="95142" cy="0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36" name="Line 13"/>
              <p:cNvSpPr>
                <a:spLocks noChangeShapeType="1"/>
              </p:cNvSpPr>
              <p:nvPr/>
            </p:nvSpPr>
            <p:spPr bwMode="auto">
              <a:xfrm>
                <a:off x="2519582" y="3876439"/>
                <a:ext cx="95142" cy="0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38" name="Line 15"/>
              <p:cNvSpPr>
                <a:spLocks noChangeShapeType="1"/>
              </p:cNvSpPr>
              <p:nvPr/>
            </p:nvSpPr>
            <p:spPr bwMode="auto">
              <a:xfrm>
                <a:off x="2519582" y="3273641"/>
                <a:ext cx="95142" cy="0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40" name="Line 17"/>
              <p:cNvSpPr>
                <a:spLocks noChangeShapeType="1"/>
              </p:cNvSpPr>
              <p:nvPr/>
            </p:nvSpPr>
            <p:spPr bwMode="auto">
              <a:xfrm>
                <a:off x="2519582" y="2679707"/>
                <a:ext cx="95142" cy="0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42" name="Line 19"/>
              <p:cNvSpPr>
                <a:spLocks noChangeShapeType="1"/>
              </p:cNvSpPr>
              <p:nvPr/>
            </p:nvSpPr>
            <p:spPr bwMode="auto">
              <a:xfrm>
                <a:off x="2519582" y="2085771"/>
                <a:ext cx="95142" cy="0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44" name="Line 21"/>
              <p:cNvSpPr>
                <a:spLocks noChangeShapeType="1"/>
              </p:cNvSpPr>
              <p:nvPr/>
            </p:nvSpPr>
            <p:spPr bwMode="auto">
              <a:xfrm flipV="1">
                <a:off x="2614725" y="5064308"/>
                <a:ext cx="0" cy="53188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45" name="Line 23"/>
              <p:cNvSpPr>
                <a:spLocks noChangeShapeType="1"/>
              </p:cNvSpPr>
              <p:nvPr/>
            </p:nvSpPr>
            <p:spPr bwMode="auto">
              <a:xfrm flipV="1">
                <a:off x="5004896" y="5064308"/>
                <a:ext cx="0" cy="53188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46" name="Line 25"/>
              <p:cNvSpPr>
                <a:spLocks noChangeShapeType="1"/>
              </p:cNvSpPr>
              <p:nvPr/>
            </p:nvSpPr>
            <p:spPr bwMode="auto">
              <a:xfrm flipV="1">
                <a:off x="7374553" y="5064308"/>
                <a:ext cx="0" cy="53188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55" name="Rectangle 68"/>
              <p:cNvSpPr>
                <a:spLocks noChangeArrowheads="1"/>
              </p:cNvSpPr>
              <p:nvPr/>
            </p:nvSpPr>
            <p:spPr bwMode="auto">
              <a:xfrm>
                <a:off x="5715128" y="1485365"/>
                <a:ext cx="1039760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buClr>
                    <a:srgbClr val="CC0000"/>
                  </a:buClr>
                  <a:buChar char="•"/>
                  <a:defRPr sz="20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 algn="l" eaLnBrk="0" hangingPunct="0">
                  <a:buClr>
                    <a:srgbClr val="CC0000"/>
                  </a:buClr>
                  <a:buChar char="–"/>
                  <a:defRPr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 algn="l" eaLnBrk="0" hangingPunct="0">
                  <a:buClr>
                    <a:srgbClr val="CC0000"/>
                  </a:buClr>
                  <a:buChar char="•"/>
                  <a:defRPr sz="16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 algn="l" eaLnBrk="0" hangingPunct="0">
                  <a:buClr>
                    <a:srgbClr val="CC0000"/>
                  </a:buClr>
                  <a:buChar char="–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 algn="l" eaLnBrk="0" hangingPunct="0"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buClrTx/>
                  <a:buFontTx/>
                  <a:buNone/>
                </a:pPr>
                <a:r>
                  <a:rPr lang="en-US" altLang="fr-FR" sz="1800" b="1" dirty="0"/>
                  <a:t>98</a:t>
                </a:r>
              </a:p>
              <a:p>
                <a:pPr algn="ctr" eaLnBrk="1" hangingPunct="1">
                  <a:buClrTx/>
                  <a:buFontTx/>
                  <a:buNone/>
                </a:pPr>
                <a:r>
                  <a:rPr lang="en-US" altLang="fr-FR" sz="1800" b="1" dirty="0"/>
                  <a:t>(89.6-99.8)</a:t>
                </a:r>
                <a:endParaRPr lang="en-US" altLang="fr-FR" sz="2400" b="1" dirty="0"/>
              </a:p>
            </p:txBody>
          </p:sp>
          <p:sp>
            <p:nvSpPr>
              <p:cNvPr id="57" name="Rectangle 61"/>
              <p:cNvSpPr>
                <a:spLocks noChangeArrowheads="1"/>
              </p:cNvSpPr>
              <p:nvPr/>
            </p:nvSpPr>
            <p:spPr bwMode="auto">
              <a:xfrm>
                <a:off x="3290434" y="2145120"/>
                <a:ext cx="1189924" cy="2916000"/>
              </a:xfrm>
              <a:prstGeom prst="rect">
                <a:avLst/>
              </a:prstGeom>
              <a:solidFill>
                <a:srgbClr val="990099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/>
                <a:endParaRPr lang="en-US" altLang="fr-FR" sz="2000">
                  <a:latin typeface="+mn-lt"/>
                </a:endParaRPr>
              </a:p>
            </p:txBody>
          </p:sp>
          <p:sp>
            <p:nvSpPr>
              <p:cNvPr id="58" name="Rectangle 61"/>
              <p:cNvSpPr>
                <a:spLocks noChangeArrowheads="1"/>
              </p:cNvSpPr>
              <p:nvPr/>
            </p:nvSpPr>
            <p:spPr bwMode="auto">
              <a:xfrm>
                <a:off x="5640045" y="2109120"/>
                <a:ext cx="1189924" cy="2952000"/>
              </a:xfrm>
              <a:prstGeom prst="rect">
                <a:avLst/>
              </a:prstGeom>
              <a:solidFill>
                <a:srgbClr val="CC6600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/>
                <a:endParaRPr lang="en-US" altLang="fr-FR" sz="2000">
                  <a:latin typeface="+mn-lt"/>
                </a:endParaRPr>
              </a:p>
            </p:txBody>
          </p:sp>
          <p:sp>
            <p:nvSpPr>
              <p:cNvPr id="18" name="ZoneTexte 13"/>
              <p:cNvSpPr txBox="1">
                <a:spLocks noChangeArrowheads="1"/>
              </p:cNvSpPr>
              <p:nvPr/>
            </p:nvSpPr>
            <p:spPr bwMode="auto">
              <a:xfrm>
                <a:off x="3536331" y="4531790"/>
                <a:ext cx="69812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buClr>
                    <a:srgbClr val="CC0000"/>
                  </a:buClr>
                  <a:buChar char="•"/>
                  <a:defRPr sz="20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 algn="l" eaLnBrk="0" hangingPunct="0">
                  <a:buClr>
                    <a:srgbClr val="CC0000"/>
                  </a:buClr>
                  <a:buChar char="–"/>
                  <a:defRPr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 algn="l" eaLnBrk="0" hangingPunct="0">
                  <a:buClr>
                    <a:srgbClr val="CC0000"/>
                  </a:buClr>
                  <a:buChar char="•"/>
                  <a:defRPr sz="16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 algn="l" eaLnBrk="0" hangingPunct="0">
                  <a:buClr>
                    <a:srgbClr val="CC0000"/>
                  </a:buClr>
                  <a:buChar char="–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 algn="l" eaLnBrk="0" hangingPunct="0"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buClrTx/>
                  <a:buFontTx/>
                  <a:buNone/>
                </a:pPr>
                <a:r>
                  <a:rPr lang="en-US" altLang="fr-FR" sz="1600" b="1" dirty="0">
                    <a:solidFill>
                      <a:srgbClr val="FFFFFF"/>
                    </a:solidFill>
                    <a:latin typeface="+mn-lt"/>
                  </a:rPr>
                  <a:t>57/59</a:t>
                </a:r>
              </a:p>
            </p:txBody>
          </p:sp>
          <p:sp>
            <p:nvSpPr>
              <p:cNvPr id="56" name="ZoneTexte 13"/>
              <p:cNvSpPr txBox="1">
                <a:spLocks noChangeArrowheads="1"/>
              </p:cNvSpPr>
              <p:nvPr/>
            </p:nvSpPr>
            <p:spPr bwMode="auto">
              <a:xfrm>
                <a:off x="5885941" y="4531790"/>
                <a:ext cx="69812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buClr>
                    <a:srgbClr val="CC0000"/>
                  </a:buClr>
                  <a:buChar char="•"/>
                  <a:defRPr sz="20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 algn="l" eaLnBrk="0" hangingPunct="0">
                  <a:buClr>
                    <a:srgbClr val="CC0000"/>
                  </a:buClr>
                  <a:buChar char="–"/>
                  <a:defRPr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 algn="l" eaLnBrk="0" hangingPunct="0">
                  <a:buClr>
                    <a:srgbClr val="CC0000"/>
                  </a:buClr>
                  <a:buChar char="•"/>
                  <a:defRPr sz="16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 algn="l" eaLnBrk="0" hangingPunct="0">
                  <a:buClr>
                    <a:srgbClr val="CC0000"/>
                  </a:buClr>
                  <a:buChar char="–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 algn="l" eaLnBrk="0" hangingPunct="0"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CC0000"/>
                  </a:buClr>
                  <a:buChar char="»"/>
                  <a:defRPr sz="140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buClrTx/>
                  <a:buFontTx/>
                  <a:buNone/>
                </a:pPr>
                <a:r>
                  <a:rPr lang="en-US" altLang="fr-FR" sz="1600" b="1" dirty="0">
                    <a:solidFill>
                      <a:srgbClr val="FFFFFF"/>
                    </a:solidFill>
                    <a:latin typeface="+mn-lt"/>
                  </a:rPr>
                  <a:t>60/61</a:t>
                </a:r>
              </a:p>
            </p:txBody>
          </p:sp>
          <p:sp>
            <p:nvSpPr>
              <p:cNvPr id="43" name="Line 20"/>
              <p:cNvSpPr>
                <a:spLocks noChangeShapeType="1"/>
              </p:cNvSpPr>
              <p:nvPr/>
            </p:nvSpPr>
            <p:spPr bwMode="auto">
              <a:xfrm>
                <a:off x="2614726" y="5064308"/>
                <a:ext cx="4760311" cy="0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400">
                  <a:latin typeface="+mn-lt"/>
                </a:endParaRPr>
              </a:p>
            </p:txBody>
          </p:sp>
        </p:grpSp>
        <p:sp>
          <p:nvSpPr>
            <p:cNvPr id="2" name="ZoneTexte 1"/>
            <p:cNvSpPr txBox="1"/>
            <p:nvPr/>
          </p:nvSpPr>
          <p:spPr>
            <a:xfrm>
              <a:off x="2381887" y="1628800"/>
              <a:ext cx="389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%</a:t>
              </a:r>
            </a:p>
          </p:txBody>
        </p:sp>
      </p:grpSp>
      <p:sp>
        <p:nvSpPr>
          <p:cNvPr id="4" name="ZoneTexte 3"/>
          <p:cNvSpPr txBox="1"/>
          <p:nvPr/>
        </p:nvSpPr>
        <p:spPr>
          <a:xfrm>
            <a:off x="539552" y="5589240"/>
            <a:ext cx="830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Sensitivity analysis: SVR</a:t>
            </a:r>
            <a:r>
              <a:rPr lang="en-US" sz="1600" baseline="-25000" dirty="0"/>
              <a:t>12</a:t>
            </a:r>
            <a:r>
              <a:rPr lang="en-US" sz="1600" dirty="0"/>
              <a:t> excluding patients with premature discontinuation of study </a:t>
            </a:r>
            <a:br>
              <a:rPr lang="en-US" sz="1600" dirty="0"/>
            </a:br>
            <a:r>
              <a:rPr lang="en-US" sz="1600" dirty="0"/>
              <a:t>drug with no on-treatment failure or with missing follow-up data in SVR</a:t>
            </a:r>
            <a:r>
              <a:rPr lang="en-US" sz="1600" baseline="-25000" dirty="0"/>
              <a:t>12</a:t>
            </a:r>
            <a:r>
              <a:rPr lang="en-US" sz="1600" dirty="0"/>
              <a:t> window:</a:t>
            </a:r>
          </a:p>
          <a:p>
            <a:pPr marL="742950" lvl="1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sz="1600" dirty="0"/>
              <a:t>98% (57/58) for 12 weeks group</a:t>
            </a:r>
          </a:p>
          <a:p>
            <a:pPr marL="742950" lvl="1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sz="1600" dirty="0"/>
              <a:t>100% (60/60) for 16 weeks group</a:t>
            </a:r>
          </a:p>
        </p:txBody>
      </p:sp>
      <p:sp>
        <p:nvSpPr>
          <p:cNvPr id="37" name="ZoneTexte 69"/>
          <p:cNvSpPr txBox="1">
            <a:spLocks noChangeArrowheads="1"/>
          </p:cNvSpPr>
          <p:nvPr/>
        </p:nvSpPr>
        <p:spPr bwMode="auto">
          <a:xfrm>
            <a:off x="1907704" y="6581775"/>
            <a:ext cx="72362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T. Lancet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2016;1:25-35</a:t>
            </a:r>
          </a:p>
        </p:txBody>
      </p:sp>
    </p:spTree>
    <p:extLst>
      <p:ext uri="{BB962C8B-B14F-4D97-AF65-F5344CB8AC3E}">
        <p14:creationId xmlns:p14="http://schemas.microsoft.com/office/powerpoint/2010/main" val="2514779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876"/>
            <a:ext cx="8640960" cy="518445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NS5A RAVs and impact on SVR</a:t>
            </a:r>
            <a:r>
              <a:rPr lang="en-US" sz="2800" baseline="-25000" dirty="0">
                <a:ea typeface="ＭＳ Ｐゴシック" pitchFamily="34" charset="-128"/>
              </a:rPr>
              <a:t>12</a:t>
            </a:r>
            <a:br>
              <a:rPr lang="en-US" sz="2800" dirty="0">
                <a:ea typeface="ＭＳ Ｐゴシック" pitchFamily="34" charset="-128"/>
              </a:rPr>
            </a:br>
            <a:endParaRPr lang="en-US" sz="28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At baseline, NS5A RAV in 36/116 (31%) patients</a:t>
            </a:r>
          </a:p>
          <a:p>
            <a:pPr lvl="1">
              <a:spcBef>
                <a:spcPts val="300"/>
              </a:spcBef>
            </a:pPr>
            <a:endParaRPr lang="en-US" sz="20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100% (80/80) if no baseline RAV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97% (35/36) if baseline RAV</a:t>
            </a:r>
          </a:p>
          <a:p>
            <a:pPr lvl="2">
              <a:spcBef>
                <a:spcPts val="300"/>
              </a:spcBef>
            </a:pPr>
            <a:endParaRPr lang="en-US" sz="18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1 patient in Arm A (12 weeks of therapy) did not achieve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Genotype 4a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IL28B CT genotype</a:t>
            </a:r>
          </a:p>
          <a:p>
            <a:pPr lvl="2">
              <a:spcBef>
                <a:spcPts val="300"/>
              </a:spcBef>
            </a:pPr>
            <a:r>
              <a:rPr lang="en-US" sz="1800" dirty="0" err="1"/>
              <a:t>Fibroscan</a:t>
            </a:r>
            <a:r>
              <a:rPr lang="en-US" sz="1800" dirty="0"/>
              <a:t>: 15.6 </a:t>
            </a:r>
            <a:r>
              <a:rPr lang="en-US" sz="1800" dirty="0" err="1"/>
              <a:t>kPa</a:t>
            </a:r>
            <a:endParaRPr lang="en-US" sz="1800" dirty="0">
              <a:ea typeface="ＭＳ Ｐゴシック" pitchFamily="34" charset="-128"/>
            </a:endParaRP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Prior relapse to PEG-IFN + RBV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At baseline: P58L NS5A RAV, no NS3 RAV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At failure: emergence of L28M + Y93H NS5A RAVs</a:t>
            </a:r>
          </a:p>
          <a:p>
            <a:pPr lvl="2">
              <a:spcBef>
                <a:spcPts val="300"/>
              </a:spcBef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8191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AGATE-I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755576" y="6581775"/>
            <a:ext cx="83884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T. EASL 2016, Abs. SAT-278,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2016; 64:S827,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T. Lancet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2016;1:25-35</a:t>
            </a: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 lvl="0" eaLnBrk="1" hangingPunct="1"/>
            <a:r>
              <a:rPr lang="en-US" sz="2800" kern="1200" dirty="0">
                <a:ea typeface="ＭＳ Ｐゴシック" pitchFamily="34" charset="-128"/>
                <a:cs typeface="Arial" charset="0"/>
              </a:rPr>
              <a:t>AGATE-I Study: OBV/PTV/r + RBV </a:t>
            </a:r>
            <a:br>
              <a:rPr lang="en-US" sz="2800" kern="1200" dirty="0">
                <a:ea typeface="ＭＳ Ｐゴシック" pitchFamily="34" charset="-128"/>
                <a:cs typeface="Arial" charset="0"/>
              </a:rPr>
            </a:br>
            <a:r>
              <a:rPr lang="en-US" sz="2800" kern="1200" dirty="0">
                <a:ea typeface="ＭＳ Ｐゴシック" pitchFamily="34" charset="-128"/>
                <a:cs typeface="Arial" charset="0"/>
              </a:rPr>
              <a:t>in genotype 4 with cirrhosis </a:t>
            </a:r>
          </a:p>
        </p:txBody>
      </p:sp>
    </p:spTree>
    <p:extLst>
      <p:ext uri="{BB962C8B-B14F-4D97-AF65-F5344CB8AC3E}">
        <p14:creationId xmlns:p14="http://schemas.microsoft.com/office/powerpoint/2010/main" val="862938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81618867"/>
              </p:ext>
            </p:extLst>
          </p:nvPr>
        </p:nvGraphicFramePr>
        <p:xfrm>
          <a:off x="323278" y="1844825"/>
          <a:ext cx="8641209" cy="4032444"/>
        </p:xfrm>
        <a:graphic>
          <a:graphicData uri="http://schemas.openxmlformats.org/drawingml/2006/table">
            <a:tbl>
              <a:tblPr/>
              <a:tblGrid>
                <a:gridCol w="3888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2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RBV 12W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RBV 16W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Non-response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(3.4%)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(1.6%)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0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On-treatment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0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Premature study drug discontinuation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(at day 1)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Missing SVR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data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2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 by 12 weeks post-treatment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157843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Reasons for not achieving 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570663"/>
            <a:ext cx="8191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AGATE-I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 lvl="0" eaLnBrk="1" hangingPunct="1"/>
            <a:r>
              <a:rPr lang="en-US" sz="2800" kern="1200" dirty="0">
                <a:ea typeface="ＭＳ Ｐゴシック" pitchFamily="34" charset="-128"/>
                <a:cs typeface="Arial" charset="0"/>
              </a:rPr>
              <a:t>AGATE-I Study: OBV/PTV/r + RBV </a:t>
            </a:r>
            <a:br>
              <a:rPr lang="en-US" sz="2800" kern="1200" dirty="0">
                <a:ea typeface="ＭＳ Ｐゴシック" pitchFamily="34" charset="-128"/>
                <a:cs typeface="Arial" charset="0"/>
              </a:rPr>
            </a:br>
            <a:r>
              <a:rPr lang="en-US" sz="2800" kern="1200" dirty="0">
                <a:ea typeface="ＭＳ Ｐゴシック" pitchFamily="34" charset="-128"/>
                <a:cs typeface="Arial" charset="0"/>
              </a:rPr>
              <a:t>in genotype 4 with cirrhosis 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755576" y="6581775"/>
            <a:ext cx="83884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T. EASL 2016, Abs. SAT-278,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2016; 64:S827,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T. Lancet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2016;1:25-35</a:t>
            </a:r>
          </a:p>
        </p:txBody>
      </p:sp>
    </p:spTree>
    <p:extLst>
      <p:ext uri="{BB962C8B-B14F-4D97-AF65-F5344CB8AC3E}">
        <p14:creationId xmlns:p14="http://schemas.microsoft.com/office/powerpoint/2010/main" val="175928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49185807"/>
              </p:ext>
            </p:extLst>
          </p:nvPr>
        </p:nvGraphicFramePr>
        <p:xfrm>
          <a:off x="323279" y="1482208"/>
          <a:ext cx="8713217" cy="5060580"/>
        </p:xfrm>
        <a:graphic>
          <a:graphicData uri="http://schemas.openxmlformats.org/drawingml/2006/table">
            <a:tbl>
              <a:tblPr/>
              <a:tblGrid>
                <a:gridCol w="4320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6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RBV 12W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N = 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RBV 16W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treatment-emergent adverse event, N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 (80%)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 (93%)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event, N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(7%)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(7%)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Severe adverse event, N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(3%)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(3%)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974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occurring in ≥ 10% in either group,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Asthenia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Dizziness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Hemoglogin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8-10 g/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/ &lt; 8 g/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 /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≥ Grade 3 (&gt; 5 x ULN) / AST ≥ Grade 3 (&gt; 5 x ULN),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grade 3 (&gt; 3-10 x ULN), N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(8.5%)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(5.0%)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RBV dose reduction,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196752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Treatment-emergent adverse events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8191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AGATE-I</a:t>
            </a: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 lvl="0" eaLnBrk="1" hangingPunct="1"/>
            <a:r>
              <a:rPr lang="en-US" sz="2800" kern="1200" dirty="0">
                <a:ea typeface="ＭＳ Ｐゴシック" pitchFamily="34" charset="-128"/>
                <a:cs typeface="Arial" charset="0"/>
              </a:rPr>
              <a:t>AGATE-I Study: OBV/PTV/r + RBV </a:t>
            </a:r>
            <a:br>
              <a:rPr lang="en-US" sz="2800" kern="1200" dirty="0">
                <a:ea typeface="ＭＳ Ｐゴシック" pitchFamily="34" charset="-128"/>
                <a:cs typeface="Arial" charset="0"/>
              </a:rPr>
            </a:br>
            <a:r>
              <a:rPr lang="en-US" sz="2800" kern="1200" dirty="0">
                <a:ea typeface="ＭＳ Ｐゴシック" pitchFamily="34" charset="-128"/>
                <a:cs typeface="Arial" charset="0"/>
              </a:rPr>
              <a:t>in genotype 4 with cirrhosis 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1907704" y="6581775"/>
            <a:ext cx="72362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T. Lancet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2016;1:25-35</a:t>
            </a:r>
          </a:p>
        </p:txBody>
      </p:sp>
    </p:spTree>
    <p:extLst>
      <p:ext uri="{BB962C8B-B14F-4D97-AF65-F5344CB8AC3E}">
        <p14:creationId xmlns:p14="http://schemas.microsoft.com/office/powerpoint/2010/main" val="38428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876"/>
            <a:ext cx="8640960" cy="518445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Summary</a:t>
            </a:r>
            <a:br>
              <a:rPr lang="en-US" sz="2800" dirty="0">
                <a:ea typeface="ＭＳ Ｐゴシック" pitchFamily="34" charset="-128"/>
              </a:rPr>
            </a:br>
            <a:endParaRPr lang="en-US" sz="28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High SVR rates were achieved in patients with HCV genotype 4 infection and compensated cirrhosis with OBV/PTV/r + RBV administered for 12 weeks or 16 weeks: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was 97% and 98%, respectively</a:t>
            </a:r>
          </a:p>
          <a:p>
            <a:pPr lvl="2">
              <a:spcBef>
                <a:spcPts val="300"/>
              </a:spcBef>
            </a:pPr>
            <a:r>
              <a:rPr lang="en-US" sz="1800">
                <a:ea typeface="ＭＳ Ｐゴシック" pitchFamily="34" charset="-128"/>
              </a:rPr>
              <a:t>Superiority to the historical control (PEG-IFN + RBV)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16-week treatment seems to provide no added benefit for patients with HCV genotype 4 infection and compensated cirrhosis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No post-treatment relapses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OBV/PTV/r + RBV was well tolerated with no discontinuations </a:t>
            </a:r>
            <a:br>
              <a:rPr lang="en-US" sz="2000" dirty="0">
                <a:ea typeface="ＭＳ Ｐゴシック" pitchFamily="34" charset="-128"/>
              </a:rPr>
            </a:br>
            <a:r>
              <a:rPr lang="en-US" sz="2000" dirty="0">
                <a:ea typeface="ＭＳ Ｐゴシック" pitchFamily="34" charset="-128"/>
              </a:rPr>
              <a:t>due to adverse events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All serious adverse events were deemed not related to study drugs</a:t>
            </a:r>
            <a:endParaRPr lang="en-US" sz="1200" dirty="0">
              <a:ea typeface="ＭＳ Ｐゴシック" pitchFamily="34" charset="-128"/>
            </a:endParaRP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8191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AGATE-I</a:t>
            </a: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 lvl="0" eaLnBrk="1" hangingPunct="1"/>
            <a:r>
              <a:rPr lang="en-US" sz="2800" kern="1200" dirty="0">
                <a:ea typeface="ＭＳ Ｐゴシック" pitchFamily="34" charset="-128"/>
                <a:cs typeface="Arial" charset="0"/>
              </a:rPr>
              <a:t>AGATE-I Study: OBV/PTV/r + RBV </a:t>
            </a:r>
            <a:br>
              <a:rPr lang="en-US" sz="2800" kern="1200" dirty="0">
                <a:ea typeface="ＭＳ Ｐゴシック" pitchFamily="34" charset="-128"/>
                <a:cs typeface="Arial" charset="0"/>
              </a:rPr>
            </a:br>
            <a:r>
              <a:rPr lang="en-US" sz="2800" kern="1200" dirty="0">
                <a:ea typeface="ＭＳ Ｐゴシック" pitchFamily="34" charset="-128"/>
                <a:cs typeface="Arial" charset="0"/>
              </a:rPr>
              <a:t>in genotype 4 with cirrhosis 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1907704" y="6581775"/>
            <a:ext cx="72362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T. Lancet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2016;1:25-35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5534</TotalTime>
  <Words>756</Words>
  <Application>Microsoft Office PowerPoint</Application>
  <PresentationFormat>Affichage à l'écran (4:3)</PresentationFormat>
  <Paragraphs>213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Calibri</vt:lpstr>
      <vt:lpstr>Cambria</vt:lpstr>
      <vt:lpstr>Trebuchet MS</vt:lpstr>
      <vt:lpstr>Wingdings</vt:lpstr>
      <vt:lpstr>HCV-trials.com 2016</vt:lpstr>
      <vt:lpstr>AGATE-I Study: OBV/PTV/r + RBV  in genotype 4 with cirrhosis </vt:lpstr>
      <vt:lpstr>AGATE-I Study: OBV/PTV/r + RBV  in genotype 4 with cirrhosis </vt:lpstr>
      <vt:lpstr>Présentation PowerPoint</vt:lpstr>
      <vt:lpstr>AGATE-I Study: OBV/PTV/r + RBV  in genotype 4 with cirrhosis </vt:lpstr>
      <vt:lpstr>AGATE-I Study: OBV/PTV/r + RBV  in genotype 4 with cirrhosis </vt:lpstr>
      <vt:lpstr>AGATE-I Study: OBV/PTV/r + RBV  in genotype 4 with cirrhosis </vt:lpstr>
      <vt:lpstr>AGATE-I Study: OBV/PTV/r + RBV  in genotype 4 with cirrhosis </vt:lpstr>
    </vt:vector>
  </TitlesOfParts>
  <Company>AEI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Pilar</cp:lastModifiedBy>
  <cp:revision>200</cp:revision>
  <dcterms:created xsi:type="dcterms:W3CDTF">2010-10-19T10:42:50Z</dcterms:created>
  <dcterms:modified xsi:type="dcterms:W3CDTF">2016-09-21T10:16:24Z</dcterms:modified>
</cp:coreProperties>
</file>