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94" r:id="rId4"/>
    <p:sldId id="291" r:id="rId5"/>
    <p:sldId id="295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333399"/>
    <a:srgbClr val="DDDDDD"/>
    <a:srgbClr val="000066"/>
    <a:srgbClr val="800080"/>
    <a:srgbClr val="FFFFFF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980" autoAdjust="0"/>
    <p:restoredTop sz="98195" autoAdjust="0"/>
  </p:normalViewPr>
  <p:slideViewPr>
    <p:cSldViewPr snapToObjects="1">
      <p:cViewPr varScale="1">
        <p:scale>
          <a:sx n="104" d="100"/>
          <a:sy n="104" d="100"/>
        </p:scale>
        <p:origin x="1806" y="96"/>
      </p:cViewPr>
      <p:guideLst>
        <p:guide orient="horz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21/09/2016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9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487821" y="1628800"/>
            <a:ext cx="4060" cy="323666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771799" y="1196975"/>
            <a:ext cx="1440161" cy="467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200" b="1" dirty="0">
                <a:latin typeface="Calibri" pitchFamily="34" charset="0"/>
              </a:rPr>
              <a:t>No </a:t>
            </a:r>
            <a:r>
              <a:rPr lang="en-US" sz="1200" b="1" dirty="0" err="1">
                <a:latin typeface="Calibri" pitchFamily="34" charset="0"/>
              </a:rPr>
              <a:t>randomisation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995936" y="1772816"/>
            <a:ext cx="7465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100</a:t>
            </a:r>
          </a:p>
        </p:txBody>
      </p:sp>
      <p:sp>
        <p:nvSpPr>
          <p:cNvPr id="7193" name="Line 172"/>
          <p:cNvSpPr>
            <a:spLocks noChangeShapeType="1"/>
          </p:cNvSpPr>
          <p:nvPr/>
        </p:nvSpPr>
        <p:spPr bwMode="auto">
          <a:xfrm>
            <a:off x="8768208" y="1628812"/>
            <a:ext cx="0" cy="26279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659339" y="1628811"/>
            <a:ext cx="0" cy="26279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372001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8460233" y="126876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555774" y="2103140"/>
            <a:ext cx="212416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2555776" y="3279274"/>
            <a:ext cx="162012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Arm B: 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compensated cirrhosis</a:t>
            </a:r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3995936" y="3188295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31</a:t>
            </a: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3995936" y="3784104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29</a:t>
            </a: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2536324" y="4094683"/>
            <a:ext cx="220611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555776" y="3847604"/>
            <a:ext cx="162012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Arm C: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compensated cirrhosis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555776" y="1829505"/>
            <a:ext cx="94288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Arm A: </a:t>
            </a:r>
          </a:p>
          <a:p>
            <a:pPr>
              <a:spcBef>
                <a:spcPts val="600"/>
              </a:spcBef>
            </a:pPr>
            <a:r>
              <a:rPr lang="en-US" sz="1200" b="1" dirty="0">
                <a:solidFill>
                  <a:srgbClr val="333399"/>
                </a:solidFill>
                <a:latin typeface="Calibri" panose="020F0502020204030204" pitchFamily="34" charset="0"/>
              </a:rPr>
              <a:t>No cirrhosis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AGATE-II Study: OBV/PTV/r + RBV in genotype 4 Egyptian patients without or with cirrhosis </a:t>
            </a:r>
          </a:p>
        </p:txBody>
      </p:sp>
      <p:sp>
        <p:nvSpPr>
          <p:cNvPr id="70" name="Line 63"/>
          <p:cNvSpPr>
            <a:spLocks noChangeShapeType="1"/>
          </p:cNvSpPr>
          <p:nvPr/>
        </p:nvSpPr>
        <p:spPr bwMode="auto">
          <a:xfrm>
            <a:off x="2555776" y="3554623"/>
            <a:ext cx="212416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1" name="Connecteur droit 66"/>
          <p:cNvCxnSpPr>
            <a:cxnSpLocks noChangeShapeType="1"/>
          </p:cNvCxnSpPr>
          <p:nvPr/>
        </p:nvCxnSpPr>
        <p:spPr bwMode="auto">
          <a:xfrm flipH="1">
            <a:off x="3487821" y="3068737"/>
            <a:ext cx="4060" cy="323666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2" name="Oval 170"/>
          <p:cNvSpPr>
            <a:spLocks noChangeArrowheads="1"/>
          </p:cNvSpPr>
          <p:nvPr/>
        </p:nvSpPr>
        <p:spPr bwMode="auto">
          <a:xfrm>
            <a:off x="2699792" y="2636912"/>
            <a:ext cx="1619996" cy="467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200" b="1" dirty="0" err="1">
                <a:latin typeface="Calibri" pitchFamily="34" charset="0"/>
              </a:rPr>
              <a:t>Randomisation</a:t>
            </a:r>
            <a:r>
              <a:rPr lang="en-US" sz="1200" b="1" dirty="0">
                <a:latin typeface="Calibri" pitchFamily="34" charset="0"/>
              </a:rPr>
              <a:t> 1 : 1</a:t>
            </a: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0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Espace réservé du contenu 1"/>
          <p:cNvSpPr txBox="1">
            <a:spLocks/>
          </p:cNvSpPr>
          <p:nvPr/>
        </p:nvSpPr>
        <p:spPr bwMode="auto">
          <a:xfrm>
            <a:off x="539750" y="4531772"/>
            <a:ext cx="8351838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Treatment regimens</a:t>
            </a:r>
          </a:p>
          <a:p>
            <a:pPr lvl="1"/>
            <a:r>
              <a:rPr lang="en-US" sz="1400" kern="0" dirty="0"/>
              <a:t>Co-formulated </a:t>
            </a:r>
            <a:r>
              <a:rPr lang="en-US" sz="1400" kern="0" dirty="0" err="1"/>
              <a:t>ombitasvir</a:t>
            </a:r>
            <a:r>
              <a:rPr lang="en-US" sz="1400" kern="0" dirty="0"/>
              <a:t> (OBV)/</a:t>
            </a:r>
            <a:r>
              <a:rPr lang="en-US" sz="1400" kern="0" dirty="0" err="1"/>
              <a:t>paritaprevir</a:t>
            </a:r>
            <a:r>
              <a:rPr lang="en-US" sz="1400" kern="0" dirty="0"/>
              <a:t> (PTV)/</a:t>
            </a:r>
            <a:r>
              <a:rPr lang="en-US" sz="1400" kern="0" dirty="0" err="1"/>
              <a:t>rironavir</a:t>
            </a:r>
            <a:r>
              <a:rPr lang="en-US" sz="1400" kern="0" dirty="0"/>
              <a:t> (r): 25/150/100 mg QD = 2 tablets</a:t>
            </a:r>
          </a:p>
          <a:p>
            <a:pPr lvl="1"/>
            <a:r>
              <a:rPr lang="en-US" sz="1400" kern="0" dirty="0"/>
              <a:t>RBV: 1000 mg/day if &lt; 75 kg, 1200 mg/day if ≥ 75 kg (bid dosing)</a:t>
            </a:r>
          </a:p>
        </p:txBody>
      </p:sp>
      <p:sp>
        <p:nvSpPr>
          <p:cNvPr id="35" name="Espace réservé du contenu 1"/>
          <p:cNvSpPr txBox="1">
            <a:spLocks/>
          </p:cNvSpPr>
          <p:nvPr/>
        </p:nvSpPr>
        <p:spPr bwMode="auto">
          <a:xfrm>
            <a:off x="539750" y="5543975"/>
            <a:ext cx="8351838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Objective</a:t>
            </a:r>
          </a:p>
          <a:p>
            <a:pPr lvl="1"/>
            <a:r>
              <a:rPr lang="en-US" sz="1400" kern="0" dirty="0"/>
              <a:t>SVR</a:t>
            </a:r>
            <a:r>
              <a:rPr lang="en-US" sz="1400" kern="0" baseline="-25000" dirty="0"/>
              <a:t>12</a:t>
            </a:r>
            <a:r>
              <a:rPr lang="en-US" sz="1400" kern="0" dirty="0"/>
              <a:t> (HCV RNA &lt; 15 IU/mL), with 2 sided 95% confidence interval, treatment-emergent adverse events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90488" y="1873740"/>
            <a:ext cx="2465288" cy="2419356"/>
          </a:xfrm>
          <a:prstGeom prst="roundRect">
            <a:avLst>
              <a:gd name="adj" fmla="val 10624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≥ 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4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Egyptian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&gt; 1 000 IU/mL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Naïve or pre-treated 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with PEG-IFN + RBV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cirrhosis (open-label) 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or compensated cirrhosis (</a:t>
            </a:r>
            <a:r>
              <a:rPr lang="en-US" sz="1400" b="1" dirty="0" err="1">
                <a:latin typeface="Calibri" pitchFamily="34" charset="0"/>
              </a:rPr>
              <a:t>randomisation</a:t>
            </a:r>
            <a:r>
              <a:rPr lang="en-US" sz="1400" b="1" dirty="0">
                <a:latin typeface="Calibri" pitchFamily="34" charset="0"/>
              </a:rPr>
              <a:t>)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951"/>
              </p:ext>
            </p:extLst>
          </p:nvPr>
        </p:nvGraphicFramePr>
        <p:xfrm>
          <a:off x="4699289" y="1909662"/>
          <a:ext cx="1944217" cy="386953"/>
        </p:xfrm>
        <a:graphic>
          <a:graphicData uri="http://schemas.openxmlformats.org/drawingml/2006/table">
            <a:tbl>
              <a:tblPr/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AGATE-II</a:t>
            </a:r>
          </a:p>
        </p:txBody>
      </p:sp>
      <p:sp>
        <p:nvSpPr>
          <p:cNvPr id="31" name="ZoneTexte 69"/>
          <p:cNvSpPr txBox="1">
            <a:spLocks noChangeArrowheads="1"/>
          </p:cNvSpPr>
          <p:nvPr/>
        </p:nvSpPr>
        <p:spPr bwMode="auto">
          <a:xfrm>
            <a:off x="5271214" y="6581775"/>
            <a:ext cx="3872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Waked I,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2016;1:36-44</a:t>
            </a:r>
          </a:p>
        </p:txBody>
      </p:sp>
      <p:graphicFrame>
        <p:nvGraphicFramePr>
          <p:cNvPr id="3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47376"/>
              </p:ext>
            </p:extLst>
          </p:nvPr>
        </p:nvGraphicFramePr>
        <p:xfrm>
          <a:off x="4699289" y="3365249"/>
          <a:ext cx="1944217" cy="386953"/>
        </p:xfrm>
        <a:graphic>
          <a:graphicData uri="http://schemas.openxmlformats.org/drawingml/2006/table">
            <a:tbl>
              <a:tblPr/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825944"/>
              </p:ext>
            </p:extLst>
          </p:nvPr>
        </p:nvGraphicFramePr>
        <p:xfrm>
          <a:off x="4699289" y="3937992"/>
          <a:ext cx="4068919" cy="386953"/>
        </p:xfrm>
        <a:graphic>
          <a:graphicData uri="http://schemas.openxmlformats.org/drawingml/2006/table">
            <a:tbl>
              <a:tblPr/>
              <a:tblGrid>
                <a:gridCol w="4068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AGATE-II Study: OBV/PTV/r + RBV in genotype 4 Egyptian patients without or with cirrhosis 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141594"/>
              </p:ext>
            </p:extLst>
          </p:nvPr>
        </p:nvGraphicFramePr>
        <p:xfrm>
          <a:off x="539750" y="1723379"/>
          <a:ext cx="8352716" cy="4483637"/>
        </p:xfrm>
        <a:graphic>
          <a:graphicData uri="http://schemas.openxmlformats.org/drawingml/2006/table">
            <a:tbl>
              <a:tblPr/>
              <a:tblGrid>
                <a:gridCol w="3744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100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31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 24W</a:t>
                      </a:r>
                      <a:br>
                        <a:rPr kumimoji="0" lang="en-GB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29.1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29.3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HCV RNA, log</a:t>
                      </a:r>
                      <a:r>
                        <a:rPr kumimoji="0" lang="en-GB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6.01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6.02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5.97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Subgenotye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: 4a / 4c-d / other, not det., %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/ 40 /16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 / 42 / 16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 / 38 / 28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F0-F1 / F2 / F3 / F4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 / 11 / 19 / 2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3 / 97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0 /100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Treatment-naïve, %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1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responder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responder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Relapser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b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platelet count (x 10</a:t>
                      </a:r>
                      <a:r>
                        <a:rPr kumimoji="0" lang="en-GB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229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156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138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albumin (g/L)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44.7 </a:t>
                      </a:r>
                      <a:r>
                        <a:rPr kumimoji="0" lang="en-GB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3.0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41.8 </a:t>
                      </a:r>
                      <a:r>
                        <a:rPr kumimoji="0" lang="en-GB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 4.4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40.3 </a:t>
                      </a:r>
                      <a:r>
                        <a:rPr kumimoji="0" lang="en-GB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5.3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History of diabetes, %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88470" marR="8847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133562" y="1295400"/>
            <a:ext cx="316489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AGATE-II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970908" y="6581775"/>
            <a:ext cx="81730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Waked I, EASL 2016, Abs. SAT-166,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2016;64:S772, Waked I,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2016;1:36-44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AGATE-II Study: OBV/PTV/r + RBV in genotype 4 Egyptian patients without or with cirrhosis </a:t>
            </a:r>
            <a:endParaRPr lang="fr-FR" sz="2800" dirty="0"/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AGATE-II</a:t>
            </a: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251945" y="1268760"/>
            <a:ext cx="4557858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0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rates by treatment arm, % (95% CI)</a:t>
            </a:r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4932040" y="1268760"/>
            <a:ext cx="4206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0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by baseline fibrosis stage</a:t>
            </a:r>
            <a:b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(12 week treatment arms), % (95% CI)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432549" y="1556792"/>
            <a:ext cx="4176286" cy="3921303"/>
            <a:chOff x="432549" y="1734963"/>
            <a:chExt cx="4176286" cy="3921303"/>
          </a:xfrm>
        </p:grpSpPr>
        <p:sp>
          <p:nvSpPr>
            <p:cNvPr id="17" name="ZoneTexte 15"/>
            <p:cNvSpPr txBox="1">
              <a:spLocks noChangeArrowheads="1"/>
            </p:cNvSpPr>
            <p:nvPr/>
          </p:nvSpPr>
          <p:spPr bwMode="auto">
            <a:xfrm>
              <a:off x="1016019" y="4917602"/>
              <a:ext cx="108395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Arm A</a:t>
              </a:r>
              <a:br>
                <a:rPr lang="en-US" altLang="fr-FR" sz="1400" b="1" dirty="0"/>
              </a:br>
              <a:r>
                <a:rPr lang="en-US" altLang="fr-FR" sz="1400" b="1" dirty="0"/>
                <a:t>No-cirrhosis</a:t>
              </a:r>
              <a:br>
                <a:rPr lang="en-US" altLang="fr-FR" sz="1400" b="1" dirty="0"/>
              </a:br>
              <a:r>
                <a:rPr lang="en-US" altLang="fr-FR" sz="1400" b="1" dirty="0"/>
                <a:t>12 weeks</a:t>
              </a:r>
            </a:p>
          </p:txBody>
        </p:sp>
        <p:sp>
          <p:nvSpPr>
            <p:cNvPr id="18" name="Rectangle 68"/>
            <p:cNvSpPr>
              <a:spLocks noChangeArrowheads="1"/>
            </p:cNvSpPr>
            <p:nvPr/>
          </p:nvSpPr>
          <p:spPr bwMode="auto">
            <a:xfrm>
              <a:off x="1292591" y="1878979"/>
              <a:ext cx="53080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94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(88-97)</a:t>
              </a:r>
              <a:endParaRPr lang="en-US" altLang="fr-FR" sz="1800" b="1" dirty="0"/>
            </a:p>
          </p:txBody>
        </p:sp>
        <p:sp>
          <p:nvSpPr>
            <p:cNvPr id="19" name="Rectangle 69"/>
            <p:cNvSpPr>
              <a:spLocks noChangeArrowheads="1"/>
            </p:cNvSpPr>
            <p:nvPr/>
          </p:nvSpPr>
          <p:spPr bwMode="auto">
            <a:xfrm>
              <a:off x="566435" y="4810926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Rectangle 70"/>
            <p:cNvSpPr>
              <a:spLocks noChangeArrowheads="1"/>
            </p:cNvSpPr>
            <p:nvPr/>
          </p:nvSpPr>
          <p:spPr bwMode="auto">
            <a:xfrm>
              <a:off x="497856" y="4263567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Rectangle 71"/>
            <p:cNvSpPr>
              <a:spLocks noChangeArrowheads="1"/>
            </p:cNvSpPr>
            <p:nvPr/>
          </p:nvSpPr>
          <p:spPr bwMode="auto">
            <a:xfrm>
              <a:off x="497856" y="371769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Rectangle 72"/>
            <p:cNvSpPr>
              <a:spLocks noChangeArrowheads="1"/>
            </p:cNvSpPr>
            <p:nvPr/>
          </p:nvSpPr>
          <p:spPr bwMode="auto">
            <a:xfrm>
              <a:off x="497856" y="316885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Rectangle 73"/>
            <p:cNvSpPr>
              <a:spLocks noChangeArrowheads="1"/>
            </p:cNvSpPr>
            <p:nvPr/>
          </p:nvSpPr>
          <p:spPr bwMode="auto">
            <a:xfrm>
              <a:off x="497856" y="262298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Rectangle 74"/>
            <p:cNvSpPr>
              <a:spLocks noChangeArrowheads="1"/>
            </p:cNvSpPr>
            <p:nvPr/>
          </p:nvSpPr>
          <p:spPr bwMode="auto">
            <a:xfrm>
              <a:off x="432549" y="20679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828837" y="2178579"/>
              <a:ext cx="0" cy="272385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744255" y="4902430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744255" y="4359282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744255" y="3816132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744255" y="3264878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744255" y="2721729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744255" y="2178579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 flipV="1">
              <a:off x="828837" y="4902430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2781969" y="4906554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9" name="Rectangle 61"/>
            <p:cNvSpPr>
              <a:spLocks noChangeArrowheads="1"/>
            </p:cNvSpPr>
            <p:nvPr/>
          </p:nvSpPr>
          <p:spPr bwMode="auto">
            <a:xfrm>
              <a:off x="1244309" y="2346254"/>
              <a:ext cx="627372" cy="2561162"/>
            </a:xfrm>
            <a:prstGeom prst="rect">
              <a:avLst/>
            </a:prstGeom>
            <a:solidFill>
              <a:srgbClr val="990099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45" name="ZoneTexte 13"/>
            <p:cNvSpPr txBox="1">
              <a:spLocks noChangeArrowheads="1"/>
            </p:cNvSpPr>
            <p:nvPr/>
          </p:nvSpPr>
          <p:spPr bwMode="auto">
            <a:xfrm>
              <a:off x="1250059" y="4415446"/>
              <a:ext cx="61587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>
                  <a:solidFill>
                    <a:srgbClr val="FFFFFF"/>
                  </a:solidFill>
                  <a:latin typeface="+mn-lt"/>
                </a:rPr>
                <a:t>94/100</a:t>
              </a:r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2468283" y="2280214"/>
              <a:ext cx="627372" cy="2627202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52" name="ZoneTexte 13"/>
            <p:cNvSpPr txBox="1">
              <a:spLocks noChangeArrowheads="1"/>
            </p:cNvSpPr>
            <p:nvPr/>
          </p:nvSpPr>
          <p:spPr bwMode="auto">
            <a:xfrm>
              <a:off x="2513306" y="4415446"/>
              <a:ext cx="53732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>
                  <a:solidFill>
                    <a:srgbClr val="FFFFFF"/>
                  </a:solidFill>
                  <a:latin typeface="+mn-lt"/>
                </a:rPr>
                <a:t>30/31</a:t>
              </a:r>
            </a:p>
          </p:txBody>
        </p:sp>
        <p:sp>
          <p:nvSpPr>
            <p:cNvPr id="53" name="Rectangle 68"/>
            <p:cNvSpPr>
              <a:spLocks noChangeArrowheads="1"/>
            </p:cNvSpPr>
            <p:nvPr/>
          </p:nvSpPr>
          <p:spPr bwMode="auto">
            <a:xfrm>
              <a:off x="2516566" y="1806971"/>
              <a:ext cx="53080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97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(84-99)</a:t>
              </a:r>
              <a:endParaRPr lang="en-US" altLang="fr-FR" sz="1800" b="1" dirty="0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3703787" y="2351416"/>
              <a:ext cx="627372" cy="2556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59" name="ZoneTexte 15"/>
            <p:cNvSpPr txBox="1">
              <a:spLocks noChangeArrowheads="1"/>
            </p:cNvSpPr>
            <p:nvPr/>
          </p:nvSpPr>
          <p:spPr bwMode="auto">
            <a:xfrm>
              <a:off x="2344030" y="4917602"/>
              <a:ext cx="87588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Arm B</a:t>
              </a:r>
              <a:br>
                <a:rPr lang="en-US" altLang="fr-FR" sz="1400" b="1" dirty="0"/>
              </a:br>
              <a:r>
                <a:rPr lang="en-US" altLang="fr-FR" sz="1400" b="1" dirty="0"/>
                <a:t>Cirrhosis</a:t>
              </a:r>
              <a:br>
                <a:rPr lang="en-US" altLang="fr-FR" sz="1400" b="1" dirty="0"/>
              </a:br>
              <a:r>
                <a:rPr lang="en-US" altLang="fr-FR" sz="1400" b="1" dirty="0"/>
                <a:t>12 weeks</a:t>
              </a:r>
            </a:p>
          </p:txBody>
        </p:sp>
        <p:sp>
          <p:nvSpPr>
            <p:cNvPr id="60" name="ZoneTexte 15"/>
            <p:cNvSpPr txBox="1">
              <a:spLocks noChangeArrowheads="1"/>
            </p:cNvSpPr>
            <p:nvPr/>
          </p:nvSpPr>
          <p:spPr bwMode="auto">
            <a:xfrm>
              <a:off x="3612594" y="4917602"/>
              <a:ext cx="87588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Arm C</a:t>
              </a:r>
              <a:br>
                <a:rPr lang="en-US" altLang="fr-FR" sz="1400" b="1" dirty="0"/>
              </a:br>
              <a:r>
                <a:rPr lang="en-US" altLang="fr-FR" sz="1400" b="1" dirty="0"/>
                <a:t>Cirrhosis</a:t>
              </a:r>
              <a:br>
                <a:rPr lang="en-US" altLang="fr-FR" sz="1400" b="1" dirty="0"/>
              </a:br>
              <a:r>
                <a:rPr lang="en-US" altLang="fr-FR" sz="1400" b="1" dirty="0"/>
                <a:t>24 weeks</a:t>
              </a:r>
            </a:p>
          </p:txBody>
        </p:sp>
        <p:sp>
          <p:nvSpPr>
            <p:cNvPr id="46" name="ZoneTexte 13"/>
            <p:cNvSpPr txBox="1">
              <a:spLocks noChangeArrowheads="1"/>
            </p:cNvSpPr>
            <p:nvPr/>
          </p:nvSpPr>
          <p:spPr bwMode="auto">
            <a:xfrm>
              <a:off x="3748637" y="4415446"/>
              <a:ext cx="53767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 dirty="0">
                  <a:solidFill>
                    <a:srgbClr val="FFFFFF"/>
                  </a:solidFill>
                  <a:latin typeface="+mn-lt"/>
                </a:rPr>
                <a:t>27/29</a:t>
              </a:r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flipV="1">
              <a:off x="4067944" y="4906554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75" name="Line 23"/>
            <p:cNvSpPr>
              <a:spLocks noChangeShapeType="1"/>
            </p:cNvSpPr>
            <p:nvPr/>
          </p:nvSpPr>
          <p:spPr bwMode="auto">
            <a:xfrm flipV="1">
              <a:off x="1547664" y="4906554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110" name="Line 23"/>
            <p:cNvSpPr>
              <a:spLocks noChangeShapeType="1"/>
            </p:cNvSpPr>
            <p:nvPr/>
          </p:nvSpPr>
          <p:spPr bwMode="auto">
            <a:xfrm flipV="1">
              <a:off x="4607766" y="4906554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828842" y="4902430"/>
              <a:ext cx="377999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111" name="Rectangle 68"/>
            <p:cNvSpPr>
              <a:spLocks noChangeArrowheads="1"/>
            </p:cNvSpPr>
            <p:nvPr/>
          </p:nvSpPr>
          <p:spPr bwMode="auto">
            <a:xfrm>
              <a:off x="3783178" y="1878979"/>
              <a:ext cx="53080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93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(78-98)</a:t>
              </a:r>
              <a:endParaRPr lang="en-US" altLang="fr-FR" sz="1800" b="1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11560" y="1734963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5675427" y="1979548"/>
            <a:ext cx="3144725" cy="3496454"/>
            <a:chOff x="5675427" y="2051556"/>
            <a:chExt cx="3144725" cy="3496454"/>
          </a:xfrm>
        </p:grpSpPr>
        <p:grpSp>
          <p:nvGrpSpPr>
            <p:cNvPr id="6" name="Groupe 5"/>
            <p:cNvGrpSpPr/>
            <p:nvPr/>
          </p:nvGrpSpPr>
          <p:grpSpPr>
            <a:xfrm>
              <a:off x="5675427" y="2060848"/>
              <a:ext cx="3144725" cy="3487162"/>
              <a:chOff x="5477827" y="2077859"/>
              <a:chExt cx="3342324" cy="2965988"/>
            </a:xfrm>
          </p:grpSpPr>
          <p:sp>
            <p:nvSpPr>
              <p:cNvPr id="76" name="Rectangle 69"/>
              <p:cNvSpPr>
                <a:spLocks noChangeArrowheads="1"/>
              </p:cNvSpPr>
              <p:nvPr/>
            </p:nvSpPr>
            <p:spPr bwMode="auto">
              <a:xfrm>
                <a:off x="5630049" y="4421629"/>
                <a:ext cx="90297" cy="19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200" b="1">
                    <a:solidFill>
                      <a:srgbClr val="000066"/>
                    </a:solidFill>
                    <a:latin typeface="+mn-lt"/>
                  </a:rPr>
                  <a:t>0</a:t>
                </a:r>
                <a:endParaRPr lang="en-US" altLang="fr-FR" sz="16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" name="Rectangle 70"/>
              <p:cNvSpPr>
                <a:spLocks noChangeArrowheads="1"/>
              </p:cNvSpPr>
              <p:nvPr/>
            </p:nvSpPr>
            <p:spPr bwMode="auto">
              <a:xfrm>
                <a:off x="5552651" y="3998510"/>
                <a:ext cx="180595" cy="19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200" b="1">
                    <a:solidFill>
                      <a:srgbClr val="000066"/>
                    </a:solidFill>
                    <a:latin typeface="+mn-lt"/>
                  </a:rPr>
                  <a:t>20</a:t>
                </a:r>
                <a:endParaRPr lang="en-US" altLang="fr-FR" sz="16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" name="Rectangle 71"/>
              <p:cNvSpPr>
                <a:spLocks noChangeArrowheads="1"/>
              </p:cNvSpPr>
              <p:nvPr/>
            </p:nvSpPr>
            <p:spPr bwMode="auto">
              <a:xfrm>
                <a:off x="5552651" y="3576542"/>
                <a:ext cx="180595" cy="19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200" b="1">
                    <a:solidFill>
                      <a:srgbClr val="000066"/>
                    </a:solidFill>
                    <a:latin typeface="+mn-lt"/>
                  </a:rPr>
                  <a:t>40</a:t>
                </a:r>
                <a:endParaRPr lang="en-US" altLang="fr-FR" sz="16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" name="Rectangle 72"/>
              <p:cNvSpPr>
                <a:spLocks noChangeArrowheads="1"/>
              </p:cNvSpPr>
              <p:nvPr/>
            </p:nvSpPr>
            <p:spPr bwMode="auto">
              <a:xfrm>
                <a:off x="5552651" y="3152274"/>
                <a:ext cx="180595" cy="19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200" b="1">
                    <a:solidFill>
                      <a:srgbClr val="000066"/>
                    </a:solidFill>
                    <a:latin typeface="+mn-lt"/>
                  </a:rPr>
                  <a:t>60</a:t>
                </a:r>
                <a:endParaRPr lang="en-US" altLang="fr-FR" sz="16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5552651" y="2730304"/>
                <a:ext cx="180595" cy="19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200" b="1">
                    <a:solidFill>
                      <a:srgbClr val="000066"/>
                    </a:solidFill>
                    <a:latin typeface="+mn-lt"/>
                  </a:rPr>
                  <a:t>80</a:t>
                </a:r>
                <a:endParaRPr lang="en-US" altLang="fr-FR" sz="16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" name="Rectangle 74"/>
              <p:cNvSpPr>
                <a:spLocks noChangeArrowheads="1"/>
              </p:cNvSpPr>
              <p:nvPr/>
            </p:nvSpPr>
            <p:spPr bwMode="auto">
              <a:xfrm>
                <a:off x="5477827" y="2301240"/>
                <a:ext cx="270892" cy="19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200" b="1">
                    <a:solidFill>
                      <a:srgbClr val="000066"/>
                    </a:solidFill>
                    <a:latin typeface="+mn-lt"/>
                  </a:rPr>
                  <a:t>100</a:t>
                </a:r>
                <a:endParaRPr lang="en-US" altLang="fr-FR" sz="16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2" name="Line 8"/>
              <p:cNvSpPr>
                <a:spLocks noChangeShapeType="1"/>
              </p:cNvSpPr>
              <p:nvPr/>
            </p:nvSpPr>
            <p:spPr bwMode="auto">
              <a:xfrm>
                <a:off x="5860066" y="2386772"/>
                <a:ext cx="0" cy="2105593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83" name="Line 9"/>
              <p:cNvSpPr>
                <a:spLocks noChangeShapeType="1"/>
              </p:cNvSpPr>
              <p:nvPr/>
            </p:nvSpPr>
            <p:spPr bwMode="auto">
              <a:xfrm>
                <a:off x="5793466" y="4492364"/>
                <a:ext cx="6660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84" name="Line 11"/>
              <p:cNvSpPr>
                <a:spLocks noChangeShapeType="1"/>
              </p:cNvSpPr>
              <p:nvPr/>
            </p:nvSpPr>
            <p:spPr bwMode="auto">
              <a:xfrm>
                <a:off x="5793466" y="4072499"/>
                <a:ext cx="6660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85" name="Line 13"/>
              <p:cNvSpPr>
                <a:spLocks noChangeShapeType="1"/>
              </p:cNvSpPr>
              <p:nvPr/>
            </p:nvSpPr>
            <p:spPr bwMode="auto">
              <a:xfrm>
                <a:off x="5793466" y="3652633"/>
                <a:ext cx="6660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86" name="Line 15"/>
              <p:cNvSpPr>
                <a:spLocks noChangeShapeType="1"/>
              </p:cNvSpPr>
              <p:nvPr/>
            </p:nvSpPr>
            <p:spPr bwMode="auto">
              <a:xfrm>
                <a:off x="5793466" y="3226503"/>
                <a:ext cx="6660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87" name="Line 17"/>
              <p:cNvSpPr>
                <a:spLocks noChangeShapeType="1"/>
              </p:cNvSpPr>
              <p:nvPr/>
            </p:nvSpPr>
            <p:spPr bwMode="auto">
              <a:xfrm>
                <a:off x="5793466" y="2806638"/>
                <a:ext cx="6660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88" name="Line 19"/>
              <p:cNvSpPr>
                <a:spLocks noChangeShapeType="1"/>
              </p:cNvSpPr>
              <p:nvPr/>
            </p:nvSpPr>
            <p:spPr bwMode="auto">
              <a:xfrm>
                <a:off x="5793466" y="2386772"/>
                <a:ext cx="66601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90" name="Line 21"/>
              <p:cNvSpPr>
                <a:spLocks noChangeShapeType="1"/>
              </p:cNvSpPr>
              <p:nvPr/>
            </p:nvSpPr>
            <p:spPr bwMode="auto">
              <a:xfrm flipV="1">
                <a:off x="5860066" y="4492364"/>
                <a:ext cx="0" cy="3760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  <p:sp>
            <p:nvSpPr>
              <p:cNvPr id="101" name="Rectangle 61"/>
              <p:cNvSpPr>
                <a:spLocks noChangeArrowheads="1"/>
              </p:cNvSpPr>
              <p:nvPr/>
            </p:nvSpPr>
            <p:spPr bwMode="auto">
              <a:xfrm>
                <a:off x="6185334" y="2493264"/>
                <a:ext cx="890819" cy="19997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/>
                <a:endParaRPr lang="en-US" altLang="fr-FR" sz="1600">
                  <a:latin typeface="+mn-lt"/>
                </a:endParaRPr>
              </a:p>
            </p:txBody>
          </p:sp>
          <p:sp>
            <p:nvSpPr>
              <p:cNvPr id="102" name="Rectangle 61"/>
              <p:cNvSpPr>
                <a:spLocks noChangeArrowheads="1"/>
              </p:cNvSpPr>
              <p:nvPr/>
            </p:nvSpPr>
            <p:spPr bwMode="auto">
              <a:xfrm>
                <a:off x="7692857" y="2514600"/>
                <a:ext cx="890819" cy="1978403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/>
                <a:endParaRPr lang="en-US" altLang="fr-FR" sz="1600">
                  <a:latin typeface="+mn-lt"/>
                </a:endParaRPr>
              </a:p>
            </p:txBody>
          </p:sp>
          <p:sp>
            <p:nvSpPr>
              <p:cNvPr id="103" name="ZoneTexte 13"/>
              <p:cNvSpPr txBox="1">
                <a:spLocks noChangeArrowheads="1"/>
              </p:cNvSpPr>
              <p:nvPr/>
            </p:nvSpPr>
            <p:spPr bwMode="auto">
              <a:xfrm>
                <a:off x="6346851" y="4118585"/>
                <a:ext cx="5677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100" b="1">
                    <a:solidFill>
                      <a:srgbClr val="FFFFFF"/>
                    </a:solidFill>
                    <a:latin typeface="+mn-lt"/>
                  </a:rPr>
                  <a:t>94/99</a:t>
                </a:r>
              </a:p>
            </p:txBody>
          </p:sp>
          <p:sp>
            <p:nvSpPr>
              <p:cNvPr id="104" name="ZoneTexte 13"/>
              <p:cNvSpPr txBox="1">
                <a:spLocks noChangeArrowheads="1"/>
              </p:cNvSpPr>
              <p:nvPr/>
            </p:nvSpPr>
            <p:spPr bwMode="auto">
              <a:xfrm>
                <a:off x="7854374" y="4118585"/>
                <a:ext cx="56778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100" b="1">
                    <a:solidFill>
                      <a:srgbClr val="FFFFFF"/>
                    </a:solidFill>
                    <a:latin typeface="+mn-lt"/>
                  </a:rPr>
                  <a:t>30/32</a:t>
                </a:r>
              </a:p>
            </p:txBody>
          </p:sp>
          <p:sp>
            <p:nvSpPr>
              <p:cNvPr id="105" name="ZoneTexte 13"/>
              <p:cNvSpPr txBox="1">
                <a:spLocks noChangeArrowheads="1"/>
              </p:cNvSpPr>
              <p:nvPr/>
            </p:nvSpPr>
            <p:spPr bwMode="auto">
              <a:xfrm>
                <a:off x="6347754" y="4483705"/>
                <a:ext cx="565979" cy="287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600" b="1" u="sng" dirty="0"/>
                  <a:t>&lt;</a:t>
                </a:r>
                <a:r>
                  <a:rPr lang="en-US" altLang="fr-FR" sz="1600" b="1" dirty="0"/>
                  <a:t> F3</a:t>
                </a:r>
              </a:p>
            </p:txBody>
          </p:sp>
          <p:sp>
            <p:nvSpPr>
              <p:cNvPr id="106" name="ZoneTexte 13"/>
              <p:cNvSpPr txBox="1">
                <a:spLocks noChangeArrowheads="1"/>
              </p:cNvSpPr>
              <p:nvPr/>
            </p:nvSpPr>
            <p:spPr bwMode="auto">
              <a:xfrm>
                <a:off x="7855277" y="4483705"/>
                <a:ext cx="565979" cy="287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600" b="1"/>
                  <a:t>= F4</a:t>
                </a:r>
              </a:p>
            </p:txBody>
          </p:sp>
          <p:sp>
            <p:nvSpPr>
              <p:cNvPr id="107" name="ZoneTexte 13"/>
              <p:cNvSpPr txBox="1">
                <a:spLocks noChangeArrowheads="1"/>
              </p:cNvSpPr>
              <p:nvPr/>
            </p:nvSpPr>
            <p:spPr bwMode="auto">
              <a:xfrm>
                <a:off x="6310287" y="4755892"/>
                <a:ext cx="2188609" cy="287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600" b="1" dirty="0"/>
                  <a:t>Baseline fibrosis stage</a:t>
                </a:r>
              </a:p>
            </p:txBody>
          </p:sp>
          <p:sp>
            <p:nvSpPr>
              <p:cNvPr id="108" name="Rectangle 68"/>
              <p:cNvSpPr>
                <a:spLocks noChangeArrowheads="1"/>
              </p:cNvSpPr>
              <p:nvPr/>
            </p:nvSpPr>
            <p:spPr bwMode="auto">
              <a:xfrm>
                <a:off x="6330154" y="2077859"/>
                <a:ext cx="564160" cy="366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400" b="1" dirty="0"/>
                  <a:t>95</a:t>
                </a:r>
              </a:p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400" b="1" dirty="0"/>
                  <a:t>(89-98)</a:t>
                </a:r>
                <a:endParaRPr lang="en-US" altLang="fr-FR" sz="1800" b="1" dirty="0"/>
              </a:p>
            </p:txBody>
          </p:sp>
          <p:sp>
            <p:nvSpPr>
              <p:cNvPr id="109" name="Rectangle 68"/>
              <p:cNvSpPr>
                <a:spLocks noChangeArrowheads="1"/>
              </p:cNvSpPr>
              <p:nvPr/>
            </p:nvSpPr>
            <p:spPr bwMode="auto">
              <a:xfrm>
                <a:off x="7856185" y="2088019"/>
                <a:ext cx="564160" cy="366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400" b="1" dirty="0"/>
                  <a:t>94</a:t>
                </a:r>
              </a:p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400" b="1" dirty="0"/>
                  <a:t>(80-98)</a:t>
                </a:r>
                <a:endParaRPr lang="en-US" altLang="fr-FR" sz="1800" b="1" dirty="0"/>
              </a:p>
            </p:txBody>
          </p:sp>
          <p:sp>
            <p:nvSpPr>
              <p:cNvPr id="89" name="Line 20"/>
              <p:cNvSpPr>
                <a:spLocks noChangeShapeType="1"/>
              </p:cNvSpPr>
              <p:nvPr/>
            </p:nvSpPr>
            <p:spPr bwMode="auto">
              <a:xfrm>
                <a:off x="5860066" y="4492364"/>
                <a:ext cx="296008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00">
                  <a:latin typeface="+mn-lt"/>
                </a:endParaRPr>
              </a:p>
            </p:txBody>
          </p:sp>
        </p:grpSp>
        <p:sp>
          <p:nvSpPr>
            <p:cNvPr id="112" name="ZoneTexte 111"/>
            <p:cNvSpPr txBox="1"/>
            <p:nvPr/>
          </p:nvSpPr>
          <p:spPr>
            <a:xfrm>
              <a:off x="5796136" y="2051556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</p:grpSp>
      <p:sp>
        <p:nvSpPr>
          <p:cNvPr id="73" name="ZoneTexte 72"/>
          <p:cNvSpPr txBox="1"/>
          <p:nvPr/>
        </p:nvSpPr>
        <p:spPr>
          <a:xfrm>
            <a:off x="611560" y="5517232"/>
            <a:ext cx="820859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Sensitivity analysis : SVR</a:t>
            </a:r>
            <a:r>
              <a:rPr lang="en-US" sz="1600" baseline="-25000" dirty="0"/>
              <a:t>12</a:t>
            </a:r>
            <a:r>
              <a:rPr lang="en-US" sz="1600" dirty="0"/>
              <a:t> excluding patients with premature discontinuation of study drug with no on-treatment failure or with missing follow-up data in SVR</a:t>
            </a:r>
            <a:r>
              <a:rPr lang="en-US" sz="1600" baseline="-25000" dirty="0"/>
              <a:t>12</a:t>
            </a:r>
            <a:r>
              <a:rPr lang="en-US" sz="1600" dirty="0"/>
              <a:t> window: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400" dirty="0"/>
              <a:t>96% (94/98) for Arm A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400" dirty="0"/>
              <a:t>97% (30/31) for Arm B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400" dirty="0"/>
              <a:t>96% (27/28) for Arm C 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5271214" y="6581775"/>
            <a:ext cx="3872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Waked I,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2016;1:36-44</a:t>
            </a:r>
          </a:p>
        </p:txBody>
      </p:sp>
    </p:spTree>
    <p:extLst>
      <p:ext uri="{BB962C8B-B14F-4D97-AF65-F5344CB8AC3E}">
        <p14:creationId xmlns:p14="http://schemas.microsoft.com/office/powerpoint/2010/main" val="251477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AGATE-II Study: OBV/PTV/r + RBV in genotype 4 Egyptian patients without or with cirrhosis 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895581"/>
              </p:ext>
            </p:extLst>
          </p:nvPr>
        </p:nvGraphicFramePr>
        <p:xfrm>
          <a:off x="395536" y="1727550"/>
          <a:ext cx="8568951" cy="4202568"/>
        </p:xfrm>
        <a:graphic>
          <a:graphicData uri="http://schemas.openxmlformats.org/drawingml/2006/table">
            <a:tbl>
              <a:tblPr/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2/100  (2.0%)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1/31 (3.2%)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1/29 (3.4%)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428">
                <a:tc>
                  <a:txBody>
                    <a:bodyPr/>
                    <a:lstStyle/>
                    <a:p>
                      <a:pPr marL="17145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(1.0%)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(3.2%)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1/29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428">
                <a:tc>
                  <a:txBody>
                    <a:bodyPr/>
                    <a:lstStyle/>
                    <a:p>
                      <a:pPr marL="17145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Premature study drug discontinuation 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(1.0%)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Missing 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data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1/100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by W12 post-treatment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3/98 (3.1%) *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91" marR="869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456609" y="1157843"/>
            <a:ext cx="4232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Reasons for not achieving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87007" y="5930116"/>
            <a:ext cx="828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Includes 1 patient with compensated cirrhosis </a:t>
            </a:r>
            <a:r>
              <a:rPr lang="en-US" sz="1400" dirty="0" err="1"/>
              <a:t>miscategorized</a:t>
            </a:r>
            <a:r>
              <a:rPr lang="en-US" sz="1400" dirty="0"/>
              <a:t> as non-cirrhotic and assigned in Arm A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AGATE-II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271214" y="6581775"/>
            <a:ext cx="3872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Waked I,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2016;1:36-44</a:t>
            </a:r>
          </a:p>
        </p:txBody>
      </p:sp>
    </p:spTree>
    <p:extLst>
      <p:ext uri="{BB962C8B-B14F-4D97-AF65-F5344CB8AC3E}">
        <p14:creationId xmlns:p14="http://schemas.microsoft.com/office/powerpoint/2010/main" val="17592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AGATE-II Study: OBV/PTV/r + RBV in genotype 4 Egyptian patients without or with cirrhosis 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6265933"/>
              </p:ext>
            </p:extLst>
          </p:nvPr>
        </p:nvGraphicFramePr>
        <p:xfrm>
          <a:off x="224361" y="1628800"/>
          <a:ext cx="8713216" cy="4788300"/>
        </p:xfrm>
        <a:graphic>
          <a:graphicData uri="http://schemas.openxmlformats.org/drawingml/2006/table">
            <a:tbl>
              <a:tblPr/>
              <a:tblGrid>
                <a:gridCol w="4104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 12W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 12W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treatment-emergent adverse event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(80%)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(84%)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(86%)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4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occurring in ≥ 10% in either group,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141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Dyspepsia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abdominal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≥ Grade 2 (&gt; 3 x ULN)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≥ Grade 2 (&gt; 3 x ULN)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(&gt; 3-10 x ULN),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Hemogloblin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 (%)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(7%)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(6%)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(14%)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 dose reduction, N (%)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(11%)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(13%)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(21%)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138055" y="1295400"/>
            <a:ext cx="486788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Treatment</a:t>
            </a:r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-emergent 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AGATE-II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271214" y="6581775"/>
            <a:ext cx="3872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Waked I,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2016;1:36-44</a:t>
            </a:r>
          </a:p>
        </p:txBody>
      </p:sp>
    </p:spTree>
    <p:extLst>
      <p:ext uri="{BB962C8B-B14F-4D97-AF65-F5344CB8AC3E}">
        <p14:creationId xmlns:p14="http://schemas.microsoft.com/office/powerpoint/2010/main" val="38428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AGATE-II Study: OBV/PTV/r + RBV in genotype 4 Egyptian patients without or with cirrhosis 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SVR rates were achieved in HCV genotype 4-infected Egyptian patients without cirrhosis or with compensated cirrhosis after 12 weeks of OBV/PTV/r + RBV weeks: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was 94%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and 97%, respectively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12 weeks treatment was well tolerated with no treatment discontinuations due to adverse events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Prolongation of therapy to 24 weeks does not provide additional benefit in patients with cirrhosis, with more serious adverse events and a higher frequency of hemoglobin decrease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AGATE-II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271214" y="6581775"/>
            <a:ext cx="3872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Waked I,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2016;1:36-44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6089</TotalTime>
  <Words>784</Words>
  <Application>Microsoft Office PowerPoint</Application>
  <PresentationFormat>Affichage à l'écran (4:3)</PresentationFormat>
  <Paragraphs>256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2016</vt:lpstr>
      <vt:lpstr>AGATE-II Study: OBV/PTV/r + RBV in genotype 4 Egyptian patients without or with cirrhosis </vt:lpstr>
      <vt:lpstr>AGATE-II Study: OBV/PTV/r + RBV in genotype 4 Egyptian patients without or with cirrhosis </vt:lpstr>
      <vt:lpstr>AGATE-II Study: OBV/PTV/r + RBV in genotype 4 Egyptian patients without or with cirrhosis </vt:lpstr>
      <vt:lpstr>AGATE-II Study: OBV/PTV/r + RBV in genotype 4 Egyptian patients without or with cirrhosis </vt:lpstr>
      <vt:lpstr>AGATE-II Study: OBV/PTV/r + RBV in genotype 4 Egyptian patients without or with cirrhosis </vt:lpstr>
      <vt:lpstr>AGATE-II Study: OBV/PTV/r + RBV in genotype 4 Egyptian patients without or with cirrhosis 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Pilar</cp:lastModifiedBy>
  <cp:revision>208</cp:revision>
  <dcterms:created xsi:type="dcterms:W3CDTF">2010-10-19T10:42:50Z</dcterms:created>
  <dcterms:modified xsi:type="dcterms:W3CDTF">2016-09-21T10:07:45Z</dcterms:modified>
</cp:coreProperties>
</file>