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85" r:id="rId3"/>
    <p:sldId id="290" r:id="rId4"/>
    <p:sldId id="289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FFFF"/>
    <a:srgbClr val="00B0F0"/>
    <a:srgbClr val="1BCD04"/>
    <a:srgbClr val="000066"/>
    <a:srgbClr val="3366FF"/>
    <a:srgbClr val="10EB00"/>
    <a:srgbClr val="006600"/>
    <a:srgbClr val="DDDDD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961" autoAdjust="0"/>
    <p:restoredTop sz="99804" autoAdjust="0"/>
  </p:normalViewPr>
  <p:slideViewPr>
    <p:cSldViewPr>
      <p:cViewPr varScale="1">
        <p:scale>
          <a:sx n="88" d="100"/>
          <a:sy n="88" d="100"/>
        </p:scale>
        <p:origin x="1536" y="84"/>
      </p:cViewPr>
      <p:guideLst>
        <p:guide pos="288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19/05/2017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497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Line 172"/>
          <p:cNvSpPr>
            <a:spLocks noChangeShapeType="1"/>
          </p:cNvSpPr>
          <p:nvPr/>
        </p:nvSpPr>
        <p:spPr bwMode="auto">
          <a:xfrm flipH="1">
            <a:off x="7675777" y="1894114"/>
            <a:ext cx="42194" cy="272497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1" name="Line 172"/>
          <p:cNvSpPr>
            <a:spLocks noChangeShapeType="1"/>
          </p:cNvSpPr>
          <p:nvPr/>
        </p:nvSpPr>
        <p:spPr bwMode="auto">
          <a:xfrm>
            <a:off x="8555938" y="1845194"/>
            <a:ext cx="4623" cy="280300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16200000" flipH="1">
            <a:off x="4437089" y="1970824"/>
            <a:ext cx="251998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829338"/>
              </p:ext>
            </p:extLst>
          </p:nvPr>
        </p:nvGraphicFramePr>
        <p:xfrm>
          <a:off x="5363890" y="2060848"/>
          <a:ext cx="3240360" cy="437071"/>
        </p:xfrm>
        <a:graphic>
          <a:graphicData uri="http://schemas.openxmlformats.org/drawingml/2006/table">
            <a:tbl>
              <a:tblPr/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9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AL-335 400 mg QD + ODV 50 mg QD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SMV 100 mg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945458"/>
              </p:ext>
            </p:extLst>
          </p:nvPr>
        </p:nvGraphicFramePr>
        <p:xfrm>
          <a:off x="5363890" y="2548426"/>
          <a:ext cx="3240360" cy="409044"/>
        </p:xfrm>
        <a:graphic>
          <a:graphicData uri="http://schemas.openxmlformats.org/drawingml/2006/table">
            <a:tbl>
              <a:tblPr/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9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AL-335 800 mg QD + ODV 50 mg QOD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CD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851920" y="1196752"/>
            <a:ext cx="1450503" cy="648072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41" name="Oval 110"/>
          <p:cNvSpPr>
            <a:spLocks noChangeArrowheads="1"/>
          </p:cNvSpPr>
          <p:nvPr/>
        </p:nvSpPr>
        <p:spPr bwMode="auto">
          <a:xfrm>
            <a:off x="7388502" y="134076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W6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4" name="Espace réservé du contenu 2"/>
          <p:cNvSpPr>
            <a:spLocks/>
          </p:cNvSpPr>
          <p:nvPr/>
        </p:nvSpPr>
        <p:spPr bwMode="auto">
          <a:xfrm>
            <a:off x="220663" y="5661248"/>
            <a:ext cx="8651875" cy="888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0"/>
              </a:spcBef>
              <a:buClr>
                <a:srgbClr val="0070C0"/>
              </a:buClr>
              <a:buFont typeface="Wingdings" pitchFamily="-84" charset="2"/>
              <a:buChar char="§"/>
            </a:pPr>
            <a:r>
              <a:rPr lang="en-US" sz="2800" b="1" dirty="0">
                <a:solidFill>
                  <a:srgbClr val="0070C0"/>
                </a:solidFill>
                <a:latin typeface="Calibri" pitchFamily="-84" charset="0"/>
              </a:rPr>
              <a:t>Objective</a:t>
            </a:r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dirty="0">
                <a:solidFill>
                  <a:srgbClr val="000066"/>
                </a:solidFill>
              </a:rPr>
              <a:t>Primary endpoint: SVR</a:t>
            </a:r>
            <a:r>
              <a:rPr lang="en-US" baseline="-25000" dirty="0">
                <a:solidFill>
                  <a:srgbClr val="000066"/>
                </a:solidFill>
              </a:rPr>
              <a:t>12 </a:t>
            </a:r>
            <a:r>
              <a:rPr lang="en-US" dirty="0">
                <a:solidFill>
                  <a:srgbClr val="000066"/>
                </a:solidFill>
              </a:rPr>
              <a:t>(HCV RNA &lt; </a:t>
            </a:r>
            <a:r>
              <a:rPr lang="en-US" dirty="0"/>
              <a:t>LLOQ</a:t>
            </a:r>
            <a:r>
              <a:rPr lang="en-US" dirty="0">
                <a:solidFill>
                  <a:srgbClr val="000066"/>
                </a:solidFill>
              </a:rPr>
              <a:t>)</a:t>
            </a:r>
          </a:p>
        </p:txBody>
      </p:sp>
      <p:graphicFrame>
        <p:nvGraphicFramePr>
          <p:cNvPr id="3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920869"/>
              </p:ext>
            </p:extLst>
          </p:nvPr>
        </p:nvGraphicFramePr>
        <p:xfrm>
          <a:off x="5363890" y="3602728"/>
          <a:ext cx="2304256" cy="437071"/>
        </p:xfrm>
        <a:graphic>
          <a:graphicData uri="http://schemas.openxmlformats.org/drawingml/2006/table">
            <a:tbl>
              <a:tblPr/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9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AL-335 800 mg QD + ODV 50 mg QOD + SMV 75 mg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8890"/>
              </p:ext>
            </p:extLst>
          </p:nvPr>
        </p:nvGraphicFramePr>
        <p:xfrm>
          <a:off x="5363890" y="3068960"/>
          <a:ext cx="3240360" cy="437071"/>
        </p:xfrm>
        <a:graphic>
          <a:graphicData uri="http://schemas.openxmlformats.org/drawingml/2006/table">
            <a:tbl>
              <a:tblPr/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9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AL-335 800 mg QD + ODV 50 mg QOD 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SMV 75 mg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8" name="AutoShape 162"/>
          <p:cNvSpPr>
            <a:spLocks noChangeArrowheads="1"/>
          </p:cNvSpPr>
          <p:nvPr/>
        </p:nvSpPr>
        <p:spPr bwMode="auto">
          <a:xfrm>
            <a:off x="2" y="6558890"/>
            <a:ext cx="935629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AL-335-604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9" name="ZoneTexte 69"/>
          <p:cNvSpPr txBox="1">
            <a:spLocks noChangeArrowheads="1"/>
          </p:cNvSpPr>
          <p:nvPr/>
        </p:nvSpPr>
        <p:spPr bwMode="auto">
          <a:xfrm>
            <a:off x="6478152" y="6565900"/>
            <a:ext cx="26579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E. AASLD 2016, Abs. PS-153</a:t>
            </a:r>
          </a:p>
        </p:txBody>
      </p:sp>
      <p:sp>
        <p:nvSpPr>
          <p:cNvPr id="60" name="Espace réservé du contenu 2"/>
          <p:cNvSpPr txBox="1">
            <a:spLocks/>
          </p:cNvSpPr>
          <p:nvPr/>
        </p:nvSpPr>
        <p:spPr bwMode="auto">
          <a:xfrm>
            <a:off x="220663" y="1265387"/>
            <a:ext cx="1811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251522" y="2368041"/>
            <a:ext cx="3096342" cy="200906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18000" rIns="18000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18-65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infection,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G</a:t>
            </a:r>
            <a:r>
              <a:rPr lang="en-US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enotype 1 or 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 </a:t>
            </a:r>
            <a:endParaRPr lang="en-US" sz="1600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Fibrosis stage F0-F3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Creatinine clearance &lt; 60 mL/min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AL-335-604 </a:t>
            </a:r>
            <a:r>
              <a:rPr lang="fr-FR" sz="30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: AL-335 + ODV </a:t>
            </a:r>
            <a:r>
              <a:rPr lang="fr-FR" sz="30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 SMV </a:t>
            </a:r>
            <a:br>
              <a:rPr lang="fr-FR" sz="30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in naïve patients, phase II</a:t>
            </a:r>
            <a:endParaRPr lang="fr-FR" sz="3000" dirty="0"/>
          </a:p>
        </p:txBody>
      </p:sp>
      <p:sp>
        <p:nvSpPr>
          <p:cNvPr id="32" name="Oval 110"/>
          <p:cNvSpPr>
            <a:spLocks noChangeArrowheads="1"/>
          </p:cNvSpPr>
          <p:nvPr/>
        </p:nvSpPr>
        <p:spPr bwMode="auto">
          <a:xfrm>
            <a:off x="8244408" y="134076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2825" y="4797152"/>
            <a:ext cx="8539893" cy="849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72"/>
              </a:spcBef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ea typeface="ＭＳ Ｐゴシック" pitchFamily="-1" charset="-128"/>
                <a:cs typeface="ＭＳ Ｐゴシック" pitchFamily="-1" charset="-128"/>
              </a:rPr>
              <a:t>AL-335: 400 or 800 mg QD</a:t>
            </a:r>
          </a:p>
          <a:p>
            <a:pPr marL="742950" lvl="1" indent="-285750">
              <a:spcBef>
                <a:spcPts val="72"/>
              </a:spcBef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ea typeface="ＭＳ Ｐゴシック" pitchFamily="-1" charset="-128"/>
                <a:cs typeface="ＭＳ Ｐゴシック" pitchFamily="-1" charset="-128"/>
              </a:rPr>
              <a:t>ODV: 25 mg QD, 50 mg QD or every other day (QOD)</a:t>
            </a:r>
          </a:p>
          <a:p>
            <a:pPr marL="742950" lvl="1" indent="-285750">
              <a:spcBef>
                <a:spcPts val="72"/>
              </a:spcBef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ea typeface="ＭＳ Ｐゴシック" pitchFamily="-1" charset="-128"/>
                <a:cs typeface="ＭＳ Ｐゴシック" pitchFamily="-1" charset="-128"/>
              </a:rPr>
              <a:t>SMV: 75 or 100 mg QD</a:t>
            </a:r>
          </a:p>
        </p:txBody>
      </p:sp>
      <p:sp>
        <p:nvSpPr>
          <p:cNvPr id="48" name="Line 63"/>
          <p:cNvSpPr>
            <a:spLocks noChangeShapeType="1"/>
          </p:cNvSpPr>
          <p:nvPr/>
        </p:nvSpPr>
        <p:spPr bwMode="auto">
          <a:xfrm>
            <a:off x="4571802" y="4398812"/>
            <a:ext cx="79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45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022611"/>
              </p:ext>
            </p:extLst>
          </p:nvPr>
        </p:nvGraphicFramePr>
        <p:xfrm>
          <a:off x="5363890" y="4192906"/>
          <a:ext cx="3240360" cy="437071"/>
        </p:xfrm>
        <a:graphic>
          <a:graphicData uri="http://schemas.openxmlformats.org/drawingml/2006/table">
            <a:tbl>
              <a:tblPr/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9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AL-335 800 mg QD + ODV 50 mg QOD 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SMV 75 mg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" name="Grouper 2"/>
          <p:cNvGrpSpPr/>
          <p:nvPr/>
        </p:nvGrpSpPr>
        <p:grpSpPr>
          <a:xfrm>
            <a:off x="4571802" y="2265370"/>
            <a:ext cx="792000" cy="503999"/>
            <a:chOff x="4571802" y="2375678"/>
            <a:chExt cx="792000" cy="503999"/>
          </a:xfrm>
        </p:grpSpPr>
        <p:sp>
          <p:nvSpPr>
            <p:cNvPr id="62" name="Line 63"/>
            <p:cNvSpPr>
              <a:spLocks noChangeShapeType="1"/>
            </p:cNvSpPr>
            <p:nvPr/>
          </p:nvSpPr>
          <p:spPr bwMode="auto">
            <a:xfrm>
              <a:off x="4571802" y="2375678"/>
              <a:ext cx="792000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4571802" y="2863256"/>
              <a:ext cx="792000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1" name="Line 63"/>
            <p:cNvSpPr>
              <a:spLocks noChangeShapeType="1"/>
            </p:cNvSpPr>
            <p:nvPr/>
          </p:nvSpPr>
          <p:spPr bwMode="auto">
            <a:xfrm rot="5400000">
              <a:off x="4320001" y="2627678"/>
              <a:ext cx="503999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 type="none"/>
              <a:tailEnd type="none"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grpSp>
        <p:nvGrpSpPr>
          <p:cNvPr id="52" name="Grouper 51"/>
          <p:cNvGrpSpPr/>
          <p:nvPr/>
        </p:nvGrpSpPr>
        <p:grpSpPr>
          <a:xfrm>
            <a:off x="4572088" y="3246684"/>
            <a:ext cx="792000" cy="503999"/>
            <a:chOff x="4571802" y="2375678"/>
            <a:chExt cx="792000" cy="503999"/>
          </a:xfrm>
        </p:grpSpPr>
        <p:sp>
          <p:nvSpPr>
            <p:cNvPr id="53" name="Line 63"/>
            <p:cNvSpPr>
              <a:spLocks noChangeShapeType="1"/>
            </p:cNvSpPr>
            <p:nvPr/>
          </p:nvSpPr>
          <p:spPr bwMode="auto">
            <a:xfrm>
              <a:off x="4571802" y="2375678"/>
              <a:ext cx="792000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4" name="Line 63"/>
            <p:cNvSpPr>
              <a:spLocks noChangeShapeType="1"/>
            </p:cNvSpPr>
            <p:nvPr/>
          </p:nvSpPr>
          <p:spPr bwMode="auto">
            <a:xfrm>
              <a:off x="4571802" y="2863256"/>
              <a:ext cx="792000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5" name="Line 63"/>
            <p:cNvSpPr>
              <a:spLocks noChangeShapeType="1"/>
            </p:cNvSpPr>
            <p:nvPr/>
          </p:nvSpPr>
          <p:spPr bwMode="auto">
            <a:xfrm rot="5400000">
              <a:off x="4320001" y="2627678"/>
              <a:ext cx="503999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 type="none"/>
              <a:tailEnd type="none"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3419872" y="2348880"/>
            <a:ext cx="1045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err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Genotype</a:t>
            </a:r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3419872" y="3352142"/>
            <a:ext cx="1045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err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Genotype</a:t>
            </a:r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3419872" y="4235051"/>
            <a:ext cx="1045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err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Genotype</a:t>
            </a:r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790281" y="1969095"/>
            <a:ext cx="57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3D-1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4949917" y="2420888"/>
            <a:ext cx="4141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2D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4790281" y="3717032"/>
            <a:ext cx="57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3D-2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4790281" y="2924944"/>
            <a:ext cx="57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3D-2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4788024" y="4417367"/>
            <a:ext cx="57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3D-2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087714"/>
              </p:ext>
            </p:extLst>
          </p:nvPr>
        </p:nvGraphicFramePr>
        <p:xfrm>
          <a:off x="395536" y="1700808"/>
          <a:ext cx="8496945" cy="3753760"/>
        </p:xfrm>
        <a:graphic>
          <a:graphicData uri="http://schemas.openxmlformats.org/drawingml/2006/table">
            <a:tbl>
              <a:tblPr/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8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4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6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3D-1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33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CD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3D-2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3D-2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3D-2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Caucasian, 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74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genotype 1a / 1b, N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 / 2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 / 7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 / 2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 / 5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Fibroscan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median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kPa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5.8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5.7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5.4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6.1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median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6.1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6.1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5.9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*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21/25 = 84%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7/8 = 88% 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if 12 weeks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0/5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10/13 = 77% if 12 weeks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104075" y="1246620"/>
            <a:ext cx="4923193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outcome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51520" y="5502662"/>
            <a:ext cx="74388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 2 premature discontinuations: 1 due to an AE, 1 due to entry criterion violation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2" y="6558890"/>
            <a:ext cx="935629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AL-335-604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478152" y="6565900"/>
            <a:ext cx="26579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E. AASLD 2016, Abs. PS-153</a:t>
            </a:r>
          </a:p>
        </p:txBody>
      </p:sp>
      <p:sp>
        <p:nvSpPr>
          <p:cNvPr id="12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AL-335-604 </a:t>
            </a:r>
            <a:r>
              <a:rPr lang="fr-FR" sz="30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: AL-335 + ODV </a:t>
            </a:r>
            <a:r>
              <a:rPr lang="fr-FR" sz="30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 SMV </a:t>
            </a:r>
            <a:br>
              <a:rPr lang="fr-FR" sz="30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in naïve patients, phase II</a:t>
            </a:r>
            <a:endParaRPr lang="fr-FR" sz="3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925259"/>
              </p:ext>
            </p:extLst>
          </p:nvPr>
        </p:nvGraphicFramePr>
        <p:xfrm>
          <a:off x="72008" y="1578932"/>
          <a:ext cx="9036496" cy="4820192"/>
        </p:xfrm>
        <a:graphic>
          <a:graphicData uri="http://schemas.openxmlformats.org/drawingml/2006/table">
            <a:tbl>
              <a:tblPr/>
              <a:tblGrid>
                <a:gridCol w="27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6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3D-1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33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BCD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3D-2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3D-2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3D-2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adverse events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events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Wenckebach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(bladder cancer)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&gt; 6 patients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Upper resp.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Back pain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Contusion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Cough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of study drugs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Hematology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Biochemistry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289264" y="1124744"/>
            <a:ext cx="25528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N</a:t>
            </a: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2" y="6558890"/>
            <a:ext cx="935629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AL-335-604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478152" y="6565900"/>
            <a:ext cx="26579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E. AASLD 2016, Abs. PS-153</a:t>
            </a:r>
          </a:p>
        </p:txBody>
      </p:sp>
      <p:sp>
        <p:nvSpPr>
          <p:cNvPr id="9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AL-335-604 </a:t>
            </a:r>
            <a:r>
              <a:rPr lang="fr-FR" sz="30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: AL-335 + ODV </a:t>
            </a:r>
            <a:r>
              <a:rPr lang="fr-FR" sz="30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 SMV </a:t>
            </a:r>
            <a:br>
              <a:rPr lang="fr-FR" sz="30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in naïve patients, phase II</a:t>
            </a:r>
            <a:endParaRPr lang="fr-FR" sz="3000" dirty="0"/>
          </a:p>
        </p:txBody>
      </p:sp>
    </p:spTree>
    <p:extLst>
      <p:ext uri="{BB962C8B-B14F-4D97-AF65-F5344CB8AC3E}">
        <p14:creationId xmlns:p14="http://schemas.microsoft.com/office/powerpoint/2010/main" val="1196538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539750" y="1196876"/>
            <a:ext cx="8352730" cy="482441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b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endParaRPr lang="en-US" sz="2400" b="1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HCV genotype 1, treatment naïve patients without cirrhosis achieved SVR</a:t>
            </a:r>
            <a:r>
              <a:rPr lang="en-US" sz="20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of 100% with AL-335 + ODV + SMV </a:t>
            </a:r>
            <a:br>
              <a:rPr lang="en-US" sz="20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for 6 or 8 weeks</a:t>
            </a:r>
            <a:br>
              <a:rPr lang="en-US" sz="2000" dirty="0">
                <a:ea typeface="ＭＳ Ｐゴシック" pitchFamily="-1" charset="-128"/>
                <a:cs typeface="ＭＳ Ｐゴシック" pitchFamily="-1" charset="-128"/>
              </a:rPr>
            </a:br>
            <a:endParaRPr lang="en-US" sz="2000" dirty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Tolerability was good</a:t>
            </a:r>
          </a:p>
          <a:p>
            <a:pPr lvl="2">
              <a:spcBef>
                <a:spcPts val="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Further development in phase 3</a:t>
            </a:r>
          </a:p>
          <a:p>
            <a:pPr lvl="2">
              <a:spcBef>
                <a:spcPts val="0"/>
              </a:spcBef>
            </a:pPr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Inadequate efficacy </a:t>
            </a:r>
          </a:p>
          <a:p>
            <a:pPr lvl="2">
              <a:spcBef>
                <a:spcPts val="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In genotype 1 of AL-335 + ODV, without SMV</a:t>
            </a:r>
          </a:p>
          <a:p>
            <a:pPr lvl="2">
              <a:spcBef>
                <a:spcPts val="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In genotype 3 of AL-335 + ODV + SMV</a:t>
            </a:r>
          </a:p>
          <a:p>
            <a:pPr lvl="3">
              <a:spcBef>
                <a:spcPts val="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Development halted</a:t>
            </a:r>
          </a:p>
          <a:p>
            <a:pPr lvl="1">
              <a:spcBef>
                <a:spcPts val="0"/>
              </a:spcBef>
            </a:pPr>
            <a:endParaRPr lang="en-US" sz="2000" dirty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Phase </a:t>
            </a:r>
            <a:r>
              <a:rPr lang="en-US" sz="2000" dirty="0" err="1">
                <a:ea typeface="ＭＳ Ｐゴシック" pitchFamily="-1" charset="-128"/>
                <a:cs typeface="ＭＳ Ｐゴシック" pitchFamily="-1" charset="-128"/>
              </a:rPr>
              <a:t>IIb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and III studies with AL-335 800 mg + ODV 25 mg </a:t>
            </a:r>
            <a:br>
              <a:rPr lang="en-US" sz="20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+ SMV 75 mg QD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2" y="6558890"/>
            <a:ext cx="935629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AL-335-604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478152" y="6565900"/>
            <a:ext cx="26579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E. AASLD 2016, Abs. PS-153</a:t>
            </a:r>
          </a:p>
        </p:txBody>
      </p:sp>
      <p:sp>
        <p:nvSpPr>
          <p:cNvPr id="10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AL-335-604 </a:t>
            </a:r>
            <a:r>
              <a:rPr lang="fr-FR" sz="30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: AL-335 + ODV </a:t>
            </a:r>
            <a:r>
              <a:rPr lang="fr-FR" sz="30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 SMV </a:t>
            </a:r>
            <a:br>
              <a:rPr lang="fr-FR" sz="30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fr-FR" sz="3000" dirty="0">
                <a:ea typeface="ＭＳ Ｐゴシック" pitchFamily="-1" charset="-128"/>
                <a:cs typeface="ＭＳ Ｐゴシック" pitchFamily="-1" charset="-128"/>
              </a:rPr>
              <a:t>in naïve patients, phase II</a:t>
            </a:r>
            <a:endParaRPr lang="fr-FR" sz="3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2426</TotalTime>
  <Words>481</Words>
  <Application>Microsoft Office PowerPoint</Application>
  <PresentationFormat>Affichage à l'écran (4:3)</PresentationFormat>
  <Paragraphs>206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Cambria</vt:lpstr>
      <vt:lpstr>Trebuchet MS</vt:lpstr>
      <vt:lpstr>Wingdings</vt:lpstr>
      <vt:lpstr>HCV-trials.com 2015 </vt:lpstr>
      <vt:lpstr>AL-335-604 study: AL-335 + ODV + SMV  in naïve patients, phase II</vt:lpstr>
      <vt:lpstr>AL-335-604 study: AL-335 + ODV + SMV  in naïve patients, phase II</vt:lpstr>
      <vt:lpstr>AL-335-604 study: AL-335 + ODV + SMV  in naïve patients, phase II</vt:lpstr>
      <vt:lpstr>AL-335-604 study: AL-335 + ODV + SMV  in naïve patients, phase II</vt:lpstr>
    </vt:vector>
  </TitlesOfParts>
  <Company>AEI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Pilar</cp:lastModifiedBy>
  <cp:revision>202</cp:revision>
  <dcterms:created xsi:type="dcterms:W3CDTF">2015-05-24T18:34:23Z</dcterms:created>
  <dcterms:modified xsi:type="dcterms:W3CDTF">2017-05-19T08:14:28Z</dcterms:modified>
</cp:coreProperties>
</file>