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0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00B0F0"/>
    <a:srgbClr val="1BCD04"/>
    <a:srgbClr val="000066"/>
    <a:srgbClr val="3366FF"/>
    <a:srgbClr val="10EB00"/>
    <a:srgbClr val="006600"/>
    <a:srgbClr val="DDDDD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961" autoAdjust="0"/>
    <p:restoredTop sz="99804" autoAdjust="0"/>
  </p:normalViewPr>
  <p:slideViewPr>
    <p:cSldViewPr>
      <p:cViewPr varScale="1">
        <p:scale>
          <a:sx n="88" d="100"/>
          <a:sy n="88" d="100"/>
        </p:scale>
        <p:origin x="1536" y="84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19/05/2017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4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172"/>
          <p:cNvSpPr>
            <a:spLocks noChangeShapeType="1"/>
          </p:cNvSpPr>
          <p:nvPr/>
        </p:nvSpPr>
        <p:spPr bwMode="auto">
          <a:xfrm flipH="1">
            <a:off x="7675777" y="1894114"/>
            <a:ext cx="42194" cy="27249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8555938" y="1845194"/>
            <a:ext cx="4623" cy="280300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16200000" flipH="1">
            <a:off x="4437089" y="1970824"/>
            <a:ext cx="251998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29338"/>
              </p:ext>
            </p:extLst>
          </p:nvPr>
        </p:nvGraphicFramePr>
        <p:xfrm>
          <a:off x="5363890" y="2060848"/>
          <a:ext cx="3240360" cy="437071"/>
        </p:xfrm>
        <a:graphic>
          <a:graphicData uri="http://schemas.openxmlformats.org/drawingml/2006/table">
            <a:tbl>
              <a:tblPr/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AL-335 400 mg QD + ODV 50 mg QD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SMV 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45458"/>
              </p:ext>
            </p:extLst>
          </p:nvPr>
        </p:nvGraphicFramePr>
        <p:xfrm>
          <a:off x="5363890" y="2548426"/>
          <a:ext cx="3240360" cy="409044"/>
        </p:xfrm>
        <a:graphic>
          <a:graphicData uri="http://schemas.openxmlformats.org/drawingml/2006/table">
            <a:tbl>
              <a:tblPr/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AL-335 800 mg QD + ODV 50 mg QOD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851920" y="1196752"/>
            <a:ext cx="1450503" cy="64807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7388502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220663" y="5661248"/>
            <a:ext cx="8651875" cy="88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SVR</a:t>
            </a:r>
            <a:r>
              <a:rPr lang="en-US" baseline="-25000" dirty="0">
                <a:solidFill>
                  <a:srgbClr val="000066"/>
                </a:solidFill>
              </a:rPr>
              <a:t>12 </a:t>
            </a:r>
            <a:r>
              <a:rPr lang="en-US" dirty="0">
                <a:solidFill>
                  <a:srgbClr val="000066"/>
                </a:solidFill>
              </a:rPr>
              <a:t>(HCV RNA &lt; </a:t>
            </a:r>
            <a:r>
              <a:rPr lang="en-US" dirty="0"/>
              <a:t>LLOQ</a:t>
            </a:r>
            <a:r>
              <a:rPr lang="en-US" dirty="0">
                <a:solidFill>
                  <a:srgbClr val="000066"/>
                </a:solidFill>
              </a:rPr>
              <a:t>)</a:t>
            </a: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920869"/>
              </p:ext>
            </p:extLst>
          </p:nvPr>
        </p:nvGraphicFramePr>
        <p:xfrm>
          <a:off x="5363890" y="3602728"/>
          <a:ext cx="2304256" cy="437071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AL-335 800 mg QD + ODV 50 mg QOD + SMV 75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890"/>
              </p:ext>
            </p:extLst>
          </p:nvPr>
        </p:nvGraphicFramePr>
        <p:xfrm>
          <a:off x="5363890" y="3068960"/>
          <a:ext cx="3240360" cy="437071"/>
        </p:xfrm>
        <a:graphic>
          <a:graphicData uri="http://schemas.openxmlformats.org/drawingml/2006/table">
            <a:tbl>
              <a:tblPr/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AL-335 800 mg QD + ODV 50 mg QOD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SMV 75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2" y="6558890"/>
            <a:ext cx="935629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AL-335-604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6478152" y="6565900"/>
            <a:ext cx="2657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AASLD 2016, Abs. PS-153</a:t>
            </a:r>
          </a:p>
        </p:txBody>
      </p:sp>
      <p:sp>
        <p:nvSpPr>
          <p:cNvPr id="60" name="Espace réservé du contenu 2"/>
          <p:cNvSpPr txBox="1">
            <a:spLocks/>
          </p:cNvSpPr>
          <p:nvPr/>
        </p:nvSpPr>
        <p:spPr bwMode="auto">
          <a:xfrm>
            <a:off x="220663" y="1265387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51522" y="2368041"/>
            <a:ext cx="3096342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18000" rIns="18000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18-65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 or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  <a:endParaRPr lang="en-US" sz="16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Fibrosis stage F0-F3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Creatinine clearance &lt; 60 mL/min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AL-335-604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: AL-335 + ODV </a:t>
            </a:r>
            <a:r>
              <a:rPr lang="fr-FR" sz="30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 SMV </a:t>
            </a:r>
            <a:br>
              <a:rPr lang="fr-FR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in naïve patients, phase II</a:t>
            </a:r>
            <a:endParaRPr lang="fr-FR" sz="3000" dirty="0"/>
          </a:p>
        </p:txBody>
      </p:sp>
      <p:sp>
        <p:nvSpPr>
          <p:cNvPr id="32" name="Oval 110"/>
          <p:cNvSpPr>
            <a:spLocks noChangeArrowheads="1"/>
          </p:cNvSpPr>
          <p:nvPr/>
        </p:nvSpPr>
        <p:spPr bwMode="auto">
          <a:xfrm>
            <a:off x="8244408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825" y="4797152"/>
            <a:ext cx="8539893" cy="84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AL-335: 400 or 800 mg QD</a:t>
            </a:r>
          </a:p>
          <a:p>
            <a:pPr marL="742950" lvl="1" indent="-285750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ODV: 25 mg QD, 50 mg QD or every other day (QOD)</a:t>
            </a:r>
          </a:p>
          <a:p>
            <a:pPr marL="742950" lvl="1" indent="-285750">
              <a:spcBef>
                <a:spcPts val="72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ea typeface="ＭＳ Ｐゴシック" pitchFamily="-1" charset="-128"/>
                <a:cs typeface="ＭＳ Ｐゴシック" pitchFamily="-1" charset="-128"/>
              </a:rPr>
              <a:t>SMV: 75 or 100 mg QD</a:t>
            </a:r>
          </a:p>
        </p:txBody>
      </p:sp>
      <p:sp>
        <p:nvSpPr>
          <p:cNvPr id="48" name="Line 63"/>
          <p:cNvSpPr>
            <a:spLocks noChangeShapeType="1"/>
          </p:cNvSpPr>
          <p:nvPr/>
        </p:nvSpPr>
        <p:spPr bwMode="auto">
          <a:xfrm>
            <a:off x="4571802" y="4398812"/>
            <a:ext cx="79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022611"/>
              </p:ext>
            </p:extLst>
          </p:nvPr>
        </p:nvGraphicFramePr>
        <p:xfrm>
          <a:off x="5363890" y="4192906"/>
          <a:ext cx="3240360" cy="437071"/>
        </p:xfrm>
        <a:graphic>
          <a:graphicData uri="http://schemas.openxmlformats.org/drawingml/2006/table">
            <a:tbl>
              <a:tblPr/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9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AL-335 800 mg QD + ODV 50 mg QOD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SMV 75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Grouper 2"/>
          <p:cNvGrpSpPr/>
          <p:nvPr/>
        </p:nvGrpSpPr>
        <p:grpSpPr>
          <a:xfrm>
            <a:off x="4571802" y="2265370"/>
            <a:ext cx="792000" cy="503999"/>
            <a:chOff x="4571802" y="2375678"/>
            <a:chExt cx="792000" cy="503999"/>
          </a:xfrm>
        </p:grpSpPr>
        <p:sp>
          <p:nvSpPr>
            <p:cNvPr id="62" name="Line 63"/>
            <p:cNvSpPr>
              <a:spLocks noChangeShapeType="1"/>
            </p:cNvSpPr>
            <p:nvPr/>
          </p:nvSpPr>
          <p:spPr bwMode="auto">
            <a:xfrm>
              <a:off x="4571802" y="2375678"/>
              <a:ext cx="79200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4571802" y="2863256"/>
              <a:ext cx="79200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Line 63"/>
            <p:cNvSpPr>
              <a:spLocks noChangeShapeType="1"/>
            </p:cNvSpPr>
            <p:nvPr/>
          </p:nvSpPr>
          <p:spPr bwMode="auto">
            <a:xfrm rot="5400000">
              <a:off x="4320001" y="2627678"/>
              <a:ext cx="503999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/>
              <a:tailEnd type="none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52" name="Grouper 51"/>
          <p:cNvGrpSpPr/>
          <p:nvPr/>
        </p:nvGrpSpPr>
        <p:grpSpPr>
          <a:xfrm>
            <a:off x="4572088" y="3246684"/>
            <a:ext cx="792000" cy="503999"/>
            <a:chOff x="4571802" y="2375678"/>
            <a:chExt cx="792000" cy="503999"/>
          </a:xfrm>
        </p:grpSpPr>
        <p:sp>
          <p:nvSpPr>
            <p:cNvPr id="53" name="Line 63"/>
            <p:cNvSpPr>
              <a:spLocks noChangeShapeType="1"/>
            </p:cNvSpPr>
            <p:nvPr/>
          </p:nvSpPr>
          <p:spPr bwMode="auto">
            <a:xfrm>
              <a:off x="4571802" y="2375678"/>
              <a:ext cx="79200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63"/>
            <p:cNvSpPr>
              <a:spLocks noChangeShapeType="1"/>
            </p:cNvSpPr>
            <p:nvPr/>
          </p:nvSpPr>
          <p:spPr bwMode="auto">
            <a:xfrm>
              <a:off x="4571802" y="2863256"/>
              <a:ext cx="79200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63"/>
            <p:cNvSpPr>
              <a:spLocks noChangeShapeType="1"/>
            </p:cNvSpPr>
            <p:nvPr/>
          </p:nvSpPr>
          <p:spPr bwMode="auto">
            <a:xfrm rot="5400000">
              <a:off x="4320001" y="2627678"/>
              <a:ext cx="503999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/>
              <a:tailEnd type="none"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3419872" y="2348880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3419872" y="3352142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3419872" y="4235051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Genotype</a:t>
            </a:r>
            <a:r>
              <a:rPr lang="fr-FR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90281" y="1969095"/>
            <a:ext cx="57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3D-1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4949917" y="2420888"/>
            <a:ext cx="414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2D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4790281" y="3717032"/>
            <a:ext cx="57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3D-2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790281" y="2924944"/>
            <a:ext cx="57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3D-2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4788024" y="4417367"/>
            <a:ext cx="57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3D-2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087714"/>
              </p:ext>
            </p:extLst>
          </p:nvPr>
        </p:nvGraphicFramePr>
        <p:xfrm>
          <a:off x="395536" y="1700808"/>
          <a:ext cx="8496945" cy="3753760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6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Caucasian, 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1a / 1b, N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/ 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/ 7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/ 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/ 5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*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21/25 = 84%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7/8 = 88%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 12 weeks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0/5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10/13 = 77% if 12 weeks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04075" y="1246620"/>
            <a:ext cx="4923193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5502662"/>
            <a:ext cx="7438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2 premature discontinuations: 1 due to an AE, 1 due to entry criterion violation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2" y="6558890"/>
            <a:ext cx="935629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AL-335-604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478152" y="6565900"/>
            <a:ext cx="2657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AASLD 2016, Abs. PS-153</a:t>
            </a:r>
          </a:p>
        </p:txBody>
      </p:sp>
      <p:sp>
        <p:nvSpPr>
          <p:cNvPr id="12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AL-335-604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: AL-335 + ODV </a:t>
            </a:r>
            <a:r>
              <a:rPr lang="fr-FR" sz="30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 SMV </a:t>
            </a:r>
            <a:br>
              <a:rPr lang="fr-FR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in naïve patients, phase II</a:t>
            </a:r>
            <a:endParaRPr lang="fr-FR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925259"/>
              </p:ext>
            </p:extLst>
          </p:nvPr>
        </p:nvGraphicFramePr>
        <p:xfrm>
          <a:off x="72008" y="1578932"/>
          <a:ext cx="9036496" cy="4820192"/>
        </p:xfrm>
        <a:graphic>
          <a:graphicData uri="http://schemas.openxmlformats.org/drawingml/2006/table">
            <a:tbl>
              <a:tblPr/>
              <a:tblGrid>
                <a:gridCol w="27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6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CD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3D-2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adverse events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Wenckebach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(bladder cancer)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6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resp.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Back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Contusion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of study drugs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Hematology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Biochemistry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86975" marR="8697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89264" y="1124744"/>
            <a:ext cx="2552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2" y="6558890"/>
            <a:ext cx="935629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AL-335-604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78152" y="6565900"/>
            <a:ext cx="2657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AASLD 2016, Abs. PS-153</a:t>
            </a:r>
          </a:p>
        </p:txBody>
      </p:sp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AL-335-604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: AL-335 + ODV </a:t>
            </a:r>
            <a:r>
              <a:rPr lang="fr-FR" sz="30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 SMV </a:t>
            </a:r>
            <a:br>
              <a:rPr lang="fr-FR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in naïve patients, phase II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119653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196876"/>
            <a:ext cx="8352730" cy="4824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HCV genotype 1, treatment naïve patients without cirrhosis achieved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of 100% with AL-335 + ODV + SMV </a:t>
            </a:r>
            <a:br>
              <a:rPr lang="en-US" sz="2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for 6 or 8 weeks</a:t>
            </a:r>
            <a:br>
              <a:rPr lang="en-US" sz="2000" dirty="0">
                <a:ea typeface="ＭＳ Ｐゴシック" pitchFamily="-1" charset="-128"/>
                <a:cs typeface="ＭＳ Ｐゴシック" pitchFamily="-1" charset="-128"/>
              </a:rPr>
            </a:b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Tolerability was good</a:t>
            </a:r>
          </a:p>
          <a:p>
            <a:pPr lvl="2">
              <a:spcBef>
                <a:spcPts val="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Further development in phase 3</a:t>
            </a:r>
          </a:p>
          <a:p>
            <a:pPr lvl="2">
              <a:spcBef>
                <a:spcPts val="0"/>
              </a:spcBef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Inadequate efficacy </a:t>
            </a:r>
          </a:p>
          <a:p>
            <a:pPr lvl="2">
              <a:spcBef>
                <a:spcPts val="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In genotype 1 of AL-335 + ODV, without SMV</a:t>
            </a:r>
          </a:p>
          <a:p>
            <a:pPr lvl="2">
              <a:spcBef>
                <a:spcPts val="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In genotype 3 of AL-335 + ODV + SMV</a:t>
            </a:r>
          </a:p>
          <a:p>
            <a:pPr lvl="3">
              <a:spcBef>
                <a:spcPts val="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Development halted</a:t>
            </a:r>
          </a:p>
          <a:p>
            <a:pPr lvl="1">
              <a:spcBef>
                <a:spcPts val="0"/>
              </a:spcBef>
            </a:pP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Phase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IIb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and III studies with AL-335 800 mg + ODV 25 mg </a:t>
            </a:r>
            <a:br>
              <a:rPr lang="en-US" sz="2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+ SMV 75 mg QD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2" y="6558890"/>
            <a:ext cx="935629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AL-335-604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478152" y="6565900"/>
            <a:ext cx="2657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E. AASLD 2016, Abs. PS-153</a:t>
            </a:r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107504" y="76200"/>
            <a:ext cx="8928992" cy="976313"/>
          </a:xfrm>
        </p:spPr>
        <p:txBody>
          <a:bodyPr/>
          <a:lstStyle/>
          <a:p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AL-335-604 </a:t>
            </a:r>
            <a:r>
              <a:rPr lang="fr-FR" sz="30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: AL-335 + ODV </a:t>
            </a:r>
            <a:r>
              <a:rPr lang="fr-FR" sz="30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 SMV </a:t>
            </a:r>
            <a:br>
              <a:rPr lang="fr-FR" sz="30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3000" dirty="0">
                <a:ea typeface="ＭＳ Ｐゴシック" pitchFamily="-1" charset="-128"/>
                <a:cs typeface="ＭＳ Ｐゴシック" pitchFamily="-1" charset="-128"/>
              </a:rPr>
              <a:t>in naïve patients, phase II</a:t>
            </a:r>
            <a:endParaRPr lang="fr-FR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</TotalTime>
  <Words>481</Words>
  <Application>Microsoft Office PowerPoint</Application>
  <PresentationFormat>Affichage à l'écran (4:3)</PresentationFormat>
  <Paragraphs>206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2015 </vt:lpstr>
      <vt:lpstr>AL-335-604 study: AL-335 + ODV + SMV  in naïve patients, phase II</vt:lpstr>
      <vt:lpstr>AL-335-604 study: AL-335 + ODV + SMV  in naïve patients, phase II</vt:lpstr>
      <vt:lpstr>AL-335-604 study: AL-335 + ODV + SMV  in naïve patients, phase II</vt:lpstr>
      <vt:lpstr>AL-335-604 study: AL-335 + ODV + SMV  in naïve patients, phase II</vt:lpstr>
    </vt:vector>
  </TitlesOfParts>
  <Company>AEI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Pilar</cp:lastModifiedBy>
  <cp:revision>202</cp:revision>
  <dcterms:created xsi:type="dcterms:W3CDTF">2015-05-24T18:34:23Z</dcterms:created>
  <dcterms:modified xsi:type="dcterms:W3CDTF">2017-05-19T08:14:28Z</dcterms:modified>
</cp:coreProperties>
</file>