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9" r:id="rId2"/>
    <p:sldId id="284" r:id="rId3"/>
    <p:sldId id="295" r:id="rId4"/>
    <p:sldId id="296" r:id="rId5"/>
    <p:sldId id="297" r:id="rId6"/>
    <p:sldId id="290" r:id="rId7"/>
    <p:sldId id="300" r:id="rId8"/>
    <p:sldId id="298" r:id="rId9"/>
    <p:sldId id="292" r:id="rId10"/>
  </p:sldIdLst>
  <p:sldSz cx="9144000" cy="6858000" type="screen4x3"/>
  <p:notesSz cx="6858000" cy="9144000"/>
  <p:custDataLst>
    <p:tags r:id="rId12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333399"/>
    <a:srgbClr val="000066"/>
    <a:srgbClr val="0070C0"/>
    <a:srgbClr val="70AD47"/>
    <a:srgbClr val="007774"/>
    <a:srgbClr val="33CC33"/>
    <a:srgbClr val="8D3C1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180" autoAdjust="0"/>
    <p:restoredTop sz="86545" autoAdjust="0"/>
  </p:normalViewPr>
  <p:slideViewPr>
    <p:cSldViewPr snapToObjects="1">
      <p:cViewPr>
        <p:scale>
          <a:sx n="75" d="100"/>
          <a:sy n="75" d="100"/>
        </p:scale>
        <p:origin x="-3414" y="-564"/>
      </p:cViewPr>
      <p:guideLst>
        <p:guide orient="horz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21/07/2016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8BCA26-7888-AA4D-A3E5-83CC3C710A8A}" type="slidenum">
              <a:rPr lang="en-US">
                <a:solidFill>
                  <a:srgbClr val="000000"/>
                </a:solidFill>
                <a:latin typeface="Calibri" charset="0"/>
              </a:rPr>
              <a:pPr/>
              <a:t>3</a:t>
            </a:fld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023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967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698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476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967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50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497"/>
            <a:ext cx="7924800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baseline="0"/>
            </a:lvl1pPr>
          </a:lstStyle>
          <a:p>
            <a:fld id="{67596D74-673C-C648-8EAA-BA66B657128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0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312887"/>
              </p:ext>
            </p:extLst>
          </p:nvPr>
        </p:nvGraphicFramePr>
        <p:xfrm>
          <a:off x="4550031" y="2236472"/>
          <a:ext cx="1719737" cy="648072"/>
        </p:xfrm>
        <a:graphic>
          <a:graphicData uri="http://schemas.openxmlformats.org/drawingml/2006/table">
            <a:tbl>
              <a:tblPr/>
              <a:tblGrid>
                <a:gridCol w="17197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400/100 mg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95117" y="2204864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500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795117" y="366651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100</a:t>
            </a: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6278329" y="1920377"/>
            <a:ext cx="0" cy="175625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5990191" y="137033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278223" y="2560508"/>
            <a:ext cx="1836331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89929"/>
              </p:ext>
            </p:extLst>
          </p:nvPr>
        </p:nvGraphicFramePr>
        <p:xfrm>
          <a:off x="4550031" y="3413371"/>
          <a:ext cx="1719737" cy="648074"/>
        </p:xfrm>
        <a:graphic>
          <a:graphicData uri="http://schemas.openxmlformats.org/drawingml/2006/table">
            <a:tbl>
              <a:tblPr/>
              <a:tblGrid>
                <a:gridCol w="17197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257230" y="2140024"/>
            <a:ext cx="3234650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  <a:b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  <a:t>Genotype 1, 2, 4, 5 or 6</a:t>
            </a:r>
            <a:b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  <a:t>Naïve or pre-treatment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  <a:t> with IFN-based regimen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allowed**</a:t>
            </a:r>
            <a:b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600" b="1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US" sz="16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021457" y="119675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Calibri" pitchFamily="-1" charset="0"/>
                <a:ea typeface="Arial" pitchFamily="-1" charset="0"/>
                <a:cs typeface="Arial" pitchFamily="-1" charset="0"/>
              </a:rPr>
              <a:t>5 : 1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</a:p>
        </p:txBody>
      </p:sp>
      <p:cxnSp>
        <p:nvCxnSpPr>
          <p:cNvPr id="32" name="AutoShape 60"/>
          <p:cNvCxnSpPr>
            <a:cxnSpLocks noChangeShapeType="1"/>
          </p:cNvCxnSpPr>
          <p:nvPr/>
        </p:nvCxnSpPr>
        <p:spPr bwMode="auto">
          <a:xfrm rot="10800000" flipH="1" flipV="1">
            <a:off x="4448927" y="2598775"/>
            <a:ext cx="1587" cy="1079994"/>
          </a:xfrm>
          <a:prstGeom prst="bentConnector3">
            <a:avLst>
              <a:gd name="adj1" fmla="val -22697606"/>
            </a:avLst>
          </a:prstGeom>
          <a:ln w="28575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536910" y="3148026"/>
            <a:ext cx="539999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531206" y="2354573"/>
            <a:ext cx="564676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6" name="ZoneTexte 71"/>
          <p:cNvSpPr txBox="1">
            <a:spLocks noChangeArrowheads="1"/>
          </p:cNvSpPr>
          <p:nvPr/>
        </p:nvSpPr>
        <p:spPr bwMode="auto">
          <a:xfrm>
            <a:off x="4550030" y="4293096"/>
            <a:ext cx="434155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* </a:t>
            </a:r>
            <a:r>
              <a:rPr lang="en-US" sz="1400" dirty="0" err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Randomisation</a:t>
            </a:r>
            <a:r>
              <a:rPr lang="en-US" sz="14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was stratified on genotype</a:t>
            </a:r>
            <a:br>
              <a:rPr lang="en-US" sz="14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14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(1, 2, 4, 6 or indeterminate) and cirrhosis (yes or no)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Genotype 5 were all included in the active arm</a:t>
            </a:r>
          </a:p>
        </p:txBody>
      </p:sp>
      <p:sp>
        <p:nvSpPr>
          <p:cNvPr id="35" name="Line 63"/>
          <p:cNvSpPr>
            <a:spLocks noChangeShapeType="1"/>
          </p:cNvSpPr>
          <p:nvPr/>
        </p:nvSpPr>
        <p:spPr bwMode="auto">
          <a:xfrm>
            <a:off x="6278223" y="3717032"/>
            <a:ext cx="1836331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701977" y="2924944"/>
            <a:ext cx="773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333399"/>
                </a:solidFill>
                <a:latin typeface="Calibri" panose="020F0502020204030204" pitchFamily="34" charset="0"/>
              </a:rPr>
              <a:t>SVR</a:t>
            </a:r>
            <a:r>
              <a:rPr lang="en-US" sz="2000" b="1" baseline="-25000">
                <a:solidFill>
                  <a:srgbClr val="333399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7504" y="4346520"/>
            <a:ext cx="4298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** Metavir F4 or Ishak 5-6 or Fibroscan &gt; 12.5 kPa or Fibrotest &gt; </a:t>
            </a:r>
            <a:r>
              <a:rPr lang="en-US" sz="1400">
                <a:latin typeface="+mn-lt"/>
                <a:ea typeface="Arial" pitchFamily="-1" charset="0"/>
                <a:cs typeface="Arial" pitchFamily="-1" charset="0"/>
              </a:rPr>
              <a:t>0.75 and APRI &gt; 2</a:t>
            </a:r>
            <a:endParaRPr lang="en-US" sz="1400">
              <a:latin typeface="+mn-lt"/>
            </a:endParaRPr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3" name="Espace réservé du contenu 17"/>
          <p:cNvSpPr txBox="1">
            <a:spLocks/>
          </p:cNvSpPr>
          <p:nvPr/>
        </p:nvSpPr>
        <p:spPr bwMode="auto">
          <a:xfrm>
            <a:off x="539750" y="5157192"/>
            <a:ext cx="8351838" cy="107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sz="1600" kern="0" dirty="0"/>
              <a:t>SVR</a:t>
            </a:r>
            <a:r>
              <a:rPr lang="en-US" sz="1600" kern="0" baseline="-25000" dirty="0"/>
              <a:t>12</a:t>
            </a:r>
            <a:r>
              <a:rPr lang="en-US" sz="1600" kern="0" dirty="0"/>
              <a:t> (HCV RNA &lt; 15 UI/ml), with 95% CI, by ITT: superiority &gt; 5% </a:t>
            </a:r>
            <a:br>
              <a:rPr lang="en-US" sz="1600" kern="0" dirty="0"/>
            </a:br>
            <a:r>
              <a:rPr lang="en-US" sz="1600" kern="0" dirty="0"/>
              <a:t>to a  </a:t>
            </a:r>
            <a:r>
              <a:rPr lang="en-US" sz="1600" kern="0" dirty="0" err="1"/>
              <a:t>prespecified</a:t>
            </a:r>
            <a:r>
              <a:rPr lang="en-US" sz="1600" kern="0" dirty="0"/>
              <a:t> rate of 85% (2-sided significance level of 5%, 90% power)</a:t>
            </a:r>
          </a:p>
          <a:p>
            <a:endParaRPr lang="en-US" kern="0" dirty="0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ASTRAL-1 </a:t>
            </a:r>
            <a:r>
              <a:rPr lang="fr-FR" dirty="0" err="1"/>
              <a:t>Study</a:t>
            </a:r>
            <a:r>
              <a:rPr lang="fr-FR" dirty="0"/>
              <a:t>: SOF/VEL in </a:t>
            </a:r>
            <a:r>
              <a:rPr lang="fr-FR" dirty="0" err="1"/>
              <a:t>genotype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1, 2, 4, 5 or 6 </a:t>
            </a:r>
          </a:p>
        </p:txBody>
      </p:sp>
      <p:sp>
        <p:nvSpPr>
          <p:cNvPr id="26" name="ZoneTexte 69"/>
          <p:cNvSpPr txBox="1">
            <a:spLocks noChangeArrowheads="1"/>
          </p:cNvSpPr>
          <p:nvPr/>
        </p:nvSpPr>
        <p:spPr bwMode="auto">
          <a:xfrm>
            <a:off x="5973276" y="6585874"/>
            <a:ext cx="314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Feld JJ. N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J Med. 2015;373:2599-607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27676"/>
              </p:ext>
            </p:extLst>
          </p:nvPr>
        </p:nvGraphicFramePr>
        <p:xfrm>
          <a:off x="364050" y="1630165"/>
          <a:ext cx="8312406" cy="4797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00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8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624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116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6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6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40%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231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79%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78%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382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1a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1b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34%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40%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26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mean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6.3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u="sng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+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0.66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6.3 </a:t>
                      </a:r>
                      <a:r>
                        <a:rPr lang="en-US" sz="1400" b="1" u="sng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+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0.58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26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26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19%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218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Treatment experienced 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PI + PEG-IFN + RBV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PEG-IFN + RBV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IFN </a:t>
                      </a:r>
                      <a:r>
                        <a:rPr lang="en-US" sz="1400" b="1" u="sng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+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RBV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09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Discontinuation, 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 / lost to follow-up / investigator decision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/ 1 / 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/ 0 /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9450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/>
              <a:t>ASTRAL-1 </a:t>
            </a:r>
            <a:r>
              <a:rPr lang="fr-FR" dirty="0" err="1"/>
              <a:t>Study</a:t>
            </a:r>
            <a:r>
              <a:rPr lang="fr-FR" dirty="0"/>
              <a:t>: SOF/VEL in </a:t>
            </a:r>
            <a:r>
              <a:rPr lang="fr-FR" dirty="0" err="1"/>
              <a:t>genotype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1, 2, 4, 5 or 6 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973276" y="6585874"/>
            <a:ext cx="314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Feld JJ. N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J Med. 2015;373:2599-607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5517232"/>
            <a:ext cx="26869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* Superiority to 85% (p &lt; 0.001)</a:t>
            </a: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1751646" y="1295400"/>
            <a:ext cx="5602615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overall and by genotype, % (95 % CI)</a:t>
            </a:r>
          </a:p>
        </p:txBody>
      </p:sp>
      <p:sp>
        <p:nvSpPr>
          <p:cNvPr id="103" name="Espace réservé du contenu 10"/>
          <p:cNvSpPr txBox="1">
            <a:spLocks/>
          </p:cNvSpPr>
          <p:nvPr/>
        </p:nvSpPr>
        <p:spPr bwMode="auto">
          <a:xfrm>
            <a:off x="539750" y="5908987"/>
            <a:ext cx="8351838" cy="76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000" kern="0" dirty="0"/>
              <a:t>SVR</a:t>
            </a:r>
            <a:r>
              <a:rPr lang="en-US" sz="2000" kern="0" baseline="-25000" dirty="0"/>
              <a:t>12</a:t>
            </a:r>
            <a:r>
              <a:rPr lang="en-US" sz="2000" kern="0" dirty="0"/>
              <a:t> according to baseline NS5A RAVs</a:t>
            </a:r>
          </a:p>
          <a:p>
            <a:pPr lvl="1"/>
            <a:r>
              <a:rPr lang="en-US" sz="1600" kern="0" dirty="0"/>
              <a:t>Absent, N = 359, SVR</a:t>
            </a:r>
            <a:r>
              <a:rPr lang="en-US" sz="1600" kern="0" baseline="-25000" dirty="0"/>
              <a:t>12</a:t>
            </a:r>
            <a:r>
              <a:rPr lang="en-US" sz="1600" kern="0" dirty="0"/>
              <a:t> = 100% ; Present, N = 257, SVR</a:t>
            </a:r>
            <a:r>
              <a:rPr lang="en-US" sz="1600" kern="0" baseline="-25000" dirty="0"/>
              <a:t>12</a:t>
            </a:r>
            <a:r>
              <a:rPr lang="en-US" sz="1600" kern="0" dirty="0"/>
              <a:t> = 99.2%</a:t>
            </a:r>
          </a:p>
        </p:txBody>
      </p:sp>
      <p:grpSp>
        <p:nvGrpSpPr>
          <p:cNvPr id="98" name="Groupe 97"/>
          <p:cNvGrpSpPr/>
          <p:nvPr/>
        </p:nvGrpSpPr>
        <p:grpSpPr>
          <a:xfrm>
            <a:off x="873294" y="1682550"/>
            <a:ext cx="7741788" cy="4112618"/>
            <a:chOff x="873294" y="1434811"/>
            <a:chExt cx="7741788" cy="4112618"/>
          </a:xfrm>
        </p:grpSpPr>
        <p:sp>
          <p:nvSpPr>
            <p:cNvPr id="37" name="Line 47"/>
            <p:cNvSpPr>
              <a:spLocks noChangeShapeType="1"/>
            </p:cNvSpPr>
            <p:nvPr/>
          </p:nvSpPr>
          <p:spPr bwMode="auto">
            <a:xfrm>
              <a:off x="1333070" y="1865847"/>
              <a:ext cx="0" cy="304742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38" name="Line 48"/>
            <p:cNvSpPr>
              <a:spLocks noChangeShapeType="1"/>
            </p:cNvSpPr>
            <p:nvPr/>
          </p:nvSpPr>
          <p:spPr bwMode="auto">
            <a:xfrm>
              <a:off x="1235167" y="4913273"/>
              <a:ext cx="9790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39" name="Line 49"/>
            <p:cNvSpPr>
              <a:spLocks noChangeShapeType="1"/>
            </p:cNvSpPr>
            <p:nvPr/>
          </p:nvSpPr>
          <p:spPr bwMode="auto">
            <a:xfrm>
              <a:off x="1235167" y="4308761"/>
              <a:ext cx="9790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40" name="Line 50"/>
            <p:cNvSpPr>
              <a:spLocks noChangeShapeType="1"/>
            </p:cNvSpPr>
            <p:nvPr/>
          </p:nvSpPr>
          <p:spPr bwMode="auto">
            <a:xfrm>
              <a:off x="1235167" y="3691816"/>
              <a:ext cx="9790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1235167" y="3085750"/>
              <a:ext cx="9790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1235167" y="2468806"/>
              <a:ext cx="9790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43" name="Line 53"/>
            <p:cNvSpPr>
              <a:spLocks noChangeShapeType="1"/>
            </p:cNvSpPr>
            <p:nvPr/>
          </p:nvSpPr>
          <p:spPr bwMode="auto">
            <a:xfrm>
              <a:off x="1235167" y="1865847"/>
              <a:ext cx="9790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44" name="Rectangle 65"/>
            <p:cNvSpPr>
              <a:spLocks noChangeArrowheads="1"/>
            </p:cNvSpPr>
            <p:nvPr/>
          </p:nvSpPr>
          <p:spPr bwMode="auto">
            <a:xfrm>
              <a:off x="1072067" y="4765642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5" name="Rectangle 66"/>
            <p:cNvSpPr>
              <a:spLocks noChangeArrowheads="1"/>
            </p:cNvSpPr>
            <p:nvPr/>
          </p:nvSpPr>
          <p:spPr bwMode="auto">
            <a:xfrm>
              <a:off x="972681" y="4199980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20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6" name="Rectangle 67"/>
            <p:cNvSpPr>
              <a:spLocks noChangeArrowheads="1"/>
            </p:cNvSpPr>
            <p:nvPr/>
          </p:nvSpPr>
          <p:spPr bwMode="auto">
            <a:xfrm>
              <a:off x="972681" y="3584589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40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7" name="Rectangle 68"/>
            <p:cNvSpPr>
              <a:spLocks noChangeArrowheads="1"/>
            </p:cNvSpPr>
            <p:nvPr/>
          </p:nvSpPr>
          <p:spPr bwMode="auto">
            <a:xfrm>
              <a:off x="972681" y="2981631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60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8" name="Rectangle 69"/>
            <p:cNvSpPr>
              <a:spLocks noChangeArrowheads="1"/>
            </p:cNvSpPr>
            <p:nvPr/>
          </p:nvSpPr>
          <p:spPr bwMode="auto">
            <a:xfrm>
              <a:off x="972681" y="2351536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80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873294" y="172909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100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0" name="Rectangle 41"/>
            <p:cNvSpPr>
              <a:spLocks noChangeArrowheads="1"/>
            </p:cNvSpPr>
            <p:nvPr/>
          </p:nvSpPr>
          <p:spPr bwMode="auto">
            <a:xfrm>
              <a:off x="1645960" y="1920859"/>
              <a:ext cx="675474" cy="2992413"/>
            </a:xfrm>
            <a:prstGeom prst="rect">
              <a:avLst/>
            </a:prstGeom>
            <a:solidFill>
              <a:srgbClr val="007774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51" name="Rectangle 56"/>
            <p:cNvSpPr>
              <a:spLocks noChangeArrowheads="1"/>
            </p:cNvSpPr>
            <p:nvPr/>
          </p:nvSpPr>
          <p:spPr bwMode="auto">
            <a:xfrm>
              <a:off x="1498391" y="1489317"/>
              <a:ext cx="970618" cy="39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99 *</a:t>
              </a:r>
            </a:p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(97.9- 99.6)</a:t>
              </a:r>
              <a:endParaRPr lang="en-US" altLang="fr-FR" sz="1400" dirty="0"/>
            </a:p>
          </p:txBody>
        </p:sp>
        <p:sp>
          <p:nvSpPr>
            <p:cNvPr id="52" name="Rectangle 74"/>
            <p:cNvSpPr>
              <a:spLocks noChangeArrowheads="1"/>
            </p:cNvSpPr>
            <p:nvPr/>
          </p:nvSpPr>
          <p:spPr bwMode="auto">
            <a:xfrm>
              <a:off x="1834617" y="4438273"/>
              <a:ext cx="298159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/>
              </a:r>
              <a:br>
                <a:rPr lang="en-US" altLang="fr-FR" sz="1400" b="1" dirty="0">
                  <a:solidFill>
                    <a:srgbClr val="FFFFFF"/>
                  </a:solidFill>
                  <a:latin typeface="+mn-lt"/>
                </a:rPr>
              </a:b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624</a:t>
              </a:r>
              <a:endParaRPr lang="en-US" altLang="fr-FR" sz="1800" dirty="0">
                <a:latin typeface="+mn-lt"/>
              </a:endParaRPr>
            </a:p>
          </p:txBody>
        </p:sp>
        <p:sp>
          <p:nvSpPr>
            <p:cNvPr id="53" name="Rectangle 77"/>
            <p:cNvSpPr>
              <a:spLocks noChangeArrowheads="1"/>
            </p:cNvSpPr>
            <p:nvPr/>
          </p:nvSpPr>
          <p:spPr bwMode="auto">
            <a:xfrm>
              <a:off x="1777166" y="4975433"/>
              <a:ext cx="41306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Total</a:t>
              </a:r>
              <a:endParaRPr lang="en-US" alt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6" name="Rectangle 41"/>
            <p:cNvSpPr>
              <a:spLocks noChangeArrowheads="1"/>
            </p:cNvSpPr>
            <p:nvPr/>
          </p:nvSpPr>
          <p:spPr bwMode="auto">
            <a:xfrm>
              <a:off x="2636928" y="1962531"/>
              <a:ext cx="675474" cy="2950742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57" name="Rectangle 74"/>
            <p:cNvSpPr>
              <a:spLocks noChangeArrowheads="1"/>
            </p:cNvSpPr>
            <p:nvPr/>
          </p:nvSpPr>
          <p:spPr bwMode="auto">
            <a:xfrm>
              <a:off x="2824889" y="4653716"/>
              <a:ext cx="29954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210</a:t>
              </a:r>
              <a:endParaRPr lang="en-US" altLang="fr-FR" sz="1800" dirty="0">
                <a:latin typeface="+mn-lt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2512551" y="1506819"/>
              <a:ext cx="924231" cy="39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98.1</a:t>
              </a:r>
            </a:p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(95.2-99.5)</a:t>
              </a:r>
              <a:endParaRPr lang="en-US" altLang="fr-FR" sz="1400" dirty="0"/>
            </a:p>
          </p:txBody>
        </p:sp>
        <p:sp>
          <p:nvSpPr>
            <p:cNvPr id="61" name="Rectangle 77"/>
            <p:cNvSpPr>
              <a:spLocks noChangeArrowheads="1"/>
            </p:cNvSpPr>
            <p:nvPr/>
          </p:nvSpPr>
          <p:spPr bwMode="auto">
            <a:xfrm>
              <a:off x="2875278" y="497543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1a</a:t>
              </a:r>
              <a:endParaRPr lang="en-US" alt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2" name="Rectangle 41"/>
            <p:cNvSpPr>
              <a:spLocks noChangeArrowheads="1"/>
            </p:cNvSpPr>
            <p:nvPr/>
          </p:nvSpPr>
          <p:spPr bwMode="auto">
            <a:xfrm>
              <a:off x="3611512" y="1931105"/>
              <a:ext cx="675474" cy="2982167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63" name="Rectangle 74"/>
            <p:cNvSpPr>
              <a:spLocks noChangeArrowheads="1"/>
            </p:cNvSpPr>
            <p:nvPr/>
          </p:nvSpPr>
          <p:spPr bwMode="auto">
            <a:xfrm>
              <a:off x="3804428" y="4653716"/>
              <a:ext cx="28964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118</a:t>
              </a:r>
              <a:endParaRPr lang="en-US" altLang="fr-FR" sz="1800" dirty="0">
                <a:latin typeface="+mn-lt"/>
              </a:endParaRPr>
            </a:p>
          </p:txBody>
        </p:sp>
        <p:sp>
          <p:nvSpPr>
            <p:cNvPr id="64" name="Rectangle 56"/>
            <p:cNvSpPr>
              <a:spLocks noChangeArrowheads="1"/>
            </p:cNvSpPr>
            <p:nvPr/>
          </p:nvSpPr>
          <p:spPr bwMode="auto">
            <a:xfrm>
              <a:off x="3514536" y="1489317"/>
              <a:ext cx="869429" cy="39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99.2</a:t>
              </a:r>
            </a:p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(95.4-100)</a:t>
              </a:r>
              <a:endParaRPr lang="en-US" altLang="fr-FR" sz="1400" dirty="0"/>
            </a:p>
          </p:txBody>
        </p:sp>
        <p:sp>
          <p:nvSpPr>
            <p:cNvPr id="65" name="Rectangle 77"/>
            <p:cNvSpPr>
              <a:spLocks noChangeArrowheads="1"/>
            </p:cNvSpPr>
            <p:nvPr/>
          </p:nvSpPr>
          <p:spPr bwMode="auto">
            <a:xfrm>
              <a:off x="3845055" y="4975433"/>
              <a:ext cx="2083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1b</a:t>
              </a:r>
              <a:endParaRPr lang="en-US" alt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7" name="Rectangle 41"/>
            <p:cNvSpPr>
              <a:spLocks noChangeArrowheads="1"/>
            </p:cNvSpPr>
            <p:nvPr/>
          </p:nvSpPr>
          <p:spPr bwMode="auto">
            <a:xfrm>
              <a:off x="4632960" y="1878077"/>
              <a:ext cx="675474" cy="3035196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68" name="Rectangle 74"/>
            <p:cNvSpPr>
              <a:spLocks noChangeArrowheads="1"/>
            </p:cNvSpPr>
            <p:nvPr/>
          </p:nvSpPr>
          <p:spPr bwMode="auto">
            <a:xfrm>
              <a:off x="4820922" y="4653716"/>
              <a:ext cx="29954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104</a:t>
              </a:r>
              <a:endParaRPr lang="en-US" altLang="fr-FR" sz="1800" dirty="0">
                <a:latin typeface="+mn-lt"/>
              </a:endParaRPr>
            </a:p>
          </p:txBody>
        </p:sp>
        <p:sp>
          <p:nvSpPr>
            <p:cNvPr id="69" name="Rectangle 56"/>
            <p:cNvSpPr>
              <a:spLocks noChangeArrowheads="1"/>
            </p:cNvSpPr>
            <p:nvPr/>
          </p:nvSpPr>
          <p:spPr bwMode="auto">
            <a:xfrm>
              <a:off x="4535983" y="1434811"/>
              <a:ext cx="869429" cy="39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100</a:t>
              </a:r>
            </a:p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(96.5-100)</a:t>
              </a:r>
              <a:endParaRPr lang="en-US" altLang="fr-FR" sz="1400" dirty="0"/>
            </a:p>
          </p:txBody>
        </p:sp>
        <p:sp>
          <p:nvSpPr>
            <p:cNvPr id="70" name="Rectangle 77"/>
            <p:cNvSpPr>
              <a:spLocks noChangeArrowheads="1"/>
            </p:cNvSpPr>
            <p:nvPr/>
          </p:nvSpPr>
          <p:spPr bwMode="auto">
            <a:xfrm>
              <a:off x="4921004" y="4975433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2</a:t>
              </a:r>
              <a:endParaRPr lang="en-US" alt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2" name="Rectangle 41"/>
            <p:cNvSpPr>
              <a:spLocks noChangeArrowheads="1"/>
            </p:cNvSpPr>
            <p:nvPr/>
          </p:nvSpPr>
          <p:spPr bwMode="auto">
            <a:xfrm>
              <a:off x="5618212" y="1878077"/>
              <a:ext cx="675474" cy="3035196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73" name="Rectangle 74"/>
            <p:cNvSpPr>
              <a:spLocks noChangeArrowheads="1"/>
            </p:cNvSpPr>
            <p:nvPr/>
          </p:nvSpPr>
          <p:spPr bwMode="auto">
            <a:xfrm>
              <a:off x="5811128" y="4653716"/>
              <a:ext cx="28964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116</a:t>
              </a:r>
              <a:endParaRPr lang="en-US" altLang="fr-FR" sz="1800" dirty="0">
                <a:latin typeface="+mn-lt"/>
              </a:endParaRPr>
            </a:p>
          </p:txBody>
        </p:sp>
        <p:sp>
          <p:nvSpPr>
            <p:cNvPr id="74" name="Rectangle 56"/>
            <p:cNvSpPr>
              <a:spLocks noChangeArrowheads="1"/>
            </p:cNvSpPr>
            <p:nvPr/>
          </p:nvSpPr>
          <p:spPr bwMode="auto">
            <a:xfrm>
              <a:off x="5521235" y="1434811"/>
              <a:ext cx="869429" cy="39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100</a:t>
              </a:r>
            </a:p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(96.9-100)</a:t>
              </a:r>
              <a:endParaRPr lang="en-US" altLang="fr-FR" sz="1400" dirty="0"/>
            </a:p>
          </p:txBody>
        </p:sp>
        <p:sp>
          <p:nvSpPr>
            <p:cNvPr id="75" name="Rectangle 77"/>
            <p:cNvSpPr>
              <a:spLocks noChangeArrowheads="1"/>
            </p:cNvSpPr>
            <p:nvPr/>
          </p:nvSpPr>
          <p:spPr bwMode="auto">
            <a:xfrm>
              <a:off x="5906256" y="4975433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4</a:t>
              </a:r>
              <a:endParaRPr lang="en-US" alt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7" name="Rectangle 41"/>
            <p:cNvSpPr>
              <a:spLocks noChangeArrowheads="1"/>
            </p:cNvSpPr>
            <p:nvPr/>
          </p:nvSpPr>
          <p:spPr bwMode="auto">
            <a:xfrm>
              <a:off x="7587192" y="1878077"/>
              <a:ext cx="675474" cy="3035196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7825079" y="4653716"/>
              <a:ext cx="1996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41</a:t>
              </a:r>
              <a:endParaRPr lang="en-US" altLang="fr-FR" sz="1800" dirty="0">
                <a:latin typeface="+mn-lt"/>
              </a:endParaRPr>
            </a:p>
          </p:txBody>
        </p:sp>
        <p:sp>
          <p:nvSpPr>
            <p:cNvPr id="79" name="Rectangle 56"/>
            <p:cNvSpPr>
              <a:spLocks noChangeArrowheads="1"/>
            </p:cNvSpPr>
            <p:nvPr/>
          </p:nvSpPr>
          <p:spPr bwMode="auto">
            <a:xfrm>
              <a:off x="7490215" y="1434811"/>
              <a:ext cx="869429" cy="39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100</a:t>
              </a:r>
            </a:p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(91.4-100)</a:t>
              </a:r>
              <a:endParaRPr lang="en-US" altLang="fr-FR" sz="1400" dirty="0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7875236" y="4975433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6</a:t>
              </a:r>
              <a:endParaRPr lang="en-US" alt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997278" y="5301208"/>
              <a:ext cx="94577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>
                  <a:latin typeface="+mn-lt"/>
                </a:rPr>
                <a:t>Genotype</a:t>
              </a:r>
              <a:endParaRPr lang="en-US" altLang="fr-FR" sz="1400" dirty="0">
                <a:latin typeface="+mn-lt"/>
              </a:endParaRPr>
            </a:p>
          </p:txBody>
        </p:sp>
        <p:sp>
          <p:nvSpPr>
            <p:cNvPr id="82" name="Rectangle 41"/>
            <p:cNvSpPr>
              <a:spLocks noChangeArrowheads="1"/>
            </p:cNvSpPr>
            <p:nvPr/>
          </p:nvSpPr>
          <p:spPr bwMode="auto">
            <a:xfrm>
              <a:off x="6590782" y="2013331"/>
              <a:ext cx="675474" cy="2899942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83" name="Rectangle 74"/>
            <p:cNvSpPr>
              <a:spLocks noChangeArrowheads="1"/>
            </p:cNvSpPr>
            <p:nvPr/>
          </p:nvSpPr>
          <p:spPr bwMode="auto">
            <a:xfrm>
              <a:off x="6828669" y="4653716"/>
              <a:ext cx="1996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35</a:t>
              </a:r>
              <a:endParaRPr lang="en-US" altLang="fr-FR" sz="1800" dirty="0">
                <a:latin typeface="+mn-lt"/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6878826" y="4975433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5</a:t>
              </a:r>
              <a:endParaRPr lang="en-US" alt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6" name="Rectangle 56"/>
            <p:cNvSpPr>
              <a:spLocks noChangeArrowheads="1"/>
            </p:cNvSpPr>
            <p:nvPr/>
          </p:nvSpPr>
          <p:spPr bwMode="auto">
            <a:xfrm>
              <a:off x="6466405" y="1590440"/>
              <a:ext cx="924231" cy="39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97.1</a:t>
              </a:r>
            </a:p>
            <a:p>
              <a:pPr algn="ctr" eaLnBrk="1" hangingPunct="1">
                <a:lnSpc>
                  <a:spcPts val="1520"/>
                </a:lnSpc>
                <a:buClrTx/>
                <a:buFontTx/>
                <a:buNone/>
              </a:pPr>
              <a:r>
                <a:rPr lang="en-US" altLang="fr-FR" sz="1600" b="1" dirty="0"/>
                <a:t>(85.1-99.9)</a:t>
              </a:r>
              <a:endParaRPr lang="en-US" altLang="fr-FR" sz="1400" dirty="0"/>
            </a:p>
          </p:txBody>
        </p:sp>
        <p:cxnSp>
          <p:nvCxnSpPr>
            <p:cNvPr id="88" name="Straight Connector 20"/>
            <p:cNvCxnSpPr>
              <a:cxnSpLocks noChangeShapeType="1"/>
            </p:cNvCxnSpPr>
            <p:nvPr/>
          </p:nvCxnSpPr>
          <p:spPr bwMode="auto">
            <a:xfrm flipV="1">
              <a:off x="2987824" y="3912243"/>
              <a:ext cx="0" cy="286527"/>
            </a:xfrm>
            <a:prstGeom prst="line">
              <a:avLst/>
            </a:prstGeom>
            <a:noFill/>
            <a:ln w="28575" algn="ctr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9" name="Rectangle 136"/>
            <p:cNvSpPr>
              <a:spLocks noChangeArrowheads="1"/>
            </p:cNvSpPr>
            <p:nvPr/>
          </p:nvSpPr>
          <p:spPr bwMode="auto">
            <a:xfrm>
              <a:off x="1812976" y="3246642"/>
              <a:ext cx="1520533" cy="686414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91440" rIns="36000" bIns="91440"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chemeClr val="bg1"/>
                  </a:solidFill>
                  <a:latin typeface="Arial" charset="0"/>
                </a:rPr>
                <a:t>1 relapse</a:t>
              </a:r>
            </a:p>
            <a:p>
              <a:pPr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chemeClr val="bg1"/>
                  </a:solidFill>
                  <a:latin typeface="Arial" charset="0"/>
                </a:rPr>
                <a:t>2 lost to follow-up</a:t>
              </a:r>
            </a:p>
            <a:p>
              <a:pPr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chemeClr val="bg1"/>
                  </a:solidFill>
                  <a:latin typeface="Arial" charset="0"/>
                </a:rPr>
                <a:t>1 withdrew consent</a:t>
              </a:r>
            </a:p>
          </p:txBody>
        </p:sp>
        <p:cxnSp>
          <p:nvCxnSpPr>
            <p:cNvPr id="91" name="Straight Connector 20"/>
            <p:cNvCxnSpPr>
              <a:cxnSpLocks noChangeShapeType="1"/>
            </p:cNvCxnSpPr>
            <p:nvPr/>
          </p:nvCxnSpPr>
          <p:spPr bwMode="auto">
            <a:xfrm flipH="1" flipV="1">
              <a:off x="3946967" y="4437140"/>
              <a:ext cx="2524" cy="215996"/>
            </a:xfrm>
            <a:prstGeom prst="line">
              <a:avLst/>
            </a:prstGeom>
            <a:noFill/>
            <a:ln w="28575" algn="ctr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" name="Rectangle 136"/>
            <p:cNvSpPr>
              <a:spLocks noChangeArrowheads="1"/>
            </p:cNvSpPr>
            <p:nvPr/>
          </p:nvSpPr>
          <p:spPr bwMode="auto">
            <a:xfrm>
              <a:off x="3435246" y="3983710"/>
              <a:ext cx="1064746" cy="45340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91440" rIns="36000" bIns="91440"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chemeClr val="bg1"/>
                  </a:solidFill>
                  <a:latin typeface="Arial" charset="0"/>
                </a:rPr>
                <a:t>1 relapse</a:t>
              </a:r>
            </a:p>
          </p:txBody>
        </p:sp>
        <p:cxnSp>
          <p:nvCxnSpPr>
            <p:cNvPr id="94" name="Straight Connector 20"/>
            <p:cNvCxnSpPr>
              <a:cxnSpLocks noChangeShapeType="1"/>
            </p:cNvCxnSpPr>
            <p:nvPr/>
          </p:nvCxnSpPr>
          <p:spPr bwMode="auto">
            <a:xfrm flipV="1">
              <a:off x="6940063" y="4326687"/>
              <a:ext cx="0" cy="254441"/>
            </a:xfrm>
            <a:prstGeom prst="line">
              <a:avLst/>
            </a:prstGeom>
            <a:noFill/>
            <a:ln w="28575" algn="ctr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5" name="Rectangle 136"/>
            <p:cNvSpPr>
              <a:spLocks noChangeArrowheads="1"/>
            </p:cNvSpPr>
            <p:nvPr/>
          </p:nvSpPr>
          <p:spPr bwMode="auto">
            <a:xfrm>
              <a:off x="6406419" y="3907205"/>
              <a:ext cx="1045901" cy="457899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91440" rIns="36000" bIns="91440"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chemeClr val="bg1"/>
                  </a:solidFill>
                  <a:latin typeface="Arial" charset="0"/>
                </a:rPr>
                <a:t>1 death</a:t>
              </a:r>
            </a:p>
          </p:txBody>
        </p:sp>
        <p:cxnSp>
          <p:nvCxnSpPr>
            <p:cNvPr id="97" name="Connecteur droit 96"/>
            <p:cNvCxnSpPr/>
            <p:nvPr/>
          </p:nvCxnSpPr>
          <p:spPr bwMode="auto">
            <a:xfrm>
              <a:off x="2591238" y="5243333"/>
              <a:ext cx="577889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1333070" y="4913273"/>
              <a:ext cx="728201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1138114" y="1756804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%</a:t>
            </a:r>
          </a:p>
        </p:txBody>
      </p:sp>
      <p:sp>
        <p:nvSpPr>
          <p:cNvPr id="71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6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/>
              <a:t>ASTRAL-1 </a:t>
            </a:r>
            <a:r>
              <a:rPr lang="fr-FR" dirty="0" err="1"/>
              <a:t>Study</a:t>
            </a:r>
            <a:r>
              <a:rPr lang="fr-FR" dirty="0"/>
              <a:t>: SOF/VEL in </a:t>
            </a:r>
            <a:r>
              <a:rPr lang="fr-FR" dirty="0" err="1"/>
              <a:t>genotype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1, 2, 4, 5 or 6 </a:t>
            </a:r>
          </a:p>
        </p:txBody>
      </p:sp>
      <p:sp>
        <p:nvSpPr>
          <p:cNvPr id="85" name="ZoneTexte 69"/>
          <p:cNvSpPr txBox="1">
            <a:spLocks noChangeArrowheads="1"/>
          </p:cNvSpPr>
          <p:nvPr/>
        </p:nvSpPr>
        <p:spPr bwMode="auto">
          <a:xfrm>
            <a:off x="5973276" y="6585874"/>
            <a:ext cx="314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Feld JJ. N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J Med. 2015;373:2599-607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9156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1393221" y="1295400"/>
            <a:ext cx="6319458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by cirrhosis or prior treatment, % (95% CI)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7" name="Groupe 66"/>
          <p:cNvGrpSpPr/>
          <p:nvPr/>
        </p:nvGrpSpPr>
        <p:grpSpPr>
          <a:xfrm>
            <a:off x="1031684" y="1700808"/>
            <a:ext cx="7529609" cy="4308124"/>
            <a:chOff x="1031684" y="1700808"/>
            <a:chExt cx="7529609" cy="4308124"/>
          </a:xfrm>
        </p:grpSpPr>
        <p:sp>
          <p:nvSpPr>
            <p:cNvPr id="41" name="TextBox 1"/>
            <p:cNvSpPr txBox="1"/>
            <p:nvPr/>
          </p:nvSpPr>
          <p:spPr>
            <a:xfrm>
              <a:off x="1754652" y="4899025"/>
              <a:ext cx="863600" cy="479425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u="sng" kern="0">
                  <a:solidFill>
                    <a:srgbClr val="FFFFFF"/>
                  </a:solidFill>
                  <a:latin typeface="Arial"/>
                </a:rPr>
                <a:t>618</a:t>
              </a:r>
              <a:br>
                <a:rPr lang="en-US" sz="1400" b="1" u="sng" kern="0">
                  <a:solidFill>
                    <a:srgbClr val="FFFFFF"/>
                  </a:solidFill>
                  <a:latin typeface="Arial"/>
                </a:rPr>
              </a:br>
              <a:r>
                <a:rPr lang="en-US" sz="1400" b="1" kern="0">
                  <a:solidFill>
                    <a:srgbClr val="FFFFFF"/>
                  </a:solidFill>
                  <a:latin typeface="Arial"/>
                </a:rPr>
                <a:t>624</a:t>
              </a:r>
            </a:p>
          </p:txBody>
        </p:sp>
        <p:sp>
          <p:nvSpPr>
            <p:cNvPr id="42" name="TextBox 1"/>
            <p:cNvSpPr txBox="1"/>
            <p:nvPr/>
          </p:nvSpPr>
          <p:spPr>
            <a:xfrm>
              <a:off x="2941638" y="4899025"/>
              <a:ext cx="863600" cy="479425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u="sng" kern="0">
                  <a:solidFill>
                    <a:srgbClr val="FFFFFF"/>
                  </a:solidFill>
                  <a:latin typeface="Arial"/>
                </a:rPr>
                <a:t>496</a:t>
              </a:r>
              <a:br>
                <a:rPr lang="en-US" sz="1400" b="1" u="sng" kern="0">
                  <a:solidFill>
                    <a:srgbClr val="FFFFFF"/>
                  </a:solidFill>
                  <a:latin typeface="Arial"/>
                </a:rPr>
              </a:br>
              <a:r>
                <a:rPr lang="en-US" sz="1400" b="1" kern="0">
                  <a:solidFill>
                    <a:srgbClr val="FFFFFF"/>
                  </a:solidFill>
                  <a:latin typeface="Arial"/>
                </a:rPr>
                <a:t>501</a:t>
              </a:r>
            </a:p>
          </p:txBody>
        </p:sp>
        <p:sp>
          <p:nvSpPr>
            <p:cNvPr id="43" name="TextBox 1"/>
            <p:cNvSpPr txBox="1"/>
            <p:nvPr/>
          </p:nvSpPr>
          <p:spPr>
            <a:xfrm>
              <a:off x="4152900" y="4899025"/>
              <a:ext cx="862013" cy="479425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u="sng" kern="0">
                  <a:solidFill>
                    <a:srgbClr val="FFFFFF"/>
                  </a:solidFill>
                  <a:latin typeface="Arial"/>
                </a:rPr>
                <a:t>120</a:t>
              </a:r>
              <a:br>
                <a:rPr lang="en-US" sz="1400" b="1" u="sng" kern="0">
                  <a:solidFill>
                    <a:srgbClr val="FFFFFF"/>
                  </a:solidFill>
                  <a:latin typeface="Arial"/>
                </a:rPr>
              </a:br>
              <a:r>
                <a:rPr lang="en-US" sz="1400" b="1" kern="0">
                  <a:solidFill>
                    <a:srgbClr val="FFFFFF"/>
                  </a:solidFill>
                  <a:latin typeface="Arial"/>
                </a:rPr>
                <a:t>121</a:t>
              </a:r>
            </a:p>
          </p:txBody>
        </p:sp>
        <p:sp>
          <p:nvSpPr>
            <p:cNvPr id="48" name="TextBox 1"/>
            <p:cNvSpPr txBox="1"/>
            <p:nvPr/>
          </p:nvSpPr>
          <p:spPr>
            <a:xfrm>
              <a:off x="5362575" y="4899025"/>
              <a:ext cx="862013" cy="479425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400" b="1" u="sng">
                  <a:solidFill>
                    <a:srgbClr val="FFFFFF"/>
                  </a:solidFill>
                </a:rPr>
                <a:t>418</a:t>
              </a:r>
              <a:r>
                <a:rPr lang="en-US" sz="1400" b="1">
                  <a:solidFill>
                    <a:srgbClr val="FFFFFF"/>
                  </a:solidFill>
                </a:rPr>
                <a:t/>
              </a:r>
              <a:br>
                <a:rPr lang="en-US" sz="1400" b="1">
                  <a:solidFill>
                    <a:srgbClr val="FFFFFF"/>
                  </a:solidFill>
                </a:rPr>
              </a:br>
              <a:r>
                <a:rPr lang="en-US" sz="1400" b="1">
                  <a:solidFill>
                    <a:srgbClr val="FFFFFF"/>
                  </a:solidFill>
                </a:rPr>
                <a:t>423</a:t>
              </a:r>
            </a:p>
          </p:txBody>
        </p:sp>
        <p:sp>
          <p:nvSpPr>
            <p:cNvPr id="53" name="TextBox 1"/>
            <p:cNvSpPr txBox="1"/>
            <p:nvPr/>
          </p:nvSpPr>
          <p:spPr>
            <a:xfrm>
              <a:off x="6572250" y="4899025"/>
              <a:ext cx="862013" cy="479425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400" b="1" u="sng">
                  <a:solidFill>
                    <a:srgbClr val="FFFFFF"/>
                  </a:solidFill>
                </a:rPr>
                <a:t>200</a:t>
              </a:r>
              <a:r>
                <a:rPr lang="en-US" sz="1400" b="1">
                  <a:solidFill>
                    <a:srgbClr val="FFFFFF"/>
                  </a:solidFill>
                </a:rPr>
                <a:t/>
              </a:r>
              <a:br>
                <a:rPr lang="en-US" sz="1400" b="1">
                  <a:solidFill>
                    <a:srgbClr val="FFFFFF"/>
                  </a:solidFill>
                </a:rPr>
              </a:br>
              <a:r>
                <a:rPr lang="en-US" sz="1400" b="1">
                  <a:solidFill>
                    <a:srgbClr val="FFFFFF"/>
                  </a:solidFill>
                </a:rPr>
                <a:t>201</a:t>
              </a:r>
            </a:p>
          </p:txBody>
        </p:sp>
        <p:sp>
          <p:nvSpPr>
            <p:cNvPr id="101" name="Line 47"/>
            <p:cNvSpPr>
              <a:spLocks noChangeShapeType="1"/>
            </p:cNvSpPr>
            <p:nvPr/>
          </p:nvSpPr>
          <p:spPr bwMode="auto">
            <a:xfrm>
              <a:off x="1500288" y="2163046"/>
              <a:ext cx="0" cy="321387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3" name="Line 49"/>
            <p:cNvSpPr>
              <a:spLocks noChangeShapeType="1"/>
            </p:cNvSpPr>
            <p:nvPr/>
          </p:nvSpPr>
          <p:spPr bwMode="auto">
            <a:xfrm>
              <a:off x="1397038" y="4739389"/>
              <a:ext cx="10325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4" name="Line 50"/>
            <p:cNvSpPr>
              <a:spLocks noChangeShapeType="1"/>
            </p:cNvSpPr>
            <p:nvPr/>
          </p:nvSpPr>
          <p:spPr bwMode="auto">
            <a:xfrm>
              <a:off x="1397038" y="4088747"/>
              <a:ext cx="10325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5" name="Line 51"/>
            <p:cNvSpPr>
              <a:spLocks noChangeShapeType="1"/>
            </p:cNvSpPr>
            <p:nvPr/>
          </p:nvSpPr>
          <p:spPr bwMode="auto">
            <a:xfrm>
              <a:off x="1397038" y="3449579"/>
              <a:ext cx="10325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6" name="Line 52"/>
            <p:cNvSpPr>
              <a:spLocks noChangeShapeType="1"/>
            </p:cNvSpPr>
            <p:nvPr/>
          </p:nvSpPr>
          <p:spPr bwMode="auto">
            <a:xfrm>
              <a:off x="1397038" y="2798938"/>
              <a:ext cx="10325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7" name="Line 53"/>
            <p:cNvSpPr>
              <a:spLocks noChangeShapeType="1"/>
            </p:cNvSpPr>
            <p:nvPr/>
          </p:nvSpPr>
          <p:spPr bwMode="auto">
            <a:xfrm>
              <a:off x="1397038" y="2163046"/>
              <a:ext cx="10325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8" name="Rectangle 65"/>
            <p:cNvSpPr>
              <a:spLocks noChangeArrowheads="1"/>
            </p:cNvSpPr>
            <p:nvPr/>
          </p:nvSpPr>
          <p:spPr bwMode="auto">
            <a:xfrm>
              <a:off x="1230457" y="5221224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9" name="Rectangle 66"/>
            <p:cNvSpPr>
              <a:spLocks noChangeArrowheads="1"/>
            </p:cNvSpPr>
            <p:nvPr/>
          </p:nvSpPr>
          <p:spPr bwMode="auto">
            <a:xfrm>
              <a:off x="1131071" y="4624666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20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Rectangle 67"/>
            <p:cNvSpPr>
              <a:spLocks noChangeArrowheads="1"/>
            </p:cNvSpPr>
            <p:nvPr/>
          </p:nvSpPr>
          <p:spPr bwMode="auto">
            <a:xfrm>
              <a:off x="1131071" y="397566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40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Rectangle 68"/>
            <p:cNvSpPr>
              <a:spLocks noChangeArrowheads="1"/>
            </p:cNvSpPr>
            <p:nvPr/>
          </p:nvSpPr>
          <p:spPr bwMode="auto">
            <a:xfrm>
              <a:off x="1131071" y="333977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60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Rectangle 69"/>
            <p:cNvSpPr>
              <a:spLocks noChangeArrowheads="1"/>
            </p:cNvSpPr>
            <p:nvPr/>
          </p:nvSpPr>
          <p:spPr bwMode="auto">
            <a:xfrm>
              <a:off x="1131071" y="265635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80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Rectangle 70"/>
            <p:cNvSpPr>
              <a:spLocks noChangeArrowheads="1"/>
            </p:cNvSpPr>
            <p:nvPr/>
          </p:nvSpPr>
          <p:spPr bwMode="auto">
            <a:xfrm>
              <a:off x="1031684" y="201882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100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Rectangle 41"/>
            <p:cNvSpPr>
              <a:spLocks noChangeArrowheads="1"/>
            </p:cNvSpPr>
            <p:nvPr/>
          </p:nvSpPr>
          <p:spPr bwMode="auto">
            <a:xfrm>
              <a:off x="1712372" y="2202112"/>
              <a:ext cx="948160" cy="3175200"/>
            </a:xfrm>
            <a:prstGeom prst="rect">
              <a:avLst/>
            </a:prstGeom>
            <a:solidFill>
              <a:srgbClr val="007774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5" name="Rectangle 56"/>
            <p:cNvSpPr>
              <a:spLocks noChangeArrowheads="1"/>
            </p:cNvSpPr>
            <p:nvPr/>
          </p:nvSpPr>
          <p:spPr bwMode="auto">
            <a:xfrm>
              <a:off x="2082257" y="1894594"/>
              <a:ext cx="2083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/>
                <a:t>99</a:t>
              </a:r>
              <a:endParaRPr lang="en-US" altLang="fr-FR" sz="1400"/>
            </a:p>
          </p:txBody>
        </p:sp>
        <p:sp>
          <p:nvSpPr>
            <p:cNvPr id="119" name="Rectangle 41"/>
            <p:cNvSpPr>
              <a:spLocks noChangeArrowheads="1"/>
            </p:cNvSpPr>
            <p:nvPr/>
          </p:nvSpPr>
          <p:spPr bwMode="auto">
            <a:xfrm>
              <a:off x="3204082" y="2203164"/>
              <a:ext cx="948160" cy="317414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2" name="Rectangle 41"/>
            <p:cNvSpPr>
              <a:spLocks noChangeArrowheads="1"/>
            </p:cNvSpPr>
            <p:nvPr/>
          </p:nvSpPr>
          <p:spPr bwMode="auto">
            <a:xfrm>
              <a:off x="4500101" y="2202112"/>
              <a:ext cx="948160" cy="3175200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4" name="Rectangle 56"/>
            <p:cNvSpPr>
              <a:spLocks noChangeArrowheads="1"/>
            </p:cNvSpPr>
            <p:nvPr/>
          </p:nvSpPr>
          <p:spPr bwMode="auto">
            <a:xfrm>
              <a:off x="3216049" y="1772816"/>
              <a:ext cx="924231" cy="42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620"/>
                </a:lnSpc>
                <a:buClrTx/>
                <a:buFontTx/>
                <a:buNone/>
              </a:pPr>
              <a:r>
                <a:rPr lang="en-US" altLang="fr-FR" sz="1600" b="1" dirty="0"/>
                <a:t>99</a:t>
              </a:r>
            </a:p>
            <a:p>
              <a:pPr algn="ctr" eaLnBrk="1" hangingPunct="1">
                <a:lnSpc>
                  <a:spcPts val="1620"/>
                </a:lnSpc>
                <a:buClrTx/>
                <a:buFontTx/>
                <a:buNone/>
              </a:pPr>
              <a:r>
                <a:rPr lang="en-US" altLang="fr-FR" sz="1600" b="1" dirty="0"/>
                <a:t>(97.7-99.7)</a:t>
              </a:r>
              <a:endParaRPr lang="en-US" altLang="fr-FR" sz="1400" dirty="0"/>
            </a:p>
          </p:txBody>
        </p:sp>
        <p:sp>
          <p:nvSpPr>
            <p:cNvPr id="127" name="Rectangle 41"/>
            <p:cNvSpPr>
              <a:spLocks noChangeArrowheads="1"/>
            </p:cNvSpPr>
            <p:nvPr/>
          </p:nvSpPr>
          <p:spPr bwMode="auto">
            <a:xfrm>
              <a:off x="7283921" y="2202112"/>
              <a:ext cx="948160" cy="3175200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41" name="Rectangle 56"/>
            <p:cNvSpPr>
              <a:spLocks noChangeArrowheads="1"/>
            </p:cNvSpPr>
            <p:nvPr/>
          </p:nvSpPr>
          <p:spPr bwMode="auto">
            <a:xfrm>
              <a:off x="7323288" y="1772816"/>
              <a:ext cx="869429" cy="42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620"/>
                </a:lnSpc>
                <a:buClrTx/>
                <a:buFontTx/>
                <a:buNone/>
              </a:pPr>
              <a:r>
                <a:rPr lang="en-US" altLang="fr-FR" sz="1600" b="1" dirty="0"/>
                <a:t>99.5</a:t>
              </a:r>
            </a:p>
            <a:p>
              <a:pPr algn="ctr" eaLnBrk="1" hangingPunct="1">
                <a:lnSpc>
                  <a:spcPts val="1620"/>
                </a:lnSpc>
                <a:buClrTx/>
                <a:buFontTx/>
                <a:buNone/>
              </a:pPr>
              <a:r>
                <a:rPr lang="en-US" altLang="fr-FR" sz="1600" b="1" dirty="0"/>
                <a:t>(97.3-100)</a:t>
              </a:r>
              <a:endParaRPr lang="en-US" altLang="fr-FR" sz="1400" dirty="0"/>
            </a:p>
          </p:txBody>
        </p:sp>
        <p:sp>
          <p:nvSpPr>
            <p:cNvPr id="142" name="Rectangle 41"/>
            <p:cNvSpPr>
              <a:spLocks noChangeArrowheads="1"/>
            </p:cNvSpPr>
            <p:nvPr/>
          </p:nvSpPr>
          <p:spPr bwMode="auto">
            <a:xfrm>
              <a:off x="5914471" y="2202112"/>
              <a:ext cx="948160" cy="3175200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8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54" name="Rectangle 56"/>
            <p:cNvSpPr>
              <a:spLocks noChangeArrowheads="1"/>
            </p:cNvSpPr>
            <p:nvPr/>
          </p:nvSpPr>
          <p:spPr bwMode="auto">
            <a:xfrm>
              <a:off x="4539469" y="1700808"/>
              <a:ext cx="869429" cy="42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620"/>
                </a:lnSpc>
                <a:buClrTx/>
                <a:buFontTx/>
                <a:buNone/>
              </a:pPr>
              <a:r>
                <a:rPr lang="en-US" altLang="fr-FR" sz="1600" b="1" dirty="0"/>
                <a:t>99.2</a:t>
              </a:r>
            </a:p>
            <a:p>
              <a:pPr algn="ctr" eaLnBrk="1" hangingPunct="1">
                <a:lnSpc>
                  <a:spcPts val="1620"/>
                </a:lnSpc>
                <a:buClrTx/>
                <a:buFontTx/>
                <a:buNone/>
              </a:pPr>
              <a:r>
                <a:rPr lang="en-US" altLang="fr-FR" sz="1600" b="1" dirty="0"/>
                <a:t>(95.5-100)</a:t>
              </a:r>
              <a:endParaRPr lang="en-US" altLang="fr-FR" sz="1400" dirty="0"/>
            </a:p>
          </p:txBody>
        </p:sp>
        <p:sp>
          <p:nvSpPr>
            <p:cNvPr id="155" name="Rectangle 56"/>
            <p:cNvSpPr>
              <a:spLocks noChangeArrowheads="1"/>
            </p:cNvSpPr>
            <p:nvPr/>
          </p:nvSpPr>
          <p:spPr bwMode="auto">
            <a:xfrm>
              <a:off x="5926437" y="1772816"/>
              <a:ext cx="924231" cy="42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620"/>
                </a:lnSpc>
                <a:buClrTx/>
                <a:buFontTx/>
                <a:buNone/>
              </a:pPr>
              <a:r>
                <a:rPr lang="en-US" altLang="fr-FR" sz="1600" b="1" dirty="0"/>
                <a:t>98.8</a:t>
              </a:r>
            </a:p>
            <a:p>
              <a:pPr algn="ctr" eaLnBrk="1" hangingPunct="1">
                <a:lnSpc>
                  <a:spcPts val="1620"/>
                </a:lnSpc>
                <a:buClrTx/>
                <a:buFontTx/>
                <a:buNone/>
              </a:pPr>
              <a:r>
                <a:rPr lang="en-US" altLang="fr-FR" sz="1600" b="1" dirty="0"/>
                <a:t>(97.3-99.6)</a:t>
              </a:r>
              <a:endParaRPr lang="en-US" altLang="fr-FR" sz="1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558739" y="5424488"/>
              <a:ext cx="23884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algn="ctr" eaLnBrk="1" hangingPunct="1">
                <a:buClrTx/>
                <a:buFontTx/>
                <a:buNone/>
                <a:defRPr sz="1600" b="1">
                  <a:latin typeface="+mn-lt"/>
                </a:defRPr>
              </a:lvl1pPr>
              <a:lvl2pPr marL="742950" indent="-285750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r>
                <a:rPr lang="en-US" sz="1400"/>
                <a:t>No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819619" y="5424488"/>
              <a:ext cx="30912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algn="ctr" eaLnBrk="1" hangingPunct="1">
                <a:buClrTx/>
                <a:buFontTx/>
                <a:buNone/>
                <a:defRPr sz="1600" b="1">
                  <a:latin typeface="+mn-lt"/>
                </a:defRPr>
              </a:lvl1pPr>
              <a:lvl2pPr marL="742950" indent="-285750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r>
                <a:rPr lang="en-US" sz="1400"/>
                <a:t>Yes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149704" y="5424488"/>
              <a:ext cx="47769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algn="ctr" eaLnBrk="1" hangingPunct="1">
                <a:buClrTx/>
                <a:buFontTx/>
                <a:buNone/>
                <a:defRPr sz="1600" b="1">
                  <a:latin typeface="+mn-lt"/>
                </a:defRPr>
              </a:lvl1pPr>
              <a:lvl2pPr marL="742950" indent="-285750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r>
                <a:rPr lang="en-US" sz="1400"/>
                <a:t>Naïve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225804" y="5424488"/>
              <a:ext cx="106439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algn="ctr" eaLnBrk="1" hangingPunct="1">
                <a:buClrTx/>
                <a:buFontTx/>
                <a:buNone/>
                <a:defRPr sz="1600" b="1">
                  <a:latin typeface="+mn-lt"/>
                </a:defRPr>
              </a:lvl1pPr>
              <a:lvl2pPr marL="742950" indent="-285750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r>
                <a:rPr lang="en-US" sz="1400"/>
                <a:t>Experienced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979921" y="5424488"/>
              <a:ext cx="41306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algn="ctr" eaLnBrk="1" hangingPunct="1">
                <a:buClrTx/>
                <a:buFontTx/>
                <a:buNone/>
                <a:defRPr sz="1600" b="1">
                  <a:latin typeface="+mn-lt"/>
                </a:defRPr>
              </a:lvl1pPr>
              <a:lvl2pPr marL="742950" indent="-285750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r>
                <a:rPr lang="en-US" sz="1400"/>
                <a:t>Total</a:t>
              </a:r>
            </a:p>
          </p:txBody>
        </p:sp>
        <p:cxnSp>
          <p:nvCxnSpPr>
            <p:cNvPr id="18448" name="Straight Connector 76"/>
            <p:cNvCxnSpPr>
              <a:cxnSpLocks noChangeShapeType="1"/>
            </p:cNvCxnSpPr>
            <p:nvPr/>
          </p:nvCxnSpPr>
          <p:spPr bwMode="auto">
            <a:xfrm>
              <a:off x="3254391" y="5715326"/>
              <a:ext cx="2201863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TextBox 77"/>
            <p:cNvSpPr txBox="1"/>
            <p:nvPr/>
          </p:nvSpPr>
          <p:spPr>
            <a:xfrm>
              <a:off x="3954083" y="5793488"/>
              <a:ext cx="78818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algn="ctr" eaLnBrk="1" hangingPunct="1">
                <a:buClrTx/>
                <a:buFontTx/>
                <a:buNone/>
                <a:defRPr sz="1600" b="1">
                  <a:latin typeface="+mn-lt"/>
                </a:defRPr>
              </a:lvl1pPr>
              <a:lvl2pPr marL="742950" indent="-285750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r>
                <a:rPr lang="en-US" sz="1400" dirty="0"/>
                <a:t>Cirrhosis</a:t>
              </a:r>
            </a:p>
          </p:txBody>
        </p:sp>
        <p:cxnSp>
          <p:nvCxnSpPr>
            <p:cNvPr id="18450" name="Straight Connector 78"/>
            <p:cNvCxnSpPr>
              <a:cxnSpLocks noChangeShapeType="1"/>
            </p:cNvCxnSpPr>
            <p:nvPr/>
          </p:nvCxnSpPr>
          <p:spPr bwMode="auto">
            <a:xfrm>
              <a:off x="6012160" y="5715326"/>
              <a:ext cx="2201863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0" name="TextBox 79"/>
            <p:cNvSpPr txBox="1"/>
            <p:nvPr/>
          </p:nvSpPr>
          <p:spPr>
            <a:xfrm>
              <a:off x="6282715" y="5793488"/>
              <a:ext cx="152259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algn="ctr" eaLnBrk="1" hangingPunct="1">
                <a:buClrTx/>
                <a:buFontTx/>
                <a:buNone/>
                <a:defRPr sz="1600" b="1">
                  <a:latin typeface="+mn-lt"/>
                </a:defRPr>
              </a:lvl1pPr>
              <a:lvl2pPr marL="742950" indent="-285750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r>
                <a:rPr lang="en-US" sz="1400"/>
                <a:t>Treatment History</a:t>
              </a:r>
            </a:p>
          </p:txBody>
        </p:sp>
        <p:sp>
          <p:nvSpPr>
            <p:cNvPr id="102" name="Line 48"/>
            <p:cNvSpPr>
              <a:spLocks noChangeShapeType="1"/>
            </p:cNvSpPr>
            <p:nvPr/>
          </p:nvSpPr>
          <p:spPr bwMode="auto">
            <a:xfrm>
              <a:off x="1397038" y="5376918"/>
              <a:ext cx="10325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56" name="Line 54"/>
            <p:cNvSpPr>
              <a:spLocks noChangeShapeType="1"/>
            </p:cNvSpPr>
            <p:nvPr/>
          </p:nvSpPr>
          <p:spPr bwMode="auto">
            <a:xfrm>
              <a:off x="1500288" y="5376918"/>
              <a:ext cx="706100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cxnSp>
          <p:nvCxnSpPr>
            <p:cNvPr id="18453" name="Straight Connector 35"/>
            <p:cNvCxnSpPr>
              <a:cxnSpLocks noChangeShapeType="1"/>
            </p:cNvCxnSpPr>
            <p:nvPr/>
          </p:nvCxnSpPr>
          <p:spPr bwMode="auto">
            <a:xfrm flipV="1">
              <a:off x="3678162" y="4799655"/>
              <a:ext cx="0" cy="21352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4" name="Rectangle 136"/>
            <p:cNvSpPr>
              <a:spLocks noChangeArrowheads="1"/>
            </p:cNvSpPr>
            <p:nvPr/>
          </p:nvSpPr>
          <p:spPr bwMode="auto">
            <a:xfrm>
              <a:off x="2826197" y="4009080"/>
              <a:ext cx="1601787" cy="7905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/>
            <a:p>
              <a:pPr>
                <a:lnSpc>
                  <a:spcPct val="95000"/>
                </a:lnSpc>
              </a:pPr>
              <a:r>
                <a:rPr lang="en-US" sz="1200" b="1" dirty="0">
                  <a:solidFill>
                    <a:srgbClr val="FFFFFF"/>
                  </a:solidFill>
                </a:rPr>
                <a:t>1 relapse</a:t>
              </a:r>
            </a:p>
            <a:p>
              <a:pPr>
                <a:lnSpc>
                  <a:spcPct val="95000"/>
                </a:lnSpc>
              </a:pPr>
              <a:r>
                <a:rPr lang="en-US" sz="1200" b="1" dirty="0">
                  <a:solidFill>
                    <a:srgbClr val="FFFFFF"/>
                  </a:solidFill>
                </a:rPr>
                <a:t>1 death</a:t>
              </a:r>
            </a:p>
            <a:p>
              <a:pPr>
                <a:lnSpc>
                  <a:spcPct val="95000"/>
                </a:lnSpc>
              </a:pPr>
              <a:r>
                <a:rPr lang="en-US" sz="1200" b="1" dirty="0">
                  <a:solidFill>
                    <a:srgbClr val="FFFFFF"/>
                  </a:solidFill>
                </a:rPr>
                <a:t>1 withdrew consent</a:t>
              </a:r>
            </a:p>
            <a:p>
              <a:pPr>
                <a:lnSpc>
                  <a:spcPct val="95000"/>
                </a:lnSpc>
              </a:pPr>
              <a:r>
                <a:rPr lang="en-US" sz="1200" b="1" dirty="0">
                  <a:solidFill>
                    <a:srgbClr val="FFFFFF"/>
                  </a:solidFill>
                </a:rPr>
                <a:t>2 lost to follow-up</a:t>
              </a:r>
            </a:p>
          </p:txBody>
        </p:sp>
        <p:cxnSp>
          <p:nvCxnSpPr>
            <p:cNvPr id="18457" name="Straight Connector 93"/>
            <p:cNvCxnSpPr>
              <a:cxnSpLocks noChangeShapeType="1"/>
            </p:cNvCxnSpPr>
            <p:nvPr/>
          </p:nvCxnSpPr>
          <p:spPr bwMode="auto">
            <a:xfrm flipV="1">
              <a:off x="6388551" y="4802830"/>
              <a:ext cx="0" cy="210346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8" name="Rectangle 136"/>
            <p:cNvSpPr>
              <a:spLocks noChangeArrowheads="1"/>
            </p:cNvSpPr>
            <p:nvPr/>
          </p:nvSpPr>
          <p:spPr bwMode="auto">
            <a:xfrm>
              <a:off x="5593731" y="4013842"/>
              <a:ext cx="1601787" cy="78898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/>
            <a:p>
              <a:pPr>
                <a:lnSpc>
                  <a:spcPct val="95000"/>
                </a:lnSpc>
              </a:pPr>
              <a:r>
                <a:rPr lang="en-US" sz="1200" b="1" dirty="0">
                  <a:solidFill>
                    <a:srgbClr val="FFFFFF"/>
                  </a:solidFill>
                </a:rPr>
                <a:t>1 relapse</a:t>
              </a:r>
            </a:p>
            <a:p>
              <a:pPr>
                <a:lnSpc>
                  <a:spcPct val="95000"/>
                </a:lnSpc>
              </a:pPr>
              <a:r>
                <a:rPr lang="en-US" sz="1200" b="1" dirty="0">
                  <a:solidFill>
                    <a:srgbClr val="FFFFFF"/>
                  </a:solidFill>
                </a:rPr>
                <a:t>1 death</a:t>
              </a:r>
            </a:p>
            <a:p>
              <a:pPr>
                <a:lnSpc>
                  <a:spcPct val="95000"/>
                </a:lnSpc>
              </a:pPr>
              <a:r>
                <a:rPr lang="en-US" sz="1200" b="1" dirty="0">
                  <a:solidFill>
                    <a:srgbClr val="FFFFFF"/>
                  </a:solidFill>
                </a:rPr>
                <a:t>1 withdrew consent</a:t>
              </a:r>
            </a:p>
            <a:p>
              <a:pPr>
                <a:lnSpc>
                  <a:spcPct val="95000"/>
                </a:lnSpc>
              </a:pPr>
              <a:r>
                <a:rPr lang="en-US" sz="1200" b="1" dirty="0">
                  <a:solidFill>
                    <a:srgbClr val="FFFFFF"/>
                  </a:solidFill>
                </a:rPr>
                <a:t>2 lost to follow-up</a:t>
              </a:r>
            </a:p>
          </p:txBody>
        </p:sp>
        <p:cxnSp>
          <p:nvCxnSpPr>
            <p:cNvPr id="18460" name="Straight Connector 89"/>
            <p:cNvCxnSpPr>
              <a:cxnSpLocks noChangeShapeType="1"/>
            </p:cNvCxnSpPr>
            <p:nvPr/>
          </p:nvCxnSpPr>
          <p:spPr bwMode="auto">
            <a:xfrm flipH="1" flipV="1">
              <a:off x="7756489" y="4833188"/>
              <a:ext cx="3025" cy="251996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1" name="Straight Connector 94"/>
            <p:cNvCxnSpPr>
              <a:cxnSpLocks noChangeShapeType="1"/>
            </p:cNvCxnSpPr>
            <p:nvPr/>
          </p:nvCxnSpPr>
          <p:spPr bwMode="auto">
            <a:xfrm flipH="1" flipV="1">
              <a:off x="4974181" y="4833188"/>
              <a:ext cx="0" cy="251996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2" name="Rectangle 136"/>
            <p:cNvSpPr>
              <a:spLocks noChangeArrowheads="1"/>
            </p:cNvSpPr>
            <p:nvPr/>
          </p:nvSpPr>
          <p:spPr bwMode="auto">
            <a:xfrm>
              <a:off x="4572000" y="4536324"/>
              <a:ext cx="806450" cy="29686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/>
            <a:p>
              <a:pPr algn="ctr">
                <a:lnSpc>
                  <a:spcPct val="95000"/>
                </a:lnSpc>
              </a:pPr>
              <a:r>
                <a:rPr lang="en-US" sz="1200" b="1">
                  <a:solidFill>
                    <a:srgbClr val="FFFFFF"/>
                  </a:solidFill>
                </a:rPr>
                <a:t>1 relapse</a:t>
              </a:r>
            </a:p>
          </p:txBody>
        </p:sp>
        <p:sp>
          <p:nvSpPr>
            <p:cNvPr id="18463" name="Rectangle 136"/>
            <p:cNvSpPr>
              <a:spLocks noChangeArrowheads="1"/>
            </p:cNvSpPr>
            <p:nvPr/>
          </p:nvSpPr>
          <p:spPr bwMode="auto">
            <a:xfrm>
              <a:off x="7364363" y="4536324"/>
              <a:ext cx="808037" cy="29686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/>
            <a:p>
              <a:pPr algn="ctr">
                <a:lnSpc>
                  <a:spcPct val="95000"/>
                </a:lnSpc>
              </a:pPr>
              <a:r>
                <a:rPr lang="en-US" sz="1200" b="1" dirty="0">
                  <a:solidFill>
                    <a:srgbClr val="FFFFFF"/>
                  </a:solidFill>
                </a:rPr>
                <a:t>1 relapse</a:t>
              </a:r>
            </a:p>
          </p:txBody>
        </p:sp>
        <p:sp>
          <p:nvSpPr>
            <p:cNvPr id="157" name="TextBox 1"/>
            <p:cNvSpPr txBox="1"/>
            <p:nvPr/>
          </p:nvSpPr>
          <p:spPr>
            <a:xfrm>
              <a:off x="1754652" y="5055180"/>
              <a:ext cx="863600" cy="318036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rgbClr val="FFFFFF"/>
                  </a:solidFill>
                  <a:latin typeface="Arial"/>
                </a:rPr>
                <a:t>624</a:t>
              </a:r>
            </a:p>
          </p:txBody>
        </p:sp>
        <p:sp>
          <p:nvSpPr>
            <p:cNvPr id="158" name="TextBox 1"/>
            <p:cNvSpPr txBox="1"/>
            <p:nvPr/>
          </p:nvSpPr>
          <p:spPr>
            <a:xfrm>
              <a:off x="3246362" y="5055180"/>
              <a:ext cx="863600" cy="318036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rgbClr val="FFFFFF"/>
                  </a:solidFill>
                  <a:latin typeface="Arial"/>
                </a:rPr>
                <a:t>501</a:t>
              </a:r>
            </a:p>
          </p:txBody>
        </p:sp>
        <p:sp>
          <p:nvSpPr>
            <p:cNvPr id="159" name="TextBox 1"/>
            <p:cNvSpPr txBox="1"/>
            <p:nvPr/>
          </p:nvSpPr>
          <p:spPr>
            <a:xfrm>
              <a:off x="4543175" y="5055180"/>
              <a:ext cx="862013" cy="318036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rgbClr val="FFFFFF"/>
                  </a:solidFill>
                  <a:latin typeface="Arial"/>
                </a:rPr>
                <a:t>121</a:t>
              </a:r>
            </a:p>
          </p:txBody>
        </p:sp>
        <p:sp>
          <p:nvSpPr>
            <p:cNvPr id="160" name="TextBox 1"/>
            <p:cNvSpPr txBox="1"/>
            <p:nvPr/>
          </p:nvSpPr>
          <p:spPr>
            <a:xfrm>
              <a:off x="5957545" y="5055180"/>
              <a:ext cx="862013" cy="318036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b="1" dirty="0">
                  <a:solidFill>
                    <a:srgbClr val="FFFFFF"/>
                  </a:solidFill>
                </a:rPr>
                <a:t>423</a:t>
              </a:r>
            </a:p>
          </p:txBody>
        </p:sp>
        <p:sp>
          <p:nvSpPr>
            <p:cNvPr id="161" name="TextBox 1"/>
            <p:cNvSpPr txBox="1"/>
            <p:nvPr/>
          </p:nvSpPr>
          <p:spPr>
            <a:xfrm>
              <a:off x="7326995" y="5055180"/>
              <a:ext cx="862013" cy="318036"/>
            </a:xfrm>
            <a:prstGeom prst="rect">
              <a:avLst/>
            </a:prstGeom>
          </p:spPr>
          <p:txBody>
            <a:bodyPr anchor="ctr" anchorCtr="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b="1" dirty="0">
                  <a:solidFill>
                    <a:srgbClr val="FFFFFF"/>
                  </a:solidFill>
                </a:rPr>
                <a:t>201</a:t>
              </a:r>
            </a:p>
          </p:txBody>
        </p:sp>
      </p:grpSp>
      <p:sp>
        <p:nvSpPr>
          <p:cNvPr id="70" name="ZoneTexte 69"/>
          <p:cNvSpPr txBox="1"/>
          <p:nvPr/>
        </p:nvSpPr>
        <p:spPr>
          <a:xfrm>
            <a:off x="1331640" y="1825079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%</a:t>
            </a:r>
          </a:p>
        </p:txBody>
      </p:sp>
      <p:sp>
        <p:nvSpPr>
          <p:cNvPr id="60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/>
              <a:t>ASTRAL-1 </a:t>
            </a:r>
            <a:r>
              <a:rPr lang="fr-FR" dirty="0" err="1"/>
              <a:t>Study</a:t>
            </a:r>
            <a:r>
              <a:rPr lang="fr-FR" dirty="0"/>
              <a:t>: SOF/VEL in </a:t>
            </a:r>
            <a:r>
              <a:rPr lang="fr-FR" dirty="0" err="1"/>
              <a:t>genotype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1, 2, 4, 5 or 6 </a:t>
            </a:r>
          </a:p>
        </p:txBody>
      </p:sp>
      <p:sp>
        <p:nvSpPr>
          <p:cNvPr id="63" name="ZoneTexte 69"/>
          <p:cNvSpPr txBox="1">
            <a:spLocks noChangeArrowheads="1"/>
          </p:cNvSpPr>
          <p:nvPr/>
        </p:nvSpPr>
        <p:spPr bwMode="auto">
          <a:xfrm>
            <a:off x="5973276" y="6585874"/>
            <a:ext cx="314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Feld JJ. N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J Med. 2015;373:2599-607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7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08316" y="1295400"/>
            <a:ext cx="6289287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 of patients with </a:t>
            </a:r>
            <a:r>
              <a:rPr lang="en-US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relapse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524955"/>
              </p:ext>
            </p:extLst>
          </p:nvPr>
        </p:nvGraphicFramePr>
        <p:xfrm>
          <a:off x="266760" y="1844824"/>
          <a:ext cx="8219571" cy="31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2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3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52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63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25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21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400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344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2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21868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2234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8126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8126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310864"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Age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Sex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Race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GT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IL28B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HCV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RNA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Timing of </a:t>
                      </a:r>
                      <a:r>
                        <a:rPr lang="en-US" sz="1400" b="1" dirty="0" err="1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virologic</a:t>
                      </a:r>
                      <a:endParaRPr lang="en-US" sz="14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failure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HCV</a:t>
                      </a:r>
                      <a:b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treatment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history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Resistance-associated variants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6888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NS5A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NS5B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2368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BL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FU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BL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FU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56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1a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6.5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FU W4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Naïve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Q30R (2.6%)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Y93N (&gt; 99%)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M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Black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1b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Yes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TT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6.8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FU W4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PEG-IFN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b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+ </a:t>
                      </a: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RBV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Q30L (1.1%)</a:t>
                      </a:r>
                      <a:b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Q30R (98.7%)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L31M (&gt; 99%)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Q30R (&gt; 99%)</a:t>
                      </a:r>
                      <a:b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L31I (2.8%)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L31M (88.4%)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L31V (8.6%)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(72.3%)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296713" y="5085184"/>
            <a:ext cx="4385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HCV RNA in log</a:t>
            </a:r>
            <a:r>
              <a:rPr lang="en-US" sz="1400" baseline="-25000" dirty="0"/>
              <a:t>10</a:t>
            </a:r>
            <a:r>
              <a:rPr lang="en-US" sz="1400" dirty="0"/>
              <a:t> IU/ml; BL, baseline; FU, follow-up</a:t>
            </a:r>
          </a:p>
        </p:txBody>
      </p:sp>
      <p:sp>
        <p:nvSpPr>
          <p:cNvPr id="16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/>
              <a:t>ASTRAL-1 </a:t>
            </a:r>
            <a:r>
              <a:rPr lang="fr-FR" dirty="0" err="1"/>
              <a:t>Study</a:t>
            </a:r>
            <a:r>
              <a:rPr lang="fr-FR" dirty="0"/>
              <a:t>: SOF/VEL in </a:t>
            </a:r>
            <a:r>
              <a:rPr lang="fr-FR" dirty="0" err="1"/>
              <a:t>genotype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1, 2, 4, 5 or 6 </a:t>
            </a:r>
          </a:p>
        </p:txBody>
      </p:sp>
      <p:sp>
        <p:nvSpPr>
          <p:cNvPr id="18" name="ZoneTexte 69"/>
          <p:cNvSpPr txBox="1">
            <a:spLocks noChangeArrowheads="1"/>
          </p:cNvSpPr>
          <p:nvPr/>
        </p:nvSpPr>
        <p:spPr bwMode="auto">
          <a:xfrm>
            <a:off x="5973276" y="6585874"/>
            <a:ext cx="314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Feld JJ. N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J Med. 2015;373:2599-607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8613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828120"/>
              </p:ext>
            </p:extLst>
          </p:nvPr>
        </p:nvGraphicFramePr>
        <p:xfrm>
          <a:off x="1013014" y="1772816"/>
          <a:ext cx="7478013" cy="4539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02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25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5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6888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624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116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At least one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78%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 (2%)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3-4 adverse events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 (3%)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(&lt; 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due to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(&lt; 1%)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Anxiety attack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(2%)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(&lt;1%)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events in </a:t>
                      </a:r>
                      <a:r>
                        <a:rPr lang="en-US" sz="1400" b="1" u="sng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</a:t>
                      </a:r>
                      <a:r>
                        <a:rPr lang="en-US" sz="1400" b="1" u="none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10% of patients</a:t>
                      </a:r>
                      <a:endParaRPr lang="en-US" sz="1400" b="1" u="none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Nasopharyngitis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Hematologic abnormalities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&lt;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10 g/dl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(&lt; 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Lymphocyte count 350-500/mm</a:t>
                      </a:r>
                      <a:r>
                        <a:rPr lang="en-US" sz="1400" b="1" baseline="30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 (&lt; 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Neutrophil count 500-750/mm</a:t>
                      </a:r>
                      <a:r>
                        <a:rPr lang="en-US" sz="1400" b="1" baseline="30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(1%)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Platelet count 25 000-50 000/mm</a:t>
                      </a:r>
                      <a:r>
                        <a:rPr lang="en-US" sz="1400" b="1" baseline="30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(&lt; 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077668" y="1196752"/>
            <a:ext cx="7272475" cy="40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hematologic abnormalities, N (%)</a:t>
            </a:r>
          </a:p>
        </p:txBody>
      </p:sp>
      <p:sp>
        <p:nvSpPr>
          <p:cNvPr id="14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/>
              <a:t>ASTRAL-1 </a:t>
            </a:r>
            <a:r>
              <a:rPr lang="fr-FR" dirty="0" err="1"/>
              <a:t>Study</a:t>
            </a:r>
            <a:r>
              <a:rPr lang="fr-FR" dirty="0"/>
              <a:t>: SOF/VEL in </a:t>
            </a:r>
            <a:r>
              <a:rPr lang="fr-FR" dirty="0" err="1"/>
              <a:t>genotype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1, 2, 4, 5 or 6 </a:t>
            </a:r>
          </a:p>
        </p:txBody>
      </p: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5973276" y="6585874"/>
            <a:ext cx="314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Feld JJ. N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J Med. 2015;373:2599-607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3"/>
          <p:cNvSpPr>
            <a:spLocks/>
          </p:cNvSpPr>
          <p:nvPr/>
        </p:nvSpPr>
        <p:spPr bwMode="auto">
          <a:xfrm>
            <a:off x="727374" y="1500504"/>
            <a:ext cx="2916989" cy="1614276"/>
          </a:xfrm>
          <a:custGeom>
            <a:avLst/>
            <a:gdLst>
              <a:gd name="T0" fmla="*/ 0 w 1935"/>
              <a:gd name="T1" fmla="*/ 0 h 1208"/>
              <a:gd name="T2" fmla="*/ 0 w 1935"/>
              <a:gd name="T3" fmla="*/ 1208 h 1208"/>
              <a:gd name="T4" fmla="*/ 1935 w 1935"/>
              <a:gd name="T5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5" h="1208">
                <a:moveTo>
                  <a:pt x="0" y="0"/>
                </a:moveTo>
                <a:lnTo>
                  <a:pt x="0" y="1208"/>
                </a:lnTo>
                <a:lnTo>
                  <a:pt x="1935" y="1208"/>
                </a:lnTo>
              </a:path>
            </a:pathLst>
          </a:cu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4" name="Line 33"/>
          <p:cNvSpPr>
            <a:spLocks noChangeShapeType="1"/>
          </p:cNvSpPr>
          <p:nvPr/>
        </p:nvSpPr>
        <p:spPr bwMode="auto">
          <a:xfrm flipV="1">
            <a:off x="2994636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5" name="Line 34"/>
          <p:cNvSpPr>
            <a:spLocks noChangeShapeType="1"/>
          </p:cNvSpPr>
          <p:nvPr/>
        </p:nvSpPr>
        <p:spPr bwMode="auto">
          <a:xfrm flipV="1">
            <a:off x="2669018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7" name="Line 35"/>
          <p:cNvSpPr>
            <a:spLocks noChangeShapeType="1"/>
          </p:cNvSpPr>
          <p:nvPr/>
        </p:nvSpPr>
        <p:spPr bwMode="auto">
          <a:xfrm flipV="1">
            <a:off x="2344909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Line 36"/>
          <p:cNvSpPr>
            <a:spLocks noChangeShapeType="1"/>
          </p:cNvSpPr>
          <p:nvPr/>
        </p:nvSpPr>
        <p:spPr bwMode="auto">
          <a:xfrm flipV="1">
            <a:off x="3644363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9" name="Line 37"/>
          <p:cNvSpPr>
            <a:spLocks noChangeShapeType="1"/>
          </p:cNvSpPr>
          <p:nvPr/>
        </p:nvSpPr>
        <p:spPr bwMode="auto">
          <a:xfrm flipV="1">
            <a:off x="3318746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1" name="Line 45"/>
          <p:cNvSpPr>
            <a:spLocks noChangeShapeType="1"/>
          </p:cNvSpPr>
          <p:nvPr/>
        </p:nvSpPr>
        <p:spPr bwMode="auto">
          <a:xfrm flipV="1">
            <a:off x="1051485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2" name="Line 46"/>
          <p:cNvSpPr>
            <a:spLocks noChangeShapeType="1"/>
          </p:cNvSpPr>
          <p:nvPr/>
        </p:nvSpPr>
        <p:spPr bwMode="auto">
          <a:xfrm flipV="1">
            <a:off x="727374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3" name="Line 47"/>
          <p:cNvSpPr>
            <a:spLocks noChangeShapeType="1"/>
          </p:cNvSpPr>
          <p:nvPr/>
        </p:nvSpPr>
        <p:spPr bwMode="auto">
          <a:xfrm flipV="1">
            <a:off x="2023814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4" name="Line 48"/>
          <p:cNvSpPr>
            <a:spLocks noChangeShapeType="1"/>
          </p:cNvSpPr>
          <p:nvPr/>
        </p:nvSpPr>
        <p:spPr bwMode="auto">
          <a:xfrm flipV="1">
            <a:off x="1699704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5" name="Line 49"/>
          <p:cNvSpPr>
            <a:spLocks noChangeShapeType="1"/>
          </p:cNvSpPr>
          <p:nvPr/>
        </p:nvSpPr>
        <p:spPr bwMode="auto">
          <a:xfrm flipV="1">
            <a:off x="1375594" y="3114780"/>
            <a:ext cx="0" cy="52117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1" name="Line 55"/>
          <p:cNvSpPr>
            <a:spLocks noChangeShapeType="1"/>
          </p:cNvSpPr>
          <p:nvPr/>
        </p:nvSpPr>
        <p:spPr bwMode="auto">
          <a:xfrm>
            <a:off x="661045" y="1511195"/>
            <a:ext cx="6632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4" name="Line 68"/>
          <p:cNvSpPr>
            <a:spLocks noChangeShapeType="1"/>
          </p:cNvSpPr>
          <p:nvPr/>
        </p:nvSpPr>
        <p:spPr bwMode="auto">
          <a:xfrm>
            <a:off x="661045" y="1777123"/>
            <a:ext cx="6632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5" name="Line 69"/>
          <p:cNvSpPr>
            <a:spLocks noChangeShapeType="1"/>
          </p:cNvSpPr>
          <p:nvPr/>
        </p:nvSpPr>
        <p:spPr bwMode="auto">
          <a:xfrm>
            <a:off x="661045" y="2045723"/>
            <a:ext cx="6632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6" name="Line 70"/>
          <p:cNvSpPr>
            <a:spLocks noChangeShapeType="1"/>
          </p:cNvSpPr>
          <p:nvPr/>
        </p:nvSpPr>
        <p:spPr bwMode="auto">
          <a:xfrm>
            <a:off x="661045" y="2312987"/>
            <a:ext cx="6632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7" name="Line 71"/>
          <p:cNvSpPr>
            <a:spLocks noChangeShapeType="1"/>
          </p:cNvSpPr>
          <p:nvPr/>
        </p:nvSpPr>
        <p:spPr bwMode="auto">
          <a:xfrm>
            <a:off x="661045" y="2578915"/>
            <a:ext cx="6632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8" name="Line 72"/>
          <p:cNvSpPr>
            <a:spLocks noChangeShapeType="1"/>
          </p:cNvSpPr>
          <p:nvPr/>
        </p:nvSpPr>
        <p:spPr bwMode="auto">
          <a:xfrm>
            <a:off x="661045" y="2847515"/>
            <a:ext cx="6632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9" name="Line 73"/>
          <p:cNvSpPr>
            <a:spLocks noChangeShapeType="1"/>
          </p:cNvSpPr>
          <p:nvPr/>
        </p:nvSpPr>
        <p:spPr bwMode="auto">
          <a:xfrm>
            <a:off x="661045" y="3114780"/>
            <a:ext cx="6632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6" name="Line 80"/>
          <p:cNvSpPr>
            <a:spLocks noChangeShapeType="1"/>
          </p:cNvSpPr>
          <p:nvPr/>
        </p:nvSpPr>
        <p:spPr bwMode="auto">
          <a:xfrm>
            <a:off x="1699704" y="1980244"/>
            <a:ext cx="0" cy="1134537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0" name="Line 84"/>
          <p:cNvSpPr>
            <a:spLocks noChangeShapeType="1"/>
          </p:cNvSpPr>
          <p:nvPr/>
        </p:nvSpPr>
        <p:spPr bwMode="auto">
          <a:xfrm flipH="1">
            <a:off x="2157976" y="3707235"/>
            <a:ext cx="331647" cy="0"/>
          </a:xfrm>
          <a:prstGeom prst="line">
            <a:avLst/>
          </a:prstGeom>
          <a:noFill/>
          <a:ln w="381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2" name="Line 86"/>
          <p:cNvSpPr>
            <a:spLocks noChangeShapeType="1"/>
          </p:cNvSpPr>
          <p:nvPr/>
        </p:nvSpPr>
        <p:spPr bwMode="auto">
          <a:xfrm flipH="1">
            <a:off x="2157976" y="3490130"/>
            <a:ext cx="331647" cy="0"/>
          </a:xfrm>
          <a:prstGeom prst="line">
            <a:avLst/>
          </a:prstGeom>
          <a:noFill/>
          <a:ln w="38100">
            <a:solidFill>
              <a:srgbClr val="00CC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4" name="Line 88"/>
          <p:cNvSpPr>
            <a:spLocks noChangeShapeType="1"/>
          </p:cNvSpPr>
          <p:nvPr/>
        </p:nvSpPr>
        <p:spPr bwMode="auto">
          <a:xfrm flipH="1">
            <a:off x="3256987" y="3707235"/>
            <a:ext cx="331647" cy="0"/>
          </a:xfrm>
          <a:prstGeom prst="line">
            <a:avLst/>
          </a:prstGeom>
          <a:noFill/>
          <a:ln w="38100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0" name="Line 94"/>
          <p:cNvSpPr>
            <a:spLocks noChangeShapeType="1"/>
          </p:cNvSpPr>
          <p:nvPr/>
        </p:nvSpPr>
        <p:spPr bwMode="auto">
          <a:xfrm flipH="1">
            <a:off x="3256987" y="3490130"/>
            <a:ext cx="331647" cy="0"/>
          </a:xfrm>
          <a:prstGeom prst="line">
            <a:avLst/>
          </a:prstGeom>
          <a:noFill/>
          <a:ln w="3810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6" name="Freeform 100"/>
          <p:cNvSpPr>
            <a:spLocks/>
          </p:cNvSpPr>
          <p:nvPr/>
        </p:nvSpPr>
        <p:spPr bwMode="auto">
          <a:xfrm>
            <a:off x="727374" y="2109866"/>
            <a:ext cx="2904929" cy="668160"/>
          </a:xfrm>
          <a:custGeom>
            <a:avLst/>
            <a:gdLst>
              <a:gd name="T0" fmla="*/ 1927 w 1927"/>
              <a:gd name="T1" fmla="*/ 0 h 500"/>
              <a:gd name="T2" fmla="*/ 1300 w 1927"/>
              <a:gd name="T3" fmla="*/ 136 h 500"/>
              <a:gd name="T4" fmla="*/ 860 w 1927"/>
              <a:gd name="T5" fmla="*/ 188 h 500"/>
              <a:gd name="T6" fmla="*/ 645 w 1927"/>
              <a:gd name="T7" fmla="*/ 424 h 500"/>
              <a:gd name="T8" fmla="*/ 436 w 1927"/>
              <a:gd name="T9" fmla="*/ 476 h 500"/>
              <a:gd name="T10" fmla="*/ 216 w 1927"/>
              <a:gd name="T11" fmla="*/ 383 h 500"/>
              <a:gd name="T12" fmla="*/ 0 w 1927"/>
              <a:gd name="T13" fmla="*/ 500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27" h="500">
                <a:moveTo>
                  <a:pt x="1927" y="0"/>
                </a:moveTo>
                <a:lnTo>
                  <a:pt x="1300" y="136"/>
                </a:lnTo>
                <a:lnTo>
                  <a:pt x="860" y="188"/>
                </a:lnTo>
                <a:lnTo>
                  <a:pt x="645" y="424"/>
                </a:lnTo>
                <a:lnTo>
                  <a:pt x="436" y="476"/>
                </a:lnTo>
                <a:lnTo>
                  <a:pt x="216" y="383"/>
                </a:lnTo>
                <a:lnTo>
                  <a:pt x="0" y="500"/>
                </a:lnTo>
              </a:path>
            </a:pathLst>
          </a:custGeom>
          <a:noFill/>
          <a:ln w="38100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0" name="Freeform 104"/>
          <p:cNvSpPr>
            <a:spLocks/>
          </p:cNvSpPr>
          <p:nvPr/>
        </p:nvSpPr>
        <p:spPr bwMode="auto">
          <a:xfrm>
            <a:off x="727374" y="1712979"/>
            <a:ext cx="2929049" cy="600008"/>
          </a:xfrm>
          <a:custGeom>
            <a:avLst/>
            <a:gdLst>
              <a:gd name="T0" fmla="*/ 1943 w 1943"/>
              <a:gd name="T1" fmla="*/ 0 h 449"/>
              <a:gd name="T2" fmla="*/ 1288 w 1943"/>
              <a:gd name="T3" fmla="*/ 205 h 449"/>
              <a:gd name="T4" fmla="*/ 858 w 1943"/>
              <a:gd name="T5" fmla="*/ 296 h 449"/>
              <a:gd name="T6" fmla="*/ 645 w 1943"/>
              <a:gd name="T7" fmla="*/ 296 h 449"/>
              <a:gd name="T8" fmla="*/ 425 w 1943"/>
              <a:gd name="T9" fmla="*/ 443 h 449"/>
              <a:gd name="T10" fmla="*/ 212 w 1943"/>
              <a:gd name="T11" fmla="*/ 412 h 449"/>
              <a:gd name="T12" fmla="*/ 0 w 1943"/>
              <a:gd name="T13" fmla="*/ 449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43" h="449">
                <a:moveTo>
                  <a:pt x="1943" y="0"/>
                </a:moveTo>
                <a:lnTo>
                  <a:pt x="1288" y="205"/>
                </a:lnTo>
                <a:lnTo>
                  <a:pt x="858" y="296"/>
                </a:lnTo>
                <a:lnTo>
                  <a:pt x="645" y="296"/>
                </a:lnTo>
                <a:lnTo>
                  <a:pt x="425" y="443"/>
                </a:lnTo>
                <a:lnTo>
                  <a:pt x="212" y="412"/>
                </a:lnTo>
                <a:lnTo>
                  <a:pt x="0" y="449"/>
                </a:lnTo>
              </a:path>
            </a:pathLst>
          </a:custGeom>
          <a:noFill/>
          <a:ln w="38100">
            <a:solidFill>
              <a:srgbClr val="00CC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4" name="Freeform 108"/>
          <p:cNvSpPr>
            <a:spLocks/>
          </p:cNvSpPr>
          <p:nvPr/>
        </p:nvSpPr>
        <p:spPr bwMode="auto">
          <a:xfrm>
            <a:off x="727374" y="2035032"/>
            <a:ext cx="1949182" cy="327399"/>
          </a:xfrm>
          <a:custGeom>
            <a:avLst/>
            <a:gdLst>
              <a:gd name="T0" fmla="*/ 1293 w 1293"/>
              <a:gd name="T1" fmla="*/ 245 h 245"/>
              <a:gd name="T2" fmla="*/ 865 w 1293"/>
              <a:gd name="T3" fmla="*/ 9 h 245"/>
              <a:gd name="T4" fmla="*/ 645 w 1293"/>
              <a:gd name="T5" fmla="*/ 168 h 245"/>
              <a:gd name="T6" fmla="*/ 443 w 1293"/>
              <a:gd name="T7" fmla="*/ 127 h 245"/>
              <a:gd name="T8" fmla="*/ 220 w 1293"/>
              <a:gd name="T9" fmla="*/ 0 h 245"/>
              <a:gd name="T10" fmla="*/ 0 w 1293"/>
              <a:gd name="T11" fmla="*/ 42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93" h="245">
                <a:moveTo>
                  <a:pt x="1293" y="245"/>
                </a:moveTo>
                <a:lnTo>
                  <a:pt x="865" y="9"/>
                </a:lnTo>
                <a:lnTo>
                  <a:pt x="645" y="168"/>
                </a:lnTo>
                <a:lnTo>
                  <a:pt x="443" y="127"/>
                </a:lnTo>
                <a:lnTo>
                  <a:pt x="220" y="0"/>
                </a:lnTo>
                <a:lnTo>
                  <a:pt x="0" y="42"/>
                </a:lnTo>
              </a:path>
            </a:pathLst>
          </a:custGeom>
          <a:noFill/>
          <a:ln w="3810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8" name="Freeform 112"/>
          <p:cNvSpPr>
            <a:spLocks/>
          </p:cNvSpPr>
          <p:nvPr/>
        </p:nvSpPr>
        <p:spPr bwMode="auto">
          <a:xfrm>
            <a:off x="727374" y="2312987"/>
            <a:ext cx="1941644" cy="591991"/>
          </a:xfrm>
          <a:custGeom>
            <a:avLst/>
            <a:gdLst>
              <a:gd name="T0" fmla="*/ 1288 w 1288"/>
              <a:gd name="T1" fmla="*/ 358 h 443"/>
              <a:gd name="T2" fmla="*/ 858 w 1288"/>
              <a:gd name="T3" fmla="*/ 400 h 443"/>
              <a:gd name="T4" fmla="*/ 645 w 1288"/>
              <a:gd name="T5" fmla="*/ 443 h 443"/>
              <a:gd name="T6" fmla="*/ 431 w 1288"/>
              <a:gd name="T7" fmla="*/ 324 h 443"/>
              <a:gd name="T8" fmla="*/ 223 w 1288"/>
              <a:gd name="T9" fmla="*/ 173 h 443"/>
              <a:gd name="T10" fmla="*/ 0 w 1288"/>
              <a:gd name="T11" fmla="*/ 0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8" h="443">
                <a:moveTo>
                  <a:pt x="1288" y="358"/>
                </a:moveTo>
                <a:lnTo>
                  <a:pt x="858" y="400"/>
                </a:lnTo>
                <a:lnTo>
                  <a:pt x="645" y="443"/>
                </a:lnTo>
                <a:lnTo>
                  <a:pt x="431" y="324"/>
                </a:lnTo>
                <a:lnTo>
                  <a:pt x="223" y="173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5" name="ZoneTexte 1114"/>
          <p:cNvSpPr txBox="1"/>
          <p:nvPr/>
        </p:nvSpPr>
        <p:spPr>
          <a:xfrm>
            <a:off x="393269" y="3014122"/>
            <a:ext cx="309313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48</a:t>
            </a:r>
          </a:p>
        </p:txBody>
      </p:sp>
      <p:sp>
        <p:nvSpPr>
          <p:cNvPr id="124" name="ZoneTexte 123"/>
          <p:cNvSpPr txBox="1"/>
          <p:nvPr/>
        </p:nvSpPr>
        <p:spPr>
          <a:xfrm>
            <a:off x="606961" y="3133489"/>
            <a:ext cx="242336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0</a:t>
            </a:r>
          </a:p>
        </p:txBody>
      </p:sp>
      <p:sp>
        <p:nvSpPr>
          <p:cNvPr id="125" name="ZoneTexte 124"/>
          <p:cNvSpPr txBox="1"/>
          <p:nvPr/>
        </p:nvSpPr>
        <p:spPr>
          <a:xfrm>
            <a:off x="931992" y="3133489"/>
            <a:ext cx="242337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4</a:t>
            </a:r>
          </a:p>
        </p:txBody>
      </p:sp>
      <p:sp>
        <p:nvSpPr>
          <p:cNvPr id="126" name="ZoneTexte 125"/>
          <p:cNvSpPr txBox="1"/>
          <p:nvPr/>
        </p:nvSpPr>
        <p:spPr>
          <a:xfrm>
            <a:off x="1257024" y="3133489"/>
            <a:ext cx="242336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8</a:t>
            </a:r>
          </a:p>
        </p:txBody>
      </p:sp>
      <p:sp>
        <p:nvSpPr>
          <p:cNvPr id="127" name="ZoneTexte 126"/>
          <p:cNvSpPr txBox="1"/>
          <p:nvPr/>
        </p:nvSpPr>
        <p:spPr>
          <a:xfrm>
            <a:off x="1548566" y="3133489"/>
            <a:ext cx="309314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12</a:t>
            </a:r>
          </a:p>
        </p:txBody>
      </p:sp>
      <p:sp>
        <p:nvSpPr>
          <p:cNvPr id="128" name="ZoneTexte 127"/>
          <p:cNvSpPr txBox="1"/>
          <p:nvPr/>
        </p:nvSpPr>
        <p:spPr>
          <a:xfrm>
            <a:off x="1873598" y="3133489"/>
            <a:ext cx="309314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16</a:t>
            </a:r>
          </a:p>
        </p:txBody>
      </p:sp>
      <p:sp>
        <p:nvSpPr>
          <p:cNvPr id="129" name="ZoneTexte 128"/>
          <p:cNvSpPr txBox="1"/>
          <p:nvPr/>
        </p:nvSpPr>
        <p:spPr>
          <a:xfrm>
            <a:off x="2198629" y="3133489"/>
            <a:ext cx="309314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20</a:t>
            </a:r>
          </a:p>
        </p:txBody>
      </p:sp>
      <p:sp>
        <p:nvSpPr>
          <p:cNvPr id="130" name="ZoneTexte 129"/>
          <p:cNvSpPr txBox="1"/>
          <p:nvPr/>
        </p:nvSpPr>
        <p:spPr>
          <a:xfrm>
            <a:off x="2523661" y="3133489"/>
            <a:ext cx="309314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24</a:t>
            </a:r>
          </a:p>
        </p:txBody>
      </p:sp>
      <p:sp>
        <p:nvSpPr>
          <p:cNvPr id="131" name="ZoneTexte 130"/>
          <p:cNvSpPr txBox="1"/>
          <p:nvPr/>
        </p:nvSpPr>
        <p:spPr>
          <a:xfrm>
            <a:off x="2848692" y="3133489"/>
            <a:ext cx="309314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28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3173723" y="3133489"/>
            <a:ext cx="309314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32</a:t>
            </a:r>
          </a:p>
        </p:txBody>
      </p:sp>
      <p:sp>
        <p:nvSpPr>
          <p:cNvPr id="133" name="ZoneTexte 132"/>
          <p:cNvSpPr txBox="1"/>
          <p:nvPr/>
        </p:nvSpPr>
        <p:spPr>
          <a:xfrm>
            <a:off x="3498752" y="3133489"/>
            <a:ext cx="309314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36</a:t>
            </a:r>
          </a:p>
        </p:txBody>
      </p:sp>
      <p:sp>
        <p:nvSpPr>
          <p:cNvPr id="134" name="ZoneTexte 133"/>
          <p:cNvSpPr txBox="1"/>
          <p:nvPr/>
        </p:nvSpPr>
        <p:spPr>
          <a:xfrm>
            <a:off x="393269" y="2747232"/>
            <a:ext cx="309313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49</a:t>
            </a:r>
          </a:p>
        </p:txBody>
      </p:sp>
      <p:sp>
        <p:nvSpPr>
          <p:cNvPr id="135" name="ZoneTexte 134"/>
          <p:cNvSpPr txBox="1"/>
          <p:nvPr/>
        </p:nvSpPr>
        <p:spPr>
          <a:xfrm>
            <a:off x="393269" y="2480341"/>
            <a:ext cx="309313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50</a:t>
            </a:r>
          </a:p>
        </p:txBody>
      </p:sp>
      <p:sp>
        <p:nvSpPr>
          <p:cNvPr id="136" name="ZoneTexte 135"/>
          <p:cNvSpPr txBox="1"/>
          <p:nvPr/>
        </p:nvSpPr>
        <p:spPr>
          <a:xfrm>
            <a:off x="393269" y="2213450"/>
            <a:ext cx="309313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51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393269" y="1946559"/>
            <a:ext cx="309313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52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393269" y="1679667"/>
            <a:ext cx="309313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53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393269" y="1412776"/>
            <a:ext cx="309313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54</a:t>
            </a:r>
          </a:p>
        </p:txBody>
      </p:sp>
      <p:sp>
        <p:nvSpPr>
          <p:cNvPr id="140" name="ZoneTexte 139"/>
          <p:cNvSpPr txBox="1"/>
          <p:nvPr/>
        </p:nvSpPr>
        <p:spPr>
          <a:xfrm>
            <a:off x="2410554" y="3454917"/>
            <a:ext cx="847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VEL/SOF</a:t>
            </a:r>
          </a:p>
        </p:txBody>
      </p:sp>
      <p:sp>
        <p:nvSpPr>
          <p:cNvPr id="142" name="ZoneTexte 141"/>
          <p:cNvSpPr txBox="1"/>
          <p:nvPr/>
        </p:nvSpPr>
        <p:spPr>
          <a:xfrm>
            <a:off x="3560242" y="3454917"/>
            <a:ext cx="723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placebo</a:t>
            </a:r>
          </a:p>
        </p:txBody>
      </p:sp>
      <p:sp>
        <p:nvSpPr>
          <p:cNvPr id="144" name="ZoneTexte 143"/>
          <p:cNvSpPr txBox="1"/>
          <p:nvPr/>
        </p:nvSpPr>
        <p:spPr>
          <a:xfrm>
            <a:off x="3654062" y="3014121"/>
            <a:ext cx="485890" cy="207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 err="1"/>
              <a:t>Week</a:t>
            </a:r>
            <a:endParaRPr lang="fr-FR" sz="1000" dirty="0"/>
          </a:p>
        </p:txBody>
      </p:sp>
      <p:sp>
        <p:nvSpPr>
          <p:cNvPr id="145" name="ZoneTexte 144"/>
          <p:cNvSpPr txBox="1"/>
          <p:nvPr/>
        </p:nvSpPr>
        <p:spPr>
          <a:xfrm>
            <a:off x="1240063" y="1484784"/>
            <a:ext cx="9373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End </a:t>
            </a:r>
            <a:br>
              <a:rPr lang="fr-FR" sz="1100" dirty="0"/>
            </a:br>
            <a:r>
              <a:rPr lang="fr-FR" sz="1100" dirty="0"/>
              <a:t>of </a:t>
            </a:r>
            <a:r>
              <a:rPr lang="fr-FR" sz="1100" dirty="0" err="1"/>
              <a:t>treatment</a:t>
            </a:r>
            <a:endParaRPr lang="fr-FR" sz="1100" dirty="0"/>
          </a:p>
        </p:txBody>
      </p:sp>
      <p:sp>
        <p:nvSpPr>
          <p:cNvPr id="11" name="Freeform 12"/>
          <p:cNvSpPr>
            <a:spLocks/>
          </p:cNvSpPr>
          <p:nvPr/>
        </p:nvSpPr>
        <p:spPr bwMode="auto">
          <a:xfrm>
            <a:off x="5471372" y="1628800"/>
            <a:ext cx="2730142" cy="1404000"/>
          </a:xfrm>
          <a:custGeom>
            <a:avLst/>
            <a:gdLst>
              <a:gd name="T0" fmla="*/ 0 w 1936"/>
              <a:gd name="T1" fmla="*/ 0 h 1206"/>
              <a:gd name="T2" fmla="*/ 0 w 1936"/>
              <a:gd name="T3" fmla="*/ 1206 h 1206"/>
              <a:gd name="T4" fmla="*/ 1936 w 1936"/>
              <a:gd name="T5" fmla="*/ 1206 h 1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6" h="1206">
                <a:moveTo>
                  <a:pt x="0" y="0"/>
                </a:moveTo>
                <a:lnTo>
                  <a:pt x="0" y="1206"/>
                </a:lnTo>
                <a:lnTo>
                  <a:pt x="1936" y="1206"/>
                </a:lnTo>
              </a:path>
            </a:pathLst>
          </a:cu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V="1">
            <a:off x="8201514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V="1">
            <a:off x="6682732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6985924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V="1">
            <a:off x="6382360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V="1">
            <a:off x="7895502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V="1">
            <a:off x="7592310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7289117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 flipV="1">
            <a:off x="6077757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flipV="1">
            <a:off x="5774565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V="1">
            <a:off x="5471372" y="3044045"/>
            <a:ext cx="0" cy="5270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3" name="Line 57"/>
          <p:cNvSpPr>
            <a:spLocks noChangeShapeType="1"/>
          </p:cNvSpPr>
          <p:nvPr/>
        </p:nvSpPr>
        <p:spPr bwMode="auto">
          <a:xfrm>
            <a:off x="5410734" y="2118598"/>
            <a:ext cx="6063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4" name="Line 58"/>
          <p:cNvSpPr>
            <a:spLocks noChangeShapeType="1"/>
          </p:cNvSpPr>
          <p:nvPr/>
        </p:nvSpPr>
        <p:spPr bwMode="auto">
          <a:xfrm>
            <a:off x="5410734" y="1811403"/>
            <a:ext cx="6063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5" name="Line 59"/>
          <p:cNvSpPr>
            <a:spLocks noChangeShapeType="1"/>
          </p:cNvSpPr>
          <p:nvPr/>
        </p:nvSpPr>
        <p:spPr bwMode="auto">
          <a:xfrm>
            <a:off x="5410734" y="2736849"/>
            <a:ext cx="6063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6" name="Line 60"/>
          <p:cNvSpPr>
            <a:spLocks noChangeShapeType="1"/>
          </p:cNvSpPr>
          <p:nvPr/>
        </p:nvSpPr>
        <p:spPr bwMode="auto">
          <a:xfrm>
            <a:off x="5410734" y="2428366"/>
            <a:ext cx="6063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7" name="Line 61"/>
          <p:cNvSpPr>
            <a:spLocks noChangeShapeType="1"/>
          </p:cNvSpPr>
          <p:nvPr/>
        </p:nvSpPr>
        <p:spPr bwMode="auto">
          <a:xfrm>
            <a:off x="5410734" y="3044045"/>
            <a:ext cx="60639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8" name="Line 82"/>
          <p:cNvSpPr>
            <a:spLocks noChangeShapeType="1"/>
          </p:cNvSpPr>
          <p:nvPr/>
        </p:nvSpPr>
        <p:spPr bwMode="auto">
          <a:xfrm>
            <a:off x="6382360" y="2125025"/>
            <a:ext cx="0" cy="919021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9" name="Line 83"/>
          <p:cNvSpPr>
            <a:spLocks noChangeShapeType="1"/>
          </p:cNvSpPr>
          <p:nvPr/>
        </p:nvSpPr>
        <p:spPr bwMode="auto">
          <a:xfrm flipH="1">
            <a:off x="6892895" y="3702223"/>
            <a:ext cx="310244" cy="0"/>
          </a:xfrm>
          <a:prstGeom prst="line">
            <a:avLst/>
          </a:prstGeom>
          <a:noFill/>
          <a:ln w="38100">
            <a:solidFill>
              <a:srgbClr val="00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1" name="Line 85"/>
          <p:cNvSpPr>
            <a:spLocks noChangeShapeType="1"/>
          </p:cNvSpPr>
          <p:nvPr/>
        </p:nvSpPr>
        <p:spPr bwMode="auto">
          <a:xfrm flipH="1">
            <a:off x="6895023" y="3423483"/>
            <a:ext cx="310243" cy="0"/>
          </a:xfrm>
          <a:prstGeom prst="line">
            <a:avLst/>
          </a:prstGeom>
          <a:noFill/>
          <a:ln w="38100">
            <a:solidFill>
              <a:srgbClr val="00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7" name="Line 91"/>
          <p:cNvSpPr>
            <a:spLocks noChangeShapeType="1"/>
          </p:cNvSpPr>
          <p:nvPr/>
        </p:nvSpPr>
        <p:spPr bwMode="auto">
          <a:xfrm flipH="1">
            <a:off x="8150187" y="3702223"/>
            <a:ext cx="310244" cy="0"/>
          </a:xfrm>
          <a:prstGeom prst="line">
            <a:avLst/>
          </a:prstGeom>
          <a:noFill/>
          <a:ln w="38100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9" name="Line 93"/>
          <p:cNvSpPr>
            <a:spLocks noChangeShapeType="1"/>
          </p:cNvSpPr>
          <p:nvPr/>
        </p:nvSpPr>
        <p:spPr bwMode="auto">
          <a:xfrm flipH="1">
            <a:off x="8150189" y="3423483"/>
            <a:ext cx="310243" cy="0"/>
          </a:xfrm>
          <a:prstGeom prst="line">
            <a:avLst/>
          </a:prstGeom>
          <a:noFill/>
          <a:ln w="3810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5" name="Freeform 99"/>
          <p:cNvSpPr>
            <a:spLocks/>
          </p:cNvSpPr>
          <p:nvPr/>
        </p:nvSpPr>
        <p:spPr bwMode="auto">
          <a:xfrm>
            <a:off x="5471374" y="1923227"/>
            <a:ext cx="2741424" cy="881745"/>
          </a:xfrm>
          <a:custGeom>
            <a:avLst/>
            <a:gdLst>
              <a:gd name="T0" fmla="*/ 1944 w 1944"/>
              <a:gd name="T1" fmla="*/ 0 h 686"/>
              <a:gd name="T2" fmla="*/ 1291 w 1944"/>
              <a:gd name="T3" fmla="*/ 146 h 686"/>
              <a:gd name="T4" fmla="*/ 867 w 1944"/>
              <a:gd name="T5" fmla="*/ 264 h 686"/>
              <a:gd name="T6" fmla="*/ 646 w 1944"/>
              <a:gd name="T7" fmla="*/ 479 h 686"/>
              <a:gd name="T8" fmla="*/ 437 w 1944"/>
              <a:gd name="T9" fmla="*/ 545 h 686"/>
              <a:gd name="T10" fmla="*/ 225 w 1944"/>
              <a:gd name="T11" fmla="*/ 513 h 686"/>
              <a:gd name="T12" fmla="*/ 0 w 1944"/>
              <a:gd name="T13" fmla="*/ 686 h 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44" h="686">
                <a:moveTo>
                  <a:pt x="1944" y="0"/>
                </a:moveTo>
                <a:lnTo>
                  <a:pt x="1291" y="146"/>
                </a:lnTo>
                <a:lnTo>
                  <a:pt x="867" y="264"/>
                </a:lnTo>
                <a:lnTo>
                  <a:pt x="646" y="479"/>
                </a:lnTo>
                <a:lnTo>
                  <a:pt x="437" y="545"/>
                </a:lnTo>
                <a:lnTo>
                  <a:pt x="225" y="513"/>
                </a:lnTo>
                <a:lnTo>
                  <a:pt x="0" y="686"/>
                </a:lnTo>
              </a:path>
            </a:pathLst>
          </a:custGeom>
          <a:noFill/>
          <a:ln w="38100">
            <a:solidFill>
              <a:srgbClr val="00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9" name="Freeform 103"/>
          <p:cNvSpPr>
            <a:spLocks/>
          </p:cNvSpPr>
          <p:nvPr/>
        </p:nvSpPr>
        <p:spPr bwMode="auto">
          <a:xfrm>
            <a:off x="5471374" y="1798549"/>
            <a:ext cx="2730143" cy="1096397"/>
          </a:xfrm>
          <a:custGeom>
            <a:avLst/>
            <a:gdLst>
              <a:gd name="T0" fmla="*/ 1936 w 1936"/>
              <a:gd name="T1" fmla="*/ 0 h 853"/>
              <a:gd name="T2" fmla="*/ 1291 w 1936"/>
              <a:gd name="T3" fmla="*/ 68 h 853"/>
              <a:gd name="T4" fmla="*/ 874 w 1936"/>
              <a:gd name="T5" fmla="*/ 335 h 853"/>
              <a:gd name="T6" fmla="*/ 646 w 1936"/>
              <a:gd name="T7" fmla="*/ 612 h 853"/>
              <a:gd name="T8" fmla="*/ 443 w 1936"/>
              <a:gd name="T9" fmla="*/ 723 h 853"/>
              <a:gd name="T10" fmla="*/ 214 w 1936"/>
              <a:gd name="T11" fmla="*/ 743 h 853"/>
              <a:gd name="T12" fmla="*/ 0 w 1936"/>
              <a:gd name="T13" fmla="*/ 853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6" h="853">
                <a:moveTo>
                  <a:pt x="1936" y="0"/>
                </a:moveTo>
                <a:lnTo>
                  <a:pt x="1291" y="68"/>
                </a:lnTo>
                <a:lnTo>
                  <a:pt x="874" y="335"/>
                </a:lnTo>
                <a:lnTo>
                  <a:pt x="646" y="612"/>
                </a:lnTo>
                <a:lnTo>
                  <a:pt x="443" y="723"/>
                </a:lnTo>
                <a:lnTo>
                  <a:pt x="214" y="743"/>
                </a:lnTo>
                <a:lnTo>
                  <a:pt x="0" y="853"/>
                </a:lnTo>
              </a:path>
            </a:pathLst>
          </a:custGeom>
          <a:noFill/>
          <a:ln w="38100">
            <a:solidFill>
              <a:srgbClr val="00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" name="Freeform 110"/>
          <p:cNvSpPr>
            <a:spLocks/>
          </p:cNvSpPr>
          <p:nvPr/>
        </p:nvSpPr>
        <p:spPr bwMode="auto">
          <a:xfrm>
            <a:off x="5471374" y="2268984"/>
            <a:ext cx="1821976" cy="357325"/>
          </a:xfrm>
          <a:custGeom>
            <a:avLst/>
            <a:gdLst>
              <a:gd name="T0" fmla="*/ 1292 w 1292"/>
              <a:gd name="T1" fmla="*/ 113 h 278"/>
              <a:gd name="T2" fmla="*/ 867 w 1292"/>
              <a:gd name="T3" fmla="*/ 257 h 278"/>
              <a:gd name="T4" fmla="*/ 646 w 1292"/>
              <a:gd name="T5" fmla="*/ 278 h 278"/>
              <a:gd name="T6" fmla="*/ 434 w 1292"/>
              <a:gd name="T7" fmla="*/ 221 h 278"/>
              <a:gd name="T8" fmla="*/ 217 w 1292"/>
              <a:gd name="T9" fmla="*/ 179 h 278"/>
              <a:gd name="T10" fmla="*/ 0 w 1292"/>
              <a:gd name="T11" fmla="*/ 0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92" h="278">
                <a:moveTo>
                  <a:pt x="1292" y="113"/>
                </a:moveTo>
                <a:lnTo>
                  <a:pt x="867" y="257"/>
                </a:lnTo>
                <a:lnTo>
                  <a:pt x="646" y="278"/>
                </a:lnTo>
                <a:lnTo>
                  <a:pt x="434" y="221"/>
                </a:lnTo>
                <a:lnTo>
                  <a:pt x="217" y="179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0" name="Freeform 114"/>
          <p:cNvSpPr>
            <a:spLocks/>
          </p:cNvSpPr>
          <p:nvPr/>
        </p:nvSpPr>
        <p:spPr bwMode="auto">
          <a:xfrm>
            <a:off x="5471374" y="2428368"/>
            <a:ext cx="1829027" cy="299485"/>
          </a:xfrm>
          <a:custGeom>
            <a:avLst/>
            <a:gdLst>
              <a:gd name="T0" fmla="*/ 1297 w 1297"/>
              <a:gd name="T1" fmla="*/ 167 h 233"/>
              <a:gd name="T2" fmla="*/ 867 w 1297"/>
              <a:gd name="T3" fmla="*/ 199 h 233"/>
              <a:gd name="T4" fmla="*/ 646 w 1297"/>
              <a:gd name="T5" fmla="*/ 233 h 233"/>
              <a:gd name="T6" fmla="*/ 439 w 1297"/>
              <a:gd name="T7" fmla="*/ 228 h 233"/>
              <a:gd name="T8" fmla="*/ 219 w 1297"/>
              <a:gd name="T9" fmla="*/ 0 h 233"/>
              <a:gd name="T10" fmla="*/ 0 w 1297"/>
              <a:gd name="T11" fmla="*/ 0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97" h="233">
                <a:moveTo>
                  <a:pt x="1297" y="167"/>
                </a:moveTo>
                <a:lnTo>
                  <a:pt x="867" y="199"/>
                </a:lnTo>
                <a:lnTo>
                  <a:pt x="646" y="233"/>
                </a:lnTo>
                <a:lnTo>
                  <a:pt x="439" y="228"/>
                </a:lnTo>
                <a:lnTo>
                  <a:pt x="219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6" name="ZoneTexte 145"/>
          <p:cNvSpPr txBox="1"/>
          <p:nvPr/>
        </p:nvSpPr>
        <p:spPr>
          <a:xfrm>
            <a:off x="5158500" y="2953654"/>
            <a:ext cx="289350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75</a:t>
            </a:r>
          </a:p>
        </p:txBody>
      </p:sp>
      <p:sp>
        <p:nvSpPr>
          <p:cNvPr id="147" name="ZoneTexte 146"/>
          <p:cNvSpPr txBox="1"/>
          <p:nvPr/>
        </p:nvSpPr>
        <p:spPr>
          <a:xfrm>
            <a:off x="5358401" y="3068467"/>
            <a:ext cx="226696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0</a:t>
            </a:r>
          </a:p>
        </p:txBody>
      </p:sp>
      <p:sp>
        <p:nvSpPr>
          <p:cNvPr id="148" name="ZoneTexte 147"/>
          <p:cNvSpPr txBox="1"/>
          <p:nvPr/>
        </p:nvSpPr>
        <p:spPr>
          <a:xfrm>
            <a:off x="5662455" y="3068467"/>
            <a:ext cx="226697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4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5966510" y="3068467"/>
            <a:ext cx="226696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8</a:t>
            </a:r>
          </a:p>
        </p:txBody>
      </p:sp>
      <p:sp>
        <p:nvSpPr>
          <p:cNvPr id="150" name="ZoneTexte 149"/>
          <p:cNvSpPr txBox="1"/>
          <p:nvPr/>
        </p:nvSpPr>
        <p:spPr>
          <a:xfrm>
            <a:off x="6239237" y="3068467"/>
            <a:ext cx="289351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12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6543292" y="3068467"/>
            <a:ext cx="289351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16</a:t>
            </a:r>
          </a:p>
        </p:txBody>
      </p:sp>
      <p:sp>
        <p:nvSpPr>
          <p:cNvPr id="152" name="ZoneTexte 151"/>
          <p:cNvSpPr txBox="1"/>
          <p:nvPr/>
        </p:nvSpPr>
        <p:spPr>
          <a:xfrm>
            <a:off x="6847347" y="3068467"/>
            <a:ext cx="289351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20</a:t>
            </a:r>
          </a:p>
        </p:txBody>
      </p:sp>
      <p:sp>
        <p:nvSpPr>
          <p:cNvPr id="153" name="ZoneTexte 152"/>
          <p:cNvSpPr txBox="1"/>
          <p:nvPr/>
        </p:nvSpPr>
        <p:spPr>
          <a:xfrm>
            <a:off x="7151401" y="3068467"/>
            <a:ext cx="289351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24</a:t>
            </a:r>
          </a:p>
        </p:txBody>
      </p:sp>
      <p:sp>
        <p:nvSpPr>
          <p:cNvPr id="154" name="ZoneTexte 153"/>
          <p:cNvSpPr txBox="1"/>
          <p:nvPr/>
        </p:nvSpPr>
        <p:spPr>
          <a:xfrm>
            <a:off x="7455456" y="3068467"/>
            <a:ext cx="289351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28</a:t>
            </a:r>
          </a:p>
        </p:txBody>
      </p:sp>
      <p:sp>
        <p:nvSpPr>
          <p:cNvPr id="155" name="ZoneTexte 154"/>
          <p:cNvSpPr txBox="1"/>
          <p:nvPr/>
        </p:nvSpPr>
        <p:spPr>
          <a:xfrm>
            <a:off x="7759511" y="3068467"/>
            <a:ext cx="289351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32</a:t>
            </a:r>
          </a:p>
        </p:txBody>
      </p:sp>
      <p:sp>
        <p:nvSpPr>
          <p:cNvPr id="156" name="ZoneTexte 155"/>
          <p:cNvSpPr txBox="1"/>
          <p:nvPr/>
        </p:nvSpPr>
        <p:spPr>
          <a:xfrm>
            <a:off x="8063563" y="3068467"/>
            <a:ext cx="289351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36</a:t>
            </a:r>
          </a:p>
        </p:txBody>
      </p:sp>
      <p:sp>
        <p:nvSpPr>
          <p:cNvPr id="157" name="ZoneTexte 156"/>
          <p:cNvSpPr txBox="1"/>
          <p:nvPr/>
        </p:nvSpPr>
        <p:spPr>
          <a:xfrm>
            <a:off x="5158500" y="2645604"/>
            <a:ext cx="289350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77</a:t>
            </a:r>
          </a:p>
        </p:txBody>
      </p:sp>
      <p:sp>
        <p:nvSpPr>
          <p:cNvPr id="158" name="ZoneTexte 157"/>
          <p:cNvSpPr txBox="1"/>
          <p:nvPr/>
        </p:nvSpPr>
        <p:spPr>
          <a:xfrm>
            <a:off x="5158500" y="2337552"/>
            <a:ext cx="289350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79</a:t>
            </a:r>
          </a:p>
        </p:txBody>
      </p:sp>
      <p:sp>
        <p:nvSpPr>
          <p:cNvPr id="159" name="ZoneTexte 158"/>
          <p:cNvSpPr txBox="1"/>
          <p:nvPr/>
        </p:nvSpPr>
        <p:spPr>
          <a:xfrm>
            <a:off x="5158500" y="2029501"/>
            <a:ext cx="289350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81</a:t>
            </a:r>
          </a:p>
        </p:txBody>
      </p:sp>
      <p:sp>
        <p:nvSpPr>
          <p:cNvPr id="161" name="ZoneTexte 160"/>
          <p:cNvSpPr txBox="1"/>
          <p:nvPr/>
        </p:nvSpPr>
        <p:spPr>
          <a:xfrm>
            <a:off x="5158500" y="1721449"/>
            <a:ext cx="289350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83</a:t>
            </a:r>
          </a:p>
        </p:txBody>
      </p:sp>
      <p:sp>
        <p:nvSpPr>
          <p:cNvPr id="163" name="ZoneTexte 162"/>
          <p:cNvSpPr txBox="1"/>
          <p:nvPr/>
        </p:nvSpPr>
        <p:spPr>
          <a:xfrm>
            <a:off x="7180926" y="3434517"/>
            <a:ext cx="847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VEL/SOF</a:t>
            </a:r>
          </a:p>
        </p:txBody>
      </p:sp>
      <p:sp>
        <p:nvSpPr>
          <p:cNvPr id="165" name="ZoneTexte 164"/>
          <p:cNvSpPr txBox="1"/>
          <p:nvPr/>
        </p:nvSpPr>
        <p:spPr>
          <a:xfrm>
            <a:off x="8402614" y="3434517"/>
            <a:ext cx="723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placebo</a:t>
            </a:r>
          </a:p>
        </p:txBody>
      </p:sp>
      <p:sp>
        <p:nvSpPr>
          <p:cNvPr id="167" name="ZoneTexte 166"/>
          <p:cNvSpPr txBox="1"/>
          <p:nvPr/>
        </p:nvSpPr>
        <p:spPr>
          <a:xfrm>
            <a:off x="8208850" y="2953654"/>
            <a:ext cx="454531" cy="199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 err="1"/>
              <a:t>Week</a:t>
            </a:r>
            <a:endParaRPr lang="fr-FR" sz="1000" dirty="0"/>
          </a:p>
        </p:txBody>
      </p:sp>
      <p:sp>
        <p:nvSpPr>
          <p:cNvPr id="168" name="ZoneTexte 167"/>
          <p:cNvSpPr txBox="1"/>
          <p:nvPr/>
        </p:nvSpPr>
        <p:spPr>
          <a:xfrm>
            <a:off x="5920396" y="1628800"/>
            <a:ext cx="9373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End </a:t>
            </a:r>
            <a:br>
              <a:rPr lang="fr-FR" sz="1100" dirty="0"/>
            </a:br>
            <a:r>
              <a:rPr lang="fr-FR" sz="1100" dirty="0"/>
              <a:t>of </a:t>
            </a:r>
            <a:r>
              <a:rPr lang="fr-FR" sz="1100" dirty="0" err="1"/>
              <a:t>treatment</a:t>
            </a:r>
            <a:endParaRPr lang="fr-FR" sz="1100" dirty="0"/>
          </a:p>
        </p:txBody>
      </p:sp>
      <p:sp>
        <p:nvSpPr>
          <p:cNvPr id="13" name="Freeform 14"/>
          <p:cNvSpPr>
            <a:spLocks/>
          </p:cNvSpPr>
          <p:nvPr/>
        </p:nvSpPr>
        <p:spPr bwMode="auto">
          <a:xfrm>
            <a:off x="716914" y="3933056"/>
            <a:ext cx="2803566" cy="1685525"/>
          </a:xfrm>
          <a:custGeom>
            <a:avLst/>
            <a:gdLst>
              <a:gd name="T0" fmla="*/ 1936 w 1936"/>
              <a:gd name="T1" fmla="*/ 1208 h 1208"/>
              <a:gd name="T2" fmla="*/ 0 w 1936"/>
              <a:gd name="T3" fmla="*/ 1208 h 1208"/>
              <a:gd name="T4" fmla="*/ 0 w 1936"/>
              <a:gd name="T5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6" h="1208">
                <a:moveTo>
                  <a:pt x="1936" y="1208"/>
                </a:moveTo>
                <a:lnTo>
                  <a:pt x="0" y="120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0" name="Line 38"/>
          <p:cNvSpPr>
            <a:spLocks noChangeShapeType="1"/>
          </p:cNvSpPr>
          <p:nvPr/>
        </p:nvSpPr>
        <p:spPr bwMode="auto">
          <a:xfrm flipV="1">
            <a:off x="2272198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5" name="Line 39"/>
          <p:cNvSpPr>
            <a:spLocks noChangeShapeType="1"/>
          </p:cNvSpPr>
          <p:nvPr/>
        </p:nvSpPr>
        <p:spPr bwMode="auto">
          <a:xfrm flipV="1">
            <a:off x="2583545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6" name="Line 40"/>
          <p:cNvSpPr>
            <a:spLocks noChangeShapeType="1"/>
          </p:cNvSpPr>
          <p:nvPr/>
        </p:nvSpPr>
        <p:spPr bwMode="auto">
          <a:xfrm flipV="1">
            <a:off x="2894891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7" name="Line 41"/>
          <p:cNvSpPr>
            <a:spLocks noChangeShapeType="1"/>
          </p:cNvSpPr>
          <p:nvPr/>
        </p:nvSpPr>
        <p:spPr bwMode="auto">
          <a:xfrm flipV="1">
            <a:off x="3203342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8" name="Line 42"/>
          <p:cNvSpPr>
            <a:spLocks noChangeShapeType="1"/>
          </p:cNvSpPr>
          <p:nvPr/>
        </p:nvSpPr>
        <p:spPr bwMode="auto">
          <a:xfrm flipV="1">
            <a:off x="3520480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6" name="Line 50"/>
          <p:cNvSpPr>
            <a:spLocks noChangeShapeType="1"/>
          </p:cNvSpPr>
          <p:nvPr/>
        </p:nvSpPr>
        <p:spPr bwMode="auto">
          <a:xfrm flipV="1">
            <a:off x="716914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7" name="Line 51"/>
          <p:cNvSpPr>
            <a:spLocks noChangeShapeType="1"/>
          </p:cNvSpPr>
          <p:nvPr/>
        </p:nvSpPr>
        <p:spPr bwMode="auto">
          <a:xfrm flipV="1">
            <a:off x="1028261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8" name="Line 52"/>
          <p:cNvSpPr>
            <a:spLocks noChangeShapeType="1"/>
          </p:cNvSpPr>
          <p:nvPr/>
        </p:nvSpPr>
        <p:spPr bwMode="auto">
          <a:xfrm flipV="1">
            <a:off x="1339607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9" name="Line 53"/>
          <p:cNvSpPr>
            <a:spLocks noChangeShapeType="1"/>
          </p:cNvSpPr>
          <p:nvPr/>
        </p:nvSpPr>
        <p:spPr bwMode="auto">
          <a:xfrm flipV="1">
            <a:off x="1649505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0" name="Line 54"/>
          <p:cNvSpPr>
            <a:spLocks noChangeShapeType="1"/>
          </p:cNvSpPr>
          <p:nvPr/>
        </p:nvSpPr>
        <p:spPr bwMode="auto">
          <a:xfrm flipV="1">
            <a:off x="1960852" y="5611121"/>
            <a:ext cx="0" cy="6033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0" name="Line 74"/>
          <p:cNvSpPr>
            <a:spLocks noChangeShapeType="1"/>
          </p:cNvSpPr>
          <p:nvPr/>
        </p:nvSpPr>
        <p:spPr bwMode="auto">
          <a:xfrm>
            <a:off x="654645" y="3985040"/>
            <a:ext cx="6227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1" name="Line 75"/>
          <p:cNvSpPr>
            <a:spLocks noChangeShapeType="1"/>
          </p:cNvSpPr>
          <p:nvPr/>
        </p:nvSpPr>
        <p:spPr bwMode="auto">
          <a:xfrm>
            <a:off x="654645" y="4471105"/>
            <a:ext cx="6227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2" name="Line 76"/>
          <p:cNvSpPr>
            <a:spLocks noChangeShapeType="1"/>
          </p:cNvSpPr>
          <p:nvPr/>
        </p:nvSpPr>
        <p:spPr bwMode="auto">
          <a:xfrm>
            <a:off x="654645" y="4914024"/>
            <a:ext cx="6227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3" name="Line 77"/>
          <p:cNvSpPr>
            <a:spLocks noChangeShapeType="1"/>
          </p:cNvSpPr>
          <p:nvPr/>
        </p:nvSpPr>
        <p:spPr bwMode="auto">
          <a:xfrm>
            <a:off x="654645" y="5611121"/>
            <a:ext cx="6227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4" name="Line 78"/>
          <p:cNvSpPr>
            <a:spLocks noChangeShapeType="1"/>
          </p:cNvSpPr>
          <p:nvPr/>
        </p:nvSpPr>
        <p:spPr bwMode="auto">
          <a:xfrm>
            <a:off x="654645" y="5353998"/>
            <a:ext cx="6227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7" name="Line 81"/>
          <p:cNvSpPr>
            <a:spLocks noChangeShapeType="1"/>
          </p:cNvSpPr>
          <p:nvPr/>
        </p:nvSpPr>
        <p:spPr bwMode="auto">
          <a:xfrm>
            <a:off x="1649505" y="4310325"/>
            <a:ext cx="0" cy="130079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3" name="Line 87"/>
          <p:cNvSpPr>
            <a:spLocks noChangeShapeType="1"/>
          </p:cNvSpPr>
          <p:nvPr/>
        </p:nvSpPr>
        <p:spPr bwMode="auto">
          <a:xfrm flipH="1">
            <a:off x="2051720" y="6294511"/>
            <a:ext cx="318587" cy="0"/>
          </a:xfrm>
          <a:prstGeom prst="line">
            <a:avLst/>
          </a:prstGeom>
          <a:noFill/>
          <a:ln w="38100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6" name="Line 90"/>
          <p:cNvSpPr>
            <a:spLocks noChangeShapeType="1"/>
          </p:cNvSpPr>
          <p:nvPr/>
        </p:nvSpPr>
        <p:spPr bwMode="auto">
          <a:xfrm flipH="1">
            <a:off x="3279294" y="6294511"/>
            <a:ext cx="318587" cy="0"/>
          </a:xfrm>
          <a:prstGeom prst="line">
            <a:avLst/>
          </a:prstGeom>
          <a:noFill/>
          <a:ln w="38100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1" name="Line 95"/>
          <p:cNvSpPr>
            <a:spLocks noChangeShapeType="1"/>
          </p:cNvSpPr>
          <p:nvPr/>
        </p:nvSpPr>
        <p:spPr bwMode="auto">
          <a:xfrm flipH="1">
            <a:off x="3279294" y="5995747"/>
            <a:ext cx="318587" cy="0"/>
          </a:xfrm>
          <a:prstGeom prst="line">
            <a:avLst/>
          </a:prstGeom>
          <a:noFill/>
          <a:ln w="3810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2" name="Line 96"/>
          <p:cNvSpPr>
            <a:spLocks noChangeShapeType="1"/>
          </p:cNvSpPr>
          <p:nvPr/>
        </p:nvSpPr>
        <p:spPr bwMode="auto">
          <a:xfrm flipH="1">
            <a:off x="2051720" y="5995747"/>
            <a:ext cx="318587" cy="0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7" name="Freeform 101"/>
          <p:cNvSpPr>
            <a:spLocks/>
          </p:cNvSpPr>
          <p:nvPr/>
        </p:nvSpPr>
        <p:spPr bwMode="auto">
          <a:xfrm>
            <a:off x="716914" y="4169451"/>
            <a:ext cx="2789085" cy="1184548"/>
          </a:xfrm>
          <a:custGeom>
            <a:avLst/>
            <a:gdLst>
              <a:gd name="T0" fmla="*/ 1926 w 1926"/>
              <a:gd name="T1" fmla="*/ 0 h 805"/>
              <a:gd name="T2" fmla="*/ 1278 w 1926"/>
              <a:gd name="T3" fmla="*/ 176 h 805"/>
              <a:gd name="T4" fmla="*/ 859 w 1926"/>
              <a:gd name="T5" fmla="*/ 238 h 805"/>
              <a:gd name="T6" fmla="*/ 644 w 1926"/>
              <a:gd name="T7" fmla="*/ 399 h 805"/>
              <a:gd name="T8" fmla="*/ 425 w 1926"/>
              <a:gd name="T9" fmla="*/ 487 h 805"/>
              <a:gd name="T10" fmla="*/ 217 w 1926"/>
              <a:gd name="T11" fmla="*/ 448 h 805"/>
              <a:gd name="T12" fmla="*/ 0 w 1926"/>
              <a:gd name="T13" fmla="*/ 805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26" h="805">
                <a:moveTo>
                  <a:pt x="1926" y="0"/>
                </a:moveTo>
                <a:lnTo>
                  <a:pt x="1278" y="176"/>
                </a:lnTo>
                <a:lnTo>
                  <a:pt x="859" y="238"/>
                </a:lnTo>
                <a:lnTo>
                  <a:pt x="644" y="399"/>
                </a:lnTo>
                <a:lnTo>
                  <a:pt x="425" y="487"/>
                </a:lnTo>
                <a:lnTo>
                  <a:pt x="217" y="448"/>
                </a:lnTo>
                <a:lnTo>
                  <a:pt x="0" y="805"/>
                </a:lnTo>
              </a:path>
            </a:pathLst>
          </a:custGeom>
          <a:noFill/>
          <a:ln w="38100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1" name="Freeform 105"/>
          <p:cNvSpPr>
            <a:spLocks/>
          </p:cNvSpPr>
          <p:nvPr/>
        </p:nvSpPr>
        <p:spPr bwMode="auto">
          <a:xfrm>
            <a:off x="716914" y="4215066"/>
            <a:ext cx="2796326" cy="1199263"/>
          </a:xfrm>
          <a:custGeom>
            <a:avLst/>
            <a:gdLst>
              <a:gd name="T0" fmla="*/ 1931 w 1931"/>
              <a:gd name="T1" fmla="*/ 0 h 815"/>
              <a:gd name="T2" fmla="*/ 1284 w 1931"/>
              <a:gd name="T3" fmla="*/ 212 h 815"/>
              <a:gd name="T4" fmla="*/ 851 w 1931"/>
              <a:gd name="T5" fmla="*/ 334 h 815"/>
              <a:gd name="T6" fmla="*/ 644 w 1931"/>
              <a:gd name="T7" fmla="*/ 520 h 815"/>
              <a:gd name="T8" fmla="*/ 430 w 1931"/>
              <a:gd name="T9" fmla="*/ 634 h 815"/>
              <a:gd name="T10" fmla="*/ 206 w 1931"/>
              <a:gd name="T11" fmla="*/ 634 h 815"/>
              <a:gd name="T12" fmla="*/ 0 w 1931"/>
              <a:gd name="T13" fmla="*/ 815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1" h="815">
                <a:moveTo>
                  <a:pt x="1931" y="0"/>
                </a:moveTo>
                <a:lnTo>
                  <a:pt x="1284" y="212"/>
                </a:lnTo>
                <a:lnTo>
                  <a:pt x="851" y="334"/>
                </a:lnTo>
                <a:lnTo>
                  <a:pt x="644" y="520"/>
                </a:lnTo>
                <a:lnTo>
                  <a:pt x="430" y="634"/>
                </a:lnTo>
                <a:lnTo>
                  <a:pt x="206" y="634"/>
                </a:lnTo>
                <a:lnTo>
                  <a:pt x="0" y="815"/>
                </a:lnTo>
              </a:path>
            </a:pathLst>
          </a:cu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5" name="Freeform 109"/>
          <p:cNvSpPr>
            <a:spLocks/>
          </p:cNvSpPr>
          <p:nvPr/>
        </p:nvSpPr>
        <p:spPr bwMode="auto">
          <a:xfrm>
            <a:off x="716914" y="4831620"/>
            <a:ext cx="1862286" cy="478234"/>
          </a:xfrm>
          <a:custGeom>
            <a:avLst/>
            <a:gdLst>
              <a:gd name="T0" fmla="*/ 1286 w 1286"/>
              <a:gd name="T1" fmla="*/ 3 h 325"/>
              <a:gd name="T2" fmla="*/ 860 w 1286"/>
              <a:gd name="T3" fmla="*/ 82 h 325"/>
              <a:gd name="T4" fmla="*/ 644 w 1286"/>
              <a:gd name="T5" fmla="*/ 325 h 325"/>
              <a:gd name="T6" fmla="*/ 424 w 1286"/>
              <a:gd name="T7" fmla="*/ 194 h 325"/>
              <a:gd name="T8" fmla="*/ 210 w 1286"/>
              <a:gd name="T9" fmla="*/ 84 h 325"/>
              <a:gd name="T10" fmla="*/ 0 w 1286"/>
              <a:gd name="T11" fmla="*/ 0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6" h="325">
                <a:moveTo>
                  <a:pt x="1286" y="3"/>
                </a:moveTo>
                <a:lnTo>
                  <a:pt x="860" y="82"/>
                </a:lnTo>
                <a:lnTo>
                  <a:pt x="644" y="325"/>
                </a:lnTo>
                <a:lnTo>
                  <a:pt x="424" y="194"/>
                </a:lnTo>
                <a:lnTo>
                  <a:pt x="210" y="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9" name="Freeform 113"/>
          <p:cNvSpPr>
            <a:spLocks/>
          </p:cNvSpPr>
          <p:nvPr/>
        </p:nvSpPr>
        <p:spPr bwMode="auto">
          <a:xfrm>
            <a:off x="716914" y="4962582"/>
            <a:ext cx="1863735" cy="341385"/>
          </a:xfrm>
          <a:custGeom>
            <a:avLst/>
            <a:gdLst>
              <a:gd name="T0" fmla="*/ 1287 w 1287"/>
              <a:gd name="T1" fmla="*/ 76 h 232"/>
              <a:gd name="T2" fmla="*/ 851 w 1287"/>
              <a:gd name="T3" fmla="*/ 0 h 232"/>
              <a:gd name="T4" fmla="*/ 644 w 1287"/>
              <a:gd name="T5" fmla="*/ 232 h 232"/>
              <a:gd name="T6" fmla="*/ 422 w 1287"/>
              <a:gd name="T7" fmla="*/ 153 h 232"/>
              <a:gd name="T8" fmla="*/ 217 w 1287"/>
              <a:gd name="T9" fmla="*/ 61 h 232"/>
              <a:gd name="T10" fmla="*/ 0 w 1287"/>
              <a:gd name="T11" fmla="*/ 152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7" h="232">
                <a:moveTo>
                  <a:pt x="1287" y="76"/>
                </a:moveTo>
                <a:lnTo>
                  <a:pt x="851" y="0"/>
                </a:lnTo>
                <a:lnTo>
                  <a:pt x="644" y="232"/>
                </a:lnTo>
                <a:lnTo>
                  <a:pt x="422" y="153"/>
                </a:lnTo>
                <a:lnTo>
                  <a:pt x="217" y="61"/>
                </a:lnTo>
                <a:lnTo>
                  <a:pt x="0" y="152"/>
                </a:lnTo>
              </a:path>
            </a:pathLst>
          </a:custGeom>
          <a:noFill/>
          <a:ln w="38100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0" name="ZoneTexte 169"/>
          <p:cNvSpPr txBox="1"/>
          <p:nvPr/>
        </p:nvSpPr>
        <p:spPr>
          <a:xfrm>
            <a:off x="595449" y="5642021"/>
            <a:ext cx="23279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0</a:t>
            </a:r>
          </a:p>
        </p:txBody>
      </p:sp>
      <p:sp>
        <p:nvSpPr>
          <p:cNvPr id="171" name="ZoneTexte 170"/>
          <p:cNvSpPr txBox="1"/>
          <p:nvPr/>
        </p:nvSpPr>
        <p:spPr>
          <a:xfrm>
            <a:off x="907681" y="5642021"/>
            <a:ext cx="23279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4</a:t>
            </a:r>
          </a:p>
        </p:txBody>
      </p:sp>
      <p:sp>
        <p:nvSpPr>
          <p:cNvPr id="172" name="ZoneTexte 171"/>
          <p:cNvSpPr txBox="1"/>
          <p:nvPr/>
        </p:nvSpPr>
        <p:spPr>
          <a:xfrm>
            <a:off x="1219913" y="5642021"/>
            <a:ext cx="23279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8</a:t>
            </a:r>
          </a:p>
        </p:txBody>
      </p:sp>
      <p:sp>
        <p:nvSpPr>
          <p:cNvPr id="173" name="ZoneTexte 172"/>
          <p:cNvSpPr txBox="1"/>
          <p:nvPr/>
        </p:nvSpPr>
        <p:spPr>
          <a:xfrm>
            <a:off x="1499975" y="5642021"/>
            <a:ext cx="29713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12</a:t>
            </a:r>
          </a:p>
        </p:txBody>
      </p:sp>
      <p:sp>
        <p:nvSpPr>
          <p:cNvPr id="174" name="ZoneTexte 173"/>
          <p:cNvSpPr txBox="1"/>
          <p:nvPr/>
        </p:nvSpPr>
        <p:spPr>
          <a:xfrm>
            <a:off x="1812207" y="5642021"/>
            <a:ext cx="29713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16</a:t>
            </a:r>
          </a:p>
        </p:txBody>
      </p:sp>
      <p:sp>
        <p:nvSpPr>
          <p:cNvPr id="175" name="ZoneTexte 174"/>
          <p:cNvSpPr txBox="1"/>
          <p:nvPr/>
        </p:nvSpPr>
        <p:spPr>
          <a:xfrm>
            <a:off x="2124438" y="5642021"/>
            <a:ext cx="29713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20</a:t>
            </a:r>
          </a:p>
        </p:txBody>
      </p:sp>
      <p:sp>
        <p:nvSpPr>
          <p:cNvPr id="176" name="ZoneTexte 175"/>
          <p:cNvSpPr txBox="1"/>
          <p:nvPr/>
        </p:nvSpPr>
        <p:spPr>
          <a:xfrm>
            <a:off x="2436670" y="5642021"/>
            <a:ext cx="29713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24</a:t>
            </a:r>
          </a:p>
        </p:txBody>
      </p:sp>
      <p:sp>
        <p:nvSpPr>
          <p:cNvPr id="177" name="ZoneTexte 176"/>
          <p:cNvSpPr txBox="1"/>
          <p:nvPr/>
        </p:nvSpPr>
        <p:spPr>
          <a:xfrm>
            <a:off x="2748902" y="5642021"/>
            <a:ext cx="29713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28</a:t>
            </a:r>
          </a:p>
        </p:txBody>
      </p:sp>
      <p:sp>
        <p:nvSpPr>
          <p:cNvPr id="178" name="ZoneTexte 177"/>
          <p:cNvSpPr txBox="1"/>
          <p:nvPr/>
        </p:nvSpPr>
        <p:spPr>
          <a:xfrm>
            <a:off x="3061134" y="5642021"/>
            <a:ext cx="29713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32</a:t>
            </a:r>
          </a:p>
        </p:txBody>
      </p:sp>
      <p:sp>
        <p:nvSpPr>
          <p:cNvPr id="179" name="ZoneTexte 178"/>
          <p:cNvSpPr txBox="1"/>
          <p:nvPr/>
        </p:nvSpPr>
        <p:spPr>
          <a:xfrm>
            <a:off x="3373363" y="5642021"/>
            <a:ext cx="29713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36</a:t>
            </a:r>
          </a:p>
        </p:txBody>
      </p:sp>
      <p:sp>
        <p:nvSpPr>
          <p:cNvPr id="180" name="ZoneTexte 179"/>
          <p:cNvSpPr txBox="1"/>
          <p:nvPr/>
        </p:nvSpPr>
        <p:spPr>
          <a:xfrm>
            <a:off x="358003" y="5255547"/>
            <a:ext cx="329302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5,4</a:t>
            </a:r>
          </a:p>
        </p:txBody>
      </p:sp>
      <p:sp>
        <p:nvSpPr>
          <p:cNvPr id="182" name="ZoneTexte 181"/>
          <p:cNvSpPr txBox="1"/>
          <p:nvPr/>
        </p:nvSpPr>
        <p:spPr>
          <a:xfrm>
            <a:off x="358003" y="4814717"/>
            <a:ext cx="329302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5,6</a:t>
            </a:r>
          </a:p>
        </p:txBody>
      </p:sp>
      <p:sp>
        <p:nvSpPr>
          <p:cNvPr id="183" name="ZoneTexte 182"/>
          <p:cNvSpPr txBox="1"/>
          <p:nvPr/>
        </p:nvSpPr>
        <p:spPr>
          <a:xfrm>
            <a:off x="358003" y="4373887"/>
            <a:ext cx="329302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5,8</a:t>
            </a:r>
          </a:p>
        </p:txBody>
      </p:sp>
      <p:sp>
        <p:nvSpPr>
          <p:cNvPr id="185" name="ZoneTexte 184"/>
          <p:cNvSpPr txBox="1"/>
          <p:nvPr/>
        </p:nvSpPr>
        <p:spPr>
          <a:xfrm>
            <a:off x="454512" y="3933057"/>
            <a:ext cx="232793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6</a:t>
            </a:r>
          </a:p>
        </p:txBody>
      </p:sp>
      <p:sp>
        <p:nvSpPr>
          <p:cNvPr id="186" name="ZoneTexte 185"/>
          <p:cNvSpPr txBox="1"/>
          <p:nvPr/>
        </p:nvSpPr>
        <p:spPr>
          <a:xfrm>
            <a:off x="2339752" y="6001264"/>
            <a:ext cx="847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VEL/SOF</a:t>
            </a:r>
          </a:p>
        </p:txBody>
      </p:sp>
      <p:sp>
        <p:nvSpPr>
          <p:cNvPr id="188" name="ZoneTexte 187"/>
          <p:cNvSpPr txBox="1"/>
          <p:nvPr/>
        </p:nvSpPr>
        <p:spPr>
          <a:xfrm>
            <a:off x="3560242" y="6001264"/>
            <a:ext cx="723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placebo</a:t>
            </a:r>
          </a:p>
        </p:txBody>
      </p:sp>
      <p:sp>
        <p:nvSpPr>
          <p:cNvPr id="190" name="ZoneTexte 189"/>
          <p:cNvSpPr txBox="1"/>
          <p:nvPr/>
        </p:nvSpPr>
        <p:spPr>
          <a:xfrm>
            <a:off x="3522557" y="5510580"/>
            <a:ext cx="466755" cy="22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 err="1"/>
              <a:t>Week</a:t>
            </a:r>
            <a:endParaRPr lang="fr-FR" sz="1000" dirty="0"/>
          </a:p>
        </p:txBody>
      </p:sp>
      <p:sp>
        <p:nvSpPr>
          <p:cNvPr id="191" name="ZoneTexte 190"/>
          <p:cNvSpPr txBox="1"/>
          <p:nvPr/>
        </p:nvSpPr>
        <p:spPr>
          <a:xfrm>
            <a:off x="1186352" y="3861048"/>
            <a:ext cx="9373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End </a:t>
            </a:r>
            <a:br>
              <a:rPr lang="fr-FR" sz="1100" dirty="0"/>
            </a:br>
            <a:r>
              <a:rPr lang="fr-FR" sz="1100" dirty="0"/>
              <a:t>of </a:t>
            </a:r>
            <a:r>
              <a:rPr lang="fr-FR" sz="1100" dirty="0" err="1"/>
              <a:t>treatment</a:t>
            </a:r>
            <a:endParaRPr lang="fr-FR" sz="1100" dirty="0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5480503" y="4221088"/>
            <a:ext cx="2746478" cy="1548000"/>
          </a:xfrm>
          <a:custGeom>
            <a:avLst/>
            <a:gdLst>
              <a:gd name="T0" fmla="*/ 0 w 1935"/>
              <a:gd name="T1" fmla="*/ 0 h 1208"/>
              <a:gd name="T2" fmla="*/ 0 w 1935"/>
              <a:gd name="T3" fmla="*/ 1208 h 1208"/>
              <a:gd name="T4" fmla="*/ 1935 w 1935"/>
              <a:gd name="T5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5" h="1208">
                <a:moveTo>
                  <a:pt x="0" y="0"/>
                </a:moveTo>
                <a:lnTo>
                  <a:pt x="0" y="1208"/>
                </a:lnTo>
                <a:lnTo>
                  <a:pt x="1935" y="1208"/>
                </a:lnTo>
              </a:path>
            </a:pathLst>
          </a:cu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6090832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V="1">
            <a:off x="6393157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V="1">
            <a:off x="6698321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V="1">
            <a:off x="7310068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V="1">
            <a:off x="7003485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V="1">
            <a:off x="7612394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7917558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V="1">
            <a:off x="8226980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9" name="Line 43"/>
          <p:cNvSpPr>
            <a:spLocks noChangeShapeType="1"/>
          </p:cNvSpPr>
          <p:nvPr/>
        </p:nvSpPr>
        <p:spPr bwMode="auto">
          <a:xfrm flipV="1">
            <a:off x="5480503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0" name="Line 44"/>
          <p:cNvSpPr>
            <a:spLocks noChangeShapeType="1"/>
          </p:cNvSpPr>
          <p:nvPr/>
        </p:nvSpPr>
        <p:spPr bwMode="auto">
          <a:xfrm flipV="1">
            <a:off x="5785667" y="5785693"/>
            <a:ext cx="0" cy="53023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8" name="Line 62"/>
          <p:cNvSpPr>
            <a:spLocks noChangeShapeType="1"/>
          </p:cNvSpPr>
          <p:nvPr/>
        </p:nvSpPr>
        <p:spPr bwMode="auto">
          <a:xfrm>
            <a:off x="5418051" y="4461834"/>
            <a:ext cx="62452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9" name="Line 63"/>
          <p:cNvSpPr>
            <a:spLocks noChangeShapeType="1"/>
          </p:cNvSpPr>
          <p:nvPr/>
        </p:nvSpPr>
        <p:spPr bwMode="auto">
          <a:xfrm>
            <a:off x="5418051" y="4786767"/>
            <a:ext cx="62452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0" name="Line 64"/>
          <p:cNvSpPr>
            <a:spLocks noChangeShapeType="1"/>
          </p:cNvSpPr>
          <p:nvPr/>
        </p:nvSpPr>
        <p:spPr bwMode="auto">
          <a:xfrm>
            <a:off x="5418051" y="5114419"/>
            <a:ext cx="62452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1" name="Line 65"/>
          <p:cNvSpPr>
            <a:spLocks noChangeShapeType="1"/>
          </p:cNvSpPr>
          <p:nvPr/>
        </p:nvSpPr>
        <p:spPr bwMode="auto">
          <a:xfrm>
            <a:off x="5418051" y="5439352"/>
            <a:ext cx="62452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3" name="Line 67"/>
          <p:cNvSpPr>
            <a:spLocks noChangeShapeType="1"/>
          </p:cNvSpPr>
          <p:nvPr/>
        </p:nvSpPr>
        <p:spPr bwMode="auto">
          <a:xfrm>
            <a:off x="5418051" y="5765644"/>
            <a:ext cx="62452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5" name="Line 79"/>
          <p:cNvSpPr>
            <a:spLocks noChangeShapeType="1"/>
          </p:cNvSpPr>
          <p:nvPr/>
        </p:nvSpPr>
        <p:spPr bwMode="auto">
          <a:xfrm>
            <a:off x="6393157" y="4393513"/>
            <a:ext cx="0" cy="1392181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5" name="Line 89"/>
          <p:cNvSpPr>
            <a:spLocks noChangeShapeType="1"/>
          </p:cNvSpPr>
          <p:nvPr/>
        </p:nvSpPr>
        <p:spPr bwMode="auto">
          <a:xfrm flipH="1">
            <a:off x="8076163" y="6405386"/>
            <a:ext cx="312261" cy="0"/>
          </a:xfrm>
          <a:prstGeom prst="line">
            <a:avLst/>
          </a:prstGeom>
          <a:noFill/>
          <a:ln w="38100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8" name="Line 92"/>
          <p:cNvSpPr>
            <a:spLocks noChangeShapeType="1"/>
          </p:cNvSpPr>
          <p:nvPr/>
        </p:nvSpPr>
        <p:spPr bwMode="auto">
          <a:xfrm flipH="1">
            <a:off x="8076162" y="6159787"/>
            <a:ext cx="312261" cy="0"/>
          </a:xfrm>
          <a:prstGeom prst="line">
            <a:avLst/>
          </a:prstGeom>
          <a:noFill/>
          <a:ln w="3810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3" name="Line 97"/>
          <p:cNvSpPr>
            <a:spLocks noChangeShapeType="1"/>
          </p:cNvSpPr>
          <p:nvPr/>
        </p:nvSpPr>
        <p:spPr bwMode="auto">
          <a:xfrm flipH="1">
            <a:off x="6785175" y="6405386"/>
            <a:ext cx="312261" cy="0"/>
          </a:xfrm>
          <a:prstGeom prst="line">
            <a:avLst/>
          </a:prstGeom>
          <a:noFill/>
          <a:ln w="38100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4" name="Line 98"/>
          <p:cNvSpPr>
            <a:spLocks noChangeShapeType="1"/>
          </p:cNvSpPr>
          <p:nvPr/>
        </p:nvSpPr>
        <p:spPr bwMode="auto">
          <a:xfrm flipH="1">
            <a:off x="6785175" y="6159787"/>
            <a:ext cx="312261" cy="0"/>
          </a:xfrm>
          <a:prstGeom prst="line">
            <a:avLst/>
          </a:prstGeom>
          <a:noFill/>
          <a:ln w="38100">
            <a:solidFill>
              <a:srgbClr val="FF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8" name="Freeform 102"/>
          <p:cNvSpPr>
            <a:spLocks/>
          </p:cNvSpPr>
          <p:nvPr/>
        </p:nvSpPr>
        <p:spPr bwMode="auto">
          <a:xfrm>
            <a:off x="5480503" y="4543063"/>
            <a:ext cx="2735123" cy="551978"/>
          </a:xfrm>
          <a:custGeom>
            <a:avLst/>
            <a:gdLst>
              <a:gd name="T0" fmla="*/ 1927 w 1927"/>
              <a:gd name="T1" fmla="*/ 406 h 406"/>
              <a:gd name="T2" fmla="*/ 1279 w 1927"/>
              <a:gd name="T3" fmla="*/ 262 h 406"/>
              <a:gd name="T4" fmla="*/ 854 w 1927"/>
              <a:gd name="T5" fmla="*/ 171 h 406"/>
              <a:gd name="T6" fmla="*/ 643 w 1927"/>
              <a:gd name="T7" fmla="*/ 116 h 406"/>
              <a:gd name="T8" fmla="*/ 430 w 1927"/>
              <a:gd name="T9" fmla="*/ 0 h 406"/>
              <a:gd name="T10" fmla="*/ 218 w 1927"/>
              <a:gd name="T11" fmla="*/ 52 h 406"/>
              <a:gd name="T12" fmla="*/ 0 w 1927"/>
              <a:gd name="T13" fmla="*/ 19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27" h="406">
                <a:moveTo>
                  <a:pt x="1927" y="406"/>
                </a:moveTo>
                <a:lnTo>
                  <a:pt x="1279" y="262"/>
                </a:lnTo>
                <a:lnTo>
                  <a:pt x="854" y="171"/>
                </a:lnTo>
                <a:lnTo>
                  <a:pt x="643" y="116"/>
                </a:lnTo>
                <a:lnTo>
                  <a:pt x="430" y="0"/>
                </a:lnTo>
                <a:lnTo>
                  <a:pt x="218" y="52"/>
                </a:lnTo>
                <a:lnTo>
                  <a:pt x="0" y="19"/>
                </a:lnTo>
              </a:path>
            </a:pathLst>
          </a:custGeom>
          <a:noFill/>
          <a:ln w="38100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2" name="Freeform 106"/>
          <p:cNvSpPr>
            <a:spLocks/>
          </p:cNvSpPr>
          <p:nvPr/>
        </p:nvSpPr>
        <p:spPr bwMode="auto">
          <a:xfrm>
            <a:off x="5480503" y="4681737"/>
            <a:ext cx="2733703" cy="367079"/>
          </a:xfrm>
          <a:custGeom>
            <a:avLst/>
            <a:gdLst>
              <a:gd name="T0" fmla="*/ 1926 w 1926"/>
              <a:gd name="T1" fmla="*/ 270 h 270"/>
              <a:gd name="T2" fmla="*/ 1287 w 1926"/>
              <a:gd name="T3" fmla="*/ 188 h 270"/>
              <a:gd name="T4" fmla="*/ 855 w 1926"/>
              <a:gd name="T5" fmla="*/ 124 h 270"/>
              <a:gd name="T6" fmla="*/ 643 w 1926"/>
              <a:gd name="T7" fmla="*/ 89 h 270"/>
              <a:gd name="T8" fmla="*/ 428 w 1926"/>
              <a:gd name="T9" fmla="*/ 0 h 270"/>
              <a:gd name="T10" fmla="*/ 218 w 1926"/>
              <a:gd name="T11" fmla="*/ 92 h 270"/>
              <a:gd name="T12" fmla="*/ 0 w 1926"/>
              <a:gd name="T13" fmla="*/ 11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26" h="270">
                <a:moveTo>
                  <a:pt x="1926" y="270"/>
                </a:moveTo>
                <a:lnTo>
                  <a:pt x="1287" y="188"/>
                </a:lnTo>
                <a:lnTo>
                  <a:pt x="855" y="124"/>
                </a:lnTo>
                <a:lnTo>
                  <a:pt x="643" y="89"/>
                </a:lnTo>
                <a:lnTo>
                  <a:pt x="428" y="0"/>
                </a:lnTo>
                <a:lnTo>
                  <a:pt x="218" y="92"/>
                </a:lnTo>
                <a:lnTo>
                  <a:pt x="0" y="115"/>
                </a:lnTo>
              </a:path>
            </a:pathLst>
          </a:custGeom>
          <a:noFill/>
          <a:ln w="38100">
            <a:solidFill>
              <a:srgbClr val="FF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3" name="Freeform 107"/>
          <p:cNvSpPr>
            <a:spLocks/>
          </p:cNvSpPr>
          <p:nvPr/>
        </p:nvSpPr>
        <p:spPr bwMode="auto">
          <a:xfrm>
            <a:off x="5480503" y="4292906"/>
            <a:ext cx="1823889" cy="557416"/>
          </a:xfrm>
          <a:custGeom>
            <a:avLst/>
            <a:gdLst>
              <a:gd name="T0" fmla="*/ 1285 w 1285"/>
              <a:gd name="T1" fmla="*/ 242 h 410"/>
              <a:gd name="T2" fmla="*/ 855 w 1285"/>
              <a:gd name="T3" fmla="*/ 0 h 410"/>
              <a:gd name="T4" fmla="*/ 643 w 1285"/>
              <a:gd name="T5" fmla="*/ 191 h 410"/>
              <a:gd name="T6" fmla="*/ 423 w 1285"/>
              <a:gd name="T7" fmla="*/ 158 h 410"/>
              <a:gd name="T8" fmla="*/ 210 w 1285"/>
              <a:gd name="T9" fmla="*/ 260 h 410"/>
              <a:gd name="T10" fmla="*/ 0 w 1285"/>
              <a:gd name="T11" fmla="*/ 410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5" h="410">
                <a:moveTo>
                  <a:pt x="1285" y="242"/>
                </a:moveTo>
                <a:lnTo>
                  <a:pt x="855" y="0"/>
                </a:lnTo>
                <a:lnTo>
                  <a:pt x="643" y="191"/>
                </a:lnTo>
                <a:lnTo>
                  <a:pt x="423" y="158"/>
                </a:lnTo>
                <a:lnTo>
                  <a:pt x="210" y="260"/>
                </a:lnTo>
                <a:lnTo>
                  <a:pt x="0" y="410"/>
                </a:lnTo>
              </a:path>
            </a:pathLst>
          </a:custGeom>
          <a:noFill/>
          <a:ln w="3810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7" name="Freeform 111"/>
          <p:cNvSpPr>
            <a:spLocks/>
          </p:cNvSpPr>
          <p:nvPr/>
        </p:nvSpPr>
        <p:spPr bwMode="auto">
          <a:xfrm>
            <a:off x="5480503" y="4613760"/>
            <a:ext cx="1819630" cy="299101"/>
          </a:xfrm>
          <a:custGeom>
            <a:avLst/>
            <a:gdLst>
              <a:gd name="T0" fmla="*/ 1282 w 1282"/>
              <a:gd name="T1" fmla="*/ 14 h 220"/>
              <a:gd name="T2" fmla="*/ 858 w 1282"/>
              <a:gd name="T3" fmla="*/ 119 h 220"/>
              <a:gd name="T4" fmla="*/ 643 w 1282"/>
              <a:gd name="T5" fmla="*/ 0 h 220"/>
              <a:gd name="T6" fmla="*/ 419 w 1282"/>
              <a:gd name="T7" fmla="*/ 58 h 220"/>
              <a:gd name="T8" fmla="*/ 207 w 1282"/>
              <a:gd name="T9" fmla="*/ 200 h 220"/>
              <a:gd name="T10" fmla="*/ 0 w 1282"/>
              <a:gd name="T11" fmla="*/ 220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2" h="220">
                <a:moveTo>
                  <a:pt x="1282" y="14"/>
                </a:moveTo>
                <a:lnTo>
                  <a:pt x="858" y="119"/>
                </a:lnTo>
                <a:lnTo>
                  <a:pt x="643" y="0"/>
                </a:lnTo>
                <a:lnTo>
                  <a:pt x="419" y="58"/>
                </a:lnTo>
                <a:lnTo>
                  <a:pt x="207" y="200"/>
                </a:lnTo>
                <a:lnTo>
                  <a:pt x="0" y="220"/>
                </a:lnTo>
              </a:path>
            </a:pathLst>
          </a:custGeom>
          <a:noFill/>
          <a:ln w="38100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3" name="ZoneTexte 192"/>
          <p:cNvSpPr txBox="1"/>
          <p:nvPr/>
        </p:nvSpPr>
        <p:spPr>
          <a:xfrm>
            <a:off x="5359700" y="5799289"/>
            <a:ext cx="228170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0</a:t>
            </a:r>
          </a:p>
        </p:txBody>
      </p:sp>
      <p:sp>
        <p:nvSpPr>
          <p:cNvPr id="194" name="ZoneTexte 193"/>
          <p:cNvSpPr txBox="1"/>
          <p:nvPr/>
        </p:nvSpPr>
        <p:spPr>
          <a:xfrm>
            <a:off x="5665732" y="5799289"/>
            <a:ext cx="228171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4</a:t>
            </a:r>
          </a:p>
        </p:txBody>
      </p:sp>
      <p:sp>
        <p:nvSpPr>
          <p:cNvPr id="195" name="ZoneTexte 194"/>
          <p:cNvSpPr txBox="1"/>
          <p:nvPr/>
        </p:nvSpPr>
        <p:spPr>
          <a:xfrm>
            <a:off x="5971763" y="5799289"/>
            <a:ext cx="228170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8</a:t>
            </a:r>
          </a:p>
        </p:txBody>
      </p:sp>
      <p:sp>
        <p:nvSpPr>
          <p:cNvPr id="196" name="ZoneTexte 195"/>
          <p:cNvSpPr txBox="1"/>
          <p:nvPr/>
        </p:nvSpPr>
        <p:spPr>
          <a:xfrm>
            <a:off x="6246264" y="5799289"/>
            <a:ext cx="291233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12</a:t>
            </a:r>
          </a:p>
        </p:txBody>
      </p:sp>
      <p:sp>
        <p:nvSpPr>
          <p:cNvPr id="197" name="ZoneTexte 196"/>
          <p:cNvSpPr txBox="1"/>
          <p:nvPr/>
        </p:nvSpPr>
        <p:spPr>
          <a:xfrm>
            <a:off x="6552296" y="5799289"/>
            <a:ext cx="291233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16</a:t>
            </a:r>
          </a:p>
        </p:txBody>
      </p:sp>
      <p:sp>
        <p:nvSpPr>
          <p:cNvPr id="198" name="ZoneTexte 197"/>
          <p:cNvSpPr txBox="1"/>
          <p:nvPr/>
        </p:nvSpPr>
        <p:spPr>
          <a:xfrm>
            <a:off x="6858328" y="5799289"/>
            <a:ext cx="291233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20</a:t>
            </a:r>
          </a:p>
        </p:txBody>
      </p:sp>
      <p:sp>
        <p:nvSpPr>
          <p:cNvPr id="199" name="ZoneTexte 198"/>
          <p:cNvSpPr txBox="1"/>
          <p:nvPr/>
        </p:nvSpPr>
        <p:spPr>
          <a:xfrm>
            <a:off x="7164360" y="5799289"/>
            <a:ext cx="291233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24</a:t>
            </a:r>
          </a:p>
        </p:txBody>
      </p:sp>
      <p:sp>
        <p:nvSpPr>
          <p:cNvPr id="200" name="ZoneTexte 199"/>
          <p:cNvSpPr txBox="1"/>
          <p:nvPr/>
        </p:nvSpPr>
        <p:spPr>
          <a:xfrm>
            <a:off x="7470392" y="5799289"/>
            <a:ext cx="291233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28</a:t>
            </a:r>
          </a:p>
        </p:txBody>
      </p:sp>
      <p:sp>
        <p:nvSpPr>
          <p:cNvPr id="201" name="ZoneTexte 200"/>
          <p:cNvSpPr txBox="1"/>
          <p:nvPr/>
        </p:nvSpPr>
        <p:spPr>
          <a:xfrm>
            <a:off x="7776423" y="5799289"/>
            <a:ext cx="291233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32</a:t>
            </a:r>
          </a:p>
        </p:txBody>
      </p:sp>
      <p:sp>
        <p:nvSpPr>
          <p:cNvPr id="202" name="ZoneTexte 201"/>
          <p:cNvSpPr txBox="1"/>
          <p:nvPr/>
        </p:nvSpPr>
        <p:spPr>
          <a:xfrm>
            <a:off x="8082453" y="5799289"/>
            <a:ext cx="291233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36</a:t>
            </a:r>
          </a:p>
        </p:txBody>
      </p:sp>
      <p:sp>
        <p:nvSpPr>
          <p:cNvPr id="203" name="ZoneTexte 202"/>
          <p:cNvSpPr txBox="1"/>
          <p:nvPr/>
        </p:nvSpPr>
        <p:spPr>
          <a:xfrm>
            <a:off x="5193744" y="5631051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0</a:t>
            </a:r>
          </a:p>
        </p:txBody>
      </p:sp>
      <p:sp>
        <p:nvSpPr>
          <p:cNvPr id="204" name="ZoneTexte 203"/>
          <p:cNvSpPr txBox="1"/>
          <p:nvPr/>
        </p:nvSpPr>
        <p:spPr>
          <a:xfrm>
            <a:off x="5015472" y="5305214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0.05</a:t>
            </a:r>
          </a:p>
        </p:txBody>
      </p:sp>
      <p:sp>
        <p:nvSpPr>
          <p:cNvPr id="205" name="ZoneTexte 204"/>
          <p:cNvSpPr txBox="1"/>
          <p:nvPr/>
        </p:nvSpPr>
        <p:spPr>
          <a:xfrm>
            <a:off x="5086794" y="4979377"/>
            <a:ext cx="3629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0.1</a:t>
            </a:r>
          </a:p>
        </p:txBody>
      </p:sp>
      <p:sp>
        <p:nvSpPr>
          <p:cNvPr id="206" name="ZoneTexte 205"/>
          <p:cNvSpPr txBox="1"/>
          <p:nvPr/>
        </p:nvSpPr>
        <p:spPr>
          <a:xfrm>
            <a:off x="5015472" y="4653541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0.15</a:t>
            </a:r>
          </a:p>
        </p:txBody>
      </p:sp>
      <p:sp>
        <p:nvSpPr>
          <p:cNvPr id="207" name="ZoneTexte 206"/>
          <p:cNvSpPr txBox="1"/>
          <p:nvPr/>
        </p:nvSpPr>
        <p:spPr>
          <a:xfrm>
            <a:off x="5086794" y="4327704"/>
            <a:ext cx="3629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/>
              <a:t>0.2</a:t>
            </a:r>
          </a:p>
        </p:txBody>
      </p:sp>
      <p:sp>
        <p:nvSpPr>
          <p:cNvPr id="208" name="ZoneTexte 207"/>
          <p:cNvSpPr txBox="1"/>
          <p:nvPr/>
        </p:nvSpPr>
        <p:spPr>
          <a:xfrm>
            <a:off x="7092280" y="6117355"/>
            <a:ext cx="847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VEL/SOF</a:t>
            </a:r>
          </a:p>
        </p:txBody>
      </p:sp>
      <p:sp>
        <p:nvSpPr>
          <p:cNvPr id="210" name="ZoneTexte 209"/>
          <p:cNvSpPr txBox="1"/>
          <p:nvPr/>
        </p:nvSpPr>
        <p:spPr>
          <a:xfrm>
            <a:off x="8388424" y="6117355"/>
            <a:ext cx="723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placebo</a:t>
            </a:r>
          </a:p>
        </p:txBody>
      </p:sp>
      <p:sp>
        <p:nvSpPr>
          <p:cNvPr id="212" name="ZoneTexte 211"/>
          <p:cNvSpPr txBox="1"/>
          <p:nvPr/>
        </p:nvSpPr>
        <p:spPr>
          <a:xfrm>
            <a:off x="8297054" y="5677847"/>
            <a:ext cx="457487" cy="210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 err="1"/>
              <a:t>Week</a:t>
            </a:r>
            <a:endParaRPr lang="fr-FR" sz="1000" dirty="0"/>
          </a:p>
        </p:txBody>
      </p:sp>
      <p:sp>
        <p:nvSpPr>
          <p:cNvPr id="213" name="ZoneTexte 212"/>
          <p:cNvSpPr txBox="1"/>
          <p:nvPr/>
        </p:nvSpPr>
        <p:spPr>
          <a:xfrm>
            <a:off x="5903842" y="3861048"/>
            <a:ext cx="9373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End </a:t>
            </a:r>
            <a:br>
              <a:rPr lang="fr-FR" sz="1100" dirty="0"/>
            </a:br>
            <a:r>
              <a:rPr lang="fr-FR" sz="1100" dirty="0"/>
              <a:t>of </a:t>
            </a:r>
            <a:r>
              <a:rPr lang="fr-FR" sz="1100" dirty="0" err="1"/>
              <a:t>treatment</a:t>
            </a:r>
            <a:endParaRPr lang="fr-FR" sz="1100" dirty="0"/>
          </a:p>
        </p:txBody>
      </p:sp>
      <p:sp>
        <p:nvSpPr>
          <p:cNvPr id="214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15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/>
              <a:t>ASTRAL-1 </a:t>
            </a:r>
            <a:r>
              <a:rPr lang="fr-FR" dirty="0" err="1"/>
              <a:t>Study</a:t>
            </a:r>
            <a:r>
              <a:rPr lang="fr-FR" dirty="0"/>
              <a:t>: SOF/VEL in </a:t>
            </a:r>
            <a:r>
              <a:rPr lang="fr-FR" dirty="0" err="1"/>
              <a:t>genotype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1, 2, 4, 5 or 6 </a:t>
            </a:r>
          </a:p>
        </p:txBody>
      </p:sp>
      <p:sp>
        <p:nvSpPr>
          <p:cNvPr id="216" name="ZoneTexte 69"/>
          <p:cNvSpPr txBox="1">
            <a:spLocks noChangeArrowheads="1"/>
          </p:cNvSpPr>
          <p:nvPr/>
        </p:nvSpPr>
        <p:spPr bwMode="auto">
          <a:xfrm>
            <a:off x="6079335" y="6585874"/>
            <a:ext cx="30423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Younossi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ZM, J.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2016;65:33-9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17" name="Text Box 2"/>
          <p:cNvSpPr txBox="1">
            <a:spLocks noChangeArrowheads="1"/>
          </p:cNvSpPr>
          <p:nvPr/>
        </p:nvSpPr>
        <p:spPr bwMode="auto">
          <a:xfrm>
            <a:off x="2810450" y="1196752"/>
            <a:ext cx="3806920" cy="40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Patient-reported outcomes</a:t>
            </a:r>
          </a:p>
        </p:txBody>
      </p:sp>
      <p:sp>
        <p:nvSpPr>
          <p:cNvPr id="2" name="Rectangle 1"/>
          <p:cNvSpPr/>
          <p:nvPr/>
        </p:nvSpPr>
        <p:spPr>
          <a:xfrm>
            <a:off x="69583" y="3351631"/>
            <a:ext cx="21261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err="1"/>
              <a:t>Physical</a:t>
            </a:r>
            <a:r>
              <a:rPr lang="fr-FR" sz="1200" dirty="0"/>
              <a:t> component (SF-36)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69583" y="3568736"/>
            <a:ext cx="2015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Mental component (SF-36)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324208" y="3284984"/>
            <a:ext cx="1099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Fatigue </a:t>
            </a:r>
            <a:r>
              <a:rPr lang="fr-FR" sz="1200" dirty="0" err="1"/>
              <a:t>scale</a:t>
            </a:r>
            <a:endParaRPr lang="fr-FR" sz="1200" dirty="0"/>
          </a:p>
        </p:txBody>
      </p:sp>
      <p:sp>
        <p:nvSpPr>
          <p:cNvPr id="8" name="Rectangle 7"/>
          <p:cNvSpPr/>
          <p:nvPr/>
        </p:nvSpPr>
        <p:spPr>
          <a:xfrm>
            <a:off x="4324208" y="3471391"/>
            <a:ext cx="2508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err="1"/>
              <a:t>Functional</a:t>
            </a:r>
            <a:r>
              <a:rPr lang="fr-FR" sz="1200" dirty="0"/>
              <a:t> </a:t>
            </a:r>
            <a:r>
              <a:rPr lang="fr-FR" sz="1200" dirty="0" err="1"/>
              <a:t>Assessment</a:t>
            </a:r>
            <a:r>
              <a:rPr lang="fr-FR" sz="1200" dirty="0"/>
              <a:t> of </a:t>
            </a:r>
            <a:r>
              <a:rPr lang="fr-FR" sz="1200" dirty="0" err="1"/>
              <a:t>Chronic</a:t>
            </a:r>
            <a:r>
              <a:rPr lang="fr-FR" sz="1200" dirty="0"/>
              <a:t> </a:t>
            </a:r>
          </a:p>
          <a:p>
            <a:r>
              <a:rPr lang="fr-FR" sz="1200" dirty="0" err="1"/>
              <a:t>Illness</a:t>
            </a:r>
            <a:r>
              <a:rPr lang="fr-FR" sz="1200" dirty="0"/>
              <a:t> </a:t>
            </a:r>
            <a:r>
              <a:rPr lang="fr-FR" sz="1200" dirty="0" err="1"/>
              <a:t>Therapy</a:t>
            </a:r>
            <a:r>
              <a:rPr lang="fr-FR" sz="1200" dirty="0"/>
              <a:t>-Fatigue </a:t>
            </a:r>
          </a:p>
        </p:txBody>
      </p:sp>
      <p:sp>
        <p:nvSpPr>
          <p:cNvPr id="9" name="Rectangle 8"/>
          <p:cNvSpPr/>
          <p:nvPr/>
        </p:nvSpPr>
        <p:spPr>
          <a:xfrm>
            <a:off x="347798" y="5857248"/>
            <a:ext cx="16171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err="1"/>
              <a:t>Activity</a:t>
            </a:r>
            <a:r>
              <a:rPr lang="fr-FR" sz="1200" dirty="0"/>
              <a:t>/</a:t>
            </a:r>
            <a:r>
              <a:rPr lang="fr-FR" sz="1200" dirty="0" err="1"/>
              <a:t>energy</a:t>
            </a:r>
            <a:r>
              <a:rPr lang="fr-FR" sz="1200" dirty="0"/>
              <a:t> score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660920" y="6021288"/>
            <a:ext cx="2215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err="1"/>
              <a:t>Work</a:t>
            </a:r>
            <a:r>
              <a:rPr lang="fr-FR" sz="1200" dirty="0"/>
              <a:t> </a:t>
            </a:r>
            <a:r>
              <a:rPr lang="fr-FR" sz="1200" dirty="0" err="1"/>
              <a:t>productivity</a:t>
            </a:r>
            <a:r>
              <a:rPr lang="fr-FR" sz="1200" dirty="0"/>
              <a:t> </a:t>
            </a:r>
            <a:r>
              <a:rPr lang="fr-FR" sz="1200" dirty="0" err="1"/>
              <a:t>impairment</a:t>
            </a:r>
            <a:endParaRPr lang="fr-FR" sz="1200" dirty="0"/>
          </a:p>
        </p:txBody>
      </p:sp>
      <p:sp>
        <p:nvSpPr>
          <p:cNvPr id="219" name="Rectangle 218"/>
          <p:cNvSpPr/>
          <p:nvPr/>
        </p:nvSpPr>
        <p:spPr>
          <a:xfrm>
            <a:off x="4660920" y="6266887"/>
            <a:ext cx="1999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err="1"/>
              <a:t>Activity</a:t>
            </a:r>
            <a:r>
              <a:rPr lang="fr-FR" sz="1200" dirty="0"/>
              <a:t> </a:t>
            </a:r>
            <a:r>
              <a:rPr lang="fr-FR" sz="1200" dirty="0" err="1"/>
              <a:t>impairment</a:t>
            </a:r>
            <a:endParaRPr lang="fr-FR" sz="1200" dirty="0"/>
          </a:p>
        </p:txBody>
      </p:sp>
      <p:sp>
        <p:nvSpPr>
          <p:cNvPr id="97" name="Rectangle 96"/>
          <p:cNvSpPr/>
          <p:nvPr/>
        </p:nvSpPr>
        <p:spPr>
          <a:xfrm>
            <a:off x="347798" y="6063679"/>
            <a:ext cx="1689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err="1"/>
              <a:t>Chronic</a:t>
            </a:r>
            <a:r>
              <a:rPr lang="fr-FR" sz="1200" dirty="0"/>
              <a:t> </a:t>
            </a:r>
            <a:r>
              <a:rPr lang="fr-FR" sz="1200" dirty="0" err="1"/>
              <a:t>Liver</a:t>
            </a:r>
            <a:r>
              <a:rPr lang="fr-FR" sz="1200" dirty="0"/>
              <a:t> </a:t>
            </a:r>
            <a:r>
              <a:rPr lang="fr-FR" sz="1200" dirty="0" err="1"/>
              <a:t>Disease</a:t>
            </a:r>
            <a:r>
              <a:rPr lang="fr-FR" sz="1200" dirty="0"/>
              <a:t> </a:t>
            </a:r>
          </a:p>
          <a:p>
            <a:r>
              <a:rPr lang="fr-FR" sz="1200" dirty="0"/>
              <a:t>Questionnaire-HCV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1879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23155" y="2409900"/>
            <a:ext cx="3760813" cy="3827412"/>
            <a:chOff x="523155" y="1783018"/>
            <a:chExt cx="3760813" cy="3827412"/>
          </a:xfrm>
        </p:grpSpPr>
        <p:grpSp>
          <p:nvGrpSpPr>
            <p:cNvPr id="2083" name="Groupe 2082"/>
            <p:cNvGrpSpPr/>
            <p:nvPr/>
          </p:nvGrpSpPr>
          <p:grpSpPr>
            <a:xfrm>
              <a:off x="865237" y="1921518"/>
              <a:ext cx="3418731" cy="2263134"/>
              <a:chOff x="2081213" y="2465388"/>
              <a:chExt cx="2597150" cy="1719263"/>
            </a:xfrm>
          </p:grpSpPr>
          <p:sp>
            <p:nvSpPr>
              <p:cNvPr id="7" name="Freeform 8"/>
              <p:cNvSpPr>
                <a:spLocks/>
              </p:cNvSpPr>
              <p:nvPr/>
            </p:nvSpPr>
            <p:spPr bwMode="auto">
              <a:xfrm>
                <a:off x="2143125" y="2465388"/>
                <a:ext cx="2535238" cy="1657350"/>
              </a:xfrm>
              <a:custGeom>
                <a:avLst/>
                <a:gdLst>
                  <a:gd name="T0" fmla="*/ 1597 w 1597"/>
                  <a:gd name="T1" fmla="*/ 1044 h 1044"/>
                  <a:gd name="T2" fmla="*/ 0 w 1597"/>
                  <a:gd name="T3" fmla="*/ 1044 h 1044"/>
                  <a:gd name="T4" fmla="*/ 0 w 1597"/>
                  <a:gd name="T5" fmla="*/ 0 h 10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97" h="1044">
                    <a:moveTo>
                      <a:pt x="1597" y="1044"/>
                    </a:moveTo>
                    <a:lnTo>
                      <a:pt x="0" y="1044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3738563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 flipV="1">
                <a:off x="3375025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 flipV="1">
                <a:off x="3009900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19"/>
              <p:cNvSpPr>
                <a:spLocks noChangeShapeType="1"/>
              </p:cNvSpPr>
              <p:nvPr/>
            </p:nvSpPr>
            <p:spPr bwMode="auto">
              <a:xfrm flipV="1">
                <a:off x="2646363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21"/>
              <p:cNvSpPr>
                <a:spLocks noChangeShapeType="1"/>
              </p:cNvSpPr>
              <p:nvPr/>
            </p:nvSpPr>
            <p:spPr bwMode="auto">
              <a:xfrm flipV="1">
                <a:off x="4467225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22"/>
              <p:cNvSpPr>
                <a:spLocks noChangeShapeType="1"/>
              </p:cNvSpPr>
              <p:nvPr/>
            </p:nvSpPr>
            <p:spPr bwMode="auto">
              <a:xfrm flipV="1">
                <a:off x="4103688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23"/>
              <p:cNvSpPr>
                <a:spLocks noChangeShapeType="1"/>
              </p:cNvSpPr>
              <p:nvPr/>
            </p:nvSpPr>
            <p:spPr bwMode="auto">
              <a:xfrm flipV="1">
                <a:off x="2282825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Line 30"/>
              <p:cNvSpPr>
                <a:spLocks noChangeShapeType="1"/>
              </p:cNvSpPr>
              <p:nvPr/>
            </p:nvSpPr>
            <p:spPr bwMode="auto">
              <a:xfrm>
                <a:off x="2081213" y="2465388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Line 31"/>
              <p:cNvSpPr>
                <a:spLocks noChangeShapeType="1"/>
              </p:cNvSpPr>
              <p:nvPr/>
            </p:nvSpPr>
            <p:spPr bwMode="auto">
              <a:xfrm>
                <a:off x="2081213" y="3294063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" name="Line 32"/>
              <p:cNvSpPr>
                <a:spLocks noChangeShapeType="1"/>
              </p:cNvSpPr>
              <p:nvPr/>
            </p:nvSpPr>
            <p:spPr bwMode="auto">
              <a:xfrm>
                <a:off x="2081213" y="2879725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8" name="Line 33"/>
              <p:cNvSpPr>
                <a:spLocks noChangeShapeType="1"/>
              </p:cNvSpPr>
              <p:nvPr/>
            </p:nvSpPr>
            <p:spPr bwMode="auto">
              <a:xfrm>
                <a:off x="2081213" y="3706813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9" name="Line 34"/>
              <p:cNvSpPr>
                <a:spLocks noChangeShapeType="1"/>
              </p:cNvSpPr>
              <p:nvPr/>
            </p:nvSpPr>
            <p:spPr bwMode="auto">
              <a:xfrm>
                <a:off x="2081213" y="4122738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1" name="Line 35"/>
              <p:cNvSpPr>
                <a:spLocks noChangeShapeType="1"/>
              </p:cNvSpPr>
              <p:nvPr/>
            </p:nvSpPr>
            <p:spPr bwMode="auto">
              <a:xfrm flipH="1">
                <a:off x="2143125" y="3294063"/>
                <a:ext cx="25019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3" name="Line 37"/>
              <p:cNvSpPr>
                <a:spLocks noChangeShapeType="1"/>
              </p:cNvSpPr>
              <p:nvPr/>
            </p:nvSpPr>
            <p:spPr bwMode="auto">
              <a:xfrm flipV="1">
                <a:off x="4476750" y="2776538"/>
                <a:ext cx="0" cy="72231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4" name="Line 38"/>
              <p:cNvSpPr>
                <a:spLocks noChangeShapeType="1"/>
              </p:cNvSpPr>
              <p:nvPr/>
            </p:nvSpPr>
            <p:spPr bwMode="auto">
              <a:xfrm flipV="1">
                <a:off x="2676525" y="2787650"/>
                <a:ext cx="0" cy="573088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6" name="Line 39"/>
              <p:cNvSpPr>
                <a:spLocks noChangeShapeType="1"/>
              </p:cNvSpPr>
              <p:nvPr/>
            </p:nvSpPr>
            <p:spPr bwMode="auto">
              <a:xfrm flipV="1">
                <a:off x="3041650" y="2817813"/>
                <a:ext cx="0" cy="52705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7" name="Line 40"/>
              <p:cNvSpPr>
                <a:spLocks noChangeShapeType="1"/>
              </p:cNvSpPr>
              <p:nvPr/>
            </p:nvSpPr>
            <p:spPr bwMode="auto">
              <a:xfrm flipV="1">
                <a:off x="3400425" y="2776538"/>
                <a:ext cx="0" cy="433388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8" name="Line 41"/>
              <p:cNvSpPr>
                <a:spLocks noChangeShapeType="1"/>
              </p:cNvSpPr>
              <p:nvPr/>
            </p:nvSpPr>
            <p:spPr bwMode="auto">
              <a:xfrm flipV="1">
                <a:off x="3762375" y="2884488"/>
                <a:ext cx="0" cy="409575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9" name="Line 42"/>
              <p:cNvSpPr>
                <a:spLocks noChangeShapeType="1"/>
              </p:cNvSpPr>
              <p:nvPr/>
            </p:nvSpPr>
            <p:spPr bwMode="auto">
              <a:xfrm flipV="1">
                <a:off x="4121150" y="2719388"/>
                <a:ext cx="0" cy="815975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0" name="Line 43"/>
              <p:cNvSpPr>
                <a:spLocks noChangeShapeType="1"/>
              </p:cNvSpPr>
              <p:nvPr/>
            </p:nvSpPr>
            <p:spPr bwMode="auto">
              <a:xfrm flipV="1">
                <a:off x="2324100" y="2854325"/>
                <a:ext cx="0" cy="55721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5" name="Freeform 58"/>
              <p:cNvSpPr>
                <a:spLocks/>
              </p:cNvSpPr>
              <p:nvPr/>
            </p:nvSpPr>
            <p:spPr bwMode="auto">
              <a:xfrm>
                <a:off x="2286000" y="3095625"/>
                <a:ext cx="77788" cy="74613"/>
              </a:xfrm>
              <a:custGeom>
                <a:avLst/>
                <a:gdLst>
                  <a:gd name="T0" fmla="*/ 41 w 49"/>
                  <a:gd name="T1" fmla="*/ 41 h 47"/>
                  <a:gd name="T2" fmla="*/ 45 w 49"/>
                  <a:gd name="T3" fmla="*/ 36 h 47"/>
                  <a:gd name="T4" fmla="*/ 47 w 49"/>
                  <a:gd name="T5" fmla="*/ 30 h 47"/>
                  <a:gd name="T6" fmla="*/ 49 w 49"/>
                  <a:gd name="T7" fmla="*/ 24 h 47"/>
                  <a:gd name="T8" fmla="*/ 47 w 49"/>
                  <a:gd name="T9" fmla="*/ 17 h 47"/>
                  <a:gd name="T10" fmla="*/ 45 w 49"/>
                  <a:gd name="T11" fmla="*/ 12 h 47"/>
                  <a:gd name="T12" fmla="*/ 41 w 49"/>
                  <a:gd name="T13" fmla="*/ 7 h 47"/>
                  <a:gd name="T14" fmla="*/ 37 w 49"/>
                  <a:gd name="T15" fmla="*/ 3 h 47"/>
                  <a:gd name="T16" fmla="*/ 30 w 49"/>
                  <a:gd name="T17" fmla="*/ 0 h 47"/>
                  <a:gd name="T18" fmla="*/ 24 w 49"/>
                  <a:gd name="T19" fmla="*/ 0 h 47"/>
                  <a:gd name="T20" fmla="*/ 19 w 49"/>
                  <a:gd name="T21" fmla="*/ 0 h 47"/>
                  <a:gd name="T22" fmla="*/ 12 w 49"/>
                  <a:gd name="T23" fmla="*/ 3 h 47"/>
                  <a:gd name="T24" fmla="*/ 7 w 49"/>
                  <a:gd name="T25" fmla="*/ 7 h 47"/>
                  <a:gd name="T26" fmla="*/ 4 w 49"/>
                  <a:gd name="T27" fmla="*/ 12 h 47"/>
                  <a:gd name="T28" fmla="*/ 2 w 49"/>
                  <a:gd name="T29" fmla="*/ 17 h 47"/>
                  <a:gd name="T30" fmla="*/ 0 w 49"/>
                  <a:gd name="T31" fmla="*/ 24 h 47"/>
                  <a:gd name="T32" fmla="*/ 2 w 49"/>
                  <a:gd name="T33" fmla="*/ 30 h 47"/>
                  <a:gd name="T34" fmla="*/ 4 w 49"/>
                  <a:gd name="T35" fmla="*/ 36 h 47"/>
                  <a:gd name="T36" fmla="*/ 7 w 49"/>
                  <a:gd name="T37" fmla="*/ 41 h 47"/>
                  <a:gd name="T38" fmla="*/ 12 w 49"/>
                  <a:gd name="T39" fmla="*/ 45 h 47"/>
                  <a:gd name="T40" fmla="*/ 19 w 49"/>
                  <a:gd name="T41" fmla="*/ 47 h 47"/>
                  <a:gd name="T42" fmla="*/ 24 w 49"/>
                  <a:gd name="T43" fmla="*/ 47 h 47"/>
                  <a:gd name="T44" fmla="*/ 30 w 49"/>
                  <a:gd name="T45" fmla="*/ 47 h 47"/>
                  <a:gd name="T46" fmla="*/ 37 w 49"/>
                  <a:gd name="T47" fmla="*/ 45 h 47"/>
                  <a:gd name="T48" fmla="*/ 41 w 49"/>
                  <a:gd name="T49" fmla="*/ 41 h 47"/>
                  <a:gd name="T50" fmla="*/ 41 w 49"/>
                  <a:gd name="T51" fmla="*/ 4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9" h="47">
                    <a:moveTo>
                      <a:pt x="41" y="41"/>
                    </a:moveTo>
                    <a:lnTo>
                      <a:pt x="45" y="36"/>
                    </a:lnTo>
                    <a:lnTo>
                      <a:pt x="47" y="30"/>
                    </a:lnTo>
                    <a:lnTo>
                      <a:pt x="49" y="24"/>
                    </a:lnTo>
                    <a:lnTo>
                      <a:pt x="47" y="17"/>
                    </a:lnTo>
                    <a:lnTo>
                      <a:pt x="45" y="12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2" y="3"/>
                    </a:lnTo>
                    <a:lnTo>
                      <a:pt x="7" y="7"/>
                    </a:lnTo>
                    <a:lnTo>
                      <a:pt x="4" y="12"/>
                    </a:lnTo>
                    <a:lnTo>
                      <a:pt x="2" y="17"/>
                    </a:lnTo>
                    <a:lnTo>
                      <a:pt x="0" y="24"/>
                    </a:lnTo>
                    <a:lnTo>
                      <a:pt x="2" y="30"/>
                    </a:lnTo>
                    <a:lnTo>
                      <a:pt x="4" y="36"/>
                    </a:lnTo>
                    <a:lnTo>
                      <a:pt x="7" y="41"/>
                    </a:lnTo>
                    <a:lnTo>
                      <a:pt x="12" y="45"/>
                    </a:lnTo>
                    <a:lnTo>
                      <a:pt x="19" y="47"/>
                    </a:lnTo>
                    <a:lnTo>
                      <a:pt x="24" y="47"/>
                    </a:lnTo>
                    <a:lnTo>
                      <a:pt x="30" y="47"/>
                    </a:lnTo>
                    <a:lnTo>
                      <a:pt x="37" y="45"/>
                    </a:lnTo>
                    <a:lnTo>
                      <a:pt x="41" y="41"/>
                    </a:lnTo>
                    <a:lnTo>
                      <a:pt x="41" y="41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6" name="Freeform 59"/>
              <p:cNvSpPr>
                <a:spLocks/>
              </p:cNvSpPr>
              <p:nvPr/>
            </p:nvSpPr>
            <p:spPr bwMode="auto">
              <a:xfrm>
                <a:off x="2640013" y="3035300"/>
                <a:ext cx="76200" cy="77788"/>
              </a:xfrm>
              <a:custGeom>
                <a:avLst/>
                <a:gdLst>
                  <a:gd name="T0" fmla="*/ 40 w 48"/>
                  <a:gd name="T1" fmla="*/ 41 h 49"/>
                  <a:gd name="T2" fmla="*/ 44 w 48"/>
                  <a:gd name="T3" fmla="*/ 37 h 49"/>
                  <a:gd name="T4" fmla="*/ 47 w 48"/>
                  <a:gd name="T5" fmla="*/ 30 h 49"/>
                  <a:gd name="T6" fmla="*/ 48 w 48"/>
                  <a:gd name="T7" fmla="*/ 24 h 49"/>
                  <a:gd name="T8" fmla="*/ 47 w 48"/>
                  <a:gd name="T9" fmla="*/ 19 h 49"/>
                  <a:gd name="T10" fmla="*/ 44 w 48"/>
                  <a:gd name="T11" fmla="*/ 12 h 49"/>
                  <a:gd name="T12" fmla="*/ 40 w 48"/>
                  <a:gd name="T13" fmla="*/ 7 h 49"/>
                  <a:gd name="T14" fmla="*/ 37 w 48"/>
                  <a:gd name="T15" fmla="*/ 4 h 49"/>
                  <a:gd name="T16" fmla="*/ 30 w 48"/>
                  <a:gd name="T17" fmla="*/ 2 h 49"/>
                  <a:gd name="T18" fmla="*/ 23 w 48"/>
                  <a:gd name="T19" fmla="*/ 0 h 49"/>
                  <a:gd name="T20" fmla="*/ 17 w 48"/>
                  <a:gd name="T21" fmla="*/ 2 h 49"/>
                  <a:gd name="T22" fmla="*/ 12 w 48"/>
                  <a:gd name="T23" fmla="*/ 4 h 49"/>
                  <a:gd name="T24" fmla="*/ 6 w 48"/>
                  <a:gd name="T25" fmla="*/ 7 h 49"/>
                  <a:gd name="T26" fmla="*/ 4 w 48"/>
                  <a:gd name="T27" fmla="*/ 12 h 49"/>
                  <a:gd name="T28" fmla="*/ 1 w 48"/>
                  <a:gd name="T29" fmla="*/ 19 h 49"/>
                  <a:gd name="T30" fmla="*/ 0 w 48"/>
                  <a:gd name="T31" fmla="*/ 24 h 49"/>
                  <a:gd name="T32" fmla="*/ 1 w 48"/>
                  <a:gd name="T33" fmla="*/ 30 h 49"/>
                  <a:gd name="T34" fmla="*/ 4 w 48"/>
                  <a:gd name="T35" fmla="*/ 37 h 49"/>
                  <a:gd name="T36" fmla="*/ 6 w 48"/>
                  <a:gd name="T37" fmla="*/ 41 h 49"/>
                  <a:gd name="T38" fmla="*/ 12 w 48"/>
                  <a:gd name="T39" fmla="*/ 45 h 49"/>
                  <a:gd name="T40" fmla="*/ 17 w 48"/>
                  <a:gd name="T41" fmla="*/ 47 h 49"/>
                  <a:gd name="T42" fmla="*/ 23 w 48"/>
                  <a:gd name="T43" fmla="*/ 49 h 49"/>
                  <a:gd name="T44" fmla="*/ 30 w 48"/>
                  <a:gd name="T45" fmla="*/ 47 h 49"/>
                  <a:gd name="T46" fmla="*/ 37 w 48"/>
                  <a:gd name="T47" fmla="*/ 45 h 49"/>
                  <a:gd name="T48" fmla="*/ 40 w 48"/>
                  <a:gd name="T49" fmla="*/ 41 h 49"/>
                  <a:gd name="T50" fmla="*/ 40 w 48"/>
                  <a:gd name="T51" fmla="*/ 4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8" h="49">
                    <a:moveTo>
                      <a:pt x="40" y="41"/>
                    </a:moveTo>
                    <a:lnTo>
                      <a:pt x="44" y="37"/>
                    </a:lnTo>
                    <a:lnTo>
                      <a:pt x="47" y="30"/>
                    </a:lnTo>
                    <a:lnTo>
                      <a:pt x="48" y="24"/>
                    </a:lnTo>
                    <a:lnTo>
                      <a:pt x="47" y="19"/>
                    </a:lnTo>
                    <a:lnTo>
                      <a:pt x="44" y="12"/>
                    </a:lnTo>
                    <a:lnTo>
                      <a:pt x="40" y="7"/>
                    </a:lnTo>
                    <a:lnTo>
                      <a:pt x="37" y="4"/>
                    </a:lnTo>
                    <a:lnTo>
                      <a:pt x="30" y="2"/>
                    </a:lnTo>
                    <a:lnTo>
                      <a:pt x="23" y="0"/>
                    </a:lnTo>
                    <a:lnTo>
                      <a:pt x="17" y="2"/>
                    </a:lnTo>
                    <a:lnTo>
                      <a:pt x="12" y="4"/>
                    </a:lnTo>
                    <a:lnTo>
                      <a:pt x="6" y="7"/>
                    </a:lnTo>
                    <a:lnTo>
                      <a:pt x="4" y="12"/>
                    </a:lnTo>
                    <a:lnTo>
                      <a:pt x="1" y="19"/>
                    </a:lnTo>
                    <a:lnTo>
                      <a:pt x="0" y="24"/>
                    </a:lnTo>
                    <a:lnTo>
                      <a:pt x="1" y="30"/>
                    </a:lnTo>
                    <a:lnTo>
                      <a:pt x="4" y="37"/>
                    </a:lnTo>
                    <a:lnTo>
                      <a:pt x="6" y="41"/>
                    </a:lnTo>
                    <a:lnTo>
                      <a:pt x="12" y="45"/>
                    </a:lnTo>
                    <a:lnTo>
                      <a:pt x="17" y="47"/>
                    </a:lnTo>
                    <a:lnTo>
                      <a:pt x="23" y="49"/>
                    </a:lnTo>
                    <a:lnTo>
                      <a:pt x="30" y="47"/>
                    </a:lnTo>
                    <a:lnTo>
                      <a:pt x="37" y="45"/>
                    </a:lnTo>
                    <a:lnTo>
                      <a:pt x="40" y="41"/>
                    </a:lnTo>
                    <a:lnTo>
                      <a:pt x="40" y="41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7" name="Freeform 60"/>
              <p:cNvSpPr>
                <a:spLocks/>
              </p:cNvSpPr>
              <p:nvPr/>
            </p:nvSpPr>
            <p:spPr bwMode="auto">
              <a:xfrm>
                <a:off x="3001963" y="3043238"/>
                <a:ext cx="76200" cy="76200"/>
              </a:xfrm>
              <a:custGeom>
                <a:avLst/>
                <a:gdLst>
                  <a:gd name="T0" fmla="*/ 42 w 48"/>
                  <a:gd name="T1" fmla="*/ 41 h 48"/>
                  <a:gd name="T2" fmla="*/ 46 w 48"/>
                  <a:gd name="T3" fmla="*/ 36 h 48"/>
                  <a:gd name="T4" fmla="*/ 47 w 48"/>
                  <a:gd name="T5" fmla="*/ 31 h 48"/>
                  <a:gd name="T6" fmla="*/ 48 w 48"/>
                  <a:gd name="T7" fmla="*/ 24 h 48"/>
                  <a:gd name="T8" fmla="*/ 47 w 48"/>
                  <a:gd name="T9" fmla="*/ 18 h 48"/>
                  <a:gd name="T10" fmla="*/ 46 w 48"/>
                  <a:gd name="T11" fmla="*/ 12 h 48"/>
                  <a:gd name="T12" fmla="*/ 42 w 48"/>
                  <a:gd name="T13" fmla="*/ 7 h 48"/>
                  <a:gd name="T14" fmla="*/ 36 w 48"/>
                  <a:gd name="T15" fmla="*/ 3 h 48"/>
                  <a:gd name="T16" fmla="*/ 31 w 48"/>
                  <a:gd name="T17" fmla="*/ 0 h 48"/>
                  <a:gd name="T18" fmla="*/ 25 w 48"/>
                  <a:gd name="T19" fmla="*/ 0 h 48"/>
                  <a:gd name="T20" fmla="*/ 18 w 48"/>
                  <a:gd name="T21" fmla="*/ 0 h 48"/>
                  <a:gd name="T22" fmla="*/ 11 w 48"/>
                  <a:gd name="T23" fmla="*/ 3 h 48"/>
                  <a:gd name="T24" fmla="*/ 8 w 48"/>
                  <a:gd name="T25" fmla="*/ 7 h 48"/>
                  <a:gd name="T26" fmla="*/ 4 w 48"/>
                  <a:gd name="T27" fmla="*/ 12 h 48"/>
                  <a:gd name="T28" fmla="*/ 1 w 48"/>
                  <a:gd name="T29" fmla="*/ 18 h 48"/>
                  <a:gd name="T30" fmla="*/ 0 w 48"/>
                  <a:gd name="T31" fmla="*/ 24 h 48"/>
                  <a:gd name="T32" fmla="*/ 1 w 48"/>
                  <a:gd name="T33" fmla="*/ 31 h 48"/>
                  <a:gd name="T34" fmla="*/ 4 w 48"/>
                  <a:gd name="T35" fmla="*/ 36 h 48"/>
                  <a:gd name="T36" fmla="*/ 8 w 48"/>
                  <a:gd name="T37" fmla="*/ 41 h 48"/>
                  <a:gd name="T38" fmla="*/ 11 w 48"/>
                  <a:gd name="T39" fmla="*/ 45 h 48"/>
                  <a:gd name="T40" fmla="*/ 18 w 48"/>
                  <a:gd name="T41" fmla="*/ 48 h 48"/>
                  <a:gd name="T42" fmla="*/ 25 w 48"/>
                  <a:gd name="T43" fmla="*/ 48 h 48"/>
                  <a:gd name="T44" fmla="*/ 31 w 48"/>
                  <a:gd name="T45" fmla="*/ 48 h 48"/>
                  <a:gd name="T46" fmla="*/ 36 w 48"/>
                  <a:gd name="T47" fmla="*/ 45 h 48"/>
                  <a:gd name="T48" fmla="*/ 42 w 48"/>
                  <a:gd name="T49" fmla="*/ 41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8" h="48">
                    <a:moveTo>
                      <a:pt x="42" y="41"/>
                    </a:moveTo>
                    <a:lnTo>
                      <a:pt x="46" y="36"/>
                    </a:lnTo>
                    <a:lnTo>
                      <a:pt x="47" y="31"/>
                    </a:lnTo>
                    <a:lnTo>
                      <a:pt x="48" y="24"/>
                    </a:lnTo>
                    <a:lnTo>
                      <a:pt x="47" y="18"/>
                    </a:lnTo>
                    <a:lnTo>
                      <a:pt x="46" y="12"/>
                    </a:lnTo>
                    <a:lnTo>
                      <a:pt x="42" y="7"/>
                    </a:lnTo>
                    <a:lnTo>
                      <a:pt x="36" y="3"/>
                    </a:lnTo>
                    <a:lnTo>
                      <a:pt x="31" y="0"/>
                    </a:lnTo>
                    <a:lnTo>
                      <a:pt x="25" y="0"/>
                    </a:lnTo>
                    <a:lnTo>
                      <a:pt x="18" y="0"/>
                    </a:lnTo>
                    <a:lnTo>
                      <a:pt x="11" y="3"/>
                    </a:lnTo>
                    <a:lnTo>
                      <a:pt x="8" y="7"/>
                    </a:lnTo>
                    <a:lnTo>
                      <a:pt x="4" y="12"/>
                    </a:lnTo>
                    <a:lnTo>
                      <a:pt x="1" y="18"/>
                    </a:lnTo>
                    <a:lnTo>
                      <a:pt x="0" y="24"/>
                    </a:lnTo>
                    <a:lnTo>
                      <a:pt x="1" y="31"/>
                    </a:lnTo>
                    <a:lnTo>
                      <a:pt x="4" y="36"/>
                    </a:lnTo>
                    <a:lnTo>
                      <a:pt x="8" y="41"/>
                    </a:lnTo>
                    <a:lnTo>
                      <a:pt x="11" y="45"/>
                    </a:lnTo>
                    <a:lnTo>
                      <a:pt x="18" y="48"/>
                    </a:lnTo>
                    <a:lnTo>
                      <a:pt x="25" y="48"/>
                    </a:lnTo>
                    <a:lnTo>
                      <a:pt x="31" y="48"/>
                    </a:lnTo>
                    <a:lnTo>
                      <a:pt x="36" y="45"/>
                    </a:lnTo>
                    <a:lnTo>
                      <a:pt x="42" y="41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8" name="Freeform 61"/>
              <p:cNvSpPr>
                <a:spLocks/>
              </p:cNvSpPr>
              <p:nvPr/>
            </p:nvSpPr>
            <p:spPr bwMode="auto">
              <a:xfrm>
                <a:off x="3360738" y="2954338"/>
                <a:ext cx="77788" cy="77788"/>
              </a:xfrm>
              <a:custGeom>
                <a:avLst/>
                <a:gdLst>
                  <a:gd name="T0" fmla="*/ 42 w 49"/>
                  <a:gd name="T1" fmla="*/ 42 h 49"/>
                  <a:gd name="T2" fmla="*/ 46 w 49"/>
                  <a:gd name="T3" fmla="*/ 37 h 49"/>
                  <a:gd name="T4" fmla="*/ 47 w 49"/>
                  <a:gd name="T5" fmla="*/ 32 h 49"/>
                  <a:gd name="T6" fmla="*/ 49 w 49"/>
                  <a:gd name="T7" fmla="*/ 25 h 49"/>
                  <a:gd name="T8" fmla="*/ 47 w 49"/>
                  <a:gd name="T9" fmla="*/ 18 h 49"/>
                  <a:gd name="T10" fmla="*/ 46 w 49"/>
                  <a:gd name="T11" fmla="*/ 13 h 49"/>
                  <a:gd name="T12" fmla="*/ 42 w 49"/>
                  <a:gd name="T13" fmla="*/ 8 h 49"/>
                  <a:gd name="T14" fmla="*/ 37 w 49"/>
                  <a:gd name="T15" fmla="*/ 4 h 49"/>
                  <a:gd name="T16" fmla="*/ 32 w 49"/>
                  <a:gd name="T17" fmla="*/ 1 h 49"/>
                  <a:gd name="T18" fmla="*/ 25 w 49"/>
                  <a:gd name="T19" fmla="*/ 0 h 49"/>
                  <a:gd name="T20" fmla="*/ 18 w 49"/>
                  <a:gd name="T21" fmla="*/ 1 h 49"/>
                  <a:gd name="T22" fmla="*/ 12 w 49"/>
                  <a:gd name="T23" fmla="*/ 4 h 49"/>
                  <a:gd name="T24" fmla="*/ 8 w 49"/>
                  <a:gd name="T25" fmla="*/ 8 h 49"/>
                  <a:gd name="T26" fmla="*/ 4 w 49"/>
                  <a:gd name="T27" fmla="*/ 13 h 49"/>
                  <a:gd name="T28" fmla="*/ 1 w 49"/>
                  <a:gd name="T29" fmla="*/ 18 h 49"/>
                  <a:gd name="T30" fmla="*/ 0 w 49"/>
                  <a:gd name="T31" fmla="*/ 25 h 49"/>
                  <a:gd name="T32" fmla="*/ 1 w 49"/>
                  <a:gd name="T33" fmla="*/ 32 h 49"/>
                  <a:gd name="T34" fmla="*/ 4 w 49"/>
                  <a:gd name="T35" fmla="*/ 37 h 49"/>
                  <a:gd name="T36" fmla="*/ 8 w 49"/>
                  <a:gd name="T37" fmla="*/ 42 h 49"/>
                  <a:gd name="T38" fmla="*/ 12 w 49"/>
                  <a:gd name="T39" fmla="*/ 46 h 49"/>
                  <a:gd name="T40" fmla="*/ 18 w 49"/>
                  <a:gd name="T41" fmla="*/ 47 h 49"/>
                  <a:gd name="T42" fmla="*/ 25 w 49"/>
                  <a:gd name="T43" fmla="*/ 49 h 49"/>
                  <a:gd name="T44" fmla="*/ 32 w 49"/>
                  <a:gd name="T45" fmla="*/ 47 h 49"/>
                  <a:gd name="T46" fmla="*/ 37 w 49"/>
                  <a:gd name="T47" fmla="*/ 46 h 49"/>
                  <a:gd name="T48" fmla="*/ 42 w 49"/>
                  <a:gd name="T49" fmla="*/ 42 h 49"/>
                  <a:gd name="T50" fmla="*/ 42 w 49"/>
                  <a:gd name="T51" fmla="*/ 42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9" h="49">
                    <a:moveTo>
                      <a:pt x="42" y="42"/>
                    </a:moveTo>
                    <a:lnTo>
                      <a:pt x="46" y="37"/>
                    </a:lnTo>
                    <a:lnTo>
                      <a:pt x="47" y="32"/>
                    </a:lnTo>
                    <a:lnTo>
                      <a:pt x="49" y="25"/>
                    </a:lnTo>
                    <a:lnTo>
                      <a:pt x="47" y="18"/>
                    </a:lnTo>
                    <a:lnTo>
                      <a:pt x="46" y="13"/>
                    </a:lnTo>
                    <a:lnTo>
                      <a:pt x="42" y="8"/>
                    </a:lnTo>
                    <a:lnTo>
                      <a:pt x="37" y="4"/>
                    </a:lnTo>
                    <a:lnTo>
                      <a:pt x="32" y="1"/>
                    </a:lnTo>
                    <a:lnTo>
                      <a:pt x="25" y="0"/>
                    </a:lnTo>
                    <a:lnTo>
                      <a:pt x="18" y="1"/>
                    </a:lnTo>
                    <a:lnTo>
                      <a:pt x="12" y="4"/>
                    </a:lnTo>
                    <a:lnTo>
                      <a:pt x="8" y="8"/>
                    </a:lnTo>
                    <a:lnTo>
                      <a:pt x="4" y="13"/>
                    </a:lnTo>
                    <a:lnTo>
                      <a:pt x="1" y="18"/>
                    </a:lnTo>
                    <a:lnTo>
                      <a:pt x="0" y="25"/>
                    </a:lnTo>
                    <a:lnTo>
                      <a:pt x="1" y="32"/>
                    </a:lnTo>
                    <a:lnTo>
                      <a:pt x="4" y="37"/>
                    </a:lnTo>
                    <a:lnTo>
                      <a:pt x="8" y="42"/>
                    </a:lnTo>
                    <a:lnTo>
                      <a:pt x="12" y="46"/>
                    </a:lnTo>
                    <a:lnTo>
                      <a:pt x="18" y="47"/>
                    </a:lnTo>
                    <a:lnTo>
                      <a:pt x="25" y="49"/>
                    </a:lnTo>
                    <a:lnTo>
                      <a:pt x="32" y="47"/>
                    </a:lnTo>
                    <a:lnTo>
                      <a:pt x="37" y="46"/>
                    </a:lnTo>
                    <a:lnTo>
                      <a:pt x="42" y="42"/>
                    </a:lnTo>
                    <a:lnTo>
                      <a:pt x="42" y="42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9" name="Freeform 62"/>
              <p:cNvSpPr>
                <a:spLocks/>
              </p:cNvSpPr>
              <p:nvPr/>
            </p:nvSpPr>
            <p:spPr bwMode="auto">
              <a:xfrm>
                <a:off x="3724275" y="3049588"/>
                <a:ext cx="74613" cy="77788"/>
              </a:xfrm>
              <a:custGeom>
                <a:avLst/>
                <a:gdLst>
                  <a:gd name="T0" fmla="*/ 41 w 47"/>
                  <a:gd name="T1" fmla="*/ 41 h 49"/>
                  <a:gd name="T2" fmla="*/ 45 w 47"/>
                  <a:gd name="T3" fmla="*/ 36 h 49"/>
                  <a:gd name="T4" fmla="*/ 47 w 47"/>
                  <a:gd name="T5" fmla="*/ 31 h 49"/>
                  <a:gd name="T6" fmla="*/ 47 w 47"/>
                  <a:gd name="T7" fmla="*/ 24 h 49"/>
                  <a:gd name="T8" fmla="*/ 47 w 47"/>
                  <a:gd name="T9" fmla="*/ 19 h 49"/>
                  <a:gd name="T10" fmla="*/ 45 w 47"/>
                  <a:gd name="T11" fmla="*/ 12 h 49"/>
                  <a:gd name="T12" fmla="*/ 41 w 47"/>
                  <a:gd name="T13" fmla="*/ 7 h 49"/>
                  <a:gd name="T14" fmla="*/ 36 w 47"/>
                  <a:gd name="T15" fmla="*/ 3 h 49"/>
                  <a:gd name="T16" fmla="*/ 30 w 47"/>
                  <a:gd name="T17" fmla="*/ 2 h 49"/>
                  <a:gd name="T18" fmla="*/ 24 w 47"/>
                  <a:gd name="T19" fmla="*/ 0 h 49"/>
                  <a:gd name="T20" fmla="*/ 17 w 47"/>
                  <a:gd name="T21" fmla="*/ 2 h 49"/>
                  <a:gd name="T22" fmla="*/ 12 w 47"/>
                  <a:gd name="T23" fmla="*/ 3 h 49"/>
                  <a:gd name="T24" fmla="*/ 7 w 47"/>
                  <a:gd name="T25" fmla="*/ 7 h 49"/>
                  <a:gd name="T26" fmla="*/ 3 w 47"/>
                  <a:gd name="T27" fmla="*/ 12 h 49"/>
                  <a:gd name="T28" fmla="*/ 0 w 47"/>
                  <a:gd name="T29" fmla="*/ 19 h 49"/>
                  <a:gd name="T30" fmla="*/ 0 w 47"/>
                  <a:gd name="T31" fmla="*/ 24 h 49"/>
                  <a:gd name="T32" fmla="*/ 0 w 47"/>
                  <a:gd name="T33" fmla="*/ 31 h 49"/>
                  <a:gd name="T34" fmla="*/ 3 w 47"/>
                  <a:gd name="T35" fmla="*/ 36 h 49"/>
                  <a:gd name="T36" fmla="*/ 7 w 47"/>
                  <a:gd name="T37" fmla="*/ 41 h 49"/>
                  <a:gd name="T38" fmla="*/ 12 w 47"/>
                  <a:gd name="T39" fmla="*/ 45 h 49"/>
                  <a:gd name="T40" fmla="*/ 17 w 47"/>
                  <a:gd name="T41" fmla="*/ 48 h 49"/>
                  <a:gd name="T42" fmla="*/ 24 w 47"/>
                  <a:gd name="T43" fmla="*/ 49 h 49"/>
                  <a:gd name="T44" fmla="*/ 30 w 47"/>
                  <a:gd name="T45" fmla="*/ 48 h 49"/>
                  <a:gd name="T46" fmla="*/ 36 w 47"/>
                  <a:gd name="T47" fmla="*/ 45 h 49"/>
                  <a:gd name="T48" fmla="*/ 41 w 47"/>
                  <a:gd name="T49" fmla="*/ 41 h 49"/>
                  <a:gd name="T50" fmla="*/ 41 w 47"/>
                  <a:gd name="T51" fmla="*/ 4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" h="49">
                    <a:moveTo>
                      <a:pt x="41" y="41"/>
                    </a:moveTo>
                    <a:lnTo>
                      <a:pt x="45" y="36"/>
                    </a:lnTo>
                    <a:lnTo>
                      <a:pt x="47" y="31"/>
                    </a:lnTo>
                    <a:lnTo>
                      <a:pt x="47" y="24"/>
                    </a:lnTo>
                    <a:lnTo>
                      <a:pt x="47" y="19"/>
                    </a:lnTo>
                    <a:lnTo>
                      <a:pt x="45" y="12"/>
                    </a:lnTo>
                    <a:lnTo>
                      <a:pt x="41" y="7"/>
                    </a:lnTo>
                    <a:lnTo>
                      <a:pt x="36" y="3"/>
                    </a:lnTo>
                    <a:lnTo>
                      <a:pt x="30" y="2"/>
                    </a:lnTo>
                    <a:lnTo>
                      <a:pt x="24" y="0"/>
                    </a:lnTo>
                    <a:lnTo>
                      <a:pt x="17" y="2"/>
                    </a:lnTo>
                    <a:lnTo>
                      <a:pt x="12" y="3"/>
                    </a:lnTo>
                    <a:lnTo>
                      <a:pt x="7" y="7"/>
                    </a:lnTo>
                    <a:lnTo>
                      <a:pt x="3" y="12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0" y="31"/>
                    </a:lnTo>
                    <a:lnTo>
                      <a:pt x="3" y="36"/>
                    </a:lnTo>
                    <a:lnTo>
                      <a:pt x="7" y="41"/>
                    </a:lnTo>
                    <a:lnTo>
                      <a:pt x="12" y="45"/>
                    </a:lnTo>
                    <a:lnTo>
                      <a:pt x="17" y="48"/>
                    </a:lnTo>
                    <a:lnTo>
                      <a:pt x="24" y="49"/>
                    </a:lnTo>
                    <a:lnTo>
                      <a:pt x="30" y="48"/>
                    </a:lnTo>
                    <a:lnTo>
                      <a:pt x="36" y="45"/>
                    </a:lnTo>
                    <a:lnTo>
                      <a:pt x="41" y="41"/>
                    </a:lnTo>
                    <a:lnTo>
                      <a:pt x="41" y="41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0" name="Freeform 63"/>
              <p:cNvSpPr>
                <a:spLocks/>
              </p:cNvSpPr>
              <p:nvPr/>
            </p:nvSpPr>
            <p:spPr bwMode="auto">
              <a:xfrm>
                <a:off x="4081463" y="3089275"/>
                <a:ext cx="77788" cy="74613"/>
              </a:xfrm>
              <a:custGeom>
                <a:avLst/>
                <a:gdLst>
                  <a:gd name="T0" fmla="*/ 42 w 49"/>
                  <a:gd name="T1" fmla="*/ 41 h 47"/>
                  <a:gd name="T2" fmla="*/ 46 w 49"/>
                  <a:gd name="T3" fmla="*/ 36 h 47"/>
                  <a:gd name="T4" fmla="*/ 48 w 49"/>
                  <a:gd name="T5" fmla="*/ 30 h 47"/>
                  <a:gd name="T6" fmla="*/ 49 w 49"/>
                  <a:gd name="T7" fmla="*/ 24 h 47"/>
                  <a:gd name="T8" fmla="*/ 48 w 49"/>
                  <a:gd name="T9" fmla="*/ 17 h 47"/>
                  <a:gd name="T10" fmla="*/ 46 w 49"/>
                  <a:gd name="T11" fmla="*/ 12 h 47"/>
                  <a:gd name="T12" fmla="*/ 42 w 49"/>
                  <a:gd name="T13" fmla="*/ 7 h 47"/>
                  <a:gd name="T14" fmla="*/ 37 w 49"/>
                  <a:gd name="T15" fmla="*/ 3 h 47"/>
                  <a:gd name="T16" fmla="*/ 32 w 49"/>
                  <a:gd name="T17" fmla="*/ 0 h 47"/>
                  <a:gd name="T18" fmla="*/ 25 w 49"/>
                  <a:gd name="T19" fmla="*/ 0 h 47"/>
                  <a:gd name="T20" fmla="*/ 19 w 49"/>
                  <a:gd name="T21" fmla="*/ 0 h 47"/>
                  <a:gd name="T22" fmla="*/ 12 w 49"/>
                  <a:gd name="T23" fmla="*/ 3 h 47"/>
                  <a:gd name="T24" fmla="*/ 8 w 49"/>
                  <a:gd name="T25" fmla="*/ 7 h 47"/>
                  <a:gd name="T26" fmla="*/ 4 w 49"/>
                  <a:gd name="T27" fmla="*/ 12 h 47"/>
                  <a:gd name="T28" fmla="*/ 2 w 49"/>
                  <a:gd name="T29" fmla="*/ 17 h 47"/>
                  <a:gd name="T30" fmla="*/ 0 w 49"/>
                  <a:gd name="T31" fmla="*/ 24 h 47"/>
                  <a:gd name="T32" fmla="*/ 2 w 49"/>
                  <a:gd name="T33" fmla="*/ 30 h 47"/>
                  <a:gd name="T34" fmla="*/ 4 w 49"/>
                  <a:gd name="T35" fmla="*/ 36 h 47"/>
                  <a:gd name="T36" fmla="*/ 8 w 49"/>
                  <a:gd name="T37" fmla="*/ 41 h 47"/>
                  <a:gd name="T38" fmla="*/ 12 w 49"/>
                  <a:gd name="T39" fmla="*/ 45 h 47"/>
                  <a:gd name="T40" fmla="*/ 19 w 49"/>
                  <a:gd name="T41" fmla="*/ 47 h 47"/>
                  <a:gd name="T42" fmla="*/ 25 w 49"/>
                  <a:gd name="T43" fmla="*/ 47 h 47"/>
                  <a:gd name="T44" fmla="*/ 32 w 49"/>
                  <a:gd name="T45" fmla="*/ 47 h 47"/>
                  <a:gd name="T46" fmla="*/ 37 w 49"/>
                  <a:gd name="T47" fmla="*/ 45 h 47"/>
                  <a:gd name="T48" fmla="*/ 42 w 49"/>
                  <a:gd name="T49" fmla="*/ 4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9" h="47">
                    <a:moveTo>
                      <a:pt x="42" y="41"/>
                    </a:moveTo>
                    <a:lnTo>
                      <a:pt x="46" y="36"/>
                    </a:lnTo>
                    <a:lnTo>
                      <a:pt x="48" y="30"/>
                    </a:lnTo>
                    <a:lnTo>
                      <a:pt x="49" y="24"/>
                    </a:lnTo>
                    <a:lnTo>
                      <a:pt x="48" y="17"/>
                    </a:lnTo>
                    <a:lnTo>
                      <a:pt x="46" y="12"/>
                    </a:lnTo>
                    <a:lnTo>
                      <a:pt x="42" y="7"/>
                    </a:lnTo>
                    <a:lnTo>
                      <a:pt x="37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9" y="0"/>
                    </a:lnTo>
                    <a:lnTo>
                      <a:pt x="12" y="3"/>
                    </a:lnTo>
                    <a:lnTo>
                      <a:pt x="8" y="7"/>
                    </a:lnTo>
                    <a:lnTo>
                      <a:pt x="4" y="12"/>
                    </a:lnTo>
                    <a:lnTo>
                      <a:pt x="2" y="17"/>
                    </a:lnTo>
                    <a:lnTo>
                      <a:pt x="0" y="24"/>
                    </a:lnTo>
                    <a:lnTo>
                      <a:pt x="2" y="30"/>
                    </a:lnTo>
                    <a:lnTo>
                      <a:pt x="4" y="36"/>
                    </a:lnTo>
                    <a:lnTo>
                      <a:pt x="8" y="41"/>
                    </a:lnTo>
                    <a:lnTo>
                      <a:pt x="12" y="45"/>
                    </a:lnTo>
                    <a:lnTo>
                      <a:pt x="19" y="47"/>
                    </a:lnTo>
                    <a:lnTo>
                      <a:pt x="25" y="47"/>
                    </a:lnTo>
                    <a:lnTo>
                      <a:pt x="32" y="47"/>
                    </a:lnTo>
                    <a:lnTo>
                      <a:pt x="37" y="45"/>
                    </a:lnTo>
                    <a:lnTo>
                      <a:pt x="42" y="41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1" name="Freeform 64"/>
              <p:cNvSpPr>
                <a:spLocks/>
              </p:cNvSpPr>
              <p:nvPr/>
            </p:nvSpPr>
            <p:spPr bwMode="auto">
              <a:xfrm>
                <a:off x="4440238" y="3100388"/>
                <a:ext cx="76200" cy="74613"/>
              </a:xfrm>
              <a:custGeom>
                <a:avLst/>
                <a:gdLst>
                  <a:gd name="T0" fmla="*/ 40 w 48"/>
                  <a:gd name="T1" fmla="*/ 40 h 47"/>
                  <a:gd name="T2" fmla="*/ 44 w 48"/>
                  <a:gd name="T3" fmla="*/ 35 h 47"/>
                  <a:gd name="T4" fmla="*/ 47 w 48"/>
                  <a:gd name="T5" fmla="*/ 30 h 47"/>
                  <a:gd name="T6" fmla="*/ 48 w 48"/>
                  <a:gd name="T7" fmla="*/ 23 h 47"/>
                  <a:gd name="T8" fmla="*/ 47 w 48"/>
                  <a:gd name="T9" fmla="*/ 17 h 47"/>
                  <a:gd name="T10" fmla="*/ 44 w 48"/>
                  <a:gd name="T11" fmla="*/ 12 h 47"/>
                  <a:gd name="T12" fmla="*/ 40 w 48"/>
                  <a:gd name="T13" fmla="*/ 6 h 47"/>
                  <a:gd name="T14" fmla="*/ 35 w 48"/>
                  <a:gd name="T15" fmla="*/ 2 h 47"/>
                  <a:gd name="T16" fmla="*/ 30 w 48"/>
                  <a:gd name="T17" fmla="*/ 0 h 47"/>
                  <a:gd name="T18" fmla="*/ 23 w 48"/>
                  <a:gd name="T19" fmla="*/ 0 h 47"/>
                  <a:gd name="T20" fmla="*/ 17 w 48"/>
                  <a:gd name="T21" fmla="*/ 0 h 47"/>
                  <a:gd name="T22" fmla="*/ 11 w 48"/>
                  <a:gd name="T23" fmla="*/ 2 h 47"/>
                  <a:gd name="T24" fmla="*/ 6 w 48"/>
                  <a:gd name="T25" fmla="*/ 6 h 47"/>
                  <a:gd name="T26" fmla="*/ 2 w 48"/>
                  <a:gd name="T27" fmla="*/ 12 h 47"/>
                  <a:gd name="T28" fmla="*/ 1 w 48"/>
                  <a:gd name="T29" fmla="*/ 17 h 47"/>
                  <a:gd name="T30" fmla="*/ 0 w 48"/>
                  <a:gd name="T31" fmla="*/ 23 h 47"/>
                  <a:gd name="T32" fmla="*/ 1 w 48"/>
                  <a:gd name="T33" fmla="*/ 30 h 47"/>
                  <a:gd name="T34" fmla="*/ 2 w 48"/>
                  <a:gd name="T35" fmla="*/ 35 h 47"/>
                  <a:gd name="T36" fmla="*/ 6 w 48"/>
                  <a:gd name="T37" fmla="*/ 40 h 47"/>
                  <a:gd name="T38" fmla="*/ 11 w 48"/>
                  <a:gd name="T39" fmla="*/ 44 h 47"/>
                  <a:gd name="T40" fmla="*/ 17 w 48"/>
                  <a:gd name="T41" fmla="*/ 47 h 47"/>
                  <a:gd name="T42" fmla="*/ 23 w 48"/>
                  <a:gd name="T43" fmla="*/ 47 h 47"/>
                  <a:gd name="T44" fmla="*/ 30 w 48"/>
                  <a:gd name="T45" fmla="*/ 47 h 47"/>
                  <a:gd name="T46" fmla="*/ 35 w 48"/>
                  <a:gd name="T47" fmla="*/ 44 h 47"/>
                  <a:gd name="T48" fmla="*/ 40 w 48"/>
                  <a:gd name="T49" fmla="*/ 40 h 47"/>
                  <a:gd name="T50" fmla="*/ 40 w 48"/>
                  <a:gd name="T51" fmla="*/ 4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8" h="47">
                    <a:moveTo>
                      <a:pt x="40" y="40"/>
                    </a:moveTo>
                    <a:lnTo>
                      <a:pt x="44" y="35"/>
                    </a:lnTo>
                    <a:lnTo>
                      <a:pt x="47" y="30"/>
                    </a:lnTo>
                    <a:lnTo>
                      <a:pt x="48" y="23"/>
                    </a:lnTo>
                    <a:lnTo>
                      <a:pt x="47" y="17"/>
                    </a:lnTo>
                    <a:lnTo>
                      <a:pt x="44" y="12"/>
                    </a:lnTo>
                    <a:lnTo>
                      <a:pt x="40" y="6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23" y="0"/>
                    </a:lnTo>
                    <a:lnTo>
                      <a:pt x="17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1" y="17"/>
                    </a:lnTo>
                    <a:lnTo>
                      <a:pt x="0" y="23"/>
                    </a:lnTo>
                    <a:lnTo>
                      <a:pt x="1" y="30"/>
                    </a:lnTo>
                    <a:lnTo>
                      <a:pt x="2" y="35"/>
                    </a:lnTo>
                    <a:lnTo>
                      <a:pt x="6" y="40"/>
                    </a:lnTo>
                    <a:lnTo>
                      <a:pt x="11" y="44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30" y="47"/>
                    </a:lnTo>
                    <a:lnTo>
                      <a:pt x="35" y="44"/>
                    </a:lnTo>
                    <a:lnTo>
                      <a:pt x="40" y="40"/>
                    </a:lnTo>
                    <a:lnTo>
                      <a:pt x="40" y="40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084" name="ZoneTexte 2083"/>
            <p:cNvSpPr txBox="1"/>
            <p:nvPr/>
          </p:nvSpPr>
          <p:spPr>
            <a:xfrm>
              <a:off x="523155" y="3971652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-10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608113" y="3424495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-5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659410" y="2877336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659410" y="2330177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5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574451" y="178301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10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 rot="17958947">
              <a:off x="185688" y="4606672"/>
              <a:ext cx="12859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SF-36: </a:t>
              </a:r>
              <a:r>
                <a:rPr lang="fr-FR" sz="1200" dirty="0" err="1"/>
                <a:t>physical</a:t>
              </a:r>
              <a:endParaRPr lang="fr-FR" sz="1200" dirty="0"/>
            </a:p>
          </p:txBody>
        </p:sp>
        <p:sp>
          <p:nvSpPr>
            <p:cNvPr id="74" name="ZoneTexte 73"/>
            <p:cNvSpPr txBox="1"/>
            <p:nvPr/>
          </p:nvSpPr>
          <p:spPr>
            <a:xfrm rot="17958947">
              <a:off x="756089" y="4566139"/>
              <a:ext cx="11496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SF-36: mental</a:t>
              </a:r>
            </a:p>
          </p:txBody>
        </p:sp>
        <p:sp>
          <p:nvSpPr>
            <p:cNvPr id="75" name="ZoneTexte 74"/>
            <p:cNvSpPr txBox="1"/>
            <p:nvPr/>
          </p:nvSpPr>
          <p:spPr>
            <a:xfrm rot="17958947">
              <a:off x="1095284" y="4634236"/>
              <a:ext cx="13491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FACIT-F: fatigue</a:t>
              </a:r>
            </a:p>
          </p:txBody>
        </p:sp>
        <p:sp>
          <p:nvSpPr>
            <p:cNvPr id="76" name="ZoneTexte 75"/>
            <p:cNvSpPr txBox="1"/>
            <p:nvPr/>
          </p:nvSpPr>
          <p:spPr>
            <a:xfrm rot="17958947">
              <a:off x="1708675" y="4560157"/>
              <a:ext cx="11792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FACIT-F: total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 rot="17958947">
              <a:off x="2341161" y="4475986"/>
              <a:ext cx="9861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CLDQ-HCV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 rot="17958947">
              <a:off x="2525961" y="4639016"/>
              <a:ext cx="13601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err="1"/>
                <a:t>Work</a:t>
              </a:r>
              <a:r>
                <a:rPr lang="fr-FR" sz="1200" dirty="0"/>
                <a:t> </a:t>
              </a:r>
              <a:r>
                <a:rPr lang="fr-FR" sz="1200" dirty="0" err="1"/>
                <a:t>productivity</a:t>
              </a:r>
              <a:endParaRPr lang="fr-FR" sz="1200" dirty="0"/>
            </a:p>
          </p:txBody>
        </p:sp>
        <p:sp>
          <p:nvSpPr>
            <p:cNvPr id="79" name="ZoneTexte 78"/>
            <p:cNvSpPr txBox="1"/>
            <p:nvPr/>
          </p:nvSpPr>
          <p:spPr>
            <a:xfrm rot="17958947">
              <a:off x="2880228" y="4710215"/>
              <a:ext cx="15234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WPAI:SHP: </a:t>
              </a:r>
              <a:r>
                <a:rPr lang="fr-FR" sz="1200" dirty="0" err="1"/>
                <a:t>activity</a:t>
              </a:r>
              <a:endParaRPr lang="fr-FR" sz="1200" dirty="0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4933374" y="2207332"/>
            <a:ext cx="3743082" cy="4029980"/>
            <a:chOff x="4933374" y="1580450"/>
            <a:chExt cx="3743082" cy="4029980"/>
          </a:xfrm>
        </p:grpSpPr>
        <p:grpSp>
          <p:nvGrpSpPr>
            <p:cNvPr id="2082" name="Groupe 2081"/>
            <p:cNvGrpSpPr/>
            <p:nvPr/>
          </p:nvGrpSpPr>
          <p:grpSpPr>
            <a:xfrm>
              <a:off x="5257724" y="1712550"/>
              <a:ext cx="3418732" cy="2472102"/>
              <a:chOff x="5387975" y="2306638"/>
              <a:chExt cx="2597151" cy="1878013"/>
            </a:xfrm>
          </p:grpSpPr>
          <p:sp>
            <p:nvSpPr>
              <p:cNvPr id="8" name="Freeform 9"/>
              <p:cNvSpPr>
                <a:spLocks/>
              </p:cNvSpPr>
              <p:nvPr/>
            </p:nvSpPr>
            <p:spPr bwMode="auto">
              <a:xfrm>
                <a:off x="5449888" y="2306638"/>
                <a:ext cx="2535238" cy="1816100"/>
              </a:xfrm>
              <a:custGeom>
                <a:avLst/>
                <a:gdLst>
                  <a:gd name="T0" fmla="*/ 1597 w 1597"/>
                  <a:gd name="T1" fmla="*/ 1144 h 1144"/>
                  <a:gd name="T2" fmla="*/ 0 w 1597"/>
                  <a:gd name="T3" fmla="*/ 1144 h 1144"/>
                  <a:gd name="T4" fmla="*/ 0 w 1597"/>
                  <a:gd name="T5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97" h="1144">
                    <a:moveTo>
                      <a:pt x="1597" y="1144"/>
                    </a:moveTo>
                    <a:lnTo>
                      <a:pt x="0" y="1144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 flipV="1">
                <a:off x="7045325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" name="Line 11"/>
              <p:cNvSpPr>
                <a:spLocks noChangeShapeType="1"/>
              </p:cNvSpPr>
              <p:nvPr/>
            </p:nvSpPr>
            <p:spPr bwMode="auto">
              <a:xfrm flipV="1">
                <a:off x="6680200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Line 12"/>
              <p:cNvSpPr>
                <a:spLocks noChangeShapeType="1"/>
              </p:cNvSpPr>
              <p:nvPr/>
            </p:nvSpPr>
            <p:spPr bwMode="auto">
              <a:xfrm flipV="1">
                <a:off x="6316663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Line 13"/>
              <p:cNvSpPr>
                <a:spLocks noChangeShapeType="1"/>
              </p:cNvSpPr>
              <p:nvPr/>
            </p:nvSpPr>
            <p:spPr bwMode="auto">
              <a:xfrm flipV="1">
                <a:off x="5953125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Line 14"/>
              <p:cNvSpPr>
                <a:spLocks noChangeShapeType="1"/>
              </p:cNvSpPr>
              <p:nvPr/>
            </p:nvSpPr>
            <p:spPr bwMode="auto">
              <a:xfrm flipV="1">
                <a:off x="7772400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Line 15"/>
              <p:cNvSpPr>
                <a:spLocks noChangeShapeType="1"/>
              </p:cNvSpPr>
              <p:nvPr/>
            </p:nvSpPr>
            <p:spPr bwMode="auto">
              <a:xfrm flipV="1">
                <a:off x="7408863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20"/>
              <p:cNvSpPr>
                <a:spLocks noChangeShapeType="1"/>
              </p:cNvSpPr>
              <p:nvPr/>
            </p:nvSpPr>
            <p:spPr bwMode="auto">
              <a:xfrm flipV="1">
                <a:off x="5589588" y="4122738"/>
                <a:ext cx="0" cy="61913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24"/>
              <p:cNvSpPr>
                <a:spLocks noChangeShapeType="1"/>
              </p:cNvSpPr>
              <p:nvPr/>
            </p:nvSpPr>
            <p:spPr bwMode="auto">
              <a:xfrm>
                <a:off x="5387975" y="2306638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25"/>
              <p:cNvSpPr>
                <a:spLocks noChangeShapeType="1"/>
              </p:cNvSpPr>
              <p:nvPr/>
            </p:nvSpPr>
            <p:spPr bwMode="auto">
              <a:xfrm>
                <a:off x="5387975" y="2670175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26"/>
              <p:cNvSpPr>
                <a:spLocks noChangeShapeType="1"/>
              </p:cNvSpPr>
              <p:nvPr/>
            </p:nvSpPr>
            <p:spPr bwMode="auto">
              <a:xfrm>
                <a:off x="5387975" y="3032125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27"/>
              <p:cNvSpPr>
                <a:spLocks noChangeShapeType="1"/>
              </p:cNvSpPr>
              <p:nvPr/>
            </p:nvSpPr>
            <p:spPr bwMode="auto">
              <a:xfrm>
                <a:off x="5387975" y="3757613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Line 28"/>
              <p:cNvSpPr>
                <a:spLocks noChangeShapeType="1"/>
              </p:cNvSpPr>
              <p:nvPr/>
            </p:nvSpPr>
            <p:spPr bwMode="auto">
              <a:xfrm>
                <a:off x="5387975" y="3395663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Line 29"/>
              <p:cNvSpPr>
                <a:spLocks noChangeShapeType="1"/>
              </p:cNvSpPr>
              <p:nvPr/>
            </p:nvSpPr>
            <p:spPr bwMode="auto">
              <a:xfrm>
                <a:off x="5387975" y="4122738"/>
                <a:ext cx="619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2" name="Line 36"/>
              <p:cNvSpPr>
                <a:spLocks noChangeShapeType="1"/>
              </p:cNvSpPr>
              <p:nvPr/>
            </p:nvSpPr>
            <p:spPr bwMode="auto">
              <a:xfrm flipH="1">
                <a:off x="5449888" y="3757613"/>
                <a:ext cx="25003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1" name="Line 44"/>
              <p:cNvSpPr>
                <a:spLocks noChangeShapeType="1"/>
              </p:cNvSpPr>
              <p:nvPr/>
            </p:nvSpPr>
            <p:spPr bwMode="auto">
              <a:xfrm flipV="1">
                <a:off x="5989638" y="2811463"/>
                <a:ext cx="0" cy="80168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2" name="Line 45"/>
              <p:cNvSpPr>
                <a:spLocks noChangeShapeType="1"/>
              </p:cNvSpPr>
              <p:nvPr/>
            </p:nvSpPr>
            <p:spPr bwMode="auto">
              <a:xfrm flipV="1">
                <a:off x="6343650" y="2833688"/>
                <a:ext cx="0" cy="75088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3" name="Line 46"/>
              <p:cNvSpPr>
                <a:spLocks noChangeShapeType="1"/>
              </p:cNvSpPr>
              <p:nvPr/>
            </p:nvSpPr>
            <p:spPr bwMode="auto">
              <a:xfrm flipV="1">
                <a:off x="6704013" y="2978150"/>
                <a:ext cx="0" cy="64928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4" name="Line 47"/>
              <p:cNvSpPr>
                <a:spLocks noChangeShapeType="1"/>
              </p:cNvSpPr>
              <p:nvPr/>
            </p:nvSpPr>
            <p:spPr bwMode="auto">
              <a:xfrm flipV="1">
                <a:off x="7062788" y="2952750"/>
                <a:ext cx="0" cy="60325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5" name="Line 48"/>
              <p:cNvSpPr>
                <a:spLocks noChangeShapeType="1"/>
              </p:cNvSpPr>
              <p:nvPr/>
            </p:nvSpPr>
            <p:spPr bwMode="auto">
              <a:xfrm flipV="1">
                <a:off x="7423150" y="2743200"/>
                <a:ext cx="0" cy="1014413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6" name="Line 49"/>
              <p:cNvSpPr>
                <a:spLocks noChangeShapeType="1"/>
              </p:cNvSpPr>
              <p:nvPr/>
            </p:nvSpPr>
            <p:spPr bwMode="auto">
              <a:xfrm flipV="1">
                <a:off x="7777163" y="2659063"/>
                <a:ext cx="0" cy="100012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7" name="Line 50"/>
              <p:cNvSpPr>
                <a:spLocks noChangeShapeType="1"/>
              </p:cNvSpPr>
              <p:nvPr/>
            </p:nvSpPr>
            <p:spPr bwMode="auto">
              <a:xfrm flipV="1">
                <a:off x="5624513" y="2917825"/>
                <a:ext cx="0" cy="78740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8" name="Freeform 51"/>
              <p:cNvSpPr>
                <a:spLocks/>
              </p:cNvSpPr>
              <p:nvPr/>
            </p:nvSpPr>
            <p:spPr bwMode="auto">
              <a:xfrm>
                <a:off x="5586413" y="3302000"/>
                <a:ext cx="77788" cy="76200"/>
              </a:xfrm>
              <a:custGeom>
                <a:avLst/>
                <a:gdLst>
                  <a:gd name="T0" fmla="*/ 49 w 49"/>
                  <a:gd name="T1" fmla="*/ 25 h 48"/>
                  <a:gd name="T2" fmla="*/ 47 w 49"/>
                  <a:gd name="T3" fmla="*/ 18 h 48"/>
                  <a:gd name="T4" fmla="*/ 45 w 49"/>
                  <a:gd name="T5" fmla="*/ 13 h 48"/>
                  <a:gd name="T6" fmla="*/ 41 w 49"/>
                  <a:gd name="T7" fmla="*/ 8 h 48"/>
                  <a:gd name="T8" fmla="*/ 36 w 49"/>
                  <a:gd name="T9" fmla="*/ 4 h 48"/>
                  <a:gd name="T10" fmla="*/ 30 w 49"/>
                  <a:gd name="T11" fmla="*/ 1 h 48"/>
                  <a:gd name="T12" fmla="*/ 24 w 49"/>
                  <a:gd name="T13" fmla="*/ 0 h 48"/>
                  <a:gd name="T14" fmla="*/ 17 w 49"/>
                  <a:gd name="T15" fmla="*/ 1 h 48"/>
                  <a:gd name="T16" fmla="*/ 12 w 49"/>
                  <a:gd name="T17" fmla="*/ 4 h 48"/>
                  <a:gd name="T18" fmla="*/ 7 w 49"/>
                  <a:gd name="T19" fmla="*/ 8 h 48"/>
                  <a:gd name="T20" fmla="*/ 3 w 49"/>
                  <a:gd name="T21" fmla="*/ 13 h 48"/>
                  <a:gd name="T22" fmla="*/ 0 w 49"/>
                  <a:gd name="T23" fmla="*/ 18 h 48"/>
                  <a:gd name="T24" fmla="*/ 0 w 49"/>
                  <a:gd name="T25" fmla="*/ 25 h 48"/>
                  <a:gd name="T26" fmla="*/ 0 w 49"/>
                  <a:gd name="T27" fmla="*/ 31 h 48"/>
                  <a:gd name="T28" fmla="*/ 3 w 49"/>
                  <a:gd name="T29" fmla="*/ 37 h 48"/>
                  <a:gd name="T30" fmla="*/ 7 w 49"/>
                  <a:gd name="T31" fmla="*/ 42 h 48"/>
                  <a:gd name="T32" fmla="*/ 12 w 49"/>
                  <a:gd name="T33" fmla="*/ 46 h 48"/>
                  <a:gd name="T34" fmla="*/ 17 w 49"/>
                  <a:gd name="T35" fmla="*/ 47 h 48"/>
                  <a:gd name="T36" fmla="*/ 24 w 49"/>
                  <a:gd name="T37" fmla="*/ 48 h 48"/>
                  <a:gd name="T38" fmla="*/ 30 w 49"/>
                  <a:gd name="T39" fmla="*/ 47 h 48"/>
                  <a:gd name="T40" fmla="*/ 36 w 49"/>
                  <a:gd name="T41" fmla="*/ 46 h 48"/>
                  <a:gd name="T42" fmla="*/ 41 w 49"/>
                  <a:gd name="T43" fmla="*/ 42 h 48"/>
                  <a:gd name="T44" fmla="*/ 45 w 49"/>
                  <a:gd name="T45" fmla="*/ 37 h 48"/>
                  <a:gd name="T46" fmla="*/ 47 w 49"/>
                  <a:gd name="T47" fmla="*/ 31 h 48"/>
                  <a:gd name="T48" fmla="*/ 49 w 49"/>
                  <a:gd name="T49" fmla="*/ 2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9" h="48">
                    <a:moveTo>
                      <a:pt x="49" y="25"/>
                    </a:moveTo>
                    <a:lnTo>
                      <a:pt x="47" y="18"/>
                    </a:lnTo>
                    <a:lnTo>
                      <a:pt x="45" y="13"/>
                    </a:lnTo>
                    <a:lnTo>
                      <a:pt x="41" y="8"/>
                    </a:lnTo>
                    <a:lnTo>
                      <a:pt x="36" y="4"/>
                    </a:lnTo>
                    <a:lnTo>
                      <a:pt x="30" y="1"/>
                    </a:lnTo>
                    <a:lnTo>
                      <a:pt x="24" y="0"/>
                    </a:lnTo>
                    <a:lnTo>
                      <a:pt x="17" y="1"/>
                    </a:lnTo>
                    <a:lnTo>
                      <a:pt x="12" y="4"/>
                    </a:lnTo>
                    <a:lnTo>
                      <a:pt x="7" y="8"/>
                    </a:lnTo>
                    <a:lnTo>
                      <a:pt x="3" y="13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31"/>
                    </a:lnTo>
                    <a:lnTo>
                      <a:pt x="3" y="37"/>
                    </a:lnTo>
                    <a:lnTo>
                      <a:pt x="7" y="42"/>
                    </a:lnTo>
                    <a:lnTo>
                      <a:pt x="12" y="46"/>
                    </a:lnTo>
                    <a:lnTo>
                      <a:pt x="17" y="47"/>
                    </a:lnTo>
                    <a:lnTo>
                      <a:pt x="24" y="48"/>
                    </a:lnTo>
                    <a:lnTo>
                      <a:pt x="30" y="47"/>
                    </a:lnTo>
                    <a:lnTo>
                      <a:pt x="36" y="46"/>
                    </a:lnTo>
                    <a:lnTo>
                      <a:pt x="41" y="42"/>
                    </a:lnTo>
                    <a:lnTo>
                      <a:pt x="45" y="37"/>
                    </a:lnTo>
                    <a:lnTo>
                      <a:pt x="47" y="31"/>
                    </a:lnTo>
                    <a:lnTo>
                      <a:pt x="49" y="25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9" name="Freeform 52"/>
              <p:cNvSpPr>
                <a:spLocks/>
              </p:cNvSpPr>
              <p:nvPr/>
            </p:nvSpPr>
            <p:spPr bwMode="auto">
              <a:xfrm>
                <a:off x="5953125" y="3182938"/>
                <a:ext cx="74613" cy="74613"/>
              </a:xfrm>
              <a:custGeom>
                <a:avLst/>
                <a:gdLst>
                  <a:gd name="T0" fmla="*/ 47 w 47"/>
                  <a:gd name="T1" fmla="*/ 24 h 47"/>
                  <a:gd name="T2" fmla="*/ 47 w 47"/>
                  <a:gd name="T3" fmla="*/ 17 h 47"/>
                  <a:gd name="T4" fmla="*/ 44 w 47"/>
                  <a:gd name="T5" fmla="*/ 12 h 47"/>
                  <a:gd name="T6" fmla="*/ 40 w 47"/>
                  <a:gd name="T7" fmla="*/ 7 h 47"/>
                  <a:gd name="T8" fmla="*/ 35 w 47"/>
                  <a:gd name="T9" fmla="*/ 3 h 47"/>
                  <a:gd name="T10" fmla="*/ 30 w 47"/>
                  <a:gd name="T11" fmla="*/ 0 h 47"/>
                  <a:gd name="T12" fmla="*/ 23 w 47"/>
                  <a:gd name="T13" fmla="*/ 0 h 47"/>
                  <a:gd name="T14" fmla="*/ 17 w 47"/>
                  <a:gd name="T15" fmla="*/ 0 h 47"/>
                  <a:gd name="T16" fmla="*/ 11 w 47"/>
                  <a:gd name="T17" fmla="*/ 3 h 47"/>
                  <a:gd name="T18" fmla="*/ 6 w 47"/>
                  <a:gd name="T19" fmla="*/ 7 h 47"/>
                  <a:gd name="T20" fmla="*/ 2 w 47"/>
                  <a:gd name="T21" fmla="*/ 12 h 47"/>
                  <a:gd name="T22" fmla="*/ 0 w 47"/>
                  <a:gd name="T23" fmla="*/ 17 h 47"/>
                  <a:gd name="T24" fmla="*/ 0 w 47"/>
                  <a:gd name="T25" fmla="*/ 24 h 47"/>
                  <a:gd name="T26" fmla="*/ 0 w 47"/>
                  <a:gd name="T27" fmla="*/ 30 h 47"/>
                  <a:gd name="T28" fmla="*/ 2 w 47"/>
                  <a:gd name="T29" fmla="*/ 36 h 47"/>
                  <a:gd name="T30" fmla="*/ 6 w 47"/>
                  <a:gd name="T31" fmla="*/ 41 h 47"/>
                  <a:gd name="T32" fmla="*/ 11 w 47"/>
                  <a:gd name="T33" fmla="*/ 45 h 47"/>
                  <a:gd name="T34" fmla="*/ 17 w 47"/>
                  <a:gd name="T35" fmla="*/ 47 h 47"/>
                  <a:gd name="T36" fmla="*/ 23 w 47"/>
                  <a:gd name="T37" fmla="*/ 47 h 47"/>
                  <a:gd name="T38" fmla="*/ 30 w 47"/>
                  <a:gd name="T39" fmla="*/ 47 h 47"/>
                  <a:gd name="T40" fmla="*/ 35 w 47"/>
                  <a:gd name="T41" fmla="*/ 45 h 47"/>
                  <a:gd name="T42" fmla="*/ 40 w 47"/>
                  <a:gd name="T43" fmla="*/ 41 h 47"/>
                  <a:gd name="T44" fmla="*/ 44 w 47"/>
                  <a:gd name="T45" fmla="*/ 36 h 47"/>
                  <a:gd name="T46" fmla="*/ 47 w 47"/>
                  <a:gd name="T47" fmla="*/ 30 h 47"/>
                  <a:gd name="T48" fmla="*/ 47 w 47"/>
                  <a:gd name="T49" fmla="*/ 24 h 47"/>
                  <a:gd name="T50" fmla="*/ 47 w 47"/>
                  <a:gd name="T51" fmla="*/ 24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" h="47">
                    <a:moveTo>
                      <a:pt x="47" y="24"/>
                    </a:moveTo>
                    <a:lnTo>
                      <a:pt x="47" y="17"/>
                    </a:lnTo>
                    <a:lnTo>
                      <a:pt x="44" y="12"/>
                    </a:lnTo>
                    <a:lnTo>
                      <a:pt x="40" y="7"/>
                    </a:lnTo>
                    <a:lnTo>
                      <a:pt x="35" y="3"/>
                    </a:lnTo>
                    <a:lnTo>
                      <a:pt x="30" y="0"/>
                    </a:lnTo>
                    <a:lnTo>
                      <a:pt x="23" y="0"/>
                    </a:lnTo>
                    <a:lnTo>
                      <a:pt x="17" y="0"/>
                    </a:lnTo>
                    <a:lnTo>
                      <a:pt x="11" y="3"/>
                    </a:lnTo>
                    <a:lnTo>
                      <a:pt x="6" y="7"/>
                    </a:lnTo>
                    <a:lnTo>
                      <a:pt x="2" y="12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6" y="41"/>
                    </a:lnTo>
                    <a:lnTo>
                      <a:pt x="11" y="45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30" y="47"/>
                    </a:lnTo>
                    <a:lnTo>
                      <a:pt x="35" y="45"/>
                    </a:lnTo>
                    <a:lnTo>
                      <a:pt x="40" y="41"/>
                    </a:lnTo>
                    <a:lnTo>
                      <a:pt x="44" y="36"/>
                    </a:lnTo>
                    <a:lnTo>
                      <a:pt x="47" y="30"/>
                    </a:lnTo>
                    <a:lnTo>
                      <a:pt x="47" y="24"/>
                    </a:lnTo>
                    <a:lnTo>
                      <a:pt x="47" y="24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0" name="Freeform 53"/>
              <p:cNvSpPr>
                <a:spLocks/>
              </p:cNvSpPr>
              <p:nvPr/>
            </p:nvSpPr>
            <p:spPr bwMode="auto">
              <a:xfrm>
                <a:off x="6305550" y="3179763"/>
                <a:ext cx="74613" cy="76200"/>
              </a:xfrm>
              <a:custGeom>
                <a:avLst/>
                <a:gdLst>
                  <a:gd name="T0" fmla="*/ 47 w 47"/>
                  <a:gd name="T1" fmla="*/ 24 h 48"/>
                  <a:gd name="T2" fmla="*/ 47 w 47"/>
                  <a:gd name="T3" fmla="*/ 18 h 48"/>
                  <a:gd name="T4" fmla="*/ 45 w 47"/>
                  <a:gd name="T5" fmla="*/ 11 h 48"/>
                  <a:gd name="T6" fmla="*/ 41 w 47"/>
                  <a:gd name="T7" fmla="*/ 7 h 48"/>
                  <a:gd name="T8" fmla="*/ 35 w 47"/>
                  <a:gd name="T9" fmla="*/ 4 h 48"/>
                  <a:gd name="T10" fmla="*/ 30 w 47"/>
                  <a:gd name="T11" fmla="*/ 1 h 48"/>
                  <a:gd name="T12" fmla="*/ 24 w 47"/>
                  <a:gd name="T13" fmla="*/ 0 h 48"/>
                  <a:gd name="T14" fmla="*/ 17 w 47"/>
                  <a:gd name="T15" fmla="*/ 1 h 48"/>
                  <a:gd name="T16" fmla="*/ 12 w 47"/>
                  <a:gd name="T17" fmla="*/ 4 h 48"/>
                  <a:gd name="T18" fmla="*/ 7 w 47"/>
                  <a:gd name="T19" fmla="*/ 7 h 48"/>
                  <a:gd name="T20" fmla="*/ 3 w 47"/>
                  <a:gd name="T21" fmla="*/ 11 h 48"/>
                  <a:gd name="T22" fmla="*/ 0 w 47"/>
                  <a:gd name="T23" fmla="*/ 18 h 48"/>
                  <a:gd name="T24" fmla="*/ 0 w 47"/>
                  <a:gd name="T25" fmla="*/ 24 h 48"/>
                  <a:gd name="T26" fmla="*/ 0 w 47"/>
                  <a:gd name="T27" fmla="*/ 30 h 48"/>
                  <a:gd name="T28" fmla="*/ 3 w 47"/>
                  <a:gd name="T29" fmla="*/ 36 h 48"/>
                  <a:gd name="T30" fmla="*/ 7 w 47"/>
                  <a:gd name="T31" fmla="*/ 40 h 48"/>
                  <a:gd name="T32" fmla="*/ 12 w 47"/>
                  <a:gd name="T33" fmla="*/ 45 h 48"/>
                  <a:gd name="T34" fmla="*/ 17 w 47"/>
                  <a:gd name="T35" fmla="*/ 47 h 48"/>
                  <a:gd name="T36" fmla="*/ 24 w 47"/>
                  <a:gd name="T37" fmla="*/ 48 h 48"/>
                  <a:gd name="T38" fmla="*/ 30 w 47"/>
                  <a:gd name="T39" fmla="*/ 47 h 48"/>
                  <a:gd name="T40" fmla="*/ 35 w 47"/>
                  <a:gd name="T41" fmla="*/ 45 h 48"/>
                  <a:gd name="T42" fmla="*/ 41 w 47"/>
                  <a:gd name="T43" fmla="*/ 40 h 48"/>
                  <a:gd name="T44" fmla="*/ 45 w 47"/>
                  <a:gd name="T45" fmla="*/ 36 h 48"/>
                  <a:gd name="T46" fmla="*/ 47 w 47"/>
                  <a:gd name="T47" fmla="*/ 30 h 48"/>
                  <a:gd name="T48" fmla="*/ 47 w 47"/>
                  <a:gd name="T49" fmla="*/ 24 h 48"/>
                  <a:gd name="T50" fmla="*/ 47 w 47"/>
                  <a:gd name="T51" fmla="*/ 2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" h="48">
                    <a:moveTo>
                      <a:pt x="47" y="24"/>
                    </a:moveTo>
                    <a:lnTo>
                      <a:pt x="47" y="18"/>
                    </a:lnTo>
                    <a:lnTo>
                      <a:pt x="45" y="11"/>
                    </a:lnTo>
                    <a:lnTo>
                      <a:pt x="41" y="7"/>
                    </a:lnTo>
                    <a:lnTo>
                      <a:pt x="35" y="4"/>
                    </a:lnTo>
                    <a:lnTo>
                      <a:pt x="30" y="1"/>
                    </a:lnTo>
                    <a:lnTo>
                      <a:pt x="24" y="0"/>
                    </a:lnTo>
                    <a:lnTo>
                      <a:pt x="17" y="1"/>
                    </a:lnTo>
                    <a:lnTo>
                      <a:pt x="12" y="4"/>
                    </a:lnTo>
                    <a:lnTo>
                      <a:pt x="7" y="7"/>
                    </a:lnTo>
                    <a:lnTo>
                      <a:pt x="3" y="11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3" y="36"/>
                    </a:lnTo>
                    <a:lnTo>
                      <a:pt x="7" y="40"/>
                    </a:lnTo>
                    <a:lnTo>
                      <a:pt x="12" y="45"/>
                    </a:lnTo>
                    <a:lnTo>
                      <a:pt x="17" y="47"/>
                    </a:lnTo>
                    <a:lnTo>
                      <a:pt x="24" y="48"/>
                    </a:lnTo>
                    <a:lnTo>
                      <a:pt x="30" y="47"/>
                    </a:lnTo>
                    <a:lnTo>
                      <a:pt x="35" y="45"/>
                    </a:lnTo>
                    <a:lnTo>
                      <a:pt x="41" y="40"/>
                    </a:lnTo>
                    <a:lnTo>
                      <a:pt x="45" y="36"/>
                    </a:lnTo>
                    <a:lnTo>
                      <a:pt x="47" y="30"/>
                    </a:lnTo>
                    <a:lnTo>
                      <a:pt x="47" y="24"/>
                    </a:lnTo>
                    <a:lnTo>
                      <a:pt x="47" y="24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1" name="Freeform 54"/>
              <p:cNvSpPr>
                <a:spLocks/>
              </p:cNvSpPr>
              <p:nvPr/>
            </p:nvSpPr>
            <p:spPr bwMode="auto">
              <a:xfrm>
                <a:off x="6667500" y="3281363"/>
                <a:ext cx="76200" cy="76200"/>
              </a:xfrm>
              <a:custGeom>
                <a:avLst/>
                <a:gdLst>
                  <a:gd name="T0" fmla="*/ 48 w 48"/>
                  <a:gd name="T1" fmla="*/ 25 h 48"/>
                  <a:gd name="T2" fmla="*/ 47 w 48"/>
                  <a:gd name="T3" fmla="*/ 18 h 48"/>
                  <a:gd name="T4" fmla="*/ 44 w 48"/>
                  <a:gd name="T5" fmla="*/ 13 h 48"/>
                  <a:gd name="T6" fmla="*/ 41 w 48"/>
                  <a:gd name="T7" fmla="*/ 8 h 48"/>
                  <a:gd name="T8" fmla="*/ 35 w 48"/>
                  <a:gd name="T9" fmla="*/ 4 h 48"/>
                  <a:gd name="T10" fmla="*/ 30 w 48"/>
                  <a:gd name="T11" fmla="*/ 1 h 48"/>
                  <a:gd name="T12" fmla="*/ 23 w 48"/>
                  <a:gd name="T13" fmla="*/ 0 h 48"/>
                  <a:gd name="T14" fmla="*/ 17 w 48"/>
                  <a:gd name="T15" fmla="*/ 1 h 48"/>
                  <a:gd name="T16" fmla="*/ 12 w 48"/>
                  <a:gd name="T17" fmla="*/ 4 h 48"/>
                  <a:gd name="T18" fmla="*/ 6 w 48"/>
                  <a:gd name="T19" fmla="*/ 8 h 48"/>
                  <a:gd name="T20" fmla="*/ 3 w 48"/>
                  <a:gd name="T21" fmla="*/ 13 h 48"/>
                  <a:gd name="T22" fmla="*/ 0 w 48"/>
                  <a:gd name="T23" fmla="*/ 18 h 48"/>
                  <a:gd name="T24" fmla="*/ 0 w 48"/>
                  <a:gd name="T25" fmla="*/ 25 h 48"/>
                  <a:gd name="T26" fmla="*/ 0 w 48"/>
                  <a:gd name="T27" fmla="*/ 30 h 48"/>
                  <a:gd name="T28" fmla="*/ 3 w 48"/>
                  <a:gd name="T29" fmla="*/ 36 h 48"/>
                  <a:gd name="T30" fmla="*/ 6 w 48"/>
                  <a:gd name="T31" fmla="*/ 42 h 48"/>
                  <a:gd name="T32" fmla="*/ 12 w 48"/>
                  <a:gd name="T33" fmla="*/ 46 h 48"/>
                  <a:gd name="T34" fmla="*/ 17 w 48"/>
                  <a:gd name="T35" fmla="*/ 47 h 48"/>
                  <a:gd name="T36" fmla="*/ 23 w 48"/>
                  <a:gd name="T37" fmla="*/ 48 h 48"/>
                  <a:gd name="T38" fmla="*/ 30 w 48"/>
                  <a:gd name="T39" fmla="*/ 47 h 48"/>
                  <a:gd name="T40" fmla="*/ 35 w 48"/>
                  <a:gd name="T41" fmla="*/ 46 h 48"/>
                  <a:gd name="T42" fmla="*/ 41 w 48"/>
                  <a:gd name="T43" fmla="*/ 42 h 48"/>
                  <a:gd name="T44" fmla="*/ 44 w 48"/>
                  <a:gd name="T45" fmla="*/ 36 h 48"/>
                  <a:gd name="T46" fmla="*/ 47 w 48"/>
                  <a:gd name="T47" fmla="*/ 30 h 48"/>
                  <a:gd name="T48" fmla="*/ 48 w 48"/>
                  <a:gd name="T49" fmla="*/ 2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8" h="48">
                    <a:moveTo>
                      <a:pt x="48" y="25"/>
                    </a:moveTo>
                    <a:lnTo>
                      <a:pt x="47" y="18"/>
                    </a:lnTo>
                    <a:lnTo>
                      <a:pt x="44" y="13"/>
                    </a:lnTo>
                    <a:lnTo>
                      <a:pt x="41" y="8"/>
                    </a:lnTo>
                    <a:lnTo>
                      <a:pt x="35" y="4"/>
                    </a:lnTo>
                    <a:lnTo>
                      <a:pt x="30" y="1"/>
                    </a:lnTo>
                    <a:lnTo>
                      <a:pt x="23" y="0"/>
                    </a:lnTo>
                    <a:lnTo>
                      <a:pt x="17" y="1"/>
                    </a:lnTo>
                    <a:lnTo>
                      <a:pt x="12" y="4"/>
                    </a:lnTo>
                    <a:lnTo>
                      <a:pt x="6" y="8"/>
                    </a:lnTo>
                    <a:lnTo>
                      <a:pt x="3" y="13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3" y="36"/>
                    </a:lnTo>
                    <a:lnTo>
                      <a:pt x="6" y="42"/>
                    </a:lnTo>
                    <a:lnTo>
                      <a:pt x="12" y="46"/>
                    </a:lnTo>
                    <a:lnTo>
                      <a:pt x="17" y="47"/>
                    </a:lnTo>
                    <a:lnTo>
                      <a:pt x="23" y="48"/>
                    </a:lnTo>
                    <a:lnTo>
                      <a:pt x="30" y="47"/>
                    </a:lnTo>
                    <a:lnTo>
                      <a:pt x="35" y="46"/>
                    </a:lnTo>
                    <a:lnTo>
                      <a:pt x="41" y="42"/>
                    </a:lnTo>
                    <a:lnTo>
                      <a:pt x="44" y="36"/>
                    </a:lnTo>
                    <a:lnTo>
                      <a:pt x="47" y="30"/>
                    </a:lnTo>
                    <a:lnTo>
                      <a:pt x="48" y="25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2" name="Freeform 55"/>
              <p:cNvSpPr>
                <a:spLocks/>
              </p:cNvSpPr>
              <p:nvPr/>
            </p:nvSpPr>
            <p:spPr bwMode="auto">
              <a:xfrm>
                <a:off x="7023100" y="3230563"/>
                <a:ext cx="76200" cy="74613"/>
              </a:xfrm>
              <a:custGeom>
                <a:avLst/>
                <a:gdLst>
                  <a:gd name="T0" fmla="*/ 48 w 48"/>
                  <a:gd name="T1" fmla="*/ 24 h 47"/>
                  <a:gd name="T2" fmla="*/ 47 w 48"/>
                  <a:gd name="T3" fmla="*/ 17 h 47"/>
                  <a:gd name="T4" fmla="*/ 46 w 48"/>
                  <a:gd name="T5" fmla="*/ 12 h 47"/>
                  <a:gd name="T6" fmla="*/ 42 w 48"/>
                  <a:gd name="T7" fmla="*/ 7 h 47"/>
                  <a:gd name="T8" fmla="*/ 36 w 48"/>
                  <a:gd name="T9" fmla="*/ 3 h 47"/>
                  <a:gd name="T10" fmla="*/ 31 w 48"/>
                  <a:gd name="T11" fmla="*/ 0 h 47"/>
                  <a:gd name="T12" fmla="*/ 25 w 48"/>
                  <a:gd name="T13" fmla="*/ 0 h 47"/>
                  <a:gd name="T14" fmla="*/ 18 w 48"/>
                  <a:gd name="T15" fmla="*/ 0 h 47"/>
                  <a:gd name="T16" fmla="*/ 12 w 48"/>
                  <a:gd name="T17" fmla="*/ 3 h 47"/>
                  <a:gd name="T18" fmla="*/ 8 w 48"/>
                  <a:gd name="T19" fmla="*/ 7 h 47"/>
                  <a:gd name="T20" fmla="*/ 4 w 48"/>
                  <a:gd name="T21" fmla="*/ 12 h 47"/>
                  <a:gd name="T22" fmla="*/ 1 w 48"/>
                  <a:gd name="T23" fmla="*/ 17 h 47"/>
                  <a:gd name="T24" fmla="*/ 0 w 48"/>
                  <a:gd name="T25" fmla="*/ 24 h 47"/>
                  <a:gd name="T26" fmla="*/ 1 w 48"/>
                  <a:gd name="T27" fmla="*/ 30 h 47"/>
                  <a:gd name="T28" fmla="*/ 4 w 48"/>
                  <a:gd name="T29" fmla="*/ 36 h 47"/>
                  <a:gd name="T30" fmla="*/ 8 w 48"/>
                  <a:gd name="T31" fmla="*/ 41 h 47"/>
                  <a:gd name="T32" fmla="*/ 12 w 48"/>
                  <a:gd name="T33" fmla="*/ 45 h 47"/>
                  <a:gd name="T34" fmla="*/ 18 w 48"/>
                  <a:gd name="T35" fmla="*/ 47 h 47"/>
                  <a:gd name="T36" fmla="*/ 25 w 48"/>
                  <a:gd name="T37" fmla="*/ 47 h 47"/>
                  <a:gd name="T38" fmla="*/ 31 w 48"/>
                  <a:gd name="T39" fmla="*/ 47 h 47"/>
                  <a:gd name="T40" fmla="*/ 36 w 48"/>
                  <a:gd name="T41" fmla="*/ 45 h 47"/>
                  <a:gd name="T42" fmla="*/ 42 w 48"/>
                  <a:gd name="T43" fmla="*/ 41 h 47"/>
                  <a:gd name="T44" fmla="*/ 46 w 48"/>
                  <a:gd name="T45" fmla="*/ 36 h 47"/>
                  <a:gd name="T46" fmla="*/ 47 w 48"/>
                  <a:gd name="T47" fmla="*/ 30 h 47"/>
                  <a:gd name="T48" fmla="*/ 48 w 48"/>
                  <a:gd name="T49" fmla="*/ 24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8" h="47">
                    <a:moveTo>
                      <a:pt x="48" y="24"/>
                    </a:moveTo>
                    <a:lnTo>
                      <a:pt x="47" y="17"/>
                    </a:lnTo>
                    <a:lnTo>
                      <a:pt x="46" y="12"/>
                    </a:lnTo>
                    <a:lnTo>
                      <a:pt x="42" y="7"/>
                    </a:lnTo>
                    <a:lnTo>
                      <a:pt x="36" y="3"/>
                    </a:lnTo>
                    <a:lnTo>
                      <a:pt x="31" y="0"/>
                    </a:lnTo>
                    <a:lnTo>
                      <a:pt x="25" y="0"/>
                    </a:lnTo>
                    <a:lnTo>
                      <a:pt x="18" y="0"/>
                    </a:lnTo>
                    <a:lnTo>
                      <a:pt x="12" y="3"/>
                    </a:lnTo>
                    <a:lnTo>
                      <a:pt x="8" y="7"/>
                    </a:lnTo>
                    <a:lnTo>
                      <a:pt x="4" y="12"/>
                    </a:lnTo>
                    <a:lnTo>
                      <a:pt x="1" y="17"/>
                    </a:lnTo>
                    <a:lnTo>
                      <a:pt x="0" y="24"/>
                    </a:lnTo>
                    <a:lnTo>
                      <a:pt x="1" y="30"/>
                    </a:lnTo>
                    <a:lnTo>
                      <a:pt x="4" y="36"/>
                    </a:lnTo>
                    <a:lnTo>
                      <a:pt x="8" y="41"/>
                    </a:lnTo>
                    <a:lnTo>
                      <a:pt x="12" y="45"/>
                    </a:lnTo>
                    <a:lnTo>
                      <a:pt x="18" y="47"/>
                    </a:lnTo>
                    <a:lnTo>
                      <a:pt x="25" y="47"/>
                    </a:lnTo>
                    <a:lnTo>
                      <a:pt x="31" y="47"/>
                    </a:lnTo>
                    <a:lnTo>
                      <a:pt x="36" y="45"/>
                    </a:lnTo>
                    <a:lnTo>
                      <a:pt x="42" y="41"/>
                    </a:lnTo>
                    <a:lnTo>
                      <a:pt x="46" y="36"/>
                    </a:lnTo>
                    <a:lnTo>
                      <a:pt x="47" y="30"/>
                    </a:lnTo>
                    <a:lnTo>
                      <a:pt x="48" y="24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3" name="Freeform 56"/>
              <p:cNvSpPr>
                <a:spLocks/>
              </p:cNvSpPr>
              <p:nvPr/>
            </p:nvSpPr>
            <p:spPr bwMode="auto">
              <a:xfrm>
                <a:off x="7386638" y="3227388"/>
                <a:ext cx="74613" cy="74613"/>
              </a:xfrm>
              <a:custGeom>
                <a:avLst/>
                <a:gdLst>
                  <a:gd name="T0" fmla="*/ 47 w 47"/>
                  <a:gd name="T1" fmla="*/ 23 h 47"/>
                  <a:gd name="T2" fmla="*/ 47 w 47"/>
                  <a:gd name="T3" fmla="*/ 17 h 47"/>
                  <a:gd name="T4" fmla="*/ 44 w 47"/>
                  <a:gd name="T5" fmla="*/ 12 h 47"/>
                  <a:gd name="T6" fmla="*/ 40 w 47"/>
                  <a:gd name="T7" fmla="*/ 6 h 47"/>
                  <a:gd name="T8" fmla="*/ 35 w 47"/>
                  <a:gd name="T9" fmla="*/ 2 h 47"/>
                  <a:gd name="T10" fmla="*/ 30 w 47"/>
                  <a:gd name="T11" fmla="*/ 0 h 47"/>
                  <a:gd name="T12" fmla="*/ 23 w 47"/>
                  <a:gd name="T13" fmla="*/ 0 h 47"/>
                  <a:gd name="T14" fmla="*/ 17 w 47"/>
                  <a:gd name="T15" fmla="*/ 0 h 47"/>
                  <a:gd name="T16" fmla="*/ 12 w 47"/>
                  <a:gd name="T17" fmla="*/ 2 h 47"/>
                  <a:gd name="T18" fmla="*/ 6 w 47"/>
                  <a:gd name="T19" fmla="*/ 6 h 47"/>
                  <a:gd name="T20" fmla="*/ 2 w 47"/>
                  <a:gd name="T21" fmla="*/ 12 h 47"/>
                  <a:gd name="T22" fmla="*/ 0 w 47"/>
                  <a:gd name="T23" fmla="*/ 17 h 47"/>
                  <a:gd name="T24" fmla="*/ 0 w 47"/>
                  <a:gd name="T25" fmla="*/ 23 h 47"/>
                  <a:gd name="T26" fmla="*/ 0 w 47"/>
                  <a:gd name="T27" fmla="*/ 30 h 47"/>
                  <a:gd name="T28" fmla="*/ 2 w 47"/>
                  <a:gd name="T29" fmla="*/ 35 h 47"/>
                  <a:gd name="T30" fmla="*/ 6 w 47"/>
                  <a:gd name="T31" fmla="*/ 40 h 47"/>
                  <a:gd name="T32" fmla="*/ 12 w 47"/>
                  <a:gd name="T33" fmla="*/ 44 h 47"/>
                  <a:gd name="T34" fmla="*/ 17 w 47"/>
                  <a:gd name="T35" fmla="*/ 47 h 47"/>
                  <a:gd name="T36" fmla="*/ 23 w 47"/>
                  <a:gd name="T37" fmla="*/ 47 h 47"/>
                  <a:gd name="T38" fmla="*/ 30 w 47"/>
                  <a:gd name="T39" fmla="*/ 47 h 47"/>
                  <a:gd name="T40" fmla="*/ 35 w 47"/>
                  <a:gd name="T41" fmla="*/ 44 h 47"/>
                  <a:gd name="T42" fmla="*/ 40 w 47"/>
                  <a:gd name="T43" fmla="*/ 40 h 47"/>
                  <a:gd name="T44" fmla="*/ 44 w 47"/>
                  <a:gd name="T45" fmla="*/ 35 h 47"/>
                  <a:gd name="T46" fmla="*/ 47 w 47"/>
                  <a:gd name="T47" fmla="*/ 30 h 47"/>
                  <a:gd name="T48" fmla="*/ 47 w 47"/>
                  <a:gd name="T49" fmla="*/ 23 h 47"/>
                  <a:gd name="T50" fmla="*/ 47 w 47"/>
                  <a:gd name="T51" fmla="*/ 23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" h="47">
                    <a:moveTo>
                      <a:pt x="47" y="23"/>
                    </a:moveTo>
                    <a:lnTo>
                      <a:pt x="47" y="17"/>
                    </a:lnTo>
                    <a:lnTo>
                      <a:pt x="44" y="12"/>
                    </a:lnTo>
                    <a:lnTo>
                      <a:pt x="40" y="6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23" y="0"/>
                    </a:lnTo>
                    <a:lnTo>
                      <a:pt x="17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30"/>
                    </a:lnTo>
                    <a:lnTo>
                      <a:pt x="2" y="35"/>
                    </a:lnTo>
                    <a:lnTo>
                      <a:pt x="6" y="40"/>
                    </a:lnTo>
                    <a:lnTo>
                      <a:pt x="12" y="44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30" y="47"/>
                    </a:lnTo>
                    <a:lnTo>
                      <a:pt x="35" y="44"/>
                    </a:lnTo>
                    <a:lnTo>
                      <a:pt x="40" y="40"/>
                    </a:lnTo>
                    <a:lnTo>
                      <a:pt x="44" y="35"/>
                    </a:lnTo>
                    <a:lnTo>
                      <a:pt x="47" y="30"/>
                    </a:lnTo>
                    <a:lnTo>
                      <a:pt x="47" y="23"/>
                    </a:lnTo>
                    <a:lnTo>
                      <a:pt x="47" y="23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4" name="Freeform 57"/>
              <p:cNvSpPr>
                <a:spLocks/>
              </p:cNvSpPr>
              <p:nvPr/>
            </p:nvSpPr>
            <p:spPr bwMode="auto">
              <a:xfrm>
                <a:off x="7739063" y="3136900"/>
                <a:ext cx="77788" cy="77788"/>
              </a:xfrm>
              <a:custGeom>
                <a:avLst/>
                <a:gdLst>
                  <a:gd name="T0" fmla="*/ 49 w 49"/>
                  <a:gd name="T1" fmla="*/ 25 h 49"/>
                  <a:gd name="T2" fmla="*/ 48 w 49"/>
                  <a:gd name="T3" fmla="*/ 19 h 49"/>
                  <a:gd name="T4" fmla="*/ 45 w 49"/>
                  <a:gd name="T5" fmla="*/ 12 h 49"/>
                  <a:gd name="T6" fmla="*/ 41 w 49"/>
                  <a:gd name="T7" fmla="*/ 7 h 49"/>
                  <a:gd name="T8" fmla="*/ 36 w 49"/>
                  <a:gd name="T9" fmla="*/ 4 h 49"/>
                  <a:gd name="T10" fmla="*/ 31 w 49"/>
                  <a:gd name="T11" fmla="*/ 2 h 49"/>
                  <a:gd name="T12" fmla="*/ 24 w 49"/>
                  <a:gd name="T13" fmla="*/ 0 h 49"/>
                  <a:gd name="T14" fmla="*/ 17 w 49"/>
                  <a:gd name="T15" fmla="*/ 2 h 49"/>
                  <a:gd name="T16" fmla="*/ 12 w 49"/>
                  <a:gd name="T17" fmla="*/ 4 h 49"/>
                  <a:gd name="T18" fmla="*/ 7 w 49"/>
                  <a:gd name="T19" fmla="*/ 7 h 49"/>
                  <a:gd name="T20" fmla="*/ 3 w 49"/>
                  <a:gd name="T21" fmla="*/ 12 h 49"/>
                  <a:gd name="T22" fmla="*/ 2 w 49"/>
                  <a:gd name="T23" fmla="*/ 19 h 49"/>
                  <a:gd name="T24" fmla="*/ 0 w 49"/>
                  <a:gd name="T25" fmla="*/ 25 h 49"/>
                  <a:gd name="T26" fmla="*/ 2 w 49"/>
                  <a:gd name="T27" fmla="*/ 31 h 49"/>
                  <a:gd name="T28" fmla="*/ 3 w 49"/>
                  <a:gd name="T29" fmla="*/ 37 h 49"/>
                  <a:gd name="T30" fmla="*/ 7 w 49"/>
                  <a:gd name="T31" fmla="*/ 41 h 49"/>
                  <a:gd name="T32" fmla="*/ 12 w 49"/>
                  <a:gd name="T33" fmla="*/ 45 h 49"/>
                  <a:gd name="T34" fmla="*/ 17 w 49"/>
                  <a:gd name="T35" fmla="*/ 48 h 49"/>
                  <a:gd name="T36" fmla="*/ 24 w 49"/>
                  <a:gd name="T37" fmla="*/ 49 h 49"/>
                  <a:gd name="T38" fmla="*/ 31 w 49"/>
                  <a:gd name="T39" fmla="*/ 48 h 49"/>
                  <a:gd name="T40" fmla="*/ 36 w 49"/>
                  <a:gd name="T41" fmla="*/ 45 h 49"/>
                  <a:gd name="T42" fmla="*/ 41 w 49"/>
                  <a:gd name="T43" fmla="*/ 41 h 49"/>
                  <a:gd name="T44" fmla="*/ 45 w 49"/>
                  <a:gd name="T45" fmla="*/ 37 h 49"/>
                  <a:gd name="T46" fmla="*/ 48 w 49"/>
                  <a:gd name="T47" fmla="*/ 31 h 49"/>
                  <a:gd name="T48" fmla="*/ 49 w 49"/>
                  <a:gd name="T49" fmla="*/ 25 h 49"/>
                  <a:gd name="T50" fmla="*/ 49 w 49"/>
                  <a:gd name="T51" fmla="*/ 25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9" h="49">
                    <a:moveTo>
                      <a:pt x="49" y="25"/>
                    </a:moveTo>
                    <a:lnTo>
                      <a:pt x="48" y="19"/>
                    </a:lnTo>
                    <a:lnTo>
                      <a:pt x="45" y="12"/>
                    </a:lnTo>
                    <a:lnTo>
                      <a:pt x="41" y="7"/>
                    </a:lnTo>
                    <a:lnTo>
                      <a:pt x="36" y="4"/>
                    </a:lnTo>
                    <a:lnTo>
                      <a:pt x="31" y="2"/>
                    </a:lnTo>
                    <a:lnTo>
                      <a:pt x="24" y="0"/>
                    </a:lnTo>
                    <a:lnTo>
                      <a:pt x="17" y="2"/>
                    </a:lnTo>
                    <a:lnTo>
                      <a:pt x="12" y="4"/>
                    </a:lnTo>
                    <a:lnTo>
                      <a:pt x="7" y="7"/>
                    </a:lnTo>
                    <a:lnTo>
                      <a:pt x="3" y="12"/>
                    </a:lnTo>
                    <a:lnTo>
                      <a:pt x="2" y="19"/>
                    </a:lnTo>
                    <a:lnTo>
                      <a:pt x="0" y="25"/>
                    </a:lnTo>
                    <a:lnTo>
                      <a:pt x="2" y="31"/>
                    </a:lnTo>
                    <a:lnTo>
                      <a:pt x="3" y="37"/>
                    </a:lnTo>
                    <a:lnTo>
                      <a:pt x="7" y="41"/>
                    </a:lnTo>
                    <a:lnTo>
                      <a:pt x="12" y="45"/>
                    </a:lnTo>
                    <a:lnTo>
                      <a:pt x="17" y="48"/>
                    </a:lnTo>
                    <a:lnTo>
                      <a:pt x="24" y="49"/>
                    </a:lnTo>
                    <a:lnTo>
                      <a:pt x="31" y="48"/>
                    </a:lnTo>
                    <a:lnTo>
                      <a:pt x="36" y="45"/>
                    </a:lnTo>
                    <a:lnTo>
                      <a:pt x="41" y="41"/>
                    </a:lnTo>
                    <a:lnTo>
                      <a:pt x="45" y="37"/>
                    </a:lnTo>
                    <a:lnTo>
                      <a:pt x="48" y="31"/>
                    </a:lnTo>
                    <a:lnTo>
                      <a:pt x="49" y="25"/>
                    </a:lnTo>
                    <a:lnTo>
                      <a:pt x="49" y="25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80" name="ZoneTexte 79"/>
            <p:cNvSpPr txBox="1"/>
            <p:nvPr/>
          </p:nvSpPr>
          <p:spPr>
            <a:xfrm>
              <a:off x="4967036" y="397165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-3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5018333" y="349341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5018333" y="301517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3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5018333" y="253693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6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5018333" y="205869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9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4933374" y="15804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12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 rot="17958947">
              <a:off x="4558501" y="4606672"/>
              <a:ext cx="12859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SF-36: </a:t>
              </a:r>
              <a:r>
                <a:rPr lang="fr-FR" sz="1200" dirty="0" err="1"/>
                <a:t>physical</a:t>
              </a:r>
              <a:endParaRPr lang="fr-FR" sz="1200" dirty="0"/>
            </a:p>
          </p:txBody>
        </p:sp>
        <p:sp>
          <p:nvSpPr>
            <p:cNvPr id="87" name="ZoneTexte 86"/>
            <p:cNvSpPr txBox="1"/>
            <p:nvPr/>
          </p:nvSpPr>
          <p:spPr>
            <a:xfrm rot="17958947">
              <a:off x="5107261" y="4566139"/>
              <a:ext cx="11929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SF-36: mental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 rot="17958947">
              <a:off x="5468097" y="4634236"/>
              <a:ext cx="13491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FACIT-F: fatigue</a:t>
              </a:r>
            </a:p>
          </p:txBody>
        </p:sp>
        <p:sp>
          <p:nvSpPr>
            <p:cNvPr id="89" name="ZoneTexte 88"/>
            <p:cNvSpPr txBox="1"/>
            <p:nvPr/>
          </p:nvSpPr>
          <p:spPr>
            <a:xfrm rot="17958947">
              <a:off x="6081488" y="4560157"/>
              <a:ext cx="11792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FACIT-F: total</a:t>
              </a:r>
            </a:p>
          </p:txBody>
        </p:sp>
        <p:sp>
          <p:nvSpPr>
            <p:cNvPr id="90" name="ZoneTexte 89"/>
            <p:cNvSpPr txBox="1"/>
            <p:nvPr/>
          </p:nvSpPr>
          <p:spPr>
            <a:xfrm rot="17958947">
              <a:off x="6713974" y="4475986"/>
              <a:ext cx="9861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CLDQ-HCV</a:t>
              </a:r>
            </a:p>
          </p:txBody>
        </p:sp>
        <p:sp>
          <p:nvSpPr>
            <p:cNvPr id="91" name="ZoneTexte 90"/>
            <p:cNvSpPr txBox="1"/>
            <p:nvPr/>
          </p:nvSpPr>
          <p:spPr>
            <a:xfrm rot="17958947">
              <a:off x="6898774" y="4639016"/>
              <a:ext cx="13601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err="1"/>
                <a:t>Work</a:t>
              </a:r>
              <a:r>
                <a:rPr lang="fr-FR" sz="1200" dirty="0"/>
                <a:t> </a:t>
              </a:r>
              <a:r>
                <a:rPr lang="fr-FR" sz="1200" dirty="0" err="1"/>
                <a:t>productivity</a:t>
              </a:r>
              <a:endParaRPr lang="fr-FR" sz="1200" dirty="0"/>
            </a:p>
          </p:txBody>
        </p:sp>
        <p:sp>
          <p:nvSpPr>
            <p:cNvPr id="92" name="ZoneTexte 91"/>
            <p:cNvSpPr txBox="1"/>
            <p:nvPr/>
          </p:nvSpPr>
          <p:spPr>
            <a:xfrm rot="17958947">
              <a:off x="7253041" y="4710215"/>
              <a:ext cx="15234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/>
                <a:t>WPAI:SHP: </a:t>
              </a:r>
              <a:r>
                <a:rPr lang="fr-FR" sz="1200" dirty="0" err="1"/>
                <a:t>activity</a:t>
              </a:r>
              <a:endParaRPr lang="fr-FR" sz="1200" dirty="0"/>
            </a:p>
          </p:txBody>
        </p:sp>
      </p:grpSp>
      <p:sp>
        <p:nvSpPr>
          <p:cNvPr id="93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4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/>
              <a:t>ASTRAL-1 </a:t>
            </a:r>
            <a:r>
              <a:rPr lang="fr-FR" dirty="0" err="1"/>
              <a:t>Study</a:t>
            </a:r>
            <a:r>
              <a:rPr lang="fr-FR" dirty="0"/>
              <a:t>: SOF/VEL in </a:t>
            </a:r>
            <a:r>
              <a:rPr lang="fr-FR" dirty="0" err="1"/>
              <a:t>genotype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1, 2, 4, 5 or 6 </a:t>
            </a:r>
          </a:p>
        </p:txBody>
      </p:sp>
      <p:sp>
        <p:nvSpPr>
          <p:cNvPr id="96" name="ZoneTexte 69"/>
          <p:cNvSpPr txBox="1">
            <a:spLocks noChangeArrowheads="1"/>
          </p:cNvSpPr>
          <p:nvPr/>
        </p:nvSpPr>
        <p:spPr bwMode="auto">
          <a:xfrm>
            <a:off x="6079335" y="6585874"/>
            <a:ext cx="30423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Younossi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ZM, J.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2016;65:33-9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97" name="Text Box 2"/>
          <p:cNvSpPr txBox="1">
            <a:spLocks noChangeArrowheads="1"/>
          </p:cNvSpPr>
          <p:nvPr/>
        </p:nvSpPr>
        <p:spPr bwMode="auto">
          <a:xfrm>
            <a:off x="221486" y="1157266"/>
            <a:ext cx="8887018" cy="10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Independent association with summary patient-reported outcomes </a:t>
            </a:r>
          </a:p>
          <a:p>
            <a:pPr algn="ctr">
              <a:lnSpc>
                <a:spcPts val="2360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in a mixed longitudinal model of the use of SOF/VEL </a:t>
            </a:r>
          </a:p>
          <a:p>
            <a:pPr algn="ctr">
              <a:lnSpc>
                <a:spcPts val="2360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(the reference treatment: placebo)</a:t>
            </a:r>
          </a:p>
        </p:txBody>
      </p:sp>
      <p:sp>
        <p:nvSpPr>
          <p:cNvPr id="2" name="Rectangle 1"/>
          <p:cNvSpPr/>
          <p:nvPr/>
        </p:nvSpPr>
        <p:spPr>
          <a:xfrm>
            <a:off x="1434731" y="2194465"/>
            <a:ext cx="2661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while receiving treatment</a:t>
            </a:r>
            <a:endParaRPr lang="fr-FR" dirty="0"/>
          </a:p>
        </p:txBody>
      </p:sp>
      <p:sp>
        <p:nvSpPr>
          <p:cNvPr id="98" name="Rectangle 97"/>
          <p:cNvSpPr/>
          <p:nvPr/>
        </p:nvSpPr>
        <p:spPr>
          <a:xfrm>
            <a:off x="5659274" y="2225234"/>
            <a:ext cx="2739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After the end of treatment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3315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750" y="1268760"/>
            <a:ext cx="8351838" cy="48244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Summary</a:t>
            </a:r>
            <a:endParaRPr lang="en-US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pc="-40" dirty="0"/>
              <a:t>In this international, randomized, double-blind, placebo-controlled phase III study, treatment with </a:t>
            </a:r>
            <a:r>
              <a:rPr lang="en-US" spc="-40" dirty="0" err="1"/>
              <a:t>sofosbuvir–velpatasvir</a:t>
            </a:r>
            <a:r>
              <a:rPr lang="en-US" spc="-40" dirty="0"/>
              <a:t> for 12 weeks resulted in high rates of SVR</a:t>
            </a:r>
            <a:r>
              <a:rPr lang="en-US" spc="-40" baseline="-25000" dirty="0"/>
              <a:t>12</a:t>
            </a:r>
            <a:r>
              <a:rPr lang="en-US" spc="-40" dirty="0"/>
              <a:t> (99%) in patients with HCV genotype 1, 2, 4, 5, or 6, including those with cirrhosis and those who had received previous treatment and those who had not been treated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pc="-40" dirty="0" err="1"/>
              <a:t>Virologic</a:t>
            </a:r>
            <a:r>
              <a:rPr lang="en-US" spc="-40" dirty="0"/>
              <a:t> failure was rare in patients infected with HCV genotype 1, </a:t>
            </a:r>
            <a:br>
              <a:rPr lang="en-US" spc="-40" dirty="0"/>
            </a:br>
            <a:r>
              <a:rPr lang="en-US" spc="-40" dirty="0"/>
              <a:t>and there were no </a:t>
            </a:r>
            <a:r>
              <a:rPr lang="en-US" spc="-40" dirty="0" err="1"/>
              <a:t>virologic</a:t>
            </a:r>
            <a:r>
              <a:rPr lang="en-US" spc="-40" dirty="0"/>
              <a:t> failures among those with HCV genotype 2, 4, 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pc="-40" dirty="0"/>
              <a:t>Presence of baseline NS5A RAVs did not impact SVR</a:t>
            </a:r>
            <a:r>
              <a:rPr lang="en-US" spc="-40" baseline="-25000" dirty="0"/>
              <a:t>12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Although the 2 patients who had a relapse had RAVs at baseline and at the time of </a:t>
            </a:r>
            <a:r>
              <a:rPr lang="en-US" sz="1800" spc="-40" dirty="0" err="1"/>
              <a:t>virologic</a:t>
            </a:r>
            <a:r>
              <a:rPr lang="en-US" sz="1800" spc="-40" dirty="0"/>
              <a:t> failure, 99% of the patients with baseline NS5A RAVs had a SVR</a:t>
            </a:r>
            <a:r>
              <a:rPr lang="en-US" sz="1800" spc="-40" baseline="-25000" dirty="0"/>
              <a:t>12</a:t>
            </a:r>
            <a:r>
              <a:rPr lang="en-US" sz="1800" spc="-40" dirty="0"/>
              <a:t>, which suggests that pretreatment testing for RAVs </a:t>
            </a:r>
            <a:br>
              <a:rPr lang="en-US" sz="1800" spc="-40" dirty="0"/>
            </a:br>
            <a:r>
              <a:rPr lang="en-US" sz="1800" spc="-40" dirty="0"/>
              <a:t>is probably of little clinical value with SOF/VEL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pc="-40" dirty="0"/>
              <a:t>Treatment with SOF/VEL for 12 weeks was well tolerated, with a safety profile similar to that of placebo treatment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pc="-40" dirty="0"/>
              <a:t>SOF/VEL for 12 weeks provides a simple, safe, and highly effective treatment for patients with HCV GT 1, 2, 4, 5, or 6 infection, including </a:t>
            </a:r>
            <a:br>
              <a:rPr lang="en-US" spc="-40" dirty="0"/>
            </a:br>
            <a:r>
              <a:rPr lang="en-US" spc="-40" dirty="0"/>
              <a:t>those with compensated cirrhosis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/>
              <a:t>ASTRAL-1 </a:t>
            </a:r>
            <a:r>
              <a:rPr lang="fr-FR" dirty="0" err="1"/>
              <a:t>Study</a:t>
            </a:r>
            <a:r>
              <a:rPr lang="fr-FR" dirty="0"/>
              <a:t>: SOF/VEL in </a:t>
            </a:r>
            <a:r>
              <a:rPr lang="fr-FR" dirty="0" err="1"/>
              <a:t>genotype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1, 2, 4, 5 or 6 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973276" y="6585874"/>
            <a:ext cx="314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Feld JJ. N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J Med. 2015;373:2599-607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12332</TotalTime>
  <Words>1021</Words>
  <Application>Microsoft Office PowerPoint</Application>
  <PresentationFormat>Affichage à l'écran (4:3)</PresentationFormat>
  <Paragraphs>429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HCV-trials.com 2016</vt:lpstr>
      <vt:lpstr>ASTRAL-1 Study: SOF/VEL in genotype  1, 2, 4, 5 or 6 </vt:lpstr>
      <vt:lpstr>ASTRAL-1 Study: SOF/VEL in genotype  1, 2, 4, 5 or 6 </vt:lpstr>
      <vt:lpstr>ASTRAL-1 Study: SOF/VEL in genotype  1, 2, 4, 5 or 6 </vt:lpstr>
      <vt:lpstr>ASTRAL-1 Study: SOF/VEL in genotype  1, 2, 4, 5 or 6 </vt:lpstr>
      <vt:lpstr>ASTRAL-1 Study: SOF/VEL in genotype  1, 2, 4, 5 or 6 </vt:lpstr>
      <vt:lpstr>ASTRAL-1 Study: SOF/VEL in genotype  1, 2, 4, 5 or 6 </vt:lpstr>
      <vt:lpstr>ASTRAL-1 Study: SOF/VEL in genotype  1, 2, 4, 5 or 6 </vt:lpstr>
      <vt:lpstr>ASTRAL-1 Study: SOF/VEL in genotype  1, 2, 4, 5 or 6 </vt:lpstr>
      <vt:lpstr>ASTRAL-1 Study: SOF/VEL in genotype  1, 2, 4, 5 or 6 </vt:lpstr>
    </vt:vector>
  </TitlesOfParts>
  <Company>AEI - www.aei.fr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/>
  <dc:creator>www.hcv-trial.com</dc:creator>
  <cp:lastModifiedBy>Utilisateur</cp:lastModifiedBy>
  <cp:revision>211</cp:revision>
  <dcterms:created xsi:type="dcterms:W3CDTF">2015-05-23T16:11:26Z</dcterms:created>
  <dcterms:modified xsi:type="dcterms:W3CDTF">2016-07-21T13:01:14Z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954423DC-9B69-444D-8A4A-BD4729BABAEE</vt:lpwstr>
  </property>
  <property fmtid="{D5CDD505-2E9C-101B-9397-08002B2CF9AE}" pid="3" name="ArticulatePath">
    <vt:lpwstr>ASTRAL-1-2-ACTU</vt:lpwstr>
  </property>
</Properties>
</file>