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9" r:id="rId2"/>
    <p:sldId id="284" r:id="rId3"/>
    <p:sldId id="297" r:id="rId4"/>
    <p:sldId id="298" r:id="rId5"/>
    <p:sldId id="290" r:id="rId6"/>
    <p:sldId id="292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FF"/>
    <a:srgbClr val="9999FF"/>
    <a:srgbClr val="000066"/>
    <a:srgbClr val="7F7F7F"/>
    <a:srgbClr val="333399"/>
    <a:srgbClr val="33CC33"/>
    <a:srgbClr val="0070C0"/>
    <a:srgbClr val="8D3C1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8575" autoAdjust="0"/>
  </p:normalViewPr>
  <p:slideViewPr>
    <p:cSldViewPr>
      <p:cViewPr>
        <p:scale>
          <a:sx n="66" d="100"/>
          <a:sy n="66" d="100"/>
        </p:scale>
        <p:origin x="-3684" y="-1086"/>
      </p:cViewPr>
      <p:guideLst>
        <p:guide orient="horz"/>
        <p:guide pos="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14/01/2016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3E0977-F32A-2446-A2C7-305077222C10}" type="slidenum">
              <a:rPr lang="en-US">
                <a:solidFill>
                  <a:srgbClr val="000000"/>
                </a:solidFill>
                <a:latin typeface="Calibri" charset="0"/>
              </a:rPr>
              <a:pPr/>
              <a:t>4</a:t>
            </a:fld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23664"/>
              </p:ext>
            </p:extLst>
          </p:nvPr>
        </p:nvGraphicFramePr>
        <p:xfrm>
          <a:off x="4588406" y="2236472"/>
          <a:ext cx="1719737" cy="648072"/>
        </p:xfrm>
        <a:graphic>
          <a:graphicData uri="http://schemas.openxmlformats.org/drawingml/2006/table">
            <a:tbl>
              <a:tblPr/>
              <a:tblGrid>
                <a:gridCol w="1719737"/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400/100 mg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833492" y="226823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120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833492" y="366651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120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2" name="Line 172"/>
          <p:cNvSpPr>
            <a:spLocks noChangeShapeType="1"/>
          </p:cNvSpPr>
          <p:nvPr/>
        </p:nvSpPr>
        <p:spPr bwMode="auto">
          <a:xfrm>
            <a:off x="6316704" y="1920377"/>
            <a:ext cx="0" cy="175625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Oval 110"/>
          <p:cNvSpPr>
            <a:spLocks noChangeArrowheads="1"/>
          </p:cNvSpPr>
          <p:nvPr/>
        </p:nvSpPr>
        <p:spPr bwMode="auto">
          <a:xfrm>
            <a:off x="6028566" y="137033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6316598" y="2560508"/>
            <a:ext cx="1836331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499412"/>
              </p:ext>
            </p:extLst>
          </p:nvPr>
        </p:nvGraphicFramePr>
        <p:xfrm>
          <a:off x="4588406" y="3413371"/>
          <a:ext cx="1719737" cy="648074"/>
        </p:xfrm>
        <a:graphic>
          <a:graphicData uri="http://schemas.openxmlformats.org/drawingml/2006/table">
            <a:tbl>
              <a:tblPr/>
              <a:tblGrid>
                <a:gridCol w="1719737"/>
              </a:tblGrid>
              <a:tr h="648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</a:tr>
            </a:tbl>
          </a:graphicData>
        </a:graphic>
      </p:graphicFrame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467543" y="2140023"/>
            <a:ext cx="3120317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36000" rIns="3600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u="sng" dirty="0">
                <a:latin typeface="Calibri" pitchFamily="-1" charset="0"/>
                <a:ea typeface="Arial" pitchFamily="-1" charset="0"/>
                <a:cs typeface="Arial" pitchFamily="-1" charset="0"/>
              </a:rPr>
              <a:t>&gt; </a:t>
            </a: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18 years</a:t>
            </a:r>
            <a:b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Genotype </a:t>
            </a: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2</a:t>
            </a:r>
          </a:p>
          <a:p>
            <a:pPr algn="ctr"/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Naïve </a:t>
            </a: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or pre-treatment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 with IFN-based regimen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allowed**</a:t>
            </a:r>
            <a:b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3059832" y="1196752"/>
            <a:ext cx="1539875" cy="87420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  <a:endParaRPr lang="en-US" sz="1400" b="1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32" name="AutoShape 60"/>
          <p:cNvCxnSpPr>
            <a:cxnSpLocks noChangeShapeType="1"/>
          </p:cNvCxnSpPr>
          <p:nvPr/>
        </p:nvCxnSpPr>
        <p:spPr bwMode="auto">
          <a:xfrm rot="10800000" flipH="1" flipV="1">
            <a:off x="4487302" y="2598775"/>
            <a:ext cx="1587" cy="1079994"/>
          </a:xfrm>
          <a:prstGeom prst="bentConnector3">
            <a:avLst>
              <a:gd name="adj1" fmla="val -22697606"/>
            </a:avLst>
          </a:prstGeom>
          <a:ln w="28575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Line 63"/>
          <p:cNvSpPr>
            <a:spLocks noChangeShapeType="1"/>
          </p:cNvSpPr>
          <p:nvPr/>
        </p:nvSpPr>
        <p:spPr bwMode="auto">
          <a:xfrm>
            <a:off x="3582263" y="3148026"/>
            <a:ext cx="539999" cy="0"/>
          </a:xfrm>
          <a:prstGeom prst="line">
            <a:avLst/>
          </a:prstGeom>
          <a:ln w="28575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3569581" y="2354573"/>
            <a:ext cx="564676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6" name="ZoneTexte 71"/>
          <p:cNvSpPr txBox="1">
            <a:spLocks noChangeArrowheads="1"/>
          </p:cNvSpPr>
          <p:nvPr/>
        </p:nvSpPr>
        <p:spPr bwMode="auto">
          <a:xfrm>
            <a:off x="4139952" y="4077072"/>
            <a:ext cx="4248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* </a:t>
            </a:r>
            <a:r>
              <a:rPr lang="en-US" sz="14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Randomisation</a:t>
            </a:r>
            <a:r>
              <a:rPr lang="en-US" sz="14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was stratified on prior treatment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(naïve or experienced) and cirrhosis (yes or no)</a:t>
            </a:r>
            <a:endParaRPr lang="en-US" sz="1400" baseline="30000" dirty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23528" y="4221088"/>
            <a:ext cx="36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** Metavir F4 or Ishak 5-6 or Fibroscan &gt; 12.5 kPa or Fibrotest &gt; </a:t>
            </a:r>
            <a:r>
              <a:rPr lang="en-US" sz="1400" smtClean="0">
                <a:latin typeface="+mn-lt"/>
                <a:ea typeface="Arial" pitchFamily="-1" charset="0"/>
                <a:cs typeface="Arial" pitchFamily="-1" charset="0"/>
              </a:rPr>
              <a:t>0.75 and APRI &gt; 2</a:t>
            </a:r>
            <a:endParaRPr lang="en-US" sz="1400">
              <a:latin typeface="+mn-lt"/>
            </a:endParaRPr>
          </a:p>
        </p:txBody>
      </p:sp>
      <p:sp>
        <p:nvSpPr>
          <p:cNvPr id="35" name="Line 63"/>
          <p:cNvSpPr>
            <a:spLocks noChangeShapeType="1"/>
          </p:cNvSpPr>
          <p:nvPr/>
        </p:nvSpPr>
        <p:spPr bwMode="auto">
          <a:xfrm>
            <a:off x="6316598" y="3717032"/>
            <a:ext cx="1836331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740352" y="2924944"/>
            <a:ext cx="773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Calibri" panose="020F0502020204030204" pitchFamily="34" charset="0"/>
              </a:rPr>
              <a:t>SVR</a:t>
            </a:r>
            <a:r>
              <a:rPr lang="en-US" sz="2000" b="1" baseline="-25000" smtClean="0">
                <a:latin typeface="Calibri" panose="020F0502020204030204" pitchFamily="34" charset="0"/>
              </a:rPr>
              <a:t>12</a:t>
            </a:r>
            <a:endParaRPr lang="en-US" sz="2000" b="1" baseline="-2500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4797152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RBV (in 2 divided doses)</a:t>
            </a:r>
            <a:r>
              <a:rPr lang="en-US" sz="1600" dirty="0" smtClean="0"/>
              <a:t>: 1000 </a:t>
            </a:r>
            <a:r>
              <a:rPr lang="en-US" sz="1600" dirty="0"/>
              <a:t>mg if &lt; </a:t>
            </a:r>
            <a:r>
              <a:rPr lang="en-US" sz="1600" dirty="0" smtClean="0"/>
              <a:t>75 kg </a:t>
            </a:r>
            <a:r>
              <a:rPr lang="en-US" sz="1600" dirty="0"/>
              <a:t>or </a:t>
            </a:r>
            <a:r>
              <a:rPr lang="en-US" sz="1600" dirty="0" smtClean="0"/>
              <a:t>1200 </a:t>
            </a:r>
            <a:r>
              <a:rPr lang="en-US" sz="1600" dirty="0"/>
              <a:t>mg/day if ≥ </a:t>
            </a:r>
            <a:r>
              <a:rPr lang="en-US" sz="1600" dirty="0" smtClean="0"/>
              <a:t>75 kg</a:t>
            </a:r>
            <a:endParaRPr lang="en-US" sz="1600" dirty="0"/>
          </a:p>
        </p:txBody>
      </p:sp>
      <p:sp>
        <p:nvSpPr>
          <p:cNvPr id="29" name="AutoShape 162"/>
          <p:cNvSpPr>
            <a:spLocks noChangeArrowheads="1"/>
          </p:cNvSpPr>
          <p:nvPr/>
        </p:nvSpPr>
        <p:spPr bwMode="auto">
          <a:xfrm>
            <a:off x="1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ASTRAL-2</a:t>
            </a:r>
          </a:p>
        </p:txBody>
      </p:sp>
      <p:sp>
        <p:nvSpPr>
          <p:cNvPr id="39" name="ZoneTexte 69"/>
          <p:cNvSpPr txBox="1">
            <a:spLocks noChangeArrowheads="1"/>
          </p:cNvSpPr>
          <p:nvPr/>
        </p:nvSpPr>
        <p:spPr bwMode="auto">
          <a:xfrm>
            <a:off x="5868745" y="6581775"/>
            <a:ext cx="32752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Foster GR. N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 Med 2015; 373: 2608-17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800" b="1" kern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ASTRAL-2 study: SOF/VEL </a:t>
            </a:r>
            <a:r>
              <a:rPr lang="en-US" dirty="0" err="1" smtClean="0"/>
              <a:t>vs</a:t>
            </a:r>
            <a:r>
              <a:rPr lang="en-US" dirty="0" smtClean="0"/>
              <a:t> SOF + RBV </a:t>
            </a:r>
            <a:br>
              <a:rPr lang="en-US" dirty="0" smtClean="0"/>
            </a:br>
            <a:r>
              <a:rPr lang="en-US" dirty="0" smtClean="0"/>
              <a:t>in genotype 2</a:t>
            </a:r>
            <a:endParaRPr lang="en-US" dirty="0"/>
          </a:p>
        </p:txBody>
      </p:sp>
      <p:sp>
        <p:nvSpPr>
          <p:cNvPr id="41" name="Espace réservé du contenu 10"/>
          <p:cNvSpPr txBox="1">
            <a:spLocks/>
          </p:cNvSpPr>
          <p:nvPr/>
        </p:nvSpPr>
        <p:spPr bwMode="auto">
          <a:xfrm>
            <a:off x="539750" y="5188076"/>
            <a:ext cx="8351838" cy="1409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800" kern="0" dirty="0" smtClean="0"/>
              <a:t>Objective</a:t>
            </a:r>
          </a:p>
          <a:p>
            <a:pPr lvl="1"/>
            <a:r>
              <a:rPr lang="en-US" sz="1600" dirty="0" smtClean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600" baseline="-25000" dirty="0" smtClean="0"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US" sz="1600" dirty="0" smtClean="0">
                <a:ea typeface="ＭＳ Ｐゴシック" pitchFamily="-1" charset="-128"/>
                <a:cs typeface="ＭＳ Ｐゴシック" pitchFamily="-1" charset="-128"/>
              </a:rPr>
              <a:t>(HCV RNA &lt; 15 UI/ml)</a:t>
            </a:r>
            <a:r>
              <a:rPr lang="en-US" sz="1600" baseline="-25000" dirty="0" smtClean="0">
                <a:ea typeface="ＭＳ Ｐゴシック" pitchFamily="-1" charset="-128"/>
                <a:cs typeface="ＭＳ Ｐゴシック" pitchFamily="-1" charset="-128"/>
              </a:rPr>
              <a:t>,</a:t>
            </a:r>
            <a:r>
              <a:rPr lang="en-US" sz="1600" dirty="0" smtClean="0">
                <a:ea typeface="ＭＳ Ｐゴシック" pitchFamily="-1" charset="-128"/>
                <a:cs typeface="ＭＳ Ｐゴシック" pitchFamily="-1" charset="-128"/>
              </a:rPr>
              <a:t> by ITT : non-inferiority of SOF/VEL with a lower bound of 95% CI for difference of - 10%, 90% power ; if non-inferiority, test for superiority with significance level of 0.05</a:t>
            </a:r>
            <a:endParaRPr lang="en-US" sz="5400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/>
            <a:endParaRPr lang="en-US" sz="2200" kern="0" dirty="0"/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719598"/>
              </p:ext>
            </p:extLst>
          </p:nvPr>
        </p:nvGraphicFramePr>
        <p:xfrm>
          <a:off x="611560" y="1706366"/>
          <a:ext cx="7920880" cy="4026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1584176"/>
                <a:gridCol w="1368152"/>
              </a:tblGrid>
              <a:tr h="6518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134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 + RBV</a:t>
                      </a:r>
                      <a:b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132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</a:tr>
              <a:tr h="3010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years,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57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57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10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Female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36%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45%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301093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93%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84%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10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RNA,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log</a:t>
                      </a:r>
                      <a:r>
                        <a:rPr lang="en-US" sz="1400" b="1" baseline="-25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IU/ml, mean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6.5 ± 0.78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6.4 ± 0.74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3010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IL28B CC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41%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35%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10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Cirrhosis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14%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14%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10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Treatment experienced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14%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15%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04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Response to previous HCV treatment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No response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16%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84%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15%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85%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5069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Discontinuation, N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 / lost to follow-up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/ 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/ 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479487" y="1124744"/>
            <a:ext cx="6172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ASTRAL-2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ASTRAL-2 study: SOF/VEL </a:t>
            </a:r>
            <a:r>
              <a:rPr lang="en-US" dirty="0" err="1" smtClean="0"/>
              <a:t>vs</a:t>
            </a:r>
            <a:r>
              <a:rPr lang="en-US" dirty="0" smtClean="0"/>
              <a:t> SOF + RBV </a:t>
            </a:r>
            <a:br>
              <a:rPr lang="en-US" dirty="0" smtClean="0"/>
            </a:br>
            <a:r>
              <a:rPr lang="en-US" dirty="0" smtClean="0"/>
              <a:t>in genotype 2</a:t>
            </a:r>
            <a:endParaRPr lang="en-US" dirty="0"/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868745" y="6581775"/>
            <a:ext cx="32752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Foster GR. N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 Med 2015; 373: 2608-17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162"/>
          <p:cNvSpPr>
            <a:spLocks noChangeArrowheads="1"/>
          </p:cNvSpPr>
          <p:nvPr/>
        </p:nvSpPr>
        <p:spPr bwMode="auto">
          <a:xfrm>
            <a:off x="1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ASTRAL-2</a:t>
            </a: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ASTRAL-2 study: SOF/VEL </a:t>
            </a:r>
            <a:r>
              <a:rPr lang="en-US" dirty="0" err="1" smtClean="0"/>
              <a:t>vs</a:t>
            </a:r>
            <a:r>
              <a:rPr lang="en-US" dirty="0" smtClean="0"/>
              <a:t> SOF + RBV </a:t>
            </a:r>
            <a:br>
              <a:rPr lang="en-US" dirty="0" smtClean="0"/>
            </a:br>
            <a:r>
              <a:rPr lang="en-US" dirty="0" smtClean="0"/>
              <a:t>in genotype 2</a:t>
            </a:r>
            <a:endParaRPr lang="en-US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539750" y="5674796"/>
            <a:ext cx="8351838" cy="994564"/>
          </a:xfrm>
        </p:spPr>
        <p:txBody>
          <a:bodyPr/>
          <a:lstStyle/>
          <a:p>
            <a:pPr marL="363538" lvl="1" indent="-363538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  <a:latin typeface="Calibri"/>
                <a:cs typeface="Calibri"/>
              </a:rPr>
              <a:t>SVR</a:t>
            </a:r>
            <a:r>
              <a:rPr lang="en-US" b="1" baseline="-25000" dirty="0" smtClean="0">
                <a:solidFill>
                  <a:srgbClr val="0070C0"/>
                </a:solidFill>
                <a:latin typeface="Calibri"/>
                <a:cs typeface="Calibri"/>
              </a:rPr>
              <a:t>12</a:t>
            </a:r>
            <a:r>
              <a:rPr lang="en-US" b="1" dirty="0" smtClean="0">
                <a:solidFill>
                  <a:srgbClr val="0070C0"/>
                </a:solidFill>
                <a:latin typeface="Calibri"/>
                <a:cs typeface="Calibri"/>
              </a:rPr>
              <a:t> according to baseline NS5A RAVs in SOF/VEL group</a:t>
            </a:r>
          </a:p>
          <a:p>
            <a:pPr lvl="1"/>
            <a:r>
              <a:rPr lang="en-US" sz="1600" dirty="0" smtClean="0"/>
              <a:t>Absent, N = 53 : SVR</a:t>
            </a:r>
            <a:r>
              <a:rPr lang="en-US" sz="1600" baseline="-25000" dirty="0" smtClean="0"/>
              <a:t>12</a:t>
            </a:r>
            <a:r>
              <a:rPr lang="en-US" sz="1600" dirty="0" smtClean="0"/>
              <a:t> = 100%</a:t>
            </a:r>
          </a:p>
          <a:p>
            <a:pPr lvl="1"/>
            <a:r>
              <a:rPr lang="en-US" sz="1600" dirty="0" smtClean="0"/>
              <a:t>Present, N = 80, SVR</a:t>
            </a:r>
            <a:r>
              <a:rPr lang="en-US" sz="1600" baseline="-25000" dirty="0" smtClean="0"/>
              <a:t>12</a:t>
            </a:r>
            <a:r>
              <a:rPr lang="en-US" sz="1600" dirty="0" smtClean="0"/>
              <a:t> = 100%</a:t>
            </a:r>
          </a:p>
          <a:p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3489217" y="1124744"/>
            <a:ext cx="2378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fr-FR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% (95% CI)</a:t>
            </a:r>
            <a:endParaRPr lang="fr-FR" sz="2400" b="1" baseline="-25000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1403648" y="5301208"/>
            <a:ext cx="65069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kern="0" dirty="0"/>
              <a:t>*adjusted absolute difference : 5.2 (95% CI : </a:t>
            </a:r>
            <a:r>
              <a:rPr lang="en-US" sz="1400" kern="0" dirty="0" smtClean="0"/>
              <a:t>0.2 </a:t>
            </a:r>
            <a:r>
              <a:rPr lang="en-US" sz="1400" kern="0" dirty="0"/>
              <a:t>to 10.3) </a:t>
            </a:r>
            <a:r>
              <a:rPr lang="en-US" sz="1400" kern="0" dirty="0" smtClean="0"/>
              <a:t>; p </a:t>
            </a:r>
            <a:r>
              <a:rPr lang="en-US" sz="1400" kern="0" dirty="0"/>
              <a:t>= 0.02 = superiority</a:t>
            </a:r>
          </a:p>
        </p:txBody>
      </p:sp>
      <p:grpSp>
        <p:nvGrpSpPr>
          <p:cNvPr id="66" name="Groupe 65"/>
          <p:cNvGrpSpPr/>
          <p:nvPr/>
        </p:nvGrpSpPr>
        <p:grpSpPr>
          <a:xfrm>
            <a:off x="1647140" y="1628800"/>
            <a:ext cx="5229116" cy="3640556"/>
            <a:chOff x="2079188" y="1628800"/>
            <a:chExt cx="5229116" cy="3640556"/>
          </a:xfrm>
        </p:grpSpPr>
        <p:sp>
          <p:nvSpPr>
            <p:cNvPr id="35" name="Line 47"/>
            <p:cNvSpPr>
              <a:spLocks noChangeShapeType="1"/>
            </p:cNvSpPr>
            <p:nvPr/>
          </p:nvSpPr>
          <p:spPr bwMode="auto">
            <a:xfrm>
              <a:off x="2539409" y="2364624"/>
              <a:ext cx="0" cy="2605367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600" b="1">
                <a:latin typeface="+mn-lt"/>
              </a:endParaRPr>
            </a:p>
          </p:txBody>
        </p:sp>
        <p:sp>
          <p:nvSpPr>
            <p:cNvPr id="36" name="Line 48"/>
            <p:cNvSpPr>
              <a:spLocks noChangeShapeType="1"/>
            </p:cNvSpPr>
            <p:nvPr/>
          </p:nvSpPr>
          <p:spPr bwMode="auto">
            <a:xfrm>
              <a:off x="2441237" y="4969992"/>
              <a:ext cx="9817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600" b="1">
                <a:latin typeface="+mn-lt"/>
              </a:endParaRPr>
            </a:p>
          </p:txBody>
        </p:sp>
        <p:sp>
          <p:nvSpPr>
            <p:cNvPr id="37" name="Line 49"/>
            <p:cNvSpPr>
              <a:spLocks noChangeShapeType="1"/>
            </p:cNvSpPr>
            <p:nvPr/>
          </p:nvSpPr>
          <p:spPr bwMode="auto">
            <a:xfrm>
              <a:off x="2441237" y="4453170"/>
              <a:ext cx="9817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600" b="1">
                <a:latin typeface="+mn-lt"/>
              </a:endParaRPr>
            </a:p>
          </p:txBody>
        </p:sp>
        <p:sp>
          <p:nvSpPr>
            <p:cNvPr id="38" name="Line 50"/>
            <p:cNvSpPr>
              <a:spLocks noChangeShapeType="1"/>
            </p:cNvSpPr>
            <p:nvPr/>
          </p:nvSpPr>
          <p:spPr bwMode="auto">
            <a:xfrm>
              <a:off x="2441237" y="3925719"/>
              <a:ext cx="9817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600" b="1">
                <a:latin typeface="+mn-lt"/>
              </a:endParaRPr>
            </a:p>
          </p:txBody>
        </p:sp>
        <p:sp>
          <p:nvSpPr>
            <p:cNvPr id="39" name="Line 51"/>
            <p:cNvSpPr>
              <a:spLocks noChangeShapeType="1"/>
            </p:cNvSpPr>
            <p:nvPr/>
          </p:nvSpPr>
          <p:spPr bwMode="auto">
            <a:xfrm>
              <a:off x="2441237" y="3407568"/>
              <a:ext cx="9817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600" b="1">
                <a:latin typeface="+mn-lt"/>
              </a:endParaRPr>
            </a:p>
          </p:txBody>
        </p:sp>
        <p:sp>
          <p:nvSpPr>
            <p:cNvPr id="40" name="Line 52"/>
            <p:cNvSpPr>
              <a:spLocks noChangeShapeType="1"/>
            </p:cNvSpPr>
            <p:nvPr/>
          </p:nvSpPr>
          <p:spPr bwMode="auto">
            <a:xfrm>
              <a:off x="2441237" y="2880118"/>
              <a:ext cx="9817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600" b="1">
                <a:latin typeface="+mn-lt"/>
              </a:endParaRPr>
            </a:p>
          </p:txBody>
        </p:sp>
        <p:sp>
          <p:nvSpPr>
            <p:cNvPr id="41" name="Line 53"/>
            <p:cNvSpPr>
              <a:spLocks noChangeShapeType="1"/>
            </p:cNvSpPr>
            <p:nvPr/>
          </p:nvSpPr>
          <p:spPr bwMode="auto">
            <a:xfrm>
              <a:off x="2441237" y="2364624"/>
              <a:ext cx="9817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600" b="1">
                <a:latin typeface="+mn-lt"/>
              </a:endParaRPr>
            </a:p>
          </p:txBody>
        </p:sp>
        <p:sp>
          <p:nvSpPr>
            <p:cNvPr id="42" name="Rectangle 65"/>
            <p:cNvSpPr>
              <a:spLocks noChangeArrowheads="1"/>
            </p:cNvSpPr>
            <p:nvPr/>
          </p:nvSpPr>
          <p:spPr bwMode="auto">
            <a:xfrm>
              <a:off x="2277960" y="4843775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fr-FR" altLang="fr-FR" sz="1400" b="1">
                  <a:solidFill>
                    <a:srgbClr val="000066"/>
                  </a:solidFill>
                  <a:latin typeface="+mn-lt"/>
                </a:rPr>
                <a:t>0</a:t>
              </a:r>
              <a:endParaRPr lang="fr-FR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3" name="Rectangle 66"/>
            <p:cNvSpPr>
              <a:spLocks noChangeArrowheads="1"/>
            </p:cNvSpPr>
            <p:nvPr/>
          </p:nvSpPr>
          <p:spPr bwMode="auto">
            <a:xfrm>
              <a:off x="2178575" y="4360169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fr-FR" altLang="fr-FR" sz="1400" b="1">
                  <a:solidFill>
                    <a:srgbClr val="000066"/>
                  </a:solidFill>
                  <a:latin typeface="+mn-lt"/>
                </a:rPr>
                <a:t>20</a:t>
              </a:r>
              <a:endParaRPr lang="fr-FR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4" name="Rectangle 67"/>
            <p:cNvSpPr>
              <a:spLocks noChangeArrowheads="1"/>
            </p:cNvSpPr>
            <p:nvPr/>
          </p:nvSpPr>
          <p:spPr bwMode="auto">
            <a:xfrm>
              <a:off x="2178575" y="383404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fr-FR" altLang="fr-FR" sz="1400" b="1">
                  <a:solidFill>
                    <a:srgbClr val="000066"/>
                  </a:solidFill>
                  <a:latin typeface="+mn-lt"/>
                </a:rPr>
                <a:t>40</a:t>
              </a:r>
              <a:endParaRPr lang="fr-FR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5" name="Rectangle 68"/>
            <p:cNvSpPr>
              <a:spLocks noChangeArrowheads="1"/>
            </p:cNvSpPr>
            <p:nvPr/>
          </p:nvSpPr>
          <p:spPr bwMode="auto">
            <a:xfrm>
              <a:off x="2178575" y="3318553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fr-FR" altLang="fr-FR" sz="1400" b="1">
                  <a:solidFill>
                    <a:srgbClr val="000066"/>
                  </a:solidFill>
                  <a:latin typeface="+mn-lt"/>
                </a:rPr>
                <a:t>60</a:t>
              </a:r>
              <a:endParaRPr lang="fr-FR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6" name="Rectangle 69"/>
            <p:cNvSpPr>
              <a:spLocks noChangeArrowheads="1"/>
            </p:cNvSpPr>
            <p:nvPr/>
          </p:nvSpPr>
          <p:spPr bwMode="auto">
            <a:xfrm>
              <a:off x="2178575" y="2764530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fr-FR" altLang="fr-FR" sz="1400" b="1">
                  <a:solidFill>
                    <a:srgbClr val="000066"/>
                  </a:solidFill>
                  <a:latin typeface="+mn-lt"/>
                </a:rPr>
                <a:t>80</a:t>
              </a:r>
              <a:endParaRPr lang="fr-FR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7" name="Rectangle 70"/>
            <p:cNvSpPr>
              <a:spLocks noChangeArrowheads="1"/>
            </p:cNvSpPr>
            <p:nvPr/>
          </p:nvSpPr>
          <p:spPr bwMode="auto">
            <a:xfrm>
              <a:off x="2079188" y="2247708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fr-FR" altLang="fr-FR" sz="1400" b="1" dirty="0">
                  <a:solidFill>
                    <a:srgbClr val="000066"/>
                  </a:solidFill>
                  <a:latin typeface="+mn-lt"/>
                </a:rPr>
                <a:t>100</a:t>
              </a:r>
              <a:endParaRPr lang="fr-FR" altLang="fr-FR" sz="12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8" name="Rectangle 41"/>
            <p:cNvSpPr>
              <a:spLocks noChangeArrowheads="1"/>
            </p:cNvSpPr>
            <p:nvPr/>
          </p:nvSpPr>
          <p:spPr bwMode="auto">
            <a:xfrm>
              <a:off x="3165467" y="2420416"/>
              <a:ext cx="1319929" cy="2549575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fr-FR" altLang="fr-FR" sz="1600" b="1">
                <a:solidFill>
                  <a:srgbClr val="FFFFFF"/>
                </a:solidFill>
                <a:latin typeface="+mn-lt"/>
                <a:ea typeface="MS PGothic" pitchFamily="34" charset="-128"/>
              </a:endParaRPr>
            </a:p>
          </p:txBody>
        </p:sp>
        <p:sp>
          <p:nvSpPr>
            <p:cNvPr id="49" name="Rectangle 56"/>
            <p:cNvSpPr>
              <a:spLocks noChangeArrowheads="1"/>
            </p:cNvSpPr>
            <p:nvPr/>
          </p:nvSpPr>
          <p:spPr bwMode="auto">
            <a:xfrm>
              <a:off x="3425704" y="1988840"/>
              <a:ext cx="799460" cy="436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660"/>
                </a:lnSpc>
                <a:buClrTx/>
                <a:buFontTx/>
                <a:buNone/>
              </a:pPr>
              <a:r>
                <a:rPr lang="fr-FR" altLang="fr-FR" sz="1800" b="1" dirty="0" smtClean="0"/>
                <a:t>99.3</a:t>
              </a:r>
            </a:p>
            <a:p>
              <a:pPr algn="ctr" eaLnBrk="1" hangingPunct="1">
                <a:lnSpc>
                  <a:spcPts val="1660"/>
                </a:lnSpc>
                <a:buClrTx/>
                <a:buFontTx/>
                <a:buNone/>
              </a:pPr>
              <a:r>
                <a:rPr lang="fr-FR" altLang="fr-FR" sz="1800" b="1" dirty="0" smtClean="0"/>
                <a:t>(96-100)</a:t>
              </a:r>
              <a:endParaRPr lang="fr-FR" altLang="fr-FR" sz="1600" dirty="0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3654259" y="4694947"/>
              <a:ext cx="34234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600" b="1" dirty="0" smtClean="0">
                  <a:solidFill>
                    <a:srgbClr val="FFFFFF"/>
                  </a:solidFill>
                  <a:latin typeface="+mn-lt"/>
                </a:rPr>
                <a:t>134</a:t>
              </a:r>
              <a:endParaRPr lang="fr-FR" altLang="fr-FR" dirty="0">
                <a:latin typeface="+mn-lt"/>
              </a:endParaRPr>
            </a:p>
          </p:txBody>
        </p:sp>
        <p:sp>
          <p:nvSpPr>
            <p:cNvPr id="51" name="Rectangle 77"/>
            <p:cNvSpPr>
              <a:spLocks noChangeArrowheads="1"/>
            </p:cNvSpPr>
            <p:nvPr/>
          </p:nvSpPr>
          <p:spPr bwMode="auto">
            <a:xfrm>
              <a:off x="3387011" y="5023135"/>
              <a:ext cx="87684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600" b="1" dirty="0" smtClean="0">
                  <a:solidFill>
                    <a:srgbClr val="000066"/>
                  </a:solidFill>
                  <a:latin typeface="+mn-lt"/>
                </a:rPr>
                <a:t>SOF/VEL</a:t>
              </a:r>
              <a:endParaRPr lang="fr-FR" altLang="fr-FR" sz="14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3" name="Rectangle 41"/>
            <p:cNvSpPr>
              <a:spLocks noChangeArrowheads="1"/>
            </p:cNvSpPr>
            <p:nvPr/>
          </p:nvSpPr>
          <p:spPr bwMode="auto">
            <a:xfrm>
              <a:off x="5403184" y="2591267"/>
              <a:ext cx="1319929" cy="2378724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fr-FR" altLang="fr-FR" sz="1600" b="1">
                <a:solidFill>
                  <a:srgbClr val="FFFFFF"/>
                </a:solidFill>
                <a:latin typeface="+mn-lt"/>
                <a:ea typeface="MS PGothic" pitchFamily="34" charset="-128"/>
              </a:endParaRPr>
            </a:p>
          </p:txBody>
        </p:sp>
        <p:sp>
          <p:nvSpPr>
            <p:cNvPr id="54" name="Rectangle 74"/>
            <p:cNvSpPr>
              <a:spLocks noChangeArrowheads="1"/>
            </p:cNvSpPr>
            <p:nvPr/>
          </p:nvSpPr>
          <p:spPr bwMode="auto">
            <a:xfrm>
              <a:off x="5891976" y="4694947"/>
              <a:ext cx="34234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600" b="1" dirty="0" smtClean="0">
                  <a:solidFill>
                    <a:srgbClr val="FFFFFF"/>
                  </a:solidFill>
                  <a:latin typeface="+mn-lt"/>
                </a:rPr>
                <a:t>132</a:t>
              </a:r>
              <a:endParaRPr lang="fr-FR" altLang="fr-FR" dirty="0">
                <a:latin typeface="+mn-lt"/>
              </a:endParaRPr>
            </a:p>
          </p:txBody>
        </p:sp>
        <p:sp>
          <p:nvSpPr>
            <p:cNvPr id="55" name="Rectangle 77"/>
            <p:cNvSpPr>
              <a:spLocks noChangeArrowheads="1"/>
            </p:cNvSpPr>
            <p:nvPr/>
          </p:nvSpPr>
          <p:spPr bwMode="auto">
            <a:xfrm>
              <a:off x="5518930" y="5023135"/>
              <a:ext cx="108843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600" b="1" dirty="0" smtClean="0">
                  <a:solidFill>
                    <a:srgbClr val="000066"/>
                  </a:solidFill>
                  <a:latin typeface="+mn-lt"/>
                </a:rPr>
                <a:t>SOF + RBV</a:t>
              </a:r>
              <a:endParaRPr lang="fr-FR" altLang="fr-FR" sz="1400" dirty="0">
                <a:solidFill>
                  <a:srgbClr val="000066"/>
                </a:solidFill>
                <a:latin typeface="+mn-lt"/>
              </a:endParaRPr>
            </a:p>
          </p:txBody>
        </p:sp>
        <p:cxnSp>
          <p:nvCxnSpPr>
            <p:cNvPr id="57" name="Straight Connector 20"/>
            <p:cNvCxnSpPr>
              <a:cxnSpLocks noChangeShapeType="1"/>
            </p:cNvCxnSpPr>
            <p:nvPr/>
          </p:nvCxnSpPr>
          <p:spPr bwMode="auto">
            <a:xfrm flipV="1">
              <a:off x="6084168" y="4401140"/>
              <a:ext cx="0" cy="251996"/>
            </a:xfrm>
            <a:prstGeom prst="line">
              <a:avLst/>
            </a:prstGeom>
            <a:noFill/>
            <a:ln w="28575" algn="ctr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5721916" y="2097584"/>
              <a:ext cx="682466" cy="436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660"/>
                </a:lnSpc>
                <a:buClrTx/>
                <a:buFontTx/>
                <a:buNone/>
              </a:pPr>
              <a:r>
                <a:rPr lang="fr-FR" altLang="fr-FR" sz="1800" b="1" dirty="0" smtClean="0"/>
                <a:t>93.9</a:t>
              </a:r>
            </a:p>
            <a:p>
              <a:pPr algn="ctr" eaLnBrk="1" hangingPunct="1">
                <a:lnSpc>
                  <a:spcPts val="1660"/>
                </a:lnSpc>
                <a:buClrTx/>
                <a:buFontTx/>
                <a:buNone/>
              </a:pPr>
              <a:r>
                <a:rPr lang="fr-FR" altLang="fr-FR" sz="1800" b="1" dirty="0" smtClean="0"/>
                <a:t>(88-97)</a:t>
              </a:r>
              <a:endParaRPr lang="fr-FR" altLang="fr-FR" sz="1600" dirty="0"/>
            </a:p>
          </p:txBody>
        </p:sp>
        <p:sp>
          <p:nvSpPr>
            <p:cNvPr id="61" name="Line 54"/>
            <p:cNvSpPr>
              <a:spLocks noChangeShapeType="1"/>
            </p:cNvSpPr>
            <p:nvPr/>
          </p:nvSpPr>
          <p:spPr bwMode="auto">
            <a:xfrm>
              <a:off x="2539409" y="4969992"/>
              <a:ext cx="476889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600">
                <a:latin typeface="+mn-lt"/>
              </a:endParaRPr>
            </a:p>
          </p:txBody>
        </p:sp>
        <p:cxnSp>
          <p:nvCxnSpPr>
            <p:cNvPr id="62" name="Straight Connector 20"/>
            <p:cNvCxnSpPr>
              <a:cxnSpLocks noChangeShapeType="1"/>
            </p:cNvCxnSpPr>
            <p:nvPr/>
          </p:nvCxnSpPr>
          <p:spPr bwMode="auto">
            <a:xfrm flipV="1">
              <a:off x="3825432" y="4401140"/>
              <a:ext cx="0" cy="251996"/>
            </a:xfrm>
            <a:prstGeom prst="line">
              <a:avLst/>
            </a:prstGeom>
            <a:noFill/>
            <a:ln w="28575" algn="ctr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3" name="Rectangle 136"/>
            <p:cNvSpPr>
              <a:spLocks noChangeArrowheads="1"/>
            </p:cNvSpPr>
            <p:nvPr/>
          </p:nvSpPr>
          <p:spPr bwMode="auto">
            <a:xfrm>
              <a:off x="2943064" y="4013327"/>
              <a:ext cx="1764738" cy="370587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91440" rIns="36000" bIns="91440"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lvl="0" algn="ctr" eaLnBrk="1" hangingPunct="1">
                <a:lnSpc>
                  <a:spcPct val="95000"/>
                </a:lnSpc>
                <a:buClrTx/>
                <a:buNone/>
              </a:pPr>
              <a:r>
                <a:rPr lang="en-US" sz="1200" b="1" dirty="0">
                  <a:solidFill>
                    <a:srgbClr val="FFFFFF"/>
                  </a:solidFill>
                  <a:latin typeface="Arial" charset="0"/>
                </a:rPr>
                <a:t>1 adverse event</a:t>
              </a:r>
            </a:p>
          </p:txBody>
        </p:sp>
        <p:sp>
          <p:nvSpPr>
            <p:cNvPr id="65" name="Rectangle 136"/>
            <p:cNvSpPr>
              <a:spLocks noChangeArrowheads="1"/>
            </p:cNvSpPr>
            <p:nvPr/>
          </p:nvSpPr>
          <p:spPr bwMode="auto">
            <a:xfrm>
              <a:off x="5247690" y="3795323"/>
              <a:ext cx="1641994" cy="607166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91440" rIns="36000" bIns="91440"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lvl="0" algn="ctr" eaLnBrk="1" hangingPunct="1">
                <a:lnSpc>
                  <a:spcPct val="95000"/>
                </a:lnSpc>
                <a:buClrTx/>
                <a:buNone/>
              </a:pPr>
              <a:r>
                <a:rPr lang="en-US" sz="1200" b="1" dirty="0">
                  <a:solidFill>
                    <a:srgbClr val="FFFFFF"/>
                  </a:solidFill>
                  <a:latin typeface="Arial" charset="0"/>
                </a:rPr>
                <a:t>6 relapses</a:t>
              </a:r>
            </a:p>
            <a:p>
              <a:pPr lvl="0" algn="ctr" eaLnBrk="1" hangingPunct="1">
                <a:lnSpc>
                  <a:spcPct val="95000"/>
                </a:lnSpc>
                <a:buClrTx/>
                <a:buNone/>
              </a:pPr>
              <a:r>
                <a:rPr lang="en-US" sz="1200" b="1" dirty="0">
                  <a:solidFill>
                    <a:srgbClr val="FFFFFF"/>
                  </a:solidFill>
                  <a:latin typeface="Arial" charset="0"/>
                </a:rPr>
                <a:t>2 lost to follow-up</a:t>
              </a: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4891880" y="1628800"/>
              <a:ext cx="8015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600" dirty="0" smtClean="0">
                  <a:latin typeface="+mn-lt"/>
                </a:rPr>
                <a:t>*</a:t>
              </a:r>
              <a:endParaRPr lang="fr-FR" altLang="fr-FR" sz="1400" dirty="0">
                <a:latin typeface="+mn-lt"/>
              </a:endParaRPr>
            </a:p>
          </p:txBody>
        </p:sp>
        <p:sp>
          <p:nvSpPr>
            <p:cNvPr id="67" name="Forme libre 66"/>
            <p:cNvSpPr/>
            <p:nvPr/>
          </p:nvSpPr>
          <p:spPr>
            <a:xfrm>
              <a:off x="3825782" y="1847862"/>
              <a:ext cx="2240280" cy="200899"/>
            </a:xfrm>
            <a:custGeom>
              <a:avLst/>
              <a:gdLst>
                <a:gd name="connsiteX0" fmla="*/ 0 w 2240280"/>
                <a:gd name="connsiteY0" fmla="*/ 106680 h 396240"/>
                <a:gd name="connsiteX1" fmla="*/ 0 w 2240280"/>
                <a:gd name="connsiteY1" fmla="*/ 0 h 396240"/>
                <a:gd name="connsiteX2" fmla="*/ 2240280 w 2240280"/>
                <a:gd name="connsiteY2" fmla="*/ 0 h 396240"/>
                <a:gd name="connsiteX3" fmla="*/ 2240280 w 2240280"/>
                <a:gd name="connsiteY3" fmla="*/ 396240 h 39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0280" h="396240">
                  <a:moveTo>
                    <a:pt x="0" y="106680"/>
                  </a:moveTo>
                  <a:lnTo>
                    <a:pt x="0" y="0"/>
                  </a:lnTo>
                  <a:lnTo>
                    <a:pt x="2240280" y="0"/>
                  </a:lnTo>
                  <a:lnTo>
                    <a:pt x="2240280" y="3962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600"/>
            </a:p>
          </p:txBody>
        </p:sp>
      </p:grpSp>
      <p:sp>
        <p:nvSpPr>
          <p:cNvPr id="68" name="ZoneTexte 67"/>
          <p:cNvSpPr txBox="1"/>
          <p:nvPr/>
        </p:nvSpPr>
        <p:spPr>
          <a:xfrm>
            <a:off x="1923442" y="2041103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%</a:t>
            </a:r>
            <a:endParaRPr lang="fr-FR" sz="1400" dirty="0"/>
          </a:p>
        </p:txBody>
      </p:sp>
      <p:sp>
        <p:nvSpPr>
          <p:cNvPr id="2" name="ZoneTexte 1"/>
          <p:cNvSpPr txBox="1"/>
          <p:nvPr/>
        </p:nvSpPr>
        <p:spPr>
          <a:xfrm>
            <a:off x="6732240" y="4149080"/>
            <a:ext cx="23134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1 discontinuation for</a:t>
            </a:r>
          </a:p>
          <a:p>
            <a:r>
              <a:rPr lang="fr-FR" sz="1400" dirty="0" smtClean="0"/>
              <a:t>adverse </a:t>
            </a:r>
            <a:r>
              <a:rPr lang="fr-FR" sz="1400" dirty="0" err="1" smtClean="0"/>
              <a:t>event</a:t>
            </a:r>
            <a:r>
              <a:rPr lang="fr-FR" sz="1400" dirty="0" smtClean="0"/>
              <a:t> in SOF/VEL</a:t>
            </a:r>
          </a:p>
          <a:p>
            <a:r>
              <a:rPr lang="fr-FR" sz="1400" dirty="0" err="1"/>
              <a:t>a</a:t>
            </a:r>
            <a:r>
              <a:rPr lang="fr-FR" sz="1400" dirty="0" err="1" smtClean="0"/>
              <a:t>t</a:t>
            </a:r>
            <a:r>
              <a:rPr lang="fr-FR" sz="1400" dirty="0" smtClean="0"/>
              <a:t> D1</a:t>
            </a:r>
            <a:endParaRPr lang="fr-FR" sz="1400" dirty="0"/>
          </a:p>
        </p:txBody>
      </p:sp>
      <p:sp>
        <p:nvSpPr>
          <p:cNvPr id="52" name="ZoneTexte 69"/>
          <p:cNvSpPr txBox="1">
            <a:spLocks noChangeArrowheads="1"/>
          </p:cNvSpPr>
          <p:nvPr/>
        </p:nvSpPr>
        <p:spPr bwMode="auto">
          <a:xfrm>
            <a:off x="5868745" y="6581775"/>
            <a:ext cx="32752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Foster GR. N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 Med 2015; 373: 2608-17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532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AutoShape 126"/>
          <p:cNvSpPr>
            <a:spLocks noChangeArrowheads="1"/>
          </p:cNvSpPr>
          <p:nvPr/>
        </p:nvSpPr>
        <p:spPr bwMode="auto">
          <a:xfrm>
            <a:off x="3461052" y="1772816"/>
            <a:ext cx="2812397" cy="336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l"/>
            <a:endParaRPr lang="en-US" sz="2800"/>
          </a:p>
        </p:txBody>
      </p:sp>
      <p:sp>
        <p:nvSpPr>
          <p:cNvPr id="45" name="AutoShape 162"/>
          <p:cNvSpPr>
            <a:spLocks noChangeArrowheads="1"/>
          </p:cNvSpPr>
          <p:nvPr/>
        </p:nvSpPr>
        <p:spPr bwMode="auto">
          <a:xfrm>
            <a:off x="1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ASTRAL-2</a:t>
            </a:r>
          </a:p>
        </p:txBody>
      </p:sp>
      <p:sp>
        <p:nvSpPr>
          <p:cNvPr id="46" name="ZoneTexte 69"/>
          <p:cNvSpPr txBox="1">
            <a:spLocks noChangeArrowheads="1"/>
          </p:cNvSpPr>
          <p:nvPr/>
        </p:nvSpPr>
        <p:spPr bwMode="auto">
          <a:xfrm>
            <a:off x="6529375" y="6581775"/>
            <a:ext cx="26146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Sulkowki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M. AASLD 2015; Abs. 205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70229" y="1124744"/>
            <a:ext cx="5191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by </a:t>
            </a: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cirrhosis </a:t>
            </a:r>
            <a:r>
              <a:rPr lang="en-US" sz="2400" b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and </a:t>
            </a: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prior treatment</a:t>
            </a:r>
            <a:endParaRPr lang="en-US" sz="2400" b="1" baseline="-2500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ASTRAL-2 study: SOF/VEL </a:t>
            </a:r>
            <a:r>
              <a:rPr lang="en-US" dirty="0" err="1" smtClean="0"/>
              <a:t>vs</a:t>
            </a:r>
            <a:r>
              <a:rPr lang="en-US" dirty="0" smtClean="0"/>
              <a:t> SOF + RBV </a:t>
            </a:r>
            <a:br>
              <a:rPr lang="en-US" dirty="0" smtClean="0"/>
            </a:br>
            <a:r>
              <a:rPr lang="en-US" dirty="0" smtClean="0"/>
              <a:t>in genotype 2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 bwMode="auto">
          <a:xfrm>
            <a:off x="3635896" y="1872803"/>
            <a:ext cx="144016" cy="144016"/>
          </a:xfrm>
          <a:prstGeom prst="rect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rgbClr val="333399"/>
              </a:solidFill>
              <a:effectLst/>
              <a:latin typeface="Arial" pitchFamily="34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5004048" y="1872803"/>
            <a:ext cx="144016" cy="144016"/>
          </a:xfrm>
          <a:prstGeom prst="rect">
            <a:avLst/>
          </a:prstGeom>
          <a:solidFill>
            <a:srgbClr val="99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rgbClr val="333399"/>
              </a:solidFill>
              <a:effectLst/>
              <a:latin typeface="Arial" pitchFamily="34" charset="0"/>
            </a:endParaRPr>
          </a:p>
        </p:txBody>
      </p:sp>
      <p:sp>
        <p:nvSpPr>
          <p:cNvPr id="103" name="ZoneTexte 9"/>
          <p:cNvSpPr txBox="1">
            <a:spLocks noChangeArrowheads="1"/>
          </p:cNvSpPr>
          <p:nvPr/>
        </p:nvSpPr>
        <p:spPr bwMode="auto">
          <a:xfrm>
            <a:off x="3779912" y="1772816"/>
            <a:ext cx="906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altLang="fr-FR" b="1" smtClean="0">
                <a:solidFill>
                  <a:srgbClr val="000066"/>
                </a:solidFill>
                <a:latin typeface="Calibri" pitchFamily="34" charset="0"/>
              </a:rPr>
              <a:t>SOF/VEL</a:t>
            </a:r>
            <a:endParaRPr lang="en-US" altLang="fr-FR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04" name="ZoneTexte 9"/>
          <p:cNvSpPr txBox="1">
            <a:spLocks noChangeArrowheads="1"/>
          </p:cNvSpPr>
          <p:nvPr/>
        </p:nvSpPr>
        <p:spPr bwMode="auto">
          <a:xfrm>
            <a:off x="5148064" y="1772816"/>
            <a:ext cx="10611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altLang="fr-FR" b="1" smtClean="0">
                <a:solidFill>
                  <a:srgbClr val="000066"/>
                </a:solidFill>
                <a:latin typeface="Calibri" pitchFamily="34" charset="0"/>
              </a:rPr>
              <a:t>SOF + RBV</a:t>
            </a:r>
            <a:endParaRPr lang="en-US" altLang="fr-FR" b="1">
              <a:solidFill>
                <a:srgbClr val="000066"/>
              </a:solidFill>
              <a:latin typeface="Calibri" pitchFamily="34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971600" y="2345074"/>
            <a:ext cx="7822294" cy="3789452"/>
            <a:chOff x="971600" y="2345074"/>
            <a:chExt cx="7822294" cy="3789452"/>
          </a:xfrm>
        </p:grpSpPr>
        <p:sp>
          <p:nvSpPr>
            <p:cNvPr id="51" name="ZoneTexte 50"/>
            <p:cNvSpPr txBox="1"/>
            <p:nvPr/>
          </p:nvSpPr>
          <p:spPr>
            <a:xfrm>
              <a:off x="2476036" y="5795972"/>
              <a:ext cx="16440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mtClean="0">
                  <a:latin typeface="Calibri" panose="020F0502020204030204" pitchFamily="34" charset="0"/>
                </a:rPr>
                <a:t>Treatment Naïve </a:t>
              </a:r>
              <a:endParaRPr lang="en-US" sz="1600" b="1">
                <a:latin typeface="Calibri" panose="020F0502020204030204" pitchFamily="34" charset="0"/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5647084" y="5795972"/>
              <a:ext cx="21573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smtClean="0">
                  <a:latin typeface="Calibri" panose="020F0502020204030204" pitchFamily="34" charset="0"/>
                </a:rPr>
                <a:t>Treatment Experienced</a:t>
              </a:r>
              <a:endParaRPr lang="en-US" sz="1600" b="1">
                <a:latin typeface="Calibri" panose="020F0502020204030204" pitchFamily="34" charset="0"/>
              </a:endParaRPr>
            </a:p>
          </p:txBody>
        </p:sp>
        <p:sp>
          <p:nvSpPr>
            <p:cNvPr id="54" name="Line 47"/>
            <p:cNvSpPr>
              <a:spLocks noChangeShapeType="1"/>
            </p:cNvSpPr>
            <p:nvPr/>
          </p:nvSpPr>
          <p:spPr bwMode="auto">
            <a:xfrm>
              <a:off x="1522548" y="2615172"/>
              <a:ext cx="0" cy="268622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55" name="Line 48"/>
            <p:cNvSpPr>
              <a:spLocks noChangeShapeType="1"/>
            </p:cNvSpPr>
            <p:nvPr/>
          </p:nvSpPr>
          <p:spPr bwMode="auto">
            <a:xfrm>
              <a:off x="1436249" y="5301401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56" name="Line 49"/>
            <p:cNvSpPr>
              <a:spLocks noChangeShapeType="1"/>
            </p:cNvSpPr>
            <p:nvPr/>
          </p:nvSpPr>
          <p:spPr bwMode="auto">
            <a:xfrm>
              <a:off x="1436249" y="4768539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57" name="Line 50"/>
            <p:cNvSpPr>
              <a:spLocks noChangeShapeType="1"/>
            </p:cNvSpPr>
            <p:nvPr/>
          </p:nvSpPr>
          <p:spPr bwMode="auto">
            <a:xfrm>
              <a:off x="1436249" y="4224718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58" name="Line 51"/>
            <p:cNvSpPr>
              <a:spLocks noChangeShapeType="1"/>
            </p:cNvSpPr>
            <p:nvPr/>
          </p:nvSpPr>
          <p:spPr bwMode="auto">
            <a:xfrm>
              <a:off x="1436249" y="3690486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59" name="Line 52"/>
            <p:cNvSpPr>
              <a:spLocks noChangeShapeType="1"/>
            </p:cNvSpPr>
            <p:nvPr/>
          </p:nvSpPr>
          <p:spPr bwMode="auto">
            <a:xfrm>
              <a:off x="1436249" y="3146665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60" name="Line 53"/>
            <p:cNvSpPr>
              <a:spLocks noChangeShapeType="1"/>
            </p:cNvSpPr>
            <p:nvPr/>
          </p:nvSpPr>
          <p:spPr bwMode="auto">
            <a:xfrm>
              <a:off x="1436249" y="2615172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61" name="Rectangle 65"/>
            <p:cNvSpPr>
              <a:spLocks noChangeArrowheads="1"/>
            </p:cNvSpPr>
            <p:nvPr/>
          </p:nvSpPr>
          <p:spPr bwMode="auto">
            <a:xfrm>
              <a:off x="1280700" y="5171268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2" name="Rectangle 66"/>
            <p:cNvSpPr>
              <a:spLocks noChangeArrowheads="1"/>
            </p:cNvSpPr>
            <p:nvPr/>
          </p:nvSpPr>
          <p:spPr bwMode="auto">
            <a:xfrm>
              <a:off x="1181314" y="4672651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20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3" name="Rectangle 67"/>
            <p:cNvSpPr>
              <a:spLocks noChangeArrowheads="1"/>
            </p:cNvSpPr>
            <p:nvPr/>
          </p:nvSpPr>
          <p:spPr bwMode="auto">
            <a:xfrm>
              <a:off x="1181314" y="4130200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40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4" name="Rectangle 68"/>
            <p:cNvSpPr>
              <a:spLocks noChangeArrowheads="1"/>
            </p:cNvSpPr>
            <p:nvPr/>
          </p:nvSpPr>
          <p:spPr bwMode="auto">
            <a:xfrm>
              <a:off x="1181314" y="3598708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60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5" name="Rectangle 69"/>
            <p:cNvSpPr>
              <a:spLocks noChangeArrowheads="1"/>
            </p:cNvSpPr>
            <p:nvPr/>
          </p:nvSpPr>
          <p:spPr bwMode="auto">
            <a:xfrm>
              <a:off x="1181314" y="3027490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80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6" name="Rectangle 70"/>
            <p:cNvSpPr>
              <a:spLocks noChangeArrowheads="1"/>
            </p:cNvSpPr>
            <p:nvPr/>
          </p:nvSpPr>
          <p:spPr bwMode="auto">
            <a:xfrm>
              <a:off x="1081928" y="2494628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rgbClr val="000066"/>
                  </a:solidFill>
                  <a:latin typeface="+mn-lt"/>
                </a:rPr>
                <a:t>100</a:t>
              </a:r>
              <a:endParaRPr lang="en-US" altLang="fr-FR" sz="12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7" name="Rectangle 41"/>
            <p:cNvSpPr>
              <a:spLocks noChangeArrowheads="1"/>
            </p:cNvSpPr>
            <p:nvPr/>
          </p:nvSpPr>
          <p:spPr bwMode="auto">
            <a:xfrm>
              <a:off x="1699300" y="2646671"/>
              <a:ext cx="702012" cy="265473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8" name="Rectangle 56"/>
            <p:cNvSpPr>
              <a:spLocks noChangeArrowheads="1"/>
            </p:cNvSpPr>
            <p:nvPr/>
          </p:nvSpPr>
          <p:spPr bwMode="auto">
            <a:xfrm>
              <a:off x="1946112" y="2345074"/>
              <a:ext cx="2083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smtClean="0"/>
                <a:t>99</a:t>
              </a:r>
              <a:endParaRPr lang="en-US" altLang="fr-FR" sz="1400"/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1913813" y="5013756"/>
              <a:ext cx="2729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rgbClr val="FFFFFF"/>
                  </a:solidFill>
                </a:rPr>
                <a:t>100</a:t>
              </a:r>
              <a:endParaRPr lang="en-US" altLang="fr-FR" sz="1800" dirty="0"/>
            </a:p>
          </p:txBody>
        </p:sp>
        <p:sp>
          <p:nvSpPr>
            <p:cNvPr id="70" name="Rectangle 77"/>
            <p:cNvSpPr>
              <a:spLocks noChangeArrowheads="1"/>
            </p:cNvSpPr>
            <p:nvPr/>
          </p:nvSpPr>
          <p:spPr bwMode="auto">
            <a:xfrm>
              <a:off x="1908728" y="5378576"/>
              <a:ext cx="100848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 smtClean="0">
                  <a:solidFill>
                    <a:srgbClr val="000066"/>
                  </a:solidFill>
                </a:rPr>
                <a:t>No cirrhosis</a:t>
              </a:r>
              <a:endParaRPr lang="en-US" altLang="fr-FR" sz="1400" dirty="0">
                <a:solidFill>
                  <a:srgbClr val="000066"/>
                </a:solidFill>
              </a:endParaRPr>
            </a:p>
          </p:txBody>
        </p:sp>
        <p:sp>
          <p:nvSpPr>
            <p:cNvPr id="73" name="Rectangle 41"/>
            <p:cNvSpPr>
              <a:spLocks noChangeArrowheads="1"/>
            </p:cNvSpPr>
            <p:nvPr/>
          </p:nvSpPr>
          <p:spPr bwMode="auto">
            <a:xfrm>
              <a:off x="2450148" y="2728828"/>
              <a:ext cx="702012" cy="2572572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4" name="Rectangle 41"/>
            <p:cNvSpPr>
              <a:spLocks noChangeArrowheads="1"/>
            </p:cNvSpPr>
            <p:nvPr/>
          </p:nvSpPr>
          <p:spPr bwMode="auto">
            <a:xfrm>
              <a:off x="3483248" y="2617068"/>
              <a:ext cx="702012" cy="2684333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5" name="Rectangle 41"/>
            <p:cNvSpPr>
              <a:spLocks noChangeArrowheads="1"/>
            </p:cNvSpPr>
            <p:nvPr/>
          </p:nvSpPr>
          <p:spPr bwMode="auto">
            <a:xfrm>
              <a:off x="4234096" y="2794868"/>
              <a:ext cx="702012" cy="2506532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6" name="Rectangle 41"/>
            <p:cNvSpPr>
              <a:spLocks noChangeArrowheads="1"/>
            </p:cNvSpPr>
            <p:nvPr/>
          </p:nvSpPr>
          <p:spPr bwMode="auto">
            <a:xfrm>
              <a:off x="5198338" y="2617068"/>
              <a:ext cx="702012" cy="2684333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7" name="Rectangle 41"/>
            <p:cNvSpPr>
              <a:spLocks noChangeArrowheads="1"/>
            </p:cNvSpPr>
            <p:nvPr/>
          </p:nvSpPr>
          <p:spPr bwMode="auto">
            <a:xfrm>
              <a:off x="5949186" y="3114908"/>
              <a:ext cx="702012" cy="2186492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8" name="Rectangle 41"/>
            <p:cNvSpPr>
              <a:spLocks noChangeArrowheads="1"/>
            </p:cNvSpPr>
            <p:nvPr/>
          </p:nvSpPr>
          <p:spPr bwMode="auto">
            <a:xfrm>
              <a:off x="7099603" y="2611988"/>
              <a:ext cx="702012" cy="2689413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9" name="Rectangle 41"/>
            <p:cNvSpPr>
              <a:spLocks noChangeArrowheads="1"/>
            </p:cNvSpPr>
            <p:nvPr/>
          </p:nvSpPr>
          <p:spPr bwMode="auto">
            <a:xfrm>
              <a:off x="7850451" y="2611988"/>
              <a:ext cx="702012" cy="2689412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8" name="Rectangle 56"/>
            <p:cNvSpPr>
              <a:spLocks noChangeArrowheads="1"/>
            </p:cNvSpPr>
            <p:nvPr/>
          </p:nvSpPr>
          <p:spPr bwMode="auto">
            <a:xfrm>
              <a:off x="2696959" y="2449788"/>
              <a:ext cx="2083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smtClean="0"/>
                <a:t>96</a:t>
              </a:r>
              <a:endParaRPr lang="en-US" altLang="fr-FR" sz="1400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3677961" y="2345074"/>
              <a:ext cx="31258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smtClean="0"/>
                <a:t>100</a:t>
              </a:r>
              <a:endParaRPr lang="en-US" altLang="fr-FR" sz="1400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5393051" y="2345074"/>
              <a:ext cx="31258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smtClean="0"/>
                <a:t>100</a:t>
              </a:r>
              <a:endParaRPr lang="en-US" altLang="fr-FR" sz="1400"/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7294316" y="2345074"/>
              <a:ext cx="31258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smtClean="0"/>
                <a:t>100</a:t>
              </a:r>
              <a:endParaRPr lang="en-US" altLang="fr-FR" sz="1400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8045164" y="2345074"/>
              <a:ext cx="31258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smtClean="0"/>
                <a:t>100</a:t>
              </a:r>
              <a:endParaRPr lang="en-US" altLang="fr-FR" sz="1400"/>
            </a:p>
          </p:txBody>
        </p:sp>
        <p:sp>
          <p:nvSpPr>
            <p:cNvPr id="93" name="Rectangle 56"/>
            <p:cNvSpPr>
              <a:spLocks noChangeArrowheads="1"/>
            </p:cNvSpPr>
            <p:nvPr/>
          </p:nvSpPr>
          <p:spPr bwMode="auto">
            <a:xfrm>
              <a:off x="4480907" y="2512743"/>
              <a:ext cx="2083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smtClean="0"/>
                <a:t>93</a:t>
              </a:r>
              <a:endParaRPr lang="en-US" altLang="fr-FR" sz="1400"/>
            </a:p>
          </p:txBody>
        </p:sp>
        <p:sp>
          <p:nvSpPr>
            <p:cNvPr id="94" name="Rectangle 56"/>
            <p:cNvSpPr>
              <a:spLocks noChangeArrowheads="1"/>
            </p:cNvSpPr>
            <p:nvPr/>
          </p:nvSpPr>
          <p:spPr bwMode="auto">
            <a:xfrm>
              <a:off x="6195997" y="2836987"/>
              <a:ext cx="2083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smtClean="0"/>
                <a:t>81</a:t>
              </a:r>
              <a:endParaRPr lang="en-US" altLang="fr-FR" sz="1400"/>
            </a:p>
          </p:txBody>
        </p:sp>
        <p:sp>
          <p:nvSpPr>
            <p:cNvPr id="95" name="Rectangle 77"/>
            <p:cNvSpPr>
              <a:spLocks noChangeArrowheads="1"/>
            </p:cNvSpPr>
            <p:nvPr/>
          </p:nvSpPr>
          <p:spPr bwMode="auto">
            <a:xfrm>
              <a:off x="3837511" y="5378576"/>
              <a:ext cx="73938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 smtClean="0">
                  <a:solidFill>
                    <a:srgbClr val="000066"/>
                  </a:solidFill>
                </a:rPr>
                <a:t>Cirrhosis</a:t>
              </a:r>
              <a:endParaRPr lang="en-US" altLang="fr-FR" sz="1400" dirty="0">
                <a:solidFill>
                  <a:srgbClr val="000066"/>
                </a:solidFill>
              </a:endParaRPr>
            </a:p>
          </p:txBody>
        </p:sp>
        <p:sp>
          <p:nvSpPr>
            <p:cNvPr id="96" name="Rectangle 77"/>
            <p:cNvSpPr>
              <a:spLocks noChangeArrowheads="1"/>
            </p:cNvSpPr>
            <p:nvPr/>
          </p:nvSpPr>
          <p:spPr bwMode="auto">
            <a:xfrm>
              <a:off x="5433680" y="5378576"/>
              <a:ext cx="100848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 smtClean="0">
                  <a:solidFill>
                    <a:srgbClr val="000066"/>
                  </a:solidFill>
                </a:rPr>
                <a:t>No cirrhosis</a:t>
              </a:r>
              <a:endParaRPr lang="en-US" altLang="fr-FR" sz="1400" dirty="0">
                <a:solidFill>
                  <a:srgbClr val="000066"/>
                </a:solidFill>
              </a:endParaRPr>
            </a:p>
          </p:txBody>
        </p:sp>
        <p:sp>
          <p:nvSpPr>
            <p:cNvPr id="97" name="Rectangle 77"/>
            <p:cNvSpPr>
              <a:spLocks noChangeArrowheads="1"/>
            </p:cNvSpPr>
            <p:nvPr/>
          </p:nvSpPr>
          <p:spPr bwMode="auto">
            <a:xfrm>
              <a:off x="7462939" y="5378576"/>
              <a:ext cx="73938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 smtClean="0">
                  <a:solidFill>
                    <a:srgbClr val="000066"/>
                  </a:solidFill>
                </a:rPr>
                <a:t>Cirrhosis</a:t>
              </a:r>
              <a:endParaRPr lang="en-US" altLang="fr-FR" sz="1400" dirty="0">
                <a:solidFill>
                  <a:srgbClr val="000066"/>
                </a:solidFill>
              </a:endParaRPr>
            </a:p>
          </p:txBody>
        </p:sp>
        <p:cxnSp>
          <p:nvCxnSpPr>
            <p:cNvPr id="99" name="Connecteur droit 98"/>
            <p:cNvCxnSpPr/>
            <p:nvPr/>
          </p:nvCxnSpPr>
          <p:spPr bwMode="auto">
            <a:xfrm>
              <a:off x="1706880" y="5773112"/>
              <a:ext cx="333822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Connecteur droit 99"/>
            <p:cNvCxnSpPr/>
            <p:nvPr/>
          </p:nvCxnSpPr>
          <p:spPr bwMode="auto">
            <a:xfrm>
              <a:off x="5455674" y="5773112"/>
              <a:ext cx="333822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5" name="Straight Connector 20"/>
            <p:cNvCxnSpPr>
              <a:cxnSpLocks noChangeShapeType="1"/>
            </p:cNvCxnSpPr>
            <p:nvPr/>
          </p:nvCxnSpPr>
          <p:spPr bwMode="auto">
            <a:xfrm flipV="1">
              <a:off x="4585102" y="4761176"/>
              <a:ext cx="0" cy="252000"/>
            </a:xfrm>
            <a:prstGeom prst="line">
              <a:avLst/>
            </a:prstGeom>
            <a:noFill/>
            <a:ln w="28575" algn="ctr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" name="Straight Connector 20"/>
            <p:cNvCxnSpPr>
              <a:cxnSpLocks noChangeShapeType="1"/>
            </p:cNvCxnSpPr>
            <p:nvPr/>
          </p:nvCxnSpPr>
          <p:spPr bwMode="auto">
            <a:xfrm flipV="1">
              <a:off x="2050306" y="4473144"/>
              <a:ext cx="0" cy="252000"/>
            </a:xfrm>
            <a:prstGeom prst="line">
              <a:avLst/>
            </a:prstGeom>
            <a:noFill/>
            <a:ln w="28575" algn="ctr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2710158" y="5013756"/>
              <a:ext cx="18199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rgbClr val="FFFFFF"/>
                  </a:solidFill>
                </a:rPr>
                <a:t>96</a:t>
              </a:r>
              <a:endParaRPr lang="en-US" altLang="fr-FR" sz="1800" dirty="0"/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3743258" y="5013756"/>
              <a:ext cx="18199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rgbClr val="FFFFFF"/>
                  </a:solidFill>
                </a:rPr>
                <a:t>15</a:t>
              </a:r>
              <a:endParaRPr lang="en-US" altLang="fr-FR" sz="1800" dirty="0"/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4494106" y="5013756"/>
              <a:ext cx="18199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rgbClr val="FFFFFF"/>
                  </a:solidFill>
                </a:rPr>
                <a:t>15</a:t>
              </a:r>
              <a:endParaRPr lang="en-US" altLang="fr-FR" sz="1800" dirty="0"/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5458348" y="5013756"/>
              <a:ext cx="18199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rgbClr val="FFFFFF"/>
                  </a:solidFill>
                </a:rPr>
                <a:t>15</a:t>
              </a:r>
              <a:endParaRPr lang="en-US" altLang="fr-FR" sz="1800" dirty="0"/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6209196" y="5013756"/>
              <a:ext cx="18199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rgbClr val="FFFFFF"/>
                  </a:solidFill>
                </a:rPr>
                <a:t>16</a:t>
              </a:r>
              <a:endParaRPr lang="en-US" altLang="fr-FR" sz="1800" dirty="0"/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7405112" y="5013756"/>
              <a:ext cx="9099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rgbClr val="FFFFFF"/>
                  </a:solidFill>
                </a:rPr>
                <a:t>4</a:t>
              </a:r>
              <a:endParaRPr lang="en-US" altLang="fr-FR" sz="1800" dirty="0"/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8155960" y="5013756"/>
              <a:ext cx="9099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rgbClr val="FFFFFF"/>
                  </a:solidFill>
                </a:rPr>
                <a:t>4</a:t>
              </a:r>
              <a:endParaRPr lang="en-US" altLang="fr-FR" sz="1800" dirty="0"/>
            </a:p>
          </p:txBody>
        </p:sp>
        <p:cxnSp>
          <p:nvCxnSpPr>
            <p:cNvPr id="117" name="Straight Connector 20"/>
            <p:cNvCxnSpPr>
              <a:cxnSpLocks noChangeShapeType="1"/>
            </p:cNvCxnSpPr>
            <p:nvPr/>
          </p:nvCxnSpPr>
          <p:spPr bwMode="auto">
            <a:xfrm flipV="1">
              <a:off x="2801154" y="4689168"/>
              <a:ext cx="0" cy="252000"/>
            </a:xfrm>
            <a:prstGeom prst="line">
              <a:avLst/>
            </a:prstGeom>
            <a:noFill/>
            <a:ln w="28575" algn="ctr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" name="Straight Connector 20"/>
            <p:cNvCxnSpPr>
              <a:cxnSpLocks noChangeShapeType="1"/>
            </p:cNvCxnSpPr>
            <p:nvPr/>
          </p:nvCxnSpPr>
          <p:spPr bwMode="auto">
            <a:xfrm flipV="1">
              <a:off x="6300192" y="4689168"/>
              <a:ext cx="0" cy="252000"/>
            </a:xfrm>
            <a:prstGeom prst="line">
              <a:avLst/>
            </a:prstGeom>
            <a:noFill/>
            <a:ln w="28575" algn="ctr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136"/>
            <p:cNvSpPr>
              <a:spLocks noChangeArrowheads="1"/>
            </p:cNvSpPr>
            <p:nvPr/>
          </p:nvSpPr>
          <p:spPr bwMode="auto">
            <a:xfrm>
              <a:off x="4139953" y="4414055"/>
              <a:ext cx="864096" cy="34766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/>
            <a:p>
              <a:pPr algn="ctr">
                <a:lnSpc>
                  <a:spcPct val="95000"/>
                </a:lnSpc>
              </a:pPr>
              <a:r>
                <a:rPr lang="en-US" sz="1100" b="1" dirty="0">
                  <a:solidFill>
                    <a:srgbClr val="FFFFFF"/>
                  </a:solidFill>
                </a:rPr>
                <a:t>1 relapse</a:t>
              </a:r>
            </a:p>
          </p:txBody>
        </p:sp>
        <p:sp>
          <p:nvSpPr>
            <p:cNvPr id="125" name="Rectangle 136"/>
            <p:cNvSpPr>
              <a:spLocks noChangeArrowheads="1"/>
            </p:cNvSpPr>
            <p:nvPr/>
          </p:nvSpPr>
          <p:spPr bwMode="auto">
            <a:xfrm>
              <a:off x="2411760" y="4176627"/>
              <a:ext cx="1440160" cy="53022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/>
            <a:p>
              <a:pPr>
                <a:lnSpc>
                  <a:spcPct val="95000"/>
                </a:lnSpc>
              </a:pPr>
              <a:r>
                <a:rPr lang="en-US" sz="1100" b="1" dirty="0">
                  <a:solidFill>
                    <a:srgbClr val="FFFFFF"/>
                  </a:solidFill>
                </a:rPr>
                <a:t>2 relapses</a:t>
              </a:r>
            </a:p>
            <a:p>
              <a:pPr>
                <a:lnSpc>
                  <a:spcPct val="95000"/>
                </a:lnSpc>
              </a:pPr>
              <a:r>
                <a:rPr lang="en-US" sz="1100" b="1" dirty="0">
                  <a:solidFill>
                    <a:srgbClr val="FFFFFF"/>
                  </a:solidFill>
                </a:rPr>
                <a:t>2 lost to follow-up</a:t>
              </a:r>
            </a:p>
          </p:txBody>
        </p:sp>
        <p:sp>
          <p:nvSpPr>
            <p:cNvPr id="126" name="Rectangle 136"/>
            <p:cNvSpPr>
              <a:spLocks noChangeArrowheads="1"/>
            </p:cNvSpPr>
            <p:nvPr/>
          </p:nvSpPr>
          <p:spPr bwMode="auto">
            <a:xfrm>
              <a:off x="5868144" y="4329113"/>
              <a:ext cx="864096" cy="34766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/>
            <a:p>
              <a:pPr algn="ctr">
                <a:lnSpc>
                  <a:spcPct val="95000"/>
                </a:lnSpc>
              </a:pPr>
              <a:r>
                <a:rPr lang="en-US" sz="1100" b="1">
                  <a:solidFill>
                    <a:srgbClr val="FFFFFF"/>
                  </a:solidFill>
                </a:rPr>
                <a:t>3 relapses</a:t>
              </a:r>
            </a:p>
          </p:txBody>
        </p:sp>
        <p:sp>
          <p:nvSpPr>
            <p:cNvPr id="127" name="Rectangle 136"/>
            <p:cNvSpPr>
              <a:spLocks noChangeArrowheads="1"/>
            </p:cNvSpPr>
            <p:nvPr/>
          </p:nvSpPr>
          <p:spPr bwMode="auto">
            <a:xfrm>
              <a:off x="971600" y="4143167"/>
              <a:ext cx="1406475" cy="34766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/>
            <a:p>
              <a:pPr algn="ctr">
                <a:lnSpc>
                  <a:spcPct val="95000"/>
                </a:lnSpc>
              </a:pPr>
              <a:r>
                <a:rPr lang="en-US" sz="1100" b="1" dirty="0">
                  <a:solidFill>
                    <a:srgbClr val="FFFFFF"/>
                  </a:solidFill>
                </a:rPr>
                <a:t>1 lost to follow-up</a:t>
              </a:r>
            </a:p>
          </p:txBody>
        </p:sp>
        <p:sp>
          <p:nvSpPr>
            <p:cNvPr id="72" name="Line 54"/>
            <p:cNvSpPr>
              <a:spLocks noChangeShapeType="1"/>
            </p:cNvSpPr>
            <p:nvPr/>
          </p:nvSpPr>
          <p:spPr bwMode="auto">
            <a:xfrm>
              <a:off x="1522548" y="5301401"/>
              <a:ext cx="727134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</p:grpSp>
      <p:sp>
        <p:nvSpPr>
          <p:cNvPr id="80" name="ZoneTexte 79"/>
          <p:cNvSpPr txBox="1"/>
          <p:nvPr/>
        </p:nvSpPr>
        <p:spPr>
          <a:xfrm>
            <a:off x="1331640" y="2257127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%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92405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638982"/>
              </p:ext>
            </p:extLst>
          </p:nvPr>
        </p:nvGraphicFramePr>
        <p:xfrm>
          <a:off x="614363" y="1772816"/>
          <a:ext cx="7913687" cy="3936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9711"/>
                <a:gridCol w="1875776"/>
                <a:gridCol w="1688200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134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 + RBV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132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At least one adverse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69%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77%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adverse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events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 (1.5%)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(1.5%)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3-4 adverse events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 (2%)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 (2%)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 due to adverse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* (&lt; 1%)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 **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(1%)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(0%)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events in </a:t>
                      </a:r>
                      <a:r>
                        <a:rPr lang="en-US" sz="1400" b="1" u="sng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&gt;</a:t>
                      </a:r>
                      <a:r>
                        <a:rPr lang="en-US" sz="1400" b="1" u="none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10% of patients</a:t>
                      </a:r>
                      <a:endParaRPr lang="en-US" sz="1400" b="1" u="none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15%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36%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18%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22%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Nausea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14%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Insomnia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14%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3-4 laboratory abnormalities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14%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Hemoglobin &lt;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10 g/dl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184652" y="1196752"/>
            <a:ext cx="3058487" cy="408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N (%)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11560" y="5778105"/>
            <a:ext cx="80648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black male, 57, discontinued at D1 because of anxiety, headache and difficulty concentrating</a:t>
            </a:r>
          </a:p>
          <a:p>
            <a:r>
              <a:rPr lang="en-US" sz="1400" dirty="0" smtClean="0"/>
              <a:t>**  1 cardiac arrest 131 days after the end of treatment ; 1 death of metastatic </a:t>
            </a:r>
            <a:r>
              <a:rPr lang="en-US" sz="1400" dirty="0"/>
              <a:t>lung cancer </a:t>
            </a:r>
            <a:r>
              <a:rPr lang="en-US" sz="1400" dirty="0" smtClean="0"/>
              <a:t>112 </a:t>
            </a:r>
            <a:r>
              <a:rPr lang="en-US" sz="1400" dirty="0"/>
              <a:t>days after the end of treatment 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1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ASTRAL-2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ASTRAL-2 study: SOF/VEL </a:t>
            </a:r>
            <a:r>
              <a:rPr lang="en-US" dirty="0" err="1" smtClean="0"/>
              <a:t>vs</a:t>
            </a:r>
            <a:r>
              <a:rPr lang="en-US" dirty="0" smtClean="0"/>
              <a:t> SOF + RBV </a:t>
            </a:r>
            <a:br>
              <a:rPr lang="en-US" dirty="0" smtClean="0"/>
            </a:br>
            <a:r>
              <a:rPr lang="en-US" dirty="0" smtClean="0"/>
              <a:t>in genotype 2</a:t>
            </a:r>
            <a:endParaRPr lang="en-US" dirty="0"/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868745" y="6581775"/>
            <a:ext cx="32752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Foster GR. N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 Med 2015; 373: 2608-17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ASTRAL-2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ASTRAL-2 study: SOF/VEL </a:t>
            </a:r>
            <a:r>
              <a:rPr lang="en-US" dirty="0" err="1" smtClean="0"/>
              <a:t>vs</a:t>
            </a:r>
            <a:r>
              <a:rPr lang="en-US" dirty="0" smtClean="0"/>
              <a:t> SOF + RBV </a:t>
            </a:r>
            <a:br>
              <a:rPr lang="en-US" dirty="0" smtClean="0"/>
            </a:br>
            <a:r>
              <a:rPr lang="en-US" dirty="0" smtClean="0"/>
              <a:t>in genotype 2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Summary</a:t>
            </a:r>
            <a:endParaRPr lang="en-US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pc="-40" dirty="0"/>
              <a:t>Treatment with SOF/VEL for 12 weeks resulted in a </a:t>
            </a:r>
            <a:r>
              <a:rPr lang="en-US" spc="-40" dirty="0" smtClean="0"/>
              <a:t>99</a:t>
            </a:r>
            <a:r>
              <a:rPr lang="en-US" spc="-40" dirty="0"/>
              <a:t>% SVR</a:t>
            </a:r>
            <a:r>
              <a:rPr lang="en-US" spc="-40" baseline="-25000" dirty="0"/>
              <a:t>12</a:t>
            </a:r>
            <a:r>
              <a:rPr lang="en-US" spc="-40" dirty="0"/>
              <a:t> </a:t>
            </a:r>
            <a:r>
              <a:rPr lang="en-US" spc="-40" dirty="0" smtClean="0"/>
              <a:t>rate</a:t>
            </a:r>
            <a:br>
              <a:rPr lang="en-US" spc="-40" dirty="0" smtClean="0"/>
            </a:br>
            <a:r>
              <a:rPr lang="en-US" spc="-40" dirty="0" smtClean="0"/>
              <a:t>in </a:t>
            </a:r>
            <a:r>
              <a:rPr lang="en-US" spc="-40" dirty="0"/>
              <a:t>patients with HCV genotype 2 infection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pc="-40" dirty="0"/>
              <a:t>SOF/VEL for 12 weeks was statistically superior to SOF + RBV </a:t>
            </a:r>
            <a:r>
              <a:rPr lang="en-US" spc="-40" dirty="0" smtClean="0"/>
              <a:t>for </a:t>
            </a:r>
            <a:r>
              <a:rPr lang="en-US" spc="-40" dirty="0"/>
              <a:t>12 weeks (</a:t>
            </a:r>
            <a:r>
              <a:rPr lang="en-US" spc="-40" dirty="0" smtClean="0"/>
              <a:t>p = 0.02</a:t>
            </a:r>
            <a:r>
              <a:rPr lang="en-US" spc="-40" dirty="0"/>
              <a:t>)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pc="-40" dirty="0"/>
              <a:t>No patients who received SOF/VEL experienced </a:t>
            </a:r>
            <a:r>
              <a:rPr lang="en-US" spc="-40" dirty="0" err="1"/>
              <a:t>virologic</a:t>
            </a:r>
            <a:r>
              <a:rPr lang="en-US" spc="-40" dirty="0"/>
              <a:t> failure </a:t>
            </a:r>
            <a:r>
              <a:rPr lang="en-US" dirty="0" smtClean="0"/>
              <a:t>in a population that included patients with cirrhosis and previous treatment failure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Limitation : small number of black patients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pc="-40" dirty="0" smtClean="0"/>
              <a:t>Among patients with HCV genotype 2 who received SOF/VEL , the presence of baseline NS5A or NS5B RAVs was not associated with </a:t>
            </a:r>
            <a:r>
              <a:rPr lang="en-US" spc="-40" dirty="0" err="1" smtClean="0"/>
              <a:t>virologic</a:t>
            </a:r>
            <a:r>
              <a:rPr lang="en-US" spc="-40" dirty="0" smtClean="0"/>
              <a:t> failure</a:t>
            </a:r>
            <a:endParaRPr lang="en-US" spc="-4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pc="-40" dirty="0"/>
              <a:t>SOF/VEL was well tolerated and, compared with SOF + RBV, lacked toxicities commonly associated with RBV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pc="-40" dirty="0"/>
              <a:t>SOF/VEL for 12 weeks provides a single tablet, once daily, highly effective, RBV-free treatment for patients with HCV genotype 2 </a:t>
            </a:r>
            <a:r>
              <a:rPr lang="en-US" spc="-40" dirty="0" smtClean="0"/>
              <a:t>infection</a:t>
            </a:r>
            <a:endParaRPr lang="en-US" spc="-40" dirty="0"/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4162</TotalTime>
  <Words>647</Words>
  <Application>Microsoft Office PowerPoint</Application>
  <PresentationFormat>Affichage à l'écran (4:3)</PresentationFormat>
  <Paragraphs>195</Paragraphs>
  <Slides>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ASTRAL-2 study: SOF/VEL vs SOF + RBV  in genotype 2</vt:lpstr>
      <vt:lpstr>ASTRAL-2 study: SOF/VEL vs SOF + RBV  in genotype 2</vt:lpstr>
      <vt:lpstr>ASTRAL-2 study: SOF/VEL vs SOF + RBV  in genotype 2</vt:lpstr>
      <vt:lpstr>ASTRAL-2 study: SOF/VEL vs SOF + RBV  in genotype 2</vt:lpstr>
      <vt:lpstr>ASTRAL-2 study: SOF/VEL vs SOF + RBV  in genotype 2</vt:lpstr>
      <vt:lpstr>ASTRAL-2 study: SOF/VEL vs SOF + RBV  in genotype 2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185</cp:revision>
  <dcterms:created xsi:type="dcterms:W3CDTF">2015-05-23T16:11:26Z</dcterms:created>
  <dcterms:modified xsi:type="dcterms:W3CDTF">2016-01-14T16:33:31Z</dcterms:modified>
</cp:coreProperties>
</file>