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9" r:id="rId2"/>
    <p:sldId id="284" r:id="rId3"/>
    <p:sldId id="293" r:id="rId4"/>
    <p:sldId id="296" r:id="rId5"/>
    <p:sldId id="294" r:id="rId6"/>
    <p:sldId id="295" r:id="rId7"/>
    <p:sldId id="290" r:id="rId8"/>
    <p:sldId id="298" r:id="rId9"/>
    <p:sldId id="292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CCECFF"/>
    <a:srgbClr val="FFCDCD"/>
    <a:srgbClr val="214B79"/>
    <a:srgbClr val="43A899"/>
    <a:srgbClr val="6D9A32"/>
    <a:srgbClr val="DDDDDD"/>
    <a:srgbClr val="000066"/>
    <a:srgbClr val="990033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254" autoAdjust="0"/>
  </p:normalViewPr>
  <p:slideViewPr>
    <p:cSldViewPr>
      <p:cViewPr varScale="1">
        <p:scale>
          <a:sx n="111" d="100"/>
          <a:sy n="111" d="100"/>
        </p:scale>
        <p:origin x="-2364" y="-84"/>
      </p:cViewPr>
      <p:guideLst>
        <p:guide orient="horz"/>
        <p:guide orient="horz" pos="188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14/01/2016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769791"/>
              </p:ext>
            </p:extLst>
          </p:nvPr>
        </p:nvGraphicFramePr>
        <p:xfrm>
          <a:off x="4615964" y="2281737"/>
          <a:ext cx="1639778" cy="648072"/>
        </p:xfrm>
        <a:graphic>
          <a:graphicData uri="http://schemas.openxmlformats.org/drawingml/2006/table">
            <a:tbl>
              <a:tblPr/>
              <a:tblGrid>
                <a:gridCol w="1639778"/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400/100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D9A32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974421" y="3933056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75</a:t>
            </a:r>
            <a:endParaRPr lang="en-GB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2" name="Line 172"/>
          <p:cNvSpPr>
            <a:spLocks noChangeShapeType="1"/>
          </p:cNvSpPr>
          <p:nvPr/>
        </p:nvSpPr>
        <p:spPr bwMode="auto">
          <a:xfrm>
            <a:off x="7496192" y="1916832"/>
            <a:ext cx="0" cy="2232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Oval 110"/>
          <p:cNvSpPr>
            <a:spLocks noChangeArrowheads="1"/>
          </p:cNvSpPr>
          <p:nvPr/>
        </p:nvSpPr>
        <p:spPr bwMode="auto">
          <a:xfrm>
            <a:off x="7208054" y="136678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6344156" y="2605773"/>
            <a:ext cx="1116000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859741"/>
              </p:ext>
            </p:extLst>
          </p:nvPr>
        </p:nvGraphicFramePr>
        <p:xfrm>
          <a:off x="4615964" y="4041274"/>
          <a:ext cx="2880320" cy="504058"/>
        </p:xfrm>
        <a:graphic>
          <a:graphicData uri="http://schemas.openxmlformats.org/drawingml/2006/table">
            <a:tbl>
              <a:tblPr/>
              <a:tblGrid>
                <a:gridCol w="2880320"/>
              </a:tblGrid>
              <a:tr h="504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4B79"/>
                    </a:solidFill>
                  </a:tcPr>
                </a:tc>
              </a:tr>
            </a:tbl>
          </a:graphicData>
        </a:graphic>
      </p:graphicFrame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227511" y="1941053"/>
            <a:ext cx="3192361" cy="27241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u="sng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  <a:b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Genotype 1 to 6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Naïve or treatment-experienced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No prior treatment with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NS5A or NS5B inhibitor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Child-Pugh B cirrhosis 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No </a:t>
            </a:r>
            <a:r>
              <a:rPr lang="en-GB" sz="1400" b="1" dirty="0" err="1" smtClean="0">
                <a:latin typeface="Calibri" pitchFamily="-1" charset="0"/>
                <a:ea typeface="Arial" pitchFamily="-1" charset="0"/>
                <a:cs typeface="Arial" pitchFamily="-1" charset="0"/>
              </a:rPr>
              <a:t>hepatocellular</a:t>
            </a: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 carcinoma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No liver transplantation</a:t>
            </a:r>
            <a:b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GB" sz="1400" b="1" dirty="0" err="1" smtClean="0">
                <a:latin typeface="Calibri" pitchFamily="-1" charset="0"/>
                <a:ea typeface="Arial" pitchFamily="-1" charset="0"/>
                <a:cs typeface="Arial" pitchFamily="-1" charset="0"/>
              </a:rPr>
              <a:t>Creatinine</a:t>
            </a: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 clearance &gt; 50 ml/min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Platelets &gt; 30,000/mm</a:t>
            </a:r>
            <a:r>
              <a:rPr lang="en-GB" sz="1400" b="1" baseline="300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3076089" y="1196752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>
                <a:latin typeface="Calibri" pitchFamily="-1" charset="0"/>
                <a:ea typeface="Arial" pitchFamily="-1" charset="0"/>
                <a:cs typeface="Arial" pitchFamily="-1" charset="0"/>
              </a:rPr>
              <a:t>1</a:t>
            </a:r>
            <a:r>
              <a:rPr lang="en-GB" sz="14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 : 1 : 1</a:t>
            </a:r>
            <a:endParaRPr lang="en-GB" sz="1400" b="1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GB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419873" y="3447106"/>
            <a:ext cx="692036" cy="0"/>
          </a:xfrm>
          <a:prstGeom prst="line">
            <a:avLst/>
          </a:prstGeom>
          <a:ln w="28575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585838" y="2354573"/>
            <a:ext cx="564676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6" name="ZoneTexte 71"/>
          <p:cNvSpPr txBox="1">
            <a:spLocks noChangeArrowheads="1"/>
          </p:cNvSpPr>
          <p:nvPr/>
        </p:nvSpPr>
        <p:spPr bwMode="auto">
          <a:xfrm>
            <a:off x="467544" y="4725144"/>
            <a:ext cx="4140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Randomisation was stratified on HCV ge</a:t>
            </a:r>
            <a:r>
              <a:rPr lang="en-GB" sz="1400" dirty="0" smtClean="0">
                <a:ea typeface="ＭＳ Ｐゴシック" pitchFamily="-1" charset="-128"/>
                <a:cs typeface="ＭＳ Ｐゴシック" pitchFamily="-1" charset="-128"/>
              </a:rPr>
              <a:t>notype</a:t>
            </a:r>
            <a:endParaRPr lang="en-GB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67544" y="4929405"/>
            <a:ext cx="71287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*</a:t>
            </a:r>
            <a:r>
              <a:rPr lang="en-GB" sz="1400" dirty="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* </a:t>
            </a:r>
            <a:r>
              <a:rPr lang="en-GB" sz="1400" dirty="0" err="1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Metavir</a:t>
            </a:r>
            <a:r>
              <a:rPr lang="en-GB" sz="1400" dirty="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F4 or </a:t>
            </a:r>
            <a:r>
              <a:rPr lang="en-GB" sz="1400" dirty="0" err="1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Ishak</a:t>
            </a:r>
            <a:r>
              <a:rPr lang="en-GB" sz="1400" dirty="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5-6 or </a:t>
            </a:r>
            <a:r>
              <a:rPr lang="en-GB" sz="1400" dirty="0" err="1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Fibroscan</a:t>
            </a:r>
            <a:r>
              <a:rPr lang="en-GB" sz="1400" dirty="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&gt; 12.5 </a:t>
            </a:r>
            <a:r>
              <a:rPr lang="en-GB" sz="1400" dirty="0" err="1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kPa</a:t>
            </a:r>
            <a:r>
              <a:rPr lang="en-GB" sz="1400" dirty="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or </a:t>
            </a:r>
            <a:r>
              <a:rPr lang="en-GB" sz="1400" dirty="0" err="1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Fibrotest</a:t>
            </a:r>
            <a:r>
              <a:rPr lang="en-GB" sz="1400" dirty="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&gt; </a:t>
            </a:r>
            <a:r>
              <a:rPr lang="en-GB" sz="1400" dirty="0" smtClean="0">
                <a:latin typeface="+mn-lt"/>
                <a:ea typeface="Arial" pitchFamily="-1" charset="0"/>
                <a:cs typeface="Arial" pitchFamily="-1" charset="0"/>
              </a:rPr>
              <a:t>0.75 and APRI &gt; 2</a:t>
            </a:r>
            <a:endParaRPr lang="en-GB" sz="1400" dirty="0">
              <a:latin typeface="+mn-lt"/>
            </a:endParaRPr>
          </a:p>
        </p:txBody>
      </p:sp>
      <p:sp>
        <p:nvSpPr>
          <p:cNvPr id="38" name="Espace réservé du contenu 2"/>
          <p:cNvSpPr>
            <a:spLocks/>
          </p:cNvSpPr>
          <p:nvPr/>
        </p:nvSpPr>
        <p:spPr bwMode="auto">
          <a:xfrm>
            <a:off x="539553" y="5451462"/>
            <a:ext cx="8604448" cy="107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Objectives</a:t>
            </a:r>
          </a:p>
          <a:p>
            <a:pPr marL="619125" lvl="1" indent="-161925">
              <a:spcBef>
                <a:spcPts val="72"/>
              </a:spcBef>
              <a:buClr>
                <a:srgbClr val="0070C0"/>
              </a:buClr>
              <a:buFont typeface="Arial" panose="020B0604020202020204" pitchFamily="34" charset="0"/>
              <a:buChar char="–"/>
            </a:pPr>
            <a:r>
              <a:rPr lang="en-GB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1400" baseline="-250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GB" sz="14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(HCV RNA &lt; 15 UI/ml) with 2-sided 95% CI</a:t>
            </a:r>
            <a:r>
              <a:rPr lang="en-GB" sz="1400" baseline="-250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,</a:t>
            </a:r>
            <a:r>
              <a:rPr lang="en-GB" sz="14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 by ITT, 99% power to detect a SVR</a:t>
            </a:r>
            <a:r>
              <a:rPr lang="en-GB" sz="1200" baseline="-250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14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 ≥ 41% ;</a:t>
            </a:r>
            <a:br>
              <a:rPr lang="en-GB" sz="14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14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not powered to detect significant differences in SVR among the treatment groups</a:t>
            </a:r>
            <a:endParaRPr lang="en-GB" sz="3200" dirty="0" smtClean="0"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619125" lvl="1" indent="-161925">
              <a:spcBef>
                <a:spcPts val="72"/>
              </a:spcBef>
              <a:buClr>
                <a:srgbClr val="0070C0"/>
              </a:buClr>
              <a:buFont typeface="Arial" panose="020B0604020202020204" pitchFamily="34" charset="0"/>
              <a:buChar char="–"/>
            </a:pPr>
            <a:r>
              <a:rPr lang="en-GB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Changes in MELD and CPT scores</a:t>
            </a:r>
            <a:endParaRPr lang="en-GB" sz="3600" dirty="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5" name="Line 63"/>
          <p:cNvSpPr>
            <a:spLocks noChangeShapeType="1"/>
          </p:cNvSpPr>
          <p:nvPr/>
        </p:nvSpPr>
        <p:spPr bwMode="auto">
          <a:xfrm>
            <a:off x="6344156" y="3438053"/>
            <a:ext cx="1116000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352268" y="2780928"/>
            <a:ext cx="71449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SVR</a:t>
            </a:r>
            <a:r>
              <a:rPr lang="en-GB" b="1" baseline="-250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12</a:t>
            </a:r>
            <a:endParaRPr lang="en-GB" b="1" baseline="-250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Line 172"/>
          <p:cNvSpPr>
            <a:spLocks noChangeShapeType="1"/>
          </p:cNvSpPr>
          <p:nvPr/>
        </p:nvSpPr>
        <p:spPr bwMode="auto">
          <a:xfrm>
            <a:off x="6287112" y="1916832"/>
            <a:ext cx="0" cy="210271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5998974" y="136678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4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64554"/>
              </p:ext>
            </p:extLst>
          </p:nvPr>
        </p:nvGraphicFramePr>
        <p:xfrm>
          <a:off x="4615964" y="3191762"/>
          <a:ext cx="1639778" cy="492998"/>
        </p:xfrm>
        <a:graphic>
          <a:graphicData uri="http://schemas.openxmlformats.org/drawingml/2006/table">
            <a:tbl>
              <a:tblPr/>
              <a:tblGrid>
                <a:gridCol w="1639778"/>
              </a:tblGrid>
              <a:tr h="492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3A899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er 4"/>
          <p:cNvGrpSpPr/>
          <p:nvPr/>
        </p:nvGrpSpPr>
        <p:grpSpPr>
          <a:xfrm>
            <a:off x="4039883" y="2598775"/>
            <a:ext cx="576081" cy="1694322"/>
            <a:chOff x="3851963" y="2598775"/>
            <a:chExt cx="359997" cy="1079994"/>
          </a:xfrm>
        </p:grpSpPr>
        <p:cxnSp>
          <p:nvCxnSpPr>
            <p:cNvPr id="32" name="AutoShape 60"/>
            <p:cNvCxnSpPr>
              <a:cxnSpLocks noChangeShapeType="1"/>
            </p:cNvCxnSpPr>
            <p:nvPr/>
          </p:nvCxnSpPr>
          <p:spPr bwMode="auto">
            <a:xfrm rot="10800000" flipH="1" flipV="1">
              <a:off x="4199270" y="2598775"/>
              <a:ext cx="1587" cy="1079994"/>
            </a:xfrm>
            <a:prstGeom prst="bentConnector3">
              <a:avLst>
                <a:gd name="adj1" fmla="val -22697606"/>
              </a:avLst>
            </a:prstGeom>
            <a:ln w="28575">
              <a:solidFill>
                <a:srgbClr val="333399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Line 63"/>
            <p:cNvSpPr>
              <a:spLocks noChangeShapeType="1"/>
            </p:cNvSpPr>
            <p:nvPr/>
          </p:nvSpPr>
          <p:spPr bwMode="auto">
            <a:xfrm>
              <a:off x="3851963" y="3140968"/>
              <a:ext cx="359997" cy="0"/>
            </a:xfrm>
            <a:prstGeom prst="line">
              <a:avLst/>
            </a:prstGeom>
            <a:ln w="28575">
              <a:solidFill>
                <a:srgbClr val="333399"/>
              </a:solidFill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46" name="Line 63"/>
          <p:cNvSpPr>
            <a:spLocks noChangeShapeType="1"/>
          </p:cNvSpPr>
          <p:nvPr/>
        </p:nvSpPr>
        <p:spPr bwMode="auto">
          <a:xfrm>
            <a:off x="7496284" y="4257298"/>
            <a:ext cx="971441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8446971" y="4069849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smtClean="0">
                <a:solidFill>
                  <a:srgbClr val="333399"/>
                </a:solidFill>
                <a:latin typeface="Calibri" panose="020F0502020204030204" pitchFamily="34" charset="0"/>
              </a:rPr>
              <a:t>SVR</a:t>
            </a:r>
            <a:r>
              <a:rPr lang="en-GB" b="1" baseline="-25000" smtClean="0">
                <a:solidFill>
                  <a:srgbClr val="333399"/>
                </a:solidFill>
                <a:latin typeface="Calibri" panose="020F0502020204030204" pitchFamily="34" charset="0"/>
              </a:rPr>
              <a:t>12</a:t>
            </a:r>
            <a:endParaRPr lang="en-GB" b="1" baseline="-2500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5281463"/>
            <a:ext cx="77048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1400" kern="0" dirty="0" smtClean="0"/>
              <a:t>RBV : 1000 or 1200 mg/day (bid dosing) according to body weight (&lt; or ≥ 75 kg)</a:t>
            </a:r>
            <a:endParaRPr lang="en-GB" sz="1400" kern="0" dirty="0"/>
          </a:p>
        </p:txBody>
      </p:sp>
      <p:sp>
        <p:nvSpPr>
          <p:cNvPr id="39" name="AutoShape 162"/>
          <p:cNvSpPr>
            <a:spLocks noChangeArrowheads="1"/>
          </p:cNvSpPr>
          <p:nvPr/>
        </p:nvSpPr>
        <p:spPr bwMode="auto">
          <a:xfrm>
            <a:off x="1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5949473" y="6581775"/>
            <a:ext cx="3194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Curry MP. N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 Med 2015; 373: 2618-28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3974421" y="3102181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75</a:t>
            </a:r>
            <a:endParaRPr lang="en-GB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0" name="Rectangle 9"/>
          <p:cNvSpPr>
            <a:spLocks noChangeArrowheads="1"/>
          </p:cNvSpPr>
          <p:nvPr/>
        </p:nvSpPr>
        <p:spPr bwMode="auto">
          <a:xfrm>
            <a:off x="3974421" y="2257063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75</a:t>
            </a:r>
            <a:endParaRPr lang="en-GB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1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GB" sz="28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GB" sz="2800" b="1" ker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5" name="Titre 10"/>
          <p:cNvSpPr txBox="1">
            <a:spLocks/>
          </p:cNvSpPr>
          <p:nvPr/>
        </p:nvSpPr>
        <p:spPr>
          <a:xfrm>
            <a:off x="468313" y="76200"/>
            <a:ext cx="8351837" cy="976313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ASTRAL-4 Study: SOF/VEL in patients </a:t>
            </a:r>
            <a:br>
              <a:rPr kumimoji="0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with decompensated liver disease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182066"/>
              </p:ext>
            </p:extLst>
          </p:nvPr>
        </p:nvGraphicFramePr>
        <p:xfrm>
          <a:off x="402150" y="1581175"/>
          <a:ext cx="8312406" cy="4929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1806"/>
                <a:gridCol w="1728192"/>
                <a:gridCol w="2088232"/>
                <a:gridCol w="1584176"/>
              </a:tblGrid>
              <a:tr h="6626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,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12W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90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9A3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RBV, 12W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87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A8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,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24W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90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4B79"/>
                    </a:solidFill>
                  </a:tcPr>
                </a:tc>
              </a:tr>
              <a:tr h="171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1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37%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30%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17181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88%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90%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5905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1b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 / 4 / 6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56%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20%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4% / 4% / 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52%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15%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5% / 2% / 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61%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18%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13%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4%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/ 2% / 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1718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400" b="1" baseline="-25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IU/ml, mean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5.9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5.9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18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22%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171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Treatment-experienced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47%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1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MELD score : median / ≥ 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 / 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 / 5%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 / 16%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171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Ascites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82%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75%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83%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1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Encephalopathy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58%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62%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66%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171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Albumin, g/dl, median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3.2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3.1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3.1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1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Platelets/mm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6872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Discontinuation, N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Lack of efficacy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Non adherence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488540" y="1124744"/>
            <a:ext cx="6172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  <a:endParaRPr lang="en-GB" sz="2400" b="1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2051720" y="6565900"/>
            <a:ext cx="70843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Charlton MR, AASLD 2015, Abs. LB13 ;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Curry MP. N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 Med 2015; 373: 2618-28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ASTRAL-4 Study: SOF/VEL in patients </a:t>
            </a:r>
            <a:br>
              <a:rPr lang="en-GB" sz="2800" dirty="0" smtClean="0"/>
            </a:br>
            <a:r>
              <a:rPr lang="en-GB" sz="2800" dirty="0" smtClean="0"/>
              <a:t>with decompensated liver disease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2195736" y="6565900"/>
            <a:ext cx="69403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Charlton MR, AASLD 2015, Abs.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LB13 ;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Curry MP. N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 Med 2015; 373: 2618-28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1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200" b="1" i="1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ASTRAL-4</a:t>
            </a:r>
            <a:endParaRPr lang="en-GB" sz="1200" b="1" i="1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ASTRAL-4 Study: SOF/VEL in patients </a:t>
            </a:r>
            <a:br>
              <a:rPr lang="en-GB" sz="2800" dirty="0" smtClean="0"/>
            </a:br>
            <a:r>
              <a:rPr lang="en-GB" sz="2800" dirty="0" smtClean="0"/>
              <a:t>with decompensated liver disease</a:t>
            </a:r>
            <a:endParaRPr lang="en-GB" sz="2800" dirty="0"/>
          </a:p>
        </p:txBody>
      </p:sp>
      <p:sp>
        <p:nvSpPr>
          <p:cNvPr id="20" name="Rectangle 19"/>
          <p:cNvSpPr/>
          <p:nvPr/>
        </p:nvSpPr>
        <p:spPr>
          <a:xfrm>
            <a:off x="3385566" y="1124744"/>
            <a:ext cx="2378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% (95% CI)</a:t>
            </a:r>
            <a:endParaRPr lang="en-GB" sz="2400" b="1" baseline="-2500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16" name="Groupe 115"/>
          <p:cNvGrpSpPr/>
          <p:nvPr/>
        </p:nvGrpSpPr>
        <p:grpSpPr>
          <a:xfrm>
            <a:off x="811991" y="1582948"/>
            <a:ext cx="8332009" cy="4029853"/>
            <a:chOff x="811991" y="1469628"/>
            <a:chExt cx="8258405" cy="4144192"/>
          </a:xfrm>
        </p:grpSpPr>
        <p:sp>
          <p:nvSpPr>
            <p:cNvPr id="140" name="Rectangle 20"/>
            <p:cNvSpPr>
              <a:spLocks noChangeArrowheads="1"/>
            </p:cNvSpPr>
            <p:nvPr/>
          </p:nvSpPr>
          <p:spPr bwMode="auto">
            <a:xfrm>
              <a:off x="4880979" y="2191016"/>
              <a:ext cx="395568" cy="3151793"/>
            </a:xfrm>
            <a:prstGeom prst="rect">
              <a:avLst/>
            </a:prstGeom>
            <a:solidFill>
              <a:srgbClr val="43A899"/>
            </a:solidFill>
            <a:ln w="0">
              <a:solidFill>
                <a:srgbClr val="43A8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139" name="Rectangle 14"/>
            <p:cNvSpPr>
              <a:spLocks noChangeArrowheads="1"/>
            </p:cNvSpPr>
            <p:nvPr/>
          </p:nvSpPr>
          <p:spPr bwMode="auto">
            <a:xfrm>
              <a:off x="5294291" y="2572957"/>
              <a:ext cx="395568" cy="2769851"/>
            </a:xfrm>
            <a:prstGeom prst="rect">
              <a:avLst/>
            </a:prstGeom>
            <a:solidFill>
              <a:srgbClr val="214B79"/>
            </a:solidFill>
            <a:ln w="0">
              <a:solidFill>
                <a:srgbClr val="6D9A3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138" name="Rectangle 21"/>
            <p:cNvSpPr>
              <a:spLocks noChangeArrowheads="1"/>
            </p:cNvSpPr>
            <p:nvPr/>
          </p:nvSpPr>
          <p:spPr bwMode="auto">
            <a:xfrm>
              <a:off x="3373491" y="2383982"/>
              <a:ext cx="397114" cy="2958828"/>
            </a:xfrm>
            <a:prstGeom prst="rect">
              <a:avLst/>
            </a:prstGeom>
            <a:solidFill>
              <a:srgbClr val="43A899"/>
            </a:solidFill>
            <a:ln w="0">
              <a:solidFill>
                <a:srgbClr val="43A8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1600"/>
            </a:p>
          </p:txBody>
        </p:sp>
        <p:grpSp>
          <p:nvGrpSpPr>
            <p:cNvPr id="137" name="Groupe 136"/>
            <p:cNvGrpSpPr/>
            <p:nvPr/>
          </p:nvGrpSpPr>
          <p:grpSpPr>
            <a:xfrm>
              <a:off x="1985027" y="1469628"/>
              <a:ext cx="5408633" cy="348160"/>
              <a:chOff x="1809750" y="1441053"/>
              <a:chExt cx="5408633" cy="348160"/>
            </a:xfrm>
          </p:grpSpPr>
          <p:sp>
            <p:nvSpPr>
              <p:cNvPr id="13" name="AutoShape 126"/>
              <p:cNvSpPr>
                <a:spLocks noChangeArrowheads="1"/>
              </p:cNvSpPr>
              <p:nvPr/>
            </p:nvSpPr>
            <p:spPr bwMode="auto">
              <a:xfrm>
                <a:off x="1809750" y="1464423"/>
                <a:ext cx="5408633" cy="30142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algn="l"/>
                <a:endParaRPr lang="en-GB" sz="2800"/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3635896" y="1543124"/>
                <a:ext cx="178429" cy="144016"/>
              </a:xfrm>
              <a:prstGeom prst="rect">
                <a:avLst/>
              </a:prstGeom>
              <a:solidFill>
                <a:srgbClr val="43A899"/>
              </a:solidFill>
              <a:ln w="0">
                <a:solidFill>
                  <a:srgbClr val="43A899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" name="ZoneTexte 9"/>
              <p:cNvSpPr txBox="1">
                <a:spLocks noChangeArrowheads="1"/>
              </p:cNvSpPr>
              <p:nvPr/>
            </p:nvSpPr>
            <p:spPr bwMode="auto">
              <a:xfrm>
                <a:off x="2204803" y="1445856"/>
                <a:ext cx="134774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l" eaLnBrk="1" hangingPunct="1"/>
                <a:r>
                  <a:rPr lang="en-GB" altLang="fr-FR" b="1" dirty="0" smtClean="0">
                    <a:latin typeface="Calibri" pitchFamily="34" charset="0"/>
                  </a:rPr>
                  <a:t>SOF/VEL 12W</a:t>
                </a:r>
                <a:endParaRPr lang="en-GB" altLang="fr-FR" b="1" dirty="0">
                  <a:latin typeface="Calibri" pitchFamily="34" charset="0"/>
                </a:endParaRPr>
              </a:p>
            </p:txBody>
          </p:sp>
          <p:sp>
            <p:nvSpPr>
              <p:cNvPr id="17" name="ZoneTexte 9"/>
              <p:cNvSpPr txBox="1">
                <a:spLocks noChangeArrowheads="1"/>
              </p:cNvSpPr>
              <p:nvPr/>
            </p:nvSpPr>
            <p:spPr bwMode="auto">
              <a:xfrm>
                <a:off x="3814325" y="1441053"/>
                <a:ext cx="1886274" cy="348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l" eaLnBrk="1" hangingPunct="1"/>
                <a:r>
                  <a:rPr lang="en-GB" altLang="fr-FR" b="1" dirty="0" smtClean="0">
                    <a:latin typeface="Calibri" pitchFamily="34" charset="0"/>
                  </a:rPr>
                  <a:t>SOF/VEL + RBV 12W</a:t>
                </a:r>
                <a:endParaRPr lang="en-GB" altLang="fr-FR" b="1" dirty="0">
                  <a:latin typeface="Calibri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5692212" y="1543132"/>
                <a:ext cx="180000" cy="144000"/>
              </a:xfrm>
              <a:prstGeom prst="rect">
                <a:avLst/>
              </a:prstGeom>
              <a:solidFill>
                <a:srgbClr val="214B79"/>
              </a:solidFill>
              <a:ln w="0">
                <a:solidFill>
                  <a:srgbClr val="214B79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" name="ZoneTexte 9"/>
              <p:cNvSpPr txBox="1">
                <a:spLocks noChangeArrowheads="1"/>
              </p:cNvSpPr>
              <p:nvPr/>
            </p:nvSpPr>
            <p:spPr bwMode="auto">
              <a:xfrm>
                <a:off x="5870642" y="1445856"/>
                <a:ext cx="134774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rgbClr val="333399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l" eaLnBrk="1" hangingPunct="1"/>
                <a:r>
                  <a:rPr lang="en-GB" altLang="fr-FR" b="1" smtClean="0">
                    <a:latin typeface="Calibri" pitchFamily="34" charset="0"/>
                  </a:rPr>
                  <a:t>SOF/VEL 24W</a:t>
                </a:r>
                <a:endParaRPr lang="en-GB" altLang="fr-FR" b="1">
                  <a:latin typeface="Calibri" pitchFamily="34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2013091" y="1543132"/>
                <a:ext cx="180000" cy="144000"/>
              </a:xfrm>
              <a:prstGeom prst="rect">
                <a:avLst/>
              </a:prstGeom>
              <a:solidFill>
                <a:srgbClr val="6D9A32"/>
              </a:solidFill>
              <a:ln w="0">
                <a:solidFill>
                  <a:srgbClr val="6D9A32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22" name="Line 9"/>
            <p:cNvSpPr>
              <a:spLocks noChangeShapeType="1"/>
            </p:cNvSpPr>
            <p:nvPr/>
          </p:nvSpPr>
          <p:spPr bwMode="auto">
            <a:xfrm flipH="1">
              <a:off x="1111984" y="2204228"/>
              <a:ext cx="77626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>
                <a:latin typeface="+mn-lt"/>
              </a:endParaRPr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 flipH="1">
              <a:off x="1111984" y="3471409"/>
              <a:ext cx="77626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>
                <a:latin typeface="+mn-lt"/>
              </a:endParaRPr>
            </a:p>
          </p:txBody>
        </p:sp>
        <p:sp>
          <p:nvSpPr>
            <p:cNvPr id="24" name="Line 11"/>
            <p:cNvSpPr>
              <a:spLocks noChangeShapeType="1"/>
            </p:cNvSpPr>
            <p:nvPr/>
          </p:nvSpPr>
          <p:spPr bwMode="auto">
            <a:xfrm flipH="1">
              <a:off x="1111984" y="4109195"/>
              <a:ext cx="77626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>
                <a:latin typeface="+mn-lt"/>
              </a:endParaRPr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H="1">
              <a:off x="1111984" y="4721806"/>
              <a:ext cx="77626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>
                <a:latin typeface="+mn-lt"/>
              </a:endParaRPr>
            </a:p>
          </p:txBody>
        </p:sp>
        <p:sp>
          <p:nvSpPr>
            <p:cNvPr id="26" name="Line 13"/>
            <p:cNvSpPr>
              <a:spLocks noChangeShapeType="1"/>
            </p:cNvSpPr>
            <p:nvPr/>
          </p:nvSpPr>
          <p:spPr bwMode="auto">
            <a:xfrm flipH="1">
              <a:off x="1111984" y="2833622"/>
              <a:ext cx="77626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>
                <a:latin typeface="+mn-lt"/>
              </a:endParaRPr>
            </a:p>
          </p:txBody>
        </p:sp>
        <p:sp>
          <p:nvSpPr>
            <p:cNvPr id="27" name="Rectangle 14"/>
            <p:cNvSpPr>
              <a:spLocks noChangeArrowheads="1"/>
            </p:cNvSpPr>
            <p:nvPr/>
          </p:nvSpPr>
          <p:spPr bwMode="auto">
            <a:xfrm>
              <a:off x="5948243" y="3777679"/>
              <a:ext cx="395568" cy="1565129"/>
            </a:xfrm>
            <a:prstGeom prst="rect">
              <a:avLst/>
            </a:prstGeom>
            <a:solidFill>
              <a:srgbClr val="6D9A32"/>
            </a:solidFill>
            <a:ln w="0">
              <a:solidFill>
                <a:srgbClr val="6D9A3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1441573" y="2743408"/>
              <a:ext cx="397114" cy="2599400"/>
            </a:xfrm>
            <a:prstGeom prst="rect">
              <a:avLst/>
            </a:prstGeom>
            <a:solidFill>
              <a:srgbClr val="6D9A32"/>
            </a:solidFill>
            <a:ln w="0">
              <a:solidFill>
                <a:srgbClr val="6D9A3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31" name="Rectangle 19"/>
            <p:cNvSpPr>
              <a:spLocks noChangeArrowheads="1"/>
            </p:cNvSpPr>
            <p:nvPr/>
          </p:nvSpPr>
          <p:spPr bwMode="auto">
            <a:xfrm>
              <a:off x="6362489" y="2684209"/>
              <a:ext cx="397114" cy="2658599"/>
            </a:xfrm>
            <a:prstGeom prst="rect">
              <a:avLst/>
            </a:prstGeom>
            <a:solidFill>
              <a:srgbClr val="43A899"/>
            </a:solidFill>
            <a:ln w="0">
              <a:solidFill>
                <a:srgbClr val="43A8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>
              <a:off x="1859723" y="2383982"/>
              <a:ext cx="397114" cy="2958828"/>
            </a:xfrm>
            <a:prstGeom prst="rect">
              <a:avLst/>
            </a:prstGeom>
            <a:solidFill>
              <a:srgbClr val="43A899"/>
            </a:solidFill>
            <a:ln w="0">
              <a:solidFill>
                <a:srgbClr val="43A8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1600"/>
            </a:p>
          </p:txBody>
        </p:sp>
        <p:sp>
          <p:nvSpPr>
            <p:cNvPr id="33" name="Rectangle 22"/>
            <p:cNvSpPr>
              <a:spLocks noChangeArrowheads="1"/>
            </p:cNvSpPr>
            <p:nvPr/>
          </p:nvSpPr>
          <p:spPr bwMode="auto">
            <a:xfrm>
              <a:off x="2273117" y="2659489"/>
              <a:ext cx="395568" cy="2683319"/>
            </a:xfrm>
            <a:prstGeom prst="rect">
              <a:avLst/>
            </a:prstGeom>
            <a:solidFill>
              <a:srgbClr val="214B79"/>
            </a:solidFill>
            <a:ln w="0">
              <a:solidFill>
                <a:srgbClr val="214B7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34" name="Rectangle 23"/>
            <p:cNvSpPr>
              <a:spLocks noChangeArrowheads="1"/>
            </p:cNvSpPr>
            <p:nvPr/>
          </p:nvSpPr>
          <p:spPr bwMode="auto">
            <a:xfrm>
              <a:off x="6780002" y="3773869"/>
              <a:ext cx="395568" cy="1568939"/>
            </a:xfrm>
            <a:prstGeom prst="rect">
              <a:avLst/>
            </a:prstGeom>
            <a:solidFill>
              <a:srgbClr val="214B79"/>
            </a:solidFill>
            <a:ln w="0">
              <a:solidFill>
                <a:srgbClr val="214B7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36" name="Rectangle 24"/>
            <p:cNvSpPr>
              <a:spLocks noChangeArrowheads="1"/>
            </p:cNvSpPr>
            <p:nvPr/>
          </p:nvSpPr>
          <p:spPr bwMode="auto">
            <a:xfrm>
              <a:off x="8235196" y="2647007"/>
              <a:ext cx="397114" cy="2695802"/>
            </a:xfrm>
            <a:prstGeom prst="rect">
              <a:avLst/>
            </a:prstGeom>
            <a:solidFill>
              <a:srgbClr val="214B79"/>
            </a:solidFill>
            <a:ln w="0">
              <a:solidFill>
                <a:srgbClr val="214B7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39" name="Rectangle 20"/>
            <p:cNvSpPr>
              <a:spLocks noChangeArrowheads="1"/>
            </p:cNvSpPr>
            <p:nvPr/>
          </p:nvSpPr>
          <p:spPr bwMode="auto">
            <a:xfrm>
              <a:off x="7824515" y="2191016"/>
              <a:ext cx="395568" cy="3151793"/>
            </a:xfrm>
            <a:prstGeom prst="rect">
              <a:avLst/>
            </a:prstGeom>
            <a:solidFill>
              <a:srgbClr val="43A899"/>
            </a:solidFill>
            <a:ln w="0">
              <a:solidFill>
                <a:srgbClr val="43A8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41" name="Rectangle 15"/>
            <p:cNvSpPr>
              <a:spLocks noChangeArrowheads="1"/>
            </p:cNvSpPr>
            <p:nvPr/>
          </p:nvSpPr>
          <p:spPr bwMode="auto">
            <a:xfrm>
              <a:off x="7405811" y="2200032"/>
              <a:ext cx="395568" cy="3142776"/>
            </a:xfrm>
            <a:prstGeom prst="rect">
              <a:avLst/>
            </a:prstGeom>
            <a:solidFill>
              <a:srgbClr val="6D9A32"/>
            </a:solidFill>
            <a:ln w="0">
              <a:solidFill>
                <a:srgbClr val="6D9A3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52" name="Rectangle 41"/>
            <p:cNvSpPr>
              <a:spLocks noChangeArrowheads="1"/>
            </p:cNvSpPr>
            <p:nvPr/>
          </p:nvSpPr>
          <p:spPr bwMode="auto">
            <a:xfrm>
              <a:off x="981909" y="5220492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GB" altLang="fr-FR" sz="1200" b="1" smtClean="0">
                  <a:solidFill>
                    <a:srgbClr val="000066"/>
                  </a:solidFill>
                  <a:latin typeface="+mn-lt"/>
                </a:rPr>
                <a:t>0</a:t>
              </a:r>
              <a:endParaRPr lang="en-GB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3" name="Rectangle 42"/>
            <p:cNvSpPr>
              <a:spLocks noChangeArrowheads="1"/>
            </p:cNvSpPr>
            <p:nvPr/>
          </p:nvSpPr>
          <p:spPr bwMode="auto">
            <a:xfrm>
              <a:off x="896950" y="459979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GB" altLang="fr-FR" sz="1200" b="1" smtClean="0">
                  <a:solidFill>
                    <a:srgbClr val="000066"/>
                  </a:solidFill>
                  <a:latin typeface="+mn-lt"/>
                </a:rPr>
                <a:t>20</a:t>
              </a:r>
              <a:endParaRPr lang="en-GB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4" name="Rectangle 43"/>
            <p:cNvSpPr>
              <a:spLocks noChangeArrowheads="1"/>
            </p:cNvSpPr>
            <p:nvPr/>
          </p:nvSpPr>
          <p:spPr bwMode="auto">
            <a:xfrm>
              <a:off x="896950" y="399006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GB" altLang="fr-FR" sz="1200" b="1" smtClean="0">
                  <a:solidFill>
                    <a:srgbClr val="000066"/>
                  </a:solidFill>
                  <a:latin typeface="+mn-lt"/>
                </a:rPr>
                <a:t>40</a:t>
              </a:r>
              <a:endParaRPr lang="en-GB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5" name="Rectangle 44"/>
            <p:cNvSpPr>
              <a:spLocks noChangeArrowheads="1"/>
            </p:cNvSpPr>
            <p:nvPr/>
          </p:nvSpPr>
          <p:spPr bwMode="auto">
            <a:xfrm>
              <a:off x="896950" y="335182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GB" altLang="fr-FR" sz="1200" b="1" smtClean="0">
                  <a:solidFill>
                    <a:srgbClr val="000066"/>
                  </a:solidFill>
                  <a:latin typeface="+mn-lt"/>
                </a:rPr>
                <a:t>60</a:t>
              </a:r>
              <a:endParaRPr lang="en-GB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6" name="Rectangle 45"/>
            <p:cNvSpPr>
              <a:spLocks noChangeArrowheads="1"/>
            </p:cNvSpPr>
            <p:nvPr/>
          </p:nvSpPr>
          <p:spPr bwMode="auto">
            <a:xfrm>
              <a:off x="896950" y="2712074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GB" altLang="fr-FR" sz="1200" b="1" smtClean="0">
                  <a:solidFill>
                    <a:srgbClr val="000066"/>
                  </a:solidFill>
                  <a:latin typeface="+mn-lt"/>
                </a:rPr>
                <a:t>80</a:t>
              </a:r>
              <a:endParaRPr lang="en-GB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7" name="Rectangle 46"/>
            <p:cNvSpPr>
              <a:spLocks noChangeArrowheads="1"/>
            </p:cNvSpPr>
            <p:nvPr/>
          </p:nvSpPr>
          <p:spPr bwMode="auto">
            <a:xfrm>
              <a:off x="811991" y="2078810"/>
              <a:ext cx="2548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GB" altLang="fr-FR" sz="1200" b="1" smtClean="0">
                  <a:solidFill>
                    <a:srgbClr val="000066"/>
                  </a:solidFill>
                  <a:latin typeface="+mn-lt"/>
                </a:rPr>
                <a:t>100</a:t>
              </a:r>
              <a:endParaRPr lang="en-GB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8" name="Rectangle 47"/>
            <p:cNvSpPr>
              <a:spLocks noChangeArrowheads="1"/>
            </p:cNvSpPr>
            <p:nvPr/>
          </p:nvSpPr>
          <p:spPr bwMode="auto">
            <a:xfrm>
              <a:off x="1756555" y="5392263"/>
              <a:ext cx="603450" cy="221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GB" altLang="fr-FR" sz="1400" b="1" dirty="0" smtClean="0">
                  <a:solidFill>
                    <a:srgbClr val="000066"/>
                  </a:solidFill>
                  <a:latin typeface="+mn-lt"/>
                </a:rPr>
                <a:t>Overall</a:t>
              </a:r>
              <a:endParaRPr lang="en-GB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59" name="Rectangle 48"/>
            <p:cNvSpPr>
              <a:spLocks noChangeArrowheads="1"/>
            </p:cNvSpPr>
            <p:nvPr/>
          </p:nvSpPr>
          <p:spPr bwMode="auto">
            <a:xfrm>
              <a:off x="3038026" y="5392263"/>
              <a:ext cx="1068050" cy="221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GB" altLang="fr-FR" sz="1400" b="1" dirty="0" smtClean="0">
                  <a:solidFill>
                    <a:srgbClr val="000066"/>
                  </a:solidFill>
                  <a:latin typeface="+mn-lt"/>
                </a:rPr>
                <a:t>Genotype 1a</a:t>
              </a:r>
              <a:endParaRPr lang="en-GB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1" name="Rectangle 48"/>
            <p:cNvSpPr>
              <a:spLocks noChangeArrowheads="1"/>
            </p:cNvSpPr>
            <p:nvPr/>
          </p:nvSpPr>
          <p:spPr bwMode="auto">
            <a:xfrm>
              <a:off x="6070729" y="5392263"/>
              <a:ext cx="969082" cy="221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GB" altLang="fr-FR" sz="1400" b="1" dirty="0" smtClean="0">
                  <a:solidFill>
                    <a:srgbClr val="000066"/>
                  </a:solidFill>
                  <a:latin typeface="+mn-lt"/>
                </a:rPr>
                <a:t>Genotype 3</a:t>
              </a:r>
              <a:endParaRPr lang="en-GB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2" name="Rectangle 48"/>
            <p:cNvSpPr>
              <a:spLocks noChangeArrowheads="1"/>
            </p:cNvSpPr>
            <p:nvPr/>
          </p:nvSpPr>
          <p:spPr bwMode="auto">
            <a:xfrm>
              <a:off x="7339913" y="5392263"/>
              <a:ext cx="1364778" cy="221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GB" altLang="fr-FR" sz="1400" b="1" dirty="0" smtClean="0">
                  <a:solidFill>
                    <a:srgbClr val="000066"/>
                  </a:solidFill>
                  <a:latin typeface="+mn-lt"/>
                </a:rPr>
                <a:t>Genotype 2, 4, 6</a:t>
              </a:r>
              <a:endParaRPr lang="en-GB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5" name="Rectangle 56"/>
            <p:cNvSpPr>
              <a:spLocks noChangeArrowheads="1"/>
            </p:cNvSpPr>
            <p:nvPr/>
          </p:nvSpPr>
          <p:spPr bwMode="auto">
            <a:xfrm>
              <a:off x="1363698" y="2320204"/>
              <a:ext cx="452820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83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/>
                <a:t>(</a:t>
              </a:r>
              <a:r>
                <a:rPr lang="en-GB" altLang="fr-FR" sz="1200" b="1" dirty="0" smtClean="0"/>
                <a:t>74-90)</a:t>
              </a:r>
              <a:endParaRPr lang="en-GB" altLang="fr-FR" sz="1100" dirty="0"/>
            </a:p>
          </p:txBody>
        </p:sp>
        <p:sp>
          <p:nvSpPr>
            <p:cNvPr id="76" name="Rectangle 56"/>
            <p:cNvSpPr>
              <a:spLocks noChangeArrowheads="1"/>
            </p:cNvSpPr>
            <p:nvPr/>
          </p:nvSpPr>
          <p:spPr bwMode="auto">
            <a:xfrm>
              <a:off x="1831869" y="1950121"/>
              <a:ext cx="452820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94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(87-98)</a:t>
              </a:r>
              <a:endParaRPr lang="en-GB" altLang="fr-FR" sz="1100" dirty="0"/>
            </a:p>
          </p:txBody>
        </p:sp>
        <p:sp>
          <p:nvSpPr>
            <p:cNvPr id="77" name="Rectangle 56"/>
            <p:cNvSpPr>
              <a:spLocks noChangeArrowheads="1"/>
            </p:cNvSpPr>
            <p:nvPr/>
          </p:nvSpPr>
          <p:spPr bwMode="auto">
            <a:xfrm>
              <a:off x="2265018" y="2255896"/>
              <a:ext cx="452820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86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(77-92)</a:t>
              </a:r>
              <a:endParaRPr lang="en-GB" altLang="fr-FR" sz="1100" dirty="0"/>
            </a:p>
          </p:txBody>
        </p:sp>
        <p:sp>
          <p:nvSpPr>
            <p:cNvPr id="81" name="Rectangle 56"/>
            <p:cNvSpPr>
              <a:spLocks noChangeArrowheads="1"/>
            </p:cNvSpPr>
            <p:nvPr/>
          </p:nvSpPr>
          <p:spPr bwMode="auto">
            <a:xfrm>
              <a:off x="5860127" y="3354885"/>
              <a:ext cx="452820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50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(23-77)</a:t>
              </a:r>
              <a:endParaRPr lang="en-GB" altLang="fr-FR" sz="1100" dirty="0"/>
            </a:p>
          </p:txBody>
        </p:sp>
        <p:sp>
          <p:nvSpPr>
            <p:cNvPr id="82" name="Rectangle 56"/>
            <p:cNvSpPr>
              <a:spLocks noChangeArrowheads="1"/>
            </p:cNvSpPr>
            <p:nvPr/>
          </p:nvSpPr>
          <p:spPr bwMode="auto">
            <a:xfrm>
              <a:off x="6334636" y="2240576"/>
              <a:ext cx="452820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85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(55-98)</a:t>
              </a:r>
              <a:endParaRPr lang="en-GB" altLang="fr-FR" sz="1100" dirty="0"/>
            </a:p>
          </p:txBody>
        </p:sp>
        <p:sp>
          <p:nvSpPr>
            <p:cNvPr id="83" name="Rectangle 56"/>
            <p:cNvSpPr>
              <a:spLocks noChangeArrowheads="1"/>
            </p:cNvSpPr>
            <p:nvPr/>
          </p:nvSpPr>
          <p:spPr bwMode="auto">
            <a:xfrm>
              <a:off x="6832819" y="3369925"/>
              <a:ext cx="452820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50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(21-79)</a:t>
              </a:r>
              <a:endParaRPr lang="en-GB" altLang="fr-FR" sz="1100" dirty="0"/>
            </a:p>
          </p:txBody>
        </p:sp>
        <p:sp>
          <p:nvSpPr>
            <p:cNvPr id="84" name="Rectangle 56"/>
            <p:cNvSpPr>
              <a:spLocks noChangeArrowheads="1"/>
            </p:cNvSpPr>
            <p:nvPr/>
          </p:nvSpPr>
          <p:spPr bwMode="auto">
            <a:xfrm>
              <a:off x="7486815" y="1931201"/>
              <a:ext cx="233559" cy="189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GB" altLang="fr-FR" sz="1200" b="1" dirty="0" smtClean="0"/>
                <a:t>100</a:t>
              </a:r>
            </a:p>
          </p:txBody>
        </p:sp>
        <p:sp>
          <p:nvSpPr>
            <p:cNvPr id="85" name="Rectangle 56"/>
            <p:cNvSpPr>
              <a:spLocks noChangeArrowheads="1"/>
            </p:cNvSpPr>
            <p:nvPr/>
          </p:nvSpPr>
          <p:spPr bwMode="auto">
            <a:xfrm>
              <a:off x="7905519" y="1931201"/>
              <a:ext cx="233559" cy="189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GB" altLang="fr-FR" sz="1200" b="1" smtClean="0"/>
                <a:t>100</a:t>
              </a:r>
              <a:endParaRPr lang="en-GB" altLang="fr-FR" sz="1100"/>
            </a:p>
          </p:txBody>
        </p:sp>
        <p:sp>
          <p:nvSpPr>
            <p:cNvPr id="86" name="Rectangle 56"/>
            <p:cNvSpPr>
              <a:spLocks noChangeArrowheads="1"/>
            </p:cNvSpPr>
            <p:nvPr/>
          </p:nvSpPr>
          <p:spPr bwMode="auto">
            <a:xfrm>
              <a:off x="8355899" y="2368753"/>
              <a:ext cx="155706" cy="189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GB" altLang="fr-FR" sz="1200" b="1" smtClean="0"/>
                <a:t>86</a:t>
              </a:r>
              <a:endParaRPr lang="en-GB" altLang="fr-FR" sz="1100"/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1458422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90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1876572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87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2289192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90</a:t>
              </a:r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5964318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14</a:t>
              </a: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6379337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13</a:t>
              </a:r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6796077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12</a:t>
              </a:r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7466982" y="3819673"/>
              <a:ext cx="273226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4</a:t>
              </a: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7885686" y="3819673"/>
              <a:ext cx="273226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4</a:t>
              </a: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8297140" y="3819673"/>
              <a:ext cx="273226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4</a:t>
              </a:r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8655729" y="3812364"/>
              <a:ext cx="386617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latin typeface="Calibri" panose="020F0502020204030204" pitchFamily="34" charset="0"/>
                </a:rPr>
                <a:t>G2</a:t>
              </a:r>
              <a:endParaRPr lang="en-GB" sz="1200" b="1" dirty="0" smtClean="0">
                <a:latin typeface="Calibri" panose="020F0502020204030204" pitchFamily="34" charset="0"/>
              </a:endParaRPr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7885686" y="4295048"/>
              <a:ext cx="273226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8297140" y="4295048"/>
              <a:ext cx="273226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8655729" y="4330721"/>
              <a:ext cx="386617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latin typeface="Calibri" panose="020F0502020204030204" pitchFamily="34" charset="0"/>
                </a:rPr>
                <a:t>G4</a:t>
              </a:r>
              <a:endParaRPr lang="en-GB" sz="1200" b="1" dirty="0" smtClean="0">
                <a:latin typeface="Calibri" panose="020F0502020204030204" pitchFamily="34" charset="0"/>
              </a:endParaRP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8297140" y="4807730"/>
              <a:ext cx="273226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8655729" y="4849079"/>
              <a:ext cx="386617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latin typeface="Calibri" panose="020F0502020204030204" pitchFamily="34" charset="0"/>
                </a:rPr>
                <a:t>G6</a:t>
              </a:r>
              <a:endParaRPr lang="en-GB" sz="1200" b="1" dirty="0" smtClean="0">
                <a:latin typeface="Calibri" panose="020F0502020204030204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7017586" y="3876816"/>
              <a:ext cx="2052810" cy="493077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7017586" y="4369893"/>
              <a:ext cx="2052810" cy="493077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7017586" y="4862970"/>
              <a:ext cx="2052810" cy="493077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400" b="0" i="0" u="none" strike="noStrike" cap="none" normalizeH="0" baseline="0" smtClean="0">
                <a:ln>
                  <a:noFill/>
                </a:ln>
                <a:solidFill>
                  <a:srgbClr val="33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8" name="Rectangle 14"/>
            <p:cNvSpPr>
              <a:spLocks noChangeArrowheads="1"/>
            </p:cNvSpPr>
            <p:nvPr/>
          </p:nvSpPr>
          <p:spPr bwMode="auto">
            <a:xfrm>
              <a:off x="4460627" y="2542477"/>
              <a:ext cx="395568" cy="2800331"/>
            </a:xfrm>
            <a:prstGeom prst="rect">
              <a:avLst/>
            </a:prstGeom>
            <a:solidFill>
              <a:srgbClr val="6D9A32"/>
            </a:solidFill>
            <a:ln w="0">
              <a:solidFill>
                <a:srgbClr val="6D9A3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121" name="Rectangle 56"/>
            <p:cNvSpPr>
              <a:spLocks noChangeArrowheads="1"/>
            </p:cNvSpPr>
            <p:nvPr/>
          </p:nvSpPr>
          <p:spPr bwMode="auto">
            <a:xfrm>
              <a:off x="4426628" y="2122162"/>
              <a:ext cx="452820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89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(65-99)</a:t>
              </a:r>
              <a:endParaRPr lang="en-GB" altLang="fr-FR" sz="1100" dirty="0"/>
            </a:p>
          </p:txBody>
        </p:sp>
        <p:sp>
          <p:nvSpPr>
            <p:cNvPr id="122" name="Rectangle 56"/>
            <p:cNvSpPr>
              <a:spLocks noChangeArrowheads="1"/>
            </p:cNvSpPr>
            <p:nvPr/>
          </p:nvSpPr>
          <p:spPr bwMode="auto">
            <a:xfrm>
              <a:off x="4821756" y="1788483"/>
              <a:ext cx="530673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100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(77-100)</a:t>
              </a:r>
              <a:endParaRPr lang="en-GB" altLang="fr-FR" sz="1100" dirty="0"/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5334009" y="2158738"/>
              <a:ext cx="452820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88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(62-98)</a:t>
              </a:r>
              <a:endParaRPr lang="en-GB" altLang="fr-FR" sz="1100" dirty="0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4476703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18</a:t>
              </a:r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4897054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14</a:t>
              </a: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5310366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16</a:t>
              </a:r>
            </a:p>
          </p:txBody>
        </p:sp>
        <p:sp>
          <p:nvSpPr>
            <p:cNvPr id="127" name="Rectangle 14"/>
            <p:cNvSpPr>
              <a:spLocks noChangeArrowheads="1"/>
            </p:cNvSpPr>
            <p:nvPr/>
          </p:nvSpPr>
          <p:spPr bwMode="auto">
            <a:xfrm>
              <a:off x="2958217" y="2572957"/>
              <a:ext cx="395568" cy="2769851"/>
            </a:xfrm>
            <a:prstGeom prst="rect">
              <a:avLst/>
            </a:prstGeom>
            <a:solidFill>
              <a:srgbClr val="6D9A32"/>
            </a:solidFill>
            <a:ln w="0">
              <a:solidFill>
                <a:srgbClr val="6D9A3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129" name="Rectangle 23"/>
            <p:cNvSpPr>
              <a:spLocks noChangeArrowheads="1"/>
            </p:cNvSpPr>
            <p:nvPr/>
          </p:nvSpPr>
          <p:spPr bwMode="auto">
            <a:xfrm>
              <a:off x="3792008" y="2408365"/>
              <a:ext cx="395568" cy="2934443"/>
            </a:xfrm>
            <a:prstGeom prst="rect">
              <a:avLst/>
            </a:prstGeom>
            <a:solidFill>
              <a:srgbClr val="214B79"/>
            </a:solidFill>
            <a:ln w="0">
              <a:solidFill>
                <a:srgbClr val="214B7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  <p:sp>
          <p:nvSpPr>
            <p:cNvPr id="130" name="Rectangle 56"/>
            <p:cNvSpPr>
              <a:spLocks noChangeArrowheads="1"/>
            </p:cNvSpPr>
            <p:nvPr/>
          </p:nvSpPr>
          <p:spPr bwMode="auto">
            <a:xfrm>
              <a:off x="2862508" y="2158738"/>
              <a:ext cx="452820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88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(76-96)</a:t>
              </a:r>
              <a:endParaRPr lang="en-GB" altLang="fr-FR" sz="1100" dirty="0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362105" y="1978036"/>
              <a:ext cx="452820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94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(85-99)</a:t>
              </a:r>
              <a:endParaRPr lang="en-GB" altLang="fr-FR" sz="1100" dirty="0"/>
            </a:p>
          </p:txBody>
        </p:sp>
        <p:sp>
          <p:nvSpPr>
            <p:cNvPr id="132" name="Rectangle 56"/>
            <p:cNvSpPr>
              <a:spLocks noChangeArrowheads="1"/>
            </p:cNvSpPr>
            <p:nvPr/>
          </p:nvSpPr>
          <p:spPr bwMode="auto">
            <a:xfrm>
              <a:off x="3831726" y="2017735"/>
              <a:ext cx="452820" cy="395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93</a:t>
              </a:r>
            </a:p>
            <a:p>
              <a:pPr algn="ctr" eaLnBrk="1" hangingPunct="1">
                <a:lnSpc>
                  <a:spcPts val="1480"/>
                </a:lnSpc>
                <a:buClrTx/>
                <a:buFontTx/>
                <a:buNone/>
              </a:pPr>
              <a:r>
                <a:rPr lang="en-GB" altLang="fr-FR" sz="1200" b="1" dirty="0" smtClean="0"/>
                <a:t>(82-98)</a:t>
              </a:r>
              <a:endParaRPr lang="en-GB" altLang="fr-FR" sz="1100" dirty="0"/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2974292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5</a:t>
              </a:r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0</a:t>
              </a: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3390339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54</a:t>
              </a: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3808083" y="5024209"/>
              <a:ext cx="363418" cy="3165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55</a:t>
              </a:r>
            </a:p>
          </p:txBody>
        </p:sp>
        <p:sp>
          <p:nvSpPr>
            <p:cNvPr id="136" name="Rectangle 48"/>
            <p:cNvSpPr>
              <a:spLocks noChangeArrowheads="1"/>
            </p:cNvSpPr>
            <p:nvPr/>
          </p:nvSpPr>
          <p:spPr bwMode="auto">
            <a:xfrm>
              <a:off x="4539876" y="5392263"/>
              <a:ext cx="1077781" cy="221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GB" altLang="fr-FR" sz="1400" b="1" dirty="0" smtClean="0">
                  <a:solidFill>
                    <a:srgbClr val="000066"/>
                  </a:solidFill>
                  <a:latin typeface="+mn-lt"/>
                </a:rPr>
                <a:t>Genotype 1b</a:t>
              </a:r>
              <a:endParaRPr lang="en-GB" altLang="fr-FR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3" name="Freeform 8"/>
            <p:cNvSpPr>
              <a:spLocks/>
            </p:cNvSpPr>
            <p:nvPr/>
          </p:nvSpPr>
          <p:spPr bwMode="auto">
            <a:xfrm>
              <a:off x="1189609" y="2103524"/>
              <a:ext cx="7553865" cy="3239285"/>
            </a:xfrm>
            <a:custGeom>
              <a:avLst/>
              <a:gdLst>
                <a:gd name="T0" fmla="*/ 3808 w 3808"/>
                <a:gd name="T1" fmla="*/ 1544 h 1544"/>
                <a:gd name="T2" fmla="*/ 0 w 3808"/>
                <a:gd name="T3" fmla="*/ 1544 h 1544"/>
                <a:gd name="T4" fmla="*/ 0 w 3808"/>
                <a:gd name="T5" fmla="*/ 0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08" h="1544">
                  <a:moveTo>
                    <a:pt x="3808" y="1544"/>
                  </a:moveTo>
                  <a:lnTo>
                    <a:pt x="0" y="1544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/>
            </a:p>
          </p:txBody>
        </p:sp>
      </p:grpSp>
      <p:sp>
        <p:nvSpPr>
          <p:cNvPr id="143" name="ZoneTexte 142"/>
          <p:cNvSpPr txBox="1"/>
          <p:nvPr/>
        </p:nvSpPr>
        <p:spPr>
          <a:xfrm>
            <a:off x="35496" y="5606031"/>
            <a:ext cx="13901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latin typeface="+mn-lt"/>
              </a:rPr>
              <a:t>Breakthrough, N</a:t>
            </a:r>
          </a:p>
          <a:p>
            <a:r>
              <a:rPr lang="en-GB" sz="1200" b="1" dirty="0" smtClean="0">
                <a:latin typeface="+mn-lt"/>
              </a:rPr>
              <a:t>Relapse, N</a:t>
            </a:r>
          </a:p>
          <a:p>
            <a:r>
              <a:rPr lang="en-GB" sz="1200" b="1" dirty="0" smtClean="0">
                <a:latin typeface="+mn-lt"/>
              </a:rPr>
              <a:t>LTFU, N</a:t>
            </a:r>
          </a:p>
          <a:p>
            <a:r>
              <a:rPr lang="en-GB" sz="1200" b="1" dirty="0" smtClean="0">
                <a:latin typeface="+mn-lt"/>
              </a:rPr>
              <a:t>Death, N</a:t>
            </a:r>
          </a:p>
        </p:txBody>
      </p:sp>
      <p:sp>
        <p:nvSpPr>
          <p:cNvPr id="144" name="ZoneTexte 143"/>
          <p:cNvSpPr txBox="1"/>
          <p:nvPr/>
        </p:nvSpPr>
        <p:spPr>
          <a:xfrm>
            <a:off x="1467070" y="5606031"/>
            <a:ext cx="346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11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1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3</a:t>
            </a:r>
          </a:p>
        </p:txBody>
      </p:sp>
      <p:sp>
        <p:nvSpPr>
          <p:cNvPr id="145" name="ZoneTexte 144"/>
          <p:cNvSpPr txBox="1"/>
          <p:nvPr/>
        </p:nvSpPr>
        <p:spPr>
          <a:xfrm>
            <a:off x="1923467" y="5606031"/>
            <a:ext cx="269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2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2</a:t>
            </a:r>
          </a:p>
        </p:txBody>
      </p:sp>
      <p:sp>
        <p:nvSpPr>
          <p:cNvPr id="146" name="ZoneTexte 145"/>
          <p:cNvSpPr txBox="1"/>
          <p:nvPr/>
        </p:nvSpPr>
        <p:spPr>
          <a:xfrm>
            <a:off x="2336088" y="5606031"/>
            <a:ext cx="269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1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7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3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2</a:t>
            </a:r>
          </a:p>
        </p:txBody>
      </p:sp>
      <p:sp>
        <p:nvSpPr>
          <p:cNvPr id="147" name="ZoneTexte 146"/>
          <p:cNvSpPr txBox="1"/>
          <p:nvPr/>
        </p:nvSpPr>
        <p:spPr>
          <a:xfrm>
            <a:off x="3038020" y="5606031"/>
            <a:ext cx="235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</p:txBody>
      </p:sp>
      <p:sp>
        <p:nvSpPr>
          <p:cNvPr id="148" name="ZoneTexte 147"/>
          <p:cNvSpPr txBox="1"/>
          <p:nvPr/>
        </p:nvSpPr>
        <p:spPr>
          <a:xfrm>
            <a:off x="3454067" y="5606031"/>
            <a:ext cx="235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</p:txBody>
      </p:sp>
      <p:sp>
        <p:nvSpPr>
          <p:cNvPr id="149" name="ZoneTexte 148"/>
          <p:cNvSpPr txBox="1"/>
          <p:nvPr/>
        </p:nvSpPr>
        <p:spPr>
          <a:xfrm>
            <a:off x="3871811" y="5606031"/>
            <a:ext cx="235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</p:txBody>
      </p:sp>
      <p:sp>
        <p:nvSpPr>
          <p:cNvPr id="153" name="ZoneTexte 152"/>
          <p:cNvSpPr txBox="1"/>
          <p:nvPr/>
        </p:nvSpPr>
        <p:spPr>
          <a:xfrm>
            <a:off x="7485614" y="5606031"/>
            <a:ext cx="2359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</p:txBody>
      </p:sp>
      <p:sp>
        <p:nvSpPr>
          <p:cNvPr id="154" name="ZoneTexte 153"/>
          <p:cNvSpPr txBox="1"/>
          <p:nvPr/>
        </p:nvSpPr>
        <p:spPr>
          <a:xfrm>
            <a:off x="7900255" y="5606031"/>
            <a:ext cx="2359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</p:txBody>
      </p:sp>
      <p:sp>
        <p:nvSpPr>
          <p:cNvPr id="155" name="ZoneTexte 154"/>
          <p:cNvSpPr txBox="1"/>
          <p:nvPr/>
        </p:nvSpPr>
        <p:spPr>
          <a:xfrm>
            <a:off x="8298940" y="5606031"/>
            <a:ext cx="269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1</a:t>
            </a:r>
          </a:p>
        </p:txBody>
      </p:sp>
      <p:sp>
        <p:nvSpPr>
          <p:cNvPr id="156" name="ZoneTexte 155"/>
          <p:cNvSpPr txBox="1"/>
          <p:nvPr/>
        </p:nvSpPr>
        <p:spPr>
          <a:xfrm>
            <a:off x="4540430" y="5606031"/>
            <a:ext cx="235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</p:txBody>
      </p:sp>
      <p:sp>
        <p:nvSpPr>
          <p:cNvPr id="157" name="ZoneTexte 156"/>
          <p:cNvSpPr txBox="1"/>
          <p:nvPr/>
        </p:nvSpPr>
        <p:spPr>
          <a:xfrm>
            <a:off x="4948660" y="5606031"/>
            <a:ext cx="235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</p:txBody>
      </p:sp>
      <p:sp>
        <p:nvSpPr>
          <p:cNvPr id="158" name="ZoneTexte 157"/>
          <p:cNvSpPr txBox="1"/>
          <p:nvPr/>
        </p:nvSpPr>
        <p:spPr>
          <a:xfrm>
            <a:off x="5360308" y="5606031"/>
            <a:ext cx="235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</p:txBody>
      </p:sp>
      <p:sp>
        <p:nvSpPr>
          <p:cNvPr id="159" name="ZoneTexte 158"/>
          <p:cNvSpPr txBox="1"/>
          <p:nvPr/>
        </p:nvSpPr>
        <p:spPr>
          <a:xfrm>
            <a:off x="6011214" y="5606031"/>
            <a:ext cx="269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6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6D9A32"/>
                </a:solidFill>
                <a:latin typeface="+mn-lt"/>
              </a:rPr>
              <a:t>1</a:t>
            </a:r>
          </a:p>
        </p:txBody>
      </p:sp>
      <p:sp>
        <p:nvSpPr>
          <p:cNvPr id="160" name="ZoneTexte 159"/>
          <p:cNvSpPr txBox="1"/>
          <p:nvPr/>
        </p:nvSpPr>
        <p:spPr>
          <a:xfrm>
            <a:off x="6412639" y="5606031"/>
            <a:ext cx="328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1*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1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008080"/>
                </a:solidFill>
                <a:latin typeface="+mn-lt"/>
              </a:rPr>
              <a:t>-</a:t>
            </a:r>
          </a:p>
        </p:txBody>
      </p:sp>
      <p:sp>
        <p:nvSpPr>
          <p:cNvPr id="161" name="ZoneTexte 160"/>
          <p:cNvSpPr txBox="1"/>
          <p:nvPr/>
        </p:nvSpPr>
        <p:spPr>
          <a:xfrm>
            <a:off x="6842974" y="5606031"/>
            <a:ext cx="269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1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4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-</a:t>
            </a:r>
          </a:p>
          <a:p>
            <a:pPr algn="ctr"/>
            <a:r>
              <a:rPr lang="en-GB" sz="1200" b="1" smtClean="0">
                <a:solidFill>
                  <a:srgbClr val="214B79"/>
                </a:solidFill>
                <a:latin typeface="+mn-lt"/>
              </a:rPr>
              <a:t>1</a:t>
            </a:r>
          </a:p>
        </p:txBody>
      </p:sp>
      <p:sp>
        <p:nvSpPr>
          <p:cNvPr id="162" name="ZoneTexte 161"/>
          <p:cNvSpPr txBox="1"/>
          <p:nvPr/>
        </p:nvSpPr>
        <p:spPr>
          <a:xfrm>
            <a:off x="1414759" y="6381328"/>
            <a:ext cx="53174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latin typeface="+mn-lt"/>
              </a:rPr>
              <a:t>*Patient with non-detectable drug levels at time of </a:t>
            </a:r>
            <a:r>
              <a:rPr lang="en-GB" sz="1000" dirty="0" err="1" smtClean="0">
                <a:latin typeface="+mn-lt"/>
              </a:rPr>
              <a:t>virological</a:t>
            </a:r>
            <a:r>
              <a:rPr lang="en-GB" sz="1000" dirty="0" smtClean="0">
                <a:latin typeface="+mn-lt"/>
              </a:rPr>
              <a:t> failure, LTFU, lost to follow-up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7536699" y="4345359"/>
            <a:ext cx="275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4</a:t>
            </a:r>
            <a:endParaRPr lang="en-GB" sz="14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59346" y="1844824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%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9726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Curry MP. N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 Med 2015; 373: 2618-28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ASTRAL-4 Study: SOF/VEL in patients </a:t>
            </a:r>
            <a:br>
              <a:rPr lang="en-GB" sz="2800" dirty="0" smtClean="0"/>
            </a:br>
            <a:r>
              <a:rPr lang="en-GB" sz="2800" dirty="0" smtClean="0"/>
              <a:t>with decompensated liver disease</a:t>
            </a:r>
            <a:endParaRPr lang="en-GB" sz="28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555733"/>
              </p:ext>
            </p:extLst>
          </p:nvPr>
        </p:nvGraphicFramePr>
        <p:xfrm>
          <a:off x="179512" y="1501707"/>
          <a:ext cx="8712967" cy="5091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203"/>
                <a:gridCol w="976997"/>
                <a:gridCol w="720080"/>
                <a:gridCol w="288032"/>
                <a:gridCol w="360040"/>
                <a:gridCol w="432048"/>
                <a:gridCol w="1008112"/>
                <a:gridCol w="1440160"/>
                <a:gridCol w="1493297"/>
                <a:gridCol w="1170998"/>
              </a:tblGrid>
              <a:tr h="121794"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Group</a:t>
                      </a:r>
                      <a:endParaRPr lang="en-GB" sz="1050" b="1" noProof="0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Type of</a:t>
                      </a: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dirty="0" err="1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virologic</a:t>
                      </a:r>
                      <a:r>
                        <a:rPr lang="en-GB" sz="1050" b="1" baseline="0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GB" sz="1050" b="1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failure</a:t>
                      </a:r>
                      <a:endParaRPr lang="en-GB" sz="1050" b="1" noProof="0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Age,</a:t>
                      </a:r>
                      <a:r>
                        <a:rPr lang="en-GB" sz="1050" b="1" baseline="0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sex, r</a:t>
                      </a:r>
                      <a:r>
                        <a:rPr lang="en-GB" sz="1050" b="1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ace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GT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IL28B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HCV</a:t>
                      </a: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RNA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Time</a:t>
                      </a:r>
                      <a:r>
                        <a:rPr lang="en-GB" sz="1050" b="1" baseline="0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of </a:t>
                      </a: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baseline="0" noProof="0" dirty="0" err="1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virologic</a:t>
                      </a:r>
                      <a:r>
                        <a:rPr lang="en-GB" sz="1050" b="1" baseline="0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failure</a:t>
                      </a:r>
                      <a:endParaRPr lang="en-GB" sz="1050" b="1" noProof="0" dirty="0" smtClean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NS5A RAVs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NS5B RAVs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12179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200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Pre-treatment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Post-treatment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GB" sz="1050" b="1" noProof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Post-treatment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107590">
                <a:tc rowSpan="1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GB" sz="1100" b="1" noProof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  <a:t>SOF/VEL</a:t>
                      </a:r>
                      <a:br>
                        <a:rPr lang="en-GB" sz="1100" b="1" noProof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en-GB" sz="1100" b="1" noProof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  <a:t>12W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9A32"/>
                    </a:solidFill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55,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F,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5.9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 W12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L320I (1%)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58, M, white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5.1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 W12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M28V (6%)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57, M, white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6.2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 W4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(5%)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56,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CC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6.5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 W12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62,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6.2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 W4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60,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b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lack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1b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 W4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(80%)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L31M (50%), L31V (50%),</a:t>
                      </a:r>
                      <a:b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57,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TT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5.6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 W4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48,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6.3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57,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6.5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PT12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Y93N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57,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6.0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59, M, black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1b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TT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6.1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PT12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L31I (8%), L31M (3%),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(60%)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L31M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(90%), L31V (10%),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L159F (14%)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S282T</a:t>
                      </a:r>
                      <a:r>
                        <a:rPr lang="en-GB" sz="900" b="0" baseline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(4%)</a:t>
                      </a:r>
                      <a:endParaRPr lang="en-GB" sz="900" b="0" noProof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GB" sz="1100" b="1" noProof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  <a:t>SOF/VEL</a:t>
                      </a:r>
                      <a:br>
                        <a:rPr lang="en-GB" sz="1100" b="1" noProof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en-GB" sz="1100" b="1" noProof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  <a:t>+ RBV</a:t>
                      </a:r>
                      <a:br>
                        <a:rPr lang="en-GB" sz="1100" b="1" noProof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en-GB" sz="1100" b="1" noProof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  <a:t>12W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A8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59,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PT12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48,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5.9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Breakthrough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56,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TT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5.9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W</a:t>
                      </a:r>
                      <a:r>
                        <a:rPr lang="en-GB" sz="900" b="0" baseline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(3%)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N142T (3%)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E237G (2%)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GB" sz="1100" b="1" noProof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  <a:t>SOF/VEL</a:t>
                      </a:r>
                      <a:br>
                        <a:rPr lang="en-GB" sz="1100" b="1" noProof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en-GB" sz="1100" b="1" noProof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  <a:t>24W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4B79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61,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M, b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lack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6.3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6.2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57,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6.3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60,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6.9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Q30H (65%),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(57%),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Y93N (1%)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Q30H (&gt; 99%),</a:t>
                      </a:r>
                      <a:b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L159F (96%)</a:t>
                      </a:r>
                      <a:b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S282T (3%)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51,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1b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TT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5.4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PT12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L31M (&gt; 99%)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L31M (98%),</a:t>
                      </a:r>
                      <a:r>
                        <a:rPr lang="en-GB" sz="900" b="0" baseline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L31V (2%),</a:t>
                      </a:r>
                      <a:b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62,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5.5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PT12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Q30R (95%), H58D (95%),</a:t>
                      </a:r>
                      <a:b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Y93N (4%)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3045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53,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F,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CC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6.0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PT4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M28T (2%),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(&gt; 99%)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2813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endParaRPr lang="en-US" sz="1200" b="0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Breakthrough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52,</a:t>
                      </a:r>
                      <a:r>
                        <a:rPr lang="en-GB" sz="900" b="0" baseline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M, w</a:t>
                      </a: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hite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3a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CT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5.3</a:t>
                      </a:r>
                      <a:endParaRPr lang="en-GB" sz="900" b="0" noProof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W12</a:t>
                      </a:r>
                      <a:endParaRPr lang="en-GB" sz="900" b="0" noProof="0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None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Y93H (98%)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noProof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E237G (2%)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485024" y="1124744"/>
            <a:ext cx="61800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 of patients with </a:t>
            </a:r>
            <a:r>
              <a:rPr lang="en-GB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</a:t>
            </a:r>
            <a:endParaRPr lang="en-GB" sz="2400" b="1" baseline="-2500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19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5941535" y="6565900"/>
            <a:ext cx="3194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Curry MP. N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 Med 2015; 373: 2618-28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1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4" name="Titr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ASTRAL-4 Study: SOF/VEL in patients </a:t>
            </a:r>
            <a:br>
              <a:rPr lang="en-GB" sz="2800" smtClean="0"/>
            </a:br>
            <a:r>
              <a:rPr lang="en-GB" sz="2800" smtClean="0"/>
              <a:t>with decompensated liver disease</a:t>
            </a:r>
            <a:endParaRPr lang="en-GB" sz="2800"/>
          </a:p>
        </p:txBody>
      </p:sp>
      <p:sp>
        <p:nvSpPr>
          <p:cNvPr id="17" name="Rectangle 16"/>
          <p:cNvSpPr/>
          <p:nvPr/>
        </p:nvSpPr>
        <p:spPr>
          <a:xfrm>
            <a:off x="646777" y="1218431"/>
            <a:ext cx="7856538" cy="4103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ts val="2400"/>
              </a:lnSpc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CPT score change : baseline to follow-up W12 (% of patients)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78" name="Groupe 77"/>
          <p:cNvGrpSpPr/>
          <p:nvPr/>
        </p:nvGrpSpPr>
        <p:grpSpPr>
          <a:xfrm>
            <a:off x="225610" y="1772816"/>
            <a:ext cx="8522854" cy="4236755"/>
            <a:chOff x="225610" y="1772816"/>
            <a:chExt cx="8522854" cy="4236755"/>
          </a:xfrm>
        </p:grpSpPr>
        <p:sp>
          <p:nvSpPr>
            <p:cNvPr id="4" name="ZoneTexte 3"/>
            <p:cNvSpPr txBox="1"/>
            <p:nvPr/>
          </p:nvSpPr>
          <p:spPr>
            <a:xfrm>
              <a:off x="5999929" y="1860245"/>
              <a:ext cx="629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mtClean="0">
                  <a:solidFill>
                    <a:schemeClr val="bg1"/>
                  </a:solidFill>
                </a:rPr>
                <a:t>11%</a:t>
              </a: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 flipH="1">
              <a:off x="859212" y="3010832"/>
              <a:ext cx="87118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 flipH="1">
              <a:off x="859212" y="2459724"/>
              <a:ext cx="87118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 flipH="1">
              <a:off x="859212" y="3579017"/>
              <a:ext cx="87118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H="1">
              <a:off x="859212" y="4171141"/>
              <a:ext cx="87118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 flipH="1">
              <a:off x="859212" y="5326876"/>
              <a:ext cx="87118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 flipH="1">
              <a:off x="859212" y="4752786"/>
              <a:ext cx="87118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 flipH="1">
              <a:off x="859212" y="1887619"/>
              <a:ext cx="87118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5021803" y="2841659"/>
              <a:ext cx="414293" cy="2483251"/>
            </a:xfrm>
            <a:prstGeom prst="rect">
              <a:avLst/>
            </a:prstGeom>
            <a:solidFill>
              <a:srgbClr val="FF66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Rectangle 17"/>
            <p:cNvSpPr>
              <a:spLocks noChangeArrowheads="1"/>
            </p:cNvSpPr>
            <p:nvPr/>
          </p:nvSpPr>
          <p:spPr bwMode="auto">
            <a:xfrm>
              <a:off x="4236984" y="3490641"/>
              <a:ext cx="412357" cy="1834270"/>
            </a:xfrm>
            <a:prstGeom prst="rect">
              <a:avLst/>
            </a:prstGeom>
            <a:solidFill>
              <a:srgbClr val="0066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18"/>
            <p:cNvSpPr>
              <a:spLocks noChangeArrowheads="1"/>
            </p:cNvSpPr>
            <p:nvPr/>
          </p:nvSpPr>
          <p:spPr bwMode="auto">
            <a:xfrm>
              <a:off x="2671858" y="5207078"/>
              <a:ext cx="412357" cy="117833"/>
            </a:xfrm>
            <a:prstGeom prst="rect">
              <a:avLst/>
            </a:prstGeom>
            <a:solidFill>
              <a:srgbClr val="0066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19"/>
            <p:cNvSpPr>
              <a:spLocks noChangeArrowheads="1"/>
            </p:cNvSpPr>
            <p:nvPr/>
          </p:nvSpPr>
          <p:spPr bwMode="auto">
            <a:xfrm>
              <a:off x="1162072" y="5299381"/>
              <a:ext cx="414293" cy="25531"/>
            </a:xfrm>
            <a:prstGeom prst="rect">
              <a:avLst/>
            </a:prstGeom>
            <a:solidFill>
              <a:srgbClr val="0066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tangle 20"/>
            <p:cNvSpPr>
              <a:spLocks noChangeArrowheads="1"/>
            </p:cNvSpPr>
            <p:nvPr/>
          </p:nvSpPr>
          <p:spPr bwMode="auto">
            <a:xfrm>
              <a:off x="3463946" y="4621246"/>
              <a:ext cx="412357" cy="703664"/>
            </a:xfrm>
            <a:prstGeom prst="rect">
              <a:avLst/>
            </a:prstGeom>
            <a:solidFill>
              <a:srgbClr val="0066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21"/>
            <p:cNvSpPr>
              <a:spLocks noChangeArrowheads="1"/>
            </p:cNvSpPr>
            <p:nvPr/>
          </p:nvSpPr>
          <p:spPr bwMode="auto">
            <a:xfrm>
              <a:off x="1927395" y="5299381"/>
              <a:ext cx="412357" cy="25531"/>
            </a:xfrm>
            <a:prstGeom prst="rect">
              <a:avLst/>
            </a:prstGeom>
            <a:solidFill>
              <a:srgbClr val="0066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2"/>
            <p:cNvSpPr>
              <a:spLocks noChangeArrowheads="1"/>
            </p:cNvSpPr>
            <p:nvPr/>
          </p:nvSpPr>
          <p:spPr bwMode="auto">
            <a:xfrm>
              <a:off x="7398067" y="5299381"/>
              <a:ext cx="414293" cy="25531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23"/>
            <p:cNvSpPr>
              <a:spLocks noChangeArrowheads="1"/>
            </p:cNvSpPr>
            <p:nvPr/>
          </p:nvSpPr>
          <p:spPr bwMode="auto">
            <a:xfrm>
              <a:off x="8174977" y="5299381"/>
              <a:ext cx="410421" cy="25531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5823416" y="4908584"/>
              <a:ext cx="414293" cy="416327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6596454" y="5232610"/>
              <a:ext cx="414293" cy="92303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5769970" y="1988840"/>
              <a:ext cx="2859679" cy="307777"/>
            </a:xfrm>
            <a:prstGeom prst="rect">
              <a:avLst/>
            </a:prstGeom>
            <a:solidFill>
              <a:srgbClr val="FFCDCD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11% Worsened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123928" y="1988840"/>
              <a:ext cx="3601367" cy="307777"/>
            </a:xfrm>
            <a:prstGeom prst="rect">
              <a:avLst/>
            </a:prstGeom>
            <a:solidFill>
              <a:srgbClr val="CCEC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47% Improved</a:t>
              </a:r>
            </a:p>
          </p:txBody>
        </p:sp>
        <p:sp>
          <p:nvSpPr>
            <p:cNvPr id="37" name="Freeform 8"/>
            <p:cNvSpPr>
              <a:spLocks/>
            </p:cNvSpPr>
            <p:nvPr/>
          </p:nvSpPr>
          <p:spPr bwMode="auto">
            <a:xfrm>
              <a:off x="946330" y="1807592"/>
              <a:ext cx="7802134" cy="3519284"/>
            </a:xfrm>
            <a:custGeom>
              <a:avLst/>
              <a:gdLst>
                <a:gd name="T0" fmla="*/ 3526 w 3526"/>
                <a:gd name="T1" fmla="*/ 1792 h 1792"/>
                <a:gd name="T2" fmla="*/ 0 w 3526"/>
                <a:gd name="T3" fmla="*/ 1792 h 1792"/>
                <a:gd name="T4" fmla="*/ 0 w 3526"/>
                <a:gd name="T5" fmla="*/ 0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26" h="1792">
                  <a:moveTo>
                    <a:pt x="3526" y="1792"/>
                  </a:moveTo>
                  <a:lnTo>
                    <a:pt x="0" y="179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716440" y="5207549"/>
              <a:ext cx="849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628460" y="465249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10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40" name="Rectangle 42"/>
            <p:cNvSpPr>
              <a:spLocks noChangeArrowheads="1"/>
            </p:cNvSpPr>
            <p:nvPr/>
          </p:nvSpPr>
          <p:spPr bwMode="auto">
            <a:xfrm>
              <a:off x="628460" y="404564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20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41" name="Rectangle 44"/>
            <p:cNvSpPr>
              <a:spLocks noChangeArrowheads="1"/>
            </p:cNvSpPr>
            <p:nvPr/>
          </p:nvSpPr>
          <p:spPr bwMode="auto">
            <a:xfrm>
              <a:off x="628460" y="2919237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40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42" name="Rectangle 46"/>
            <p:cNvSpPr>
              <a:spLocks noChangeArrowheads="1"/>
            </p:cNvSpPr>
            <p:nvPr/>
          </p:nvSpPr>
          <p:spPr bwMode="auto">
            <a:xfrm>
              <a:off x="628460" y="2375001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50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43" name="Rectangle 48"/>
            <p:cNvSpPr>
              <a:spLocks noChangeArrowheads="1"/>
            </p:cNvSpPr>
            <p:nvPr/>
          </p:nvSpPr>
          <p:spPr bwMode="auto">
            <a:xfrm>
              <a:off x="631481" y="177281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60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628460" y="3490641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30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46" name="Rectangle 44"/>
            <p:cNvSpPr>
              <a:spLocks noChangeArrowheads="1"/>
            </p:cNvSpPr>
            <p:nvPr/>
          </p:nvSpPr>
          <p:spPr bwMode="auto">
            <a:xfrm>
              <a:off x="1242582" y="5026633"/>
              <a:ext cx="25327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6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&lt; 1</a:t>
              </a:r>
              <a:endParaRPr lang="en-GB" altLang="fr-FR" sz="16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2026160" y="5026633"/>
              <a:ext cx="25327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6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&lt; 1</a:t>
              </a:r>
              <a:endParaRPr lang="en-GB" altLang="fr-FR" sz="16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2826181" y="4955842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6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2</a:t>
              </a:r>
              <a:endParaRPr lang="en-GB" altLang="fr-FR" sz="16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3549095" y="4348571"/>
              <a:ext cx="2083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6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12</a:t>
              </a:r>
              <a:endParaRPr lang="en-GB" altLang="fr-FR" sz="16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0" name="Rectangle 44"/>
            <p:cNvSpPr>
              <a:spLocks noChangeArrowheads="1"/>
            </p:cNvSpPr>
            <p:nvPr/>
          </p:nvSpPr>
          <p:spPr bwMode="auto">
            <a:xfrm>
              <a:off x="4344625" y="3222752"/>
              <a:ext cx="2083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6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32</a:t>
              </a:r>
              <a:endParaRPr lang="en-GB" altLang="fr-FR" sz="16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" name="Rectangle 44"/>
            <p:cNvSpPr>
              <a:spLocks noChangeArrowheads="1"/>
            </p:cNvSpPr>
            <p:nvPr/>
          </p:nvSpPr>
          <p:spPr bwMode="auto">
            <a:xfrm>
              <a:off x="5120961" y="2527888"/>
              <a:ext cx="2083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6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42</a:t>
              </a:r>
              <a:endParaRPr lang="en-GB" altLang="fr-FR" sz="16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2" name="Rectangle 44"/>
            <p:cNvSpPr>
              <a:spLocks noChangeArrowheads="1"/>
            </p:cNvSpPr>
            <p:nvPr/>
          </p:nvSpPr>
          <p:spPr bwMode="auto">
            <a:xfrm>
              <a:off x="5955780" y="4623225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6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8</a:t>
              </a:r>
              <a:endParaRPr lang="en-GB" altLang="fr-FR" sz="16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3" name="Rectangle 44"/>
            <p:cNvSpPr>
              <a:spLocks noChangeArrowheads="1"/>
            </p:cNvSpPr>
            <p:nvPr/>
          </p:nvSpPr>
          <p:spPr bwMode="auto">
            <a:xfrm>
              <a:off x="6747881" y="4955842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6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2</a:t>
              </a:r>
              <a:endParaRPr lang="en-GB" altLang="fr-FR" sz="16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4" name="Rectangle 44"/>
            <p:cNvSpPr>
              <a:spLocks noChangeArrowheads="1"/>
            </p:cNvSpPr>
            <p:nvPr/>
          </p:nvSpPr>
          <p:spPr bwMode="auto">
            <a:xfrm>
              <a:off x="7463508" y="5026633"/>
              <a:ext cx="25327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6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&lt; 1</a:t>
              </a:r>
              <a:endParaRPr lang="en-GB" altLang="fr-FR" sz="16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5" name="Rectangle 44"/>
            <p:cNvSpPr>
              <a:spLocks noChangeArrowheads="1"/>
            </p:cNvSpPr>
            <p:nvPr/>
          </p:nvSpPr>
          <p:spPr bwMode="auto">
            <a:xfrm>
              <a:off x="8253550" y="5026633"/>
              <a:ext cx="25327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6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&lt; 1</a:t>
              </a:r>
              <a:endParaRPr lang="en-GB" altLang="fr-FR" sz="16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6" name="Rectangle 44"/>
            <p:cNvSpPr>
              <a:spLocks noChangeArrowheads="1"/>
            </p:cNvSpPr>
            <p:nvPr/>
          </p:nvSpPr>
          <p:spPr bwMode="auto">
            <a:xfrm>
              <a:off x="1326739" y="5424386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latin typeface="+mn-lt"/>
                </a:rPr>
                <a:t>1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2110317" y="5424386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latin typeface="+mn-lt"/>
                </a:rPr>
                <a:t>1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58" name="Rectangle 44"/>
            <p:cNvSpPr>
              <a:spLocks noChangeArrowheads="1"/>
            </p:cNvSpPr>
            <p:nvPr/>
          </p:nvSpPr>
          <p:spPr bwMode="auto">
            <a:xfrm>
              <a:off x="2835798" y="5424386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latin typeface="+mn-lt"/>
                </a:rPr>
                <a:t>5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59" name="Rectangle 44"/>
            <p:cNvSpPr>
              <a:spLocks noChangeArrowheads="1"/>
            </p:cNvSpPr>
            <p:nvPr/>
          </p:nvSpPr>
          <p:spPr bwMode="auto">
            <a:xfrm>
              <a:off x="3568331" y="542438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latin typeface="+mn-lt"/>
                </a:rPr>
                <a:t>31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60" name="Rectangle 44"/>
            <p:cNvSpPr>
              <a:spLocks noChangeArrowheads="1"/>
            </p:cNvSpPr>
            <p:nvPr/>
          </p:nvSpPr>
          <p:spPr bwMode="auto">
            <a:xfrm>
              <a:off x="4363861" y="542438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latin typeface="+mn-lt"/>
                </a:rPr>
                <a:t>79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61" name="Rectangle 44"/>
            <p:cNvSpPr>
              <a:spLocks noChangeArrowheads="1"/>
            </p:cNvSpPr>
            <p:nvPr/>
          </p:nvSpPr>
          <p:spPr bwMode="auto">
            <a:xfrm>
              <a:off x="5097717" y="5424386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latin typeface="+mn-lt"/>
                </a:rPr>
                <a:t>106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62" name="Rectangle 44"/>
            <p:cNvSpPr>
              <a:spLocks noChangeArrowheads="1"/>
            </p:cNvSpPr>
            <p:nvPr/>
          </p:nvSpPr>
          <p:spPr bwMode="auto">
            <a:xfrm>
              <a:off x="5922918" y="542438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latin typeface="+mn-lt"/>
                </a:rPr>
                <a:t>21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63" name="Rectangle 44"/>
            <p:cNvSpPr>
              <a:spLocks noChangeArrowheads="1"/>
            </p:cNvSpPr>
            <p:nvPr/>
          </p:nvSpPr>
          <p:spPr bwMode="auto">
            <a:xfrm>
              <a:off x="6757499" y="5424386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latin typeface="+mn-lt"/>
                </a:rPr>
                <a:t>4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64" name="Rectangle 44"/>
            <p:cNvSpPr>
              <a:spLocks noChangeArrowheads="1"/>
            </p:cNvSpPr>
            <p:nvPr/>
          </p:nvSpPr>
          <p:spPr bwMode="auto">
            <a:xfrm>
              <a:off x="7547665" y="5424386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latin typeface="+mn-lt"/>
                </a:rPr>
                <a:t>1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65" name="Rectangle 44"/>
            <p:cNvSpPr>
              <a:spLocks noChangeArrowheads="1"/>
            </p:cNvSpPr>
            <p:nvPr/>
          </p:nvSpPr>
          <p:spPr bwMode="auto">
            <a:xfrm>
              <a:off x="8337707" y="5424386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latin typeface="+mn-lt"/>
                </a:rPr>
                <a:t>1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1289869" y="5671016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400" b="1" smtClean="0">
                  <a:solidFill>
                    <a:srgbClr val="0066FF"/>
                  </a:solidFill>
                  <a:latin typeface="+mn-lt"/>
                </a:rPr>
                <a:t>-5</a:t>
              </a:r>
              <a:endParaRPr lang="en-GB" altLang="fr-FR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67" name="Rectangle 44"/>
            <p:cNvSpPr>
              <a:spLocks noChangeArrowheads="1"/>
            </p:cNvSpPr>
            <p:nvPr/>
          </p:nvSpPr>
          <p:spPr bwMode="auto">
            <a:xfrm>
              <a:off x="2073447" y="5671016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400" b="1" smtClean="0">
                  <a:solidFill>
                    <a:srgbClr val="0066FF"/>
                  </a:solidFill>
                  <a:latin typeface="+mn-lt"/>
                </a:rPr>
                <a:t>-4</a:t>
              </a:r>
              <a:endParaRPr lang="en-GB" altLang="fr-FR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68" name="Rectangle 44"/>
            <p:cNvSpPr>
              <a:spLocks noChangeArrowheads="1"/>
            </p:cNvSpPr>
            <p:nvPr/>
          </p:nvSpPr>
          <p:spPr bwMode="auto">
            <a:xfrm>
              <a:off x="2798929" y="5671016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400" b="1" smtClean="0">
                  <a:solidFill>
                    <a:srgbClr val="0066FF"/>
                  </a:solidFill>
                  <a:latin typeface="+mn-lt"/>
                </a:rPr>
                <a:t>-3</a:t>
              </a:r>
              <a:endParaRPr lang="en-GB" altLang="fr-FR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69" name="Rectangle 44"/>
            <p:cNvSpPr>
              <a:spLocks noChangeArrowheads="1"/>
            </p:cNvSpPr>
            <p:nvPr/>
          </p:nvSpPr>
          <p:spPr bwMode="auto">
            <a:xfrm>
              <a:off x="3573941" y="5671016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400" b="1" smtClean="0">
                  <a:solidFill>
                    <a:srgbClr val="0066FF"/>
                  </a:solidFill>
                  <a:latin typeface="+mn-lt"/>
                </a:rPr>
                <a:t>-2</a:t>
              </a:r>
              <a:endParaRPr lang="en-GB" altLang="fr-FR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70" name="Rectangle 44"/>
            <p:cNvSpPr>
              <a:spLocks noChangeArrowheads="1"/>
            </p:cNvSpPr>
            <p:nvPr/>
          </p:nvSpPr>
          <p:spPr bwMode="auto">
            <a:xfrm>
              <a:off x="4369471" y="5671016"/>
              <a:ext cx="1586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400" b="1" smtClean="0">
                  <a:solidFill>
                    <a:srgbClr val="0066FF"/>
                  </a:solidFill>
                  <a:latin typeface="+mn-lt"/>
                </a:rPr>
                <a:t>-1</a:t>
              </a:r>
              <a:endParaRPr lang="en-GB" altLang="fr-FR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71" name="Rectangle 44"/>
            <p:cNvSpPr>
              <a:spLocks noChangeArrowheads="1"/>
            </p:cNvSpPr>
            <p:nvPr/>
          </p:nvSpPr>
          <p:spPr bwMode="auto">
            <a:xfrm>
              <a:off x="5175463" y="5671016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400" b="1" smtClean="0">
                  <a:solidFill>
                    <a:srgbClr val="FF6600"/>
                  </a:solidFill>
                  <a:latin typeface="+mn-lt"/>
                </a:rPr>
                <a:t>0</a:t>
              </a:r>
              <a:endParaRPr lang="en-GB" altLang="fr-FR" b="1">
                <a:solidFill>
                  <a:srgbClr val="FF6600"/>
                </a:solidFill>
                <a:latin typeface="+mn-lt"/>
              </a:endParaRPr>
            </a:p>
          </p:txBody>
        </p:sp>
        <p:sp>
          <p:nvSpPr>
            <p:cNvPr id="72" name="Rectangle 44"/>
            <p:cNvSpPr>
              <a:spLocks noChangeArrowheads="1"/>
            </p:cNvSpPr>
            <p:nvPr/>
          </p:nvSpPr>
          <p:spPr bwMode="auto">
            <a:xfrm>
              <a:off x="5958184" y="5671016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400" b="1" smtClean="0">
                  <a:solidFill>
                    <a:srgbClr val="C00000"/>
                  </a:solidFill>
                  <a:latin typeface="+mn-lt"/>
                </a:rPr>
                <a:t>1</a:t>
              </a:r>
              <a:endParaRPr lang="en-GB" altLang="fr-FR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73" name="Rectangle 44"/>
            <p:cNvSpPr>
              <a:spLocks noChangeArrowheads="1"/>
            </p:cNvSpPr>
            <p:nvPr/>
          </p:nvSpPr>
          <p:spPr bwMode="auto">
            <a:xfrm>
              <a:off x="6750285" y="5671016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400" b="1" smtClean="0">
                  <a:solidFill>
                    <a:srgbClr val="C00000"/>
                  </a:solidFill>
                  <a:latin typeface="+mn-lt"/>
                </a:rPr>
                <a:t>2</a:t>
              </a:r>
              <a:endParaRPr lang="en-GB" altLang="fr-FR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74" name="Rectangle 44"/>
            <p:cNvSpPr>
              <a:spLocks noChangeArrowheads="1"/>
            </p:cNvSpPr>
            <p:nvPr/>
          </p:nvSpPr>
          <p:spPr bwMode="auto">
            <a:xfrm>
              <a:off x="7540452" y="5671016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400" b="1" smtClean="0">
                  <a:solidFill>
                    <a:srgbClr val="C00000"/>
                  </a:solidFill>
                  <a:latin typeface="+mn-lt"/>
                </a:rPr>
                <a:t>4</a:t>
              </a:r>
              <a:endParaRPr lang="en-GB" altLang="fr-FR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75" name="Rectangle 44"/>
            <p:cNvSpPr>
              <a:spLocks noChangeArrowheads="1"/>
            </p:cNvSpPr>
            <p:nvPr/>
          </p:nvSpPr>
          <p:spPr bwMode="auto">
            <a:xfrm>
              <a:off x="8330494" y="5671016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400" b="1" smtClean="0">
                  <a:solidFill>
                    <a:srgbClr val="C00000"/>
                  </a:solidFill>
                  <a:latin typeface="+mn-lt"/>
                </a:rPr>
                <a:t>5</a:t>
              </a:r>
              <a:endParaRPr lang="en-GB" altLang="fr-FR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225610" y="5547906"/>
              <a:ext cx="9444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b="1" smtClean="0">
                  <a:latin typeface="+mn-lt"/>
                </a:rPr>
                <a:t>Change in</a:t>
              </a:r>
              <a:br>
                <a:rPr lang="en-GB" sz="1200" b="1" smtClean="0">
                  <a:latin typeface="+mn-lt"/>
                </a:rPr>
              </a:br>
              <a:r>
                <a:rPr lang="en-GB" sz="1200" b="1" smtClean="0">
                  <a:latin typeface="+mn-lt"/>
                </a:rPr>
                <a:t>CPT score</a:t>
              </a: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659357" y="5358087"/>
              <a:ext cx="4283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200" b="1" dirty="0" smtClean="0">
                  <a:latin typeface="+mn-lt"/>
                </a:rPr>
                <a:t>N =</a:t>
              </a:r>
            </a:p>
          </p:txBody>
        </p:sp>
      </p:grpSp>
      <p:sp>
        <p:nvSpPr>
          <p:cNvPr id="80" name="ZoneTexte 79"/>
          <p:cNvSpPr txBox="1"/>
          <p:nvPr/>
        </p:nvSpPr>
        <p:spPr>
          <a:xfrm>
            <a:off x="1016483" y="6176337"/>
            <a:ext cx="4722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+mn-lt"/>
              </a:rPr>
              <a:t>17/267patients had no follow-up W12 assessment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755576" y="1556792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%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3036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ASTRAL-4 Study: SOF/VEL in patients </a:t>
            </a:r>
            <a:br>
              <a:rPr lang="en-GB" sz="2800" smtClean="0"/>
            </a:br>
            <a:r>
              <a:rPr lang="en-GB" sz="2800" smtClean="0"/>
              <a:t>with decompensated liver disease</a:t>
            </a:r>
            <a:endParaRPr lang="en-GB" sz="2800"/>
          </a:p>
        </p:txBody>
      </p:sp>
      <p:sp>
        <p:nvSpPr>
          <p:cNvPr id="26" name="Rectangle 25"/>
          <p:cNvSpPr/>
          <p:nvPr/>
        </p:nvSpPr>
        <p:spPr>
          <a:xfrm>
            <a:off x="890158" y="1290439"/>
            <a:ext cx="7369776" cy="4103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MELD change: baseline to follow-up W12 (% of patients)</a:t>
            </a:r>
            <a:endParaRPr lang="en-GB" sz="2400" b="1" baseline="-25000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95" name="Groupe 194"/>
          <p:cNvGrpSpPr/>
          <p:nvPr/>
        </p:nvGrpSpPr>
        <p:grpSpPr>
          <a:xfrm>
            <a:off x="271683" y="1772816"/>
            <a:ext cx="8321454" cy="2229730"/>
            <a:chOff x="271683" y="1890522"/>
            <a:chExt cx="8321454" cy="2229730"/>
          </a:xfrm>
        </p:grpSpPr>
        <p:sp>
          <p:nvSpPr>
            <p:cNvPr id="28" name="Line 9"/>
            <p:cNvSpPr>
              <a:spLocks noChangeShapeType="1"/>
            </p:cNvSpPr>
            <p:nvPr/>
          </p:nvSpPr>
          <p:spPr bwMode="auto">
            <a:xfrm flipH="1">
              <a:off x="1581665" y="2376018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 flipH="1">
              <a:off x="1581665" y="2051217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 flipH="1">
              <a:off x="1581665" y="2710885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>
              <a:off x="1581665" y="3050335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 flipH="1">
              <a:off x="1581665" y="3716241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 flipH="1">
              <a:off x="1581665" y="3383609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1659090" y="2051685"/>
              <a:ext cx="6934047" cy="1664556"/>
            </a:xfrm>
            <a:custGeom>
              <a:avLst/>
              <a:gdLst>
                <a:gd name="T0" fmla="*/ 3526 w 3526"/>
                <a:gd name="T1" fmla="*/ 1792 h 1792"/>
                <a:gd name="T2" fmla="*/ 0 w 3526"/>
                <a:gd name="T3" fmla="*/ 1792 h 1792"/>
                <a:gd name="T4" fmla="*/ 0 w 3526"/>
                <a:gd name="T5" fmla="*/ 0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26" h="1792">
                  <a:moveTo>
                    <a:pt x="3526" y="1792"/>
                  </a:moveTo>
                  <a:lnTo>
                    <a:pt x="0" y="179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1445324" y="3626864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36" name="Rectangle 40"/>
            <p:cNvSpPr>
              <a:spLocks noChangeArrowheads="1"/>
            </p:cNvSpPr>
            <p:nvPr/>
          </p:nvSpPr>
          <p:spPr bwMode="auto">
            <a:xfrm>
              <a:off x="1357681" y="3300115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10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37" name="Rectangle 42"/>
            <p:cNvSpPr>
              <a:spLocks noChangeArrowheads="1"/>
            </p:cNvSpPr>
            <p:nvPr/>
          </p:nvSpPr>
          <p:spPr bwMode="auto">
            <a:xfrm>
              <a:off x="1357681" y="296761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20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38" name="Rectangle 44"/>
            <p:cNvSpPr>
              <a:spLocks noChangeArrowheads="1"/>
            </p:cNvSpPr>
            <p:nvPr/>
          </p:nvSpPr>
          <p:spPr bwMode="auto">
            <a:xfrm>
              <a:off x="1357681" y="2291556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40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39" name="Rectangle 46"/>
            <p:cNvSpPr>
              <a:spLocks noChangeArrowheads="1"/>
            </p:cNvSpPr>
            <p:nvPr/>
          </p:nvSpPr>
          <p:spPr bwMode="auto">
            <a:xfrm>
              <a:off x="1357681" y="196253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50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1357681" y="262472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30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271683" y="1890522"/>
              <a:ext cx="91594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400" b="1" dirty="0" smtClean="0">
                  <a:latin typeface="+mn-lt"/>
                </a:rPr>
                <a:t>Baseline</a:t>
              </a:r>
              <a:br>
                <a:rPr lang="en-GB" altLang="fr-FR" sz="1400" b="1" dirty="0" smtClean="0">
                  <a:latin typeface="+mn-lt"/>
                </a:rPr>
              </a:br>
              <a:r>
                <a:rPr lang="en-GB" altLang="fr-FR" sz="1400" b="1" dirty="0" smtClean="0">
                  <a:latin typeface="+mn-lt"/>
                </a:rPr>
                <a:t>MELD &lt; 15</a:t>
              </a:r>
              <a:br>
                <a:rPr lang="en-GB" altLang="fr-FR" sz="1400" b="1" dirty="0" smtClean="0">
                  <a:latin typeface="+mn-lt"/>
                </a:rPr>
              </a:br>
              <a:r>
                <a:rPr lang="en-GB" altLang="fr-FR" sz="1400" b="1" dirty="0" smtClean="0">
                  <a:latin typeface="+mn-lt"/>
                </a:rPr>
                <a:t>N = 223</a:t>
              </a:r>
              <a:endParaRPr lang="en-GB" altLang="fr-FR" sz="1600" b="1" dirty="0">
                <a:latin typeface="+mn-lt"/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5940153" y="1969095"/>
              <a:ext cx="2520280" cy="307777"/>
            </a:xfrm>
            <a:prstGeom prst="rect">
              <a:avLst/>
            </a:prstGeom>
            <a:solidFill>
              <a:srgbClr val="FFCDCD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27% Worsened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1818807" y="1969095"/>
              <a:ext cx="3601367" cy="307777"/>
            </a:xfrm>
            <a:prstGeom prst="rect">
              <a:avLst/>
            </a:prstGeom>
            <a:solidFill>
              <a:srgbClr val="CCEC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51% Improved</a:t>
              </a:r>
            </a:p>
          </p:txBody>
        </p:sp>
        <p:sp>
          <p:nvSpPr>
            <p:cNvPr id="63" name="Rectangle 44"/>
            <p:cNvSpPr>
              <a:spLocks noChangeArrowheads="1"/>
            </p:cNvSpPr>
            <p:nvPr/>
          </p:nvSpPr>
          <p:spPr bwMode="auto">
            <a:xfrm>
              <a:off x="1831080" y="3751963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0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64" name="Rectangle 44"/>
            <p:cNvSpPr>
              <a:spLocks noChangeArrowheads="1"/>
            </p:cNvSpPr>
            <p:nvPr/>
          </p:nvSpPr>
          <p:spPr bwMode="auto">
            <a:xfrm>
              <a:off x="2254806" y="3751963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0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65" name="Rectangle 44"/>
            <p:cNvSpPr>
              <a:spLocks noChangeArrowheads="1"/>
            </p:cNvSpPr>
            <p:nvPr/>
          </p:nvSpPr>
          <p:spPr bwMode="auto">
            <a:xfrm>
              <a:off x="2675491" y="3751963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3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3522884" y="3751963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9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69" name="Rectangle 44"/>
            <p:cNvSpPr>
              <a:spLocks noChangeArrowheads="1"/>
            </p:cNvSpPr>
            <p:nvPr/>
          </p:nvSpPr>
          <p:spPr bwMode="auto">
            <a:xfrm>
              <a:off x="6467068" y="3751963"/>
              <a:ext cx="150683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22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70" name="Rectangle 44"/>
            <p:cNvSpPr>
              <a:spLocks noChangeArrowheads="1"/>
            </p:cNvSpPr>
            <p:nvPr/>
          </p:nvSpPr>
          <p:spPr bwMode="auto">
            <a:xfrm>
              <a:off x="7380646" y="3751963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4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71" name="Rectangle 44"/>
            <p:cNvSpPr>
              <a:spLocks noChangeArrowheads="1"/>
            </p:cNvSpPr>
            <p:nvPr/>
          </p:nvSpPr>
          <p:spPr bwMode="auto">
            <a:xfrm>
              <a:off x="7776943" y="3751963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1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73" name="Rectangle 44"/>
            <p:cNvSpPr>
              <a:spLocks noChangeArrowheads="1"/>
            </p:cNvSpPr>
            <p:nvPr/>
          </p:nvSpPr>
          <p:spPr bwMode="auto">
            <a:xfrm>
              <a:off x="1766958" y="3918882"/>
              <a:ext cx="20358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-11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74" name="Rectangle 44"/>
            <p:cNvSpPr>
              <a:spLocks noChangeArrowheads="1"/>
            </p:cNvSpPr>
            <p:nvPr/>
          </p:nvSpPr>
          <p:spPr bwMode="auto">
            <a:xfrm>
              <a:off x="2229958" y="3918882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-8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75" name="Rectangle 44"/>
            <p:cNvSpPr>
              <a:spLocks noChangeArrowheads="1"/>
            </p:cNvSpPr>
            <p:nvPr/>
          </p:nvSpPr>
          <p:spPr bwMode="auto">
            <a:xfrm>
              <a:off x="2650644" y="3918882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-7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76" name="Rectangle 44"/>
            <p:cNvSpPr>
              <a:spLocks noChangeArrowheads="1"/>
            </p:cNvSpPr>
            <p:nvPr/>
          </p:nvSpPr>
          <p:spPr bwMode="auto">
            <a:xfrm>
              <a:off x="3498037" y="3918882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-5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78" name="Rectangle 44"/>
            <p:cNvSpPr>
              <a:spLocks noChangeArrowheads="1"/>
            </p:cNvSpPr>
            <p:nvPr/>
          </p:nvSpPr>
          <p:spPr bwMode="auto">
            <a:xfrm>
              <a:off x="5662554" y="3918882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FF6600"/>
                  </a:solidFill>
                  <a:latin typeface="+mn-lt"/>
                </a:rPr>
                <a:t>0</a:t>
              </a:r>
              <a:endParaRPr lang="en-GB" altLang="fr-FR" sz="1400" b="1">
                <a:solidFill>
                  <a:srgbClr val="FF6600"/>
                </a:solidFill>
                <a:latin typeface="+mn-lt"/>
              </a:endParaRPr>
            </a:p>
          </p:txBody>
        </p:sp>
        <p:sp>
          <p:nvSpPr>
            <p:cNvPr id="79" name="Rectangle 44"/>
            <p:cNvSpPr>
              <a:spLocks noChangeArrowheads="1"/>
            </p:cNvSpPr>
            <p:nvPr/>
          </p:nvSpPr>
          <p:spPr bwMode="auto">
            <a:xfrm>
              <a:off x="6503136" y="3918882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2</a:t>
              </a:r>
              <a:endParaRPr lang="en-GB" altLang="fr-FR" sz="14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80" name="Rectangle 44"/>
            <p:cNvSpPr>
              <a:spLocks noChangeArrowheads="1"/>
            </p:cNvSpPr>
            <p:nvPr/>
          </p:nvSpPr>
          <p:spPr bwMode="auto">
            <a:xfrm>
              <a:off x="7379042" y="3918882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4</a:t>
              </a:r>
              <a:endParaRPr lang="en-GB" altLang="fr-FR" sz="14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81" name="Rectangle 44"/>
            <p:cNvSpPr>
              <a:spLocks noChangeArrowheads="1"/>
            </p:cNvSpPr>
            <p:nvPr/>
          </p:nvSpPr>
          <p:spPr bwMode="auto">
            <a:xfrm>
              <a:off x="7775340" y="3918882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7</a:t>
              </a:r>
              <a:endParaRPr lang="en-GB" altLang="fr-FR" sz="14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323528" y="3866336"/>
              <a:ext cx="134610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050" b="1" smtClean="0">
                  <a:latin typeface="+mn-lt"/>
                </a:rPr>
                <a:t>Change in MELD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1189345" y="3716144"/>
              <a:ext cx="39786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050" b="1" dirty="0" smtClean="0">
                  <a:latin typeface="+mn-lt"/>
                </a:rPr>
                <a:t>N =</a:t>
              </a:r>
            </a:p>
          </p:txBody>
        </p:sp>
        <p:sp>
          <p:nvSpPr>
            <p:cNvPr id="85" name="Rectangle 44"/>
            <p:cNvSpPr>
              <a:spLocks noChangeArrowheads="1"/>
            </p:cNvSpPr>
            <p:nvPr/>
          </p:nvSpPr>
          <p:spPr bwMode="auto">
            <a:xfrm>
              <a:off x="1829476" y="348478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0</a:t>
              </a:r>
              <a:endParaRPr lang="en-GB" altLang="fr-FR" sz="14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6" name="Rectangle 44"/>
            <p:cNvSpPr>
              <a:spLocks noChangeArrowheads="1"/>
            </p:cNvSpPr>
            <p:nvPr/>
          </p:nvSpPr>
          <p:spPr bwMode="auto">
            <a:xfrm>
              <a:off x="2253202" y="3484781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0</a:t>
              </a:r>
              <a:endParaRPr lang="en-GB" altLang="fr-FR" sz="14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7" name="Rectangle 44"/>
            <p:cNvSpPr>
              <a:spLocks noChangeArrowheads="1"/>
            </p:cNvSpPr>
            <p:nvPr/>
          </p:nvSpPr>
          <p:spPr bwMode="auto">
            <a:xfrm>
              <a:off x="3103729" y="3751963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2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88" name="Rectangle 44"/>
            <p:cNvSpPr>
              <a:spLocks noChangeArrowheads="1"/>
            </p:cNvSpPr>
            <p:nvPr/>
          </p:nvSpPr>
          <p:spPr bwMode="auto">
            <a:xfrm>
              <a:off x="3078882" y="3918882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-6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89" name="Rectangle 44"/>
            <p:cNvSpPr>
              <a:spLocks noChangeArrowheads="1"/>
            </p:cNvSpPr>
            <p:nvPr/>
          </p:nvSpPr>
          <p:spPr bwMode="auto">
            <a:xfrm>
              <a:off x="3948775" y="3751963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4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90" name="Rectangle 44"/>
            <p:cNvSpPr>
              <a:spLocks noChangeArrowheads="1"/>
            </p:cNvSpPr>
            <p:nvPr/>
          </p:nvSpPr>
          <p:spPr bwMode="auto">
            <a:xfrm>
              <a:off x="3923928" y="3918882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-4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91" name="Rectangle 44"/>
            <p:cNvSpPr>
              <a:spLocks noChangeArrowheads="1"/>
            </p:cNvSpPr>
            <p:nvPr/>
          </p:nvSpPr>
          <p:spPr bwMode="auto">
            <a:xfrm>
              <a:off x="4334069" y="3751963"/>
              <a:ext cx="150683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18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92" name="Rectangle 44"/>
            <p:cNvSpPr>
              <a:spLocks noChangeArrowheads="1"/>
            </p:cNvSpPr>
            <p:nvPr/>
          </p:nvSpPr>
          <p:spPr bwMode="auto">
            <a:xfrm>
              <a:off x="4346893" y="3918882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-3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93" name="Rectangle 44"/>
            <p:cNvSpPr>
              <a:spLocks noChangeArrowheads="1"/>
            </p:cNvSpPr>
            <p:nvPr/>
          </p:nvSpPr>
          <p:spPr bwMode="auto">
            <a:xfrm>
              <a:off x="4769927" y="3751963"/>
              <a:ext cx="150683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34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94" name="Rectangle 44"/>
            <p:cNvSpPr>
              <a:spLocks noChangeArrowheads="1"/>
            </p:cNvSpPr>
            <p:nvPr/>
          </p:nvSpPr>
          <p:spPr bwMode="auto">
            <a:xfrm>
              <a:off x="4782751" y="3918882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-2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95" name="Rectangle 44"/>
            <p:cNvSpPr>
              <a:spLocks noChangeArrowheads="1"/>
            </p:cNvSpPr>
            <p:nvPr/>
          </p:nvSpPr>
          <p:spPr bwMode="auto">
            <a:xfrm>
              <a:off x="5186735" y="3751963"/>
              <a:ext cx="150683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44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96" name="Rectangle 44"/>
            <p:cNvSpPr>
              <a:spLocks noChangeArrowheads="1"/>
            </p:cNvSpPr>
            <p:nvPr/>
          </p:nvSpPr>
          <p:spPr bwMode="auto">
            <a:xfrm>
              <a:off x="5199559" y="3918882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-1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97" name="Rectangle 44"/>
            <p:cNvSpPr>
              <a:spLocks noChangeArrowheads="1"/>
            </p:cNvSpPr>
            <p:nvPr/>
          </p:nvSpPr>
          <p:spPr bwMode="auto">
            <a:xfrm>
              <a:off x="5622593" y="3751963"/>
              <a:ext cx="150683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49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99" name="Rectangle 44"/>
            <p:cNvSpPr>
              <a:spLocks noChangeArrowheads="1"/>
            </p:cNvSpPr>
            <p:nvPr/>
          </p:nvSpPr>
          <p:spPr bwMode="auto">
            <a:xfrm>
              <a:off x="6027047" y="3751963"/>
              <a:ext cx="150683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30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00" name="Rectangle 44"/>
            <p:cNvSpPr>
              <a:spLocks noChangeArrowheads="1"/>
            </p:cNvSpPr>
            <p:nvPr/>
          </p:nvSpPr>
          <p:spPr bwMode="auto">
            <a:xfrm>
              <a:off x="6063114" y="3918882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1</a:t>
              </a:r>
              <a:endParaRPr lang="en-GB" altLang="fr-FR" sz="11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101" name="Rectangle 44"/>
            <p:cNvSpPr>
              <a:spLocks noChangeArrowheads="1"/>
            </p:cNvSpPr>
            <p:nvPr/>
          </p:nvSpPr>
          <p:spPr bwMode="auto">
            <a:xfrm>
              <a:off x="6920467" y="3751963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2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02" name="Rectangle 44"/>
            <p:cNvSpPr>
              <a:spLocks noChangeArrowheads="1"/>
            </p:cNvSpPr>
            <p:nvPr/>
          </p:nvSpPr>
          <p:spPr bwMode="auto">
            <a:xfrm>
              <a:off x="6918864" y="3918882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3</a:t>
              </a:r>
              <a:endParaRPr lang="en-GB" altLang="fr-FR" sz="14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103" name="Rectangle 44"/>
            <p:cNvSpPr>
              <a:spLocks noChangeArrowheads="1"/>
            </p:cNvSpPr>
            <p:nvPr/>
          </p:nvSpPr>
          <p:spPr bwMode="auto">
            <a:xfrm>
              <a:off x="8185433" y="3751963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1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04" name="Rectangle 44"/>
            <p:cNvSpPr>
              <a:spLocks noChangeArrowheads="1"/>
            </p:cNvSpPr>
            <p:nvPr/>
          </p:nvSpPr>
          <p:spPr bwMode="auto">
            <a:xfrm>
              <a:off x="8144557" y="3918882"/>
              <a:ext cx="1570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11</a:t>
              </a:r>
              <a:endParaRPr lang="en-GB" altLang="fr-FR" sz="14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107" name="Rectangle 22"/>
            <p:cNvSpPr>
              <a:spLocks noChangeArrowheads="1"/>
            </p:cNvSpPr>
            <p:nvPr/>
          </p:nvSpPr>
          <p:spPr bwMode="auto">
            <a:xfrm>
              <a:off x="7603043" y="3691588"/>
              <a:ext cx="324000" cy="25531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08" name="Rectangle 44"/>
            <p:cNvSpPr>
              <a:spLocks noChangeArrowheads="1"/>
            </p:cNvSpPr>
            <p:nvPr/>
          </p:nvSpPr>
          <p:spPr bwMode="auto">
            <a:xfrm>
              <a:off x="7699742" y="3522206"/>
              <a:ext cx="19075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&lt; 1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9" name="Rectangle 22"/>
            <p:cNvSpPr>
              <a:spLocks noChangeArrowheads="1"/>
            </p:cNvSpPr>
            <p:nvPr/>
          </p:nvSpPr>
          <p:spPr bwMode="auto">
            <a:xfrm>
              <a:off x="8069710" y="3691588"/>
              <a:ext cx="324000" cy="25531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10" name="Rectangle 44"/>
            <p:cNvSpPr>
              <a:spLocks noChangeArrowheads="1"/>
            </p:cNvSpPr>
            <p:nvPr/>
          </p:nvSpPr>
          <p:spPr bwMode="auto">
            <a:xfrm>
              <a:off x="8166409" y="3522206"/>
              <a:ext cx="19075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&lt; 1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1" name="Rectangle 18"/>
            <p:cNvSpPr>
              <a:spLocks noChangeArrowheads="1"/>
            </p:cNvSpPr>
            <p:nvPr/>
          </p:nvSpPr>
          <p:spPr bwMode="auto">
            <a:xfrm>
              <a:off x="7224866" y="3645024"/>
              <a:ext cx="324000" cy="72094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12" name="Rectangle 44"/>
            <p:cNvSpPr>
              <a:spLocks noChangeArrowheads="1"/>
            </p:cNvSpPr>
            <p:nvPr/>
          </p:nvSpPr>
          <p:spPr bwMode="auto">
            <a:xfrm>
              <a:off x="7391770" y="3485768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2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4" name="Rectangle 18"/>
            <p:cNvSpPr>
              <a:spLocks noChangeArrowheads="1"/>
            </p:cNvSpPr>
            <p:nvPr/>
          </p:nvSpPr>
          <p:spPr bwMode="auto">
            <a:xfrm>
              <a:off x="6804248" y="3681118"/>
              <a:ext cx="324000" cy="36000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15" name="Rectangle 44"/>
            <p:cNvSpPr>
              <a:spLocks noChangeArrowheads="1"/>
            </p:cNvSpPr>
            <p:nvPr/>
          </p:nvSpPr>
          <p:spPr bwMode="auto">
            <a:xfrm>
              <a:off x="6935573" y="3519666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1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6" name="Rectangle 18"/>
            <p:cNvSpPr>
              <a:spLocks noChangeArrowheads="1"/>
            </p:cNvSpPr>
            <p:nvPr/>
          </p:nvSpPr>
          <p:spPr bwMode="auto">
            <a:xfrm>
              <a:off x="6384484" y="3402330"/>
              <a:ext cx="324000" cy="314788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17" name="Rectangle 44"/>
            <p:cNvSpPr>
              <a:spLocks noChangeArrowheads="1"/>
            </p:cNvSpPr>
            <p:nvPr/>
          </p:nvSpPr>
          <p:spPr bwMode="auto">
            <a:xfrm>
              <a:off x="6465163" y="3212976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10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8" name="Rectangle 18"/>
            <p:cNvSpPr>
              <a:spLocks noChangeArrowheads="1"/>
            </p:cNvSpPr>
            <p:nvPr/>
          </p:nvSpPr>
          <p:spPr bwMode="auto">
            <a:xfrm>
              <a:off x="5948412" y="3280410"/>
              <a:ext cx="324000" cy="436708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19" name="Rectangle 44"/>
            <p:cNvSpPr>
              <a:spLocks noChangeArrowheads="1"/>
            </p:cNvSpPr>
            <p:nvPr/>
          </p:nvSpPr>
          <p:spPr bwMode="auto">
            <a:xfrm>
              <a:off x="6029091" y="309182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13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0" name="Rectangle 18"/>
            <p:cNvSpPr>
              <a:spLocks noChangeArrowheads="1"/>
            </p:cNvSpPr>
            <p:nvPr/>
          </p:nvSpPr>
          <p:spPr bwMode="auto">
            <a:xfrm>
              <a:off x="5105844" y="3050336"/>
              <a:ext cx="324000" cy="666782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21" name="Rectangle 44"/>
            <p:cNvSpPr>
              <a:spLocks noChangeArrowheads="1"/>
            </p:cNvSpPr>
            <p:nvPr/>
          </p:nvSpPr>
          <p:spPr bwMode="auto">
            <a:xfrm>
              <a:off x="5186523" y="2852936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20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2" name="Rectangle 18"/>
            <p:cNvSpPr>
              <a:spLocks noChangeArrowheads="1"/>
            </p:cNvSpPr>
            <p:nvPr/>
          </p:nvSpPr>
          <p:spPr bwMode="auto">
            <a:xfrm>
              <a:off x="4683631" y="3212976"/>
              <a:ext cx="324000" cy="504142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23" name="Rectangle 44"/>
            <p:cNvSpPr>
              <a:spLocks noChangeArrowheads="1"/>
            </p:cNvSpPr>
            <p:nvPr/>
          </p:nvSpPr>
          <p:spPr bwMode="auto">
            <a:xfrm>
              <a:off x="4764310" y="3028310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15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4" name="Rectangle 18"/>
            <p:cNvSpPr>
              <a:spLocks noChangeArrowheads="1"/>
            </p:cNvSpPr>
            <p:nvPr/>
          </p:nvSpPr>
          <p:spPr bwMode="auto">
            <a:xfrm>
              <a:off x="4253488" y="3461384"/>
              <a:ext cx="324000" cy="255733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25" name="Rectangle 44"/>
            <p:cNvSpPr>
              <a:spLocks noChangeArrowheads="1"/>
            </p:cNvSpPr>
            <p:nvPr/>
          </p:nvSpPr>
          <p:spPr bwMode="auto">
            <a:xfrm>
              <a:off x="4373440" y="3275459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8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6" name="Rectangle 18"/>
            <p:cNvSpPr>
              <a:spLocks noChangeArrowheads="1"/>
            </p:cNvSpPr>
            <p:nvPr/>
          </p:nvSpPr>
          <p:spPr bwMode="auto">
            <a:xfrm>
              <a:off x="3824445" y="3645024"/>
              <a:ext cx="324000" cy="72094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27" name="Rectangle 44"/>
            <p:cNvSpPr>
              <a:spLocks noChangeArrowheads="1"/>
            </p:cNvSpPr>
            <p:nvPr/>
          </p:nvSpPr>
          <p:spPr bwMode="auto">
            <a:xfrm>
              <a:off x="3991349" y="3485768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2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8" name="Rectangle 18"/>
            <p:cNvSpPr>
              <a:spLocks noChangeArrowheads="1"/>
            </p:cNvSpPr>
            <p:nvPr/>
          </p:nvSpPr>
          <p:spPr bwMode="auto">
            <a:xfrm>
              <a:off x="3407205" y="3569970"/>
              <a:ext cx="324000" cy="147148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29" name="Rectangle 44"/>
            <p:cNvSpPr>
              <a:spLocks noChangeArrowheads="1"/>
            </p:cNvSpPr>
            <p:nvPr/>
          </p:nvSpPr>
          <p:spPr bwMode="auto">
            <a:xfrm>
              <a:off x="3574109" y="3356992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4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0" name="Rectangle 18"/>
            <p:cNvSpPr>
              <a:spLocks noChangeArrowheads="1"/>
            </p:cNvSpPr>
            <p:nvPr/>
          </p:nvSpPr>
          <p:spPr bwMode="auto">
            <a:xfrm>
              <a:off x="2979399" y="3681118"/>
              <a:ext cx="324000" cy="36000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31" name="Rectangle 44"/>
            <p:cNvSpPr>
              <a:spLocks noChangeArrowheads="1"/>
            </p:cNvSpPr>
            <p:nvPr/>
          </p:nvSpPr>
          <p:spPr bwMode="auto">
            <a:xfrm>
              <a:off x="3110724" y="3519666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1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2" name="Rectangle 18"/>
            <p:cNvSpPr>
              <a:spLocks noChangeArrowheads="1"/>
            </p:cNvSpPr>
            <p:nvPr/>
          </p:nvSpPr>
          <p:spPr bwMode="auto">
            <a:xfrm>
              <a:off x="2551161" y="3645024"/>
              <a:ext cx="324000" cy="72094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33" name="Rectangle 44"/>
            <p:cNvSpPr>
              <a:spLocks noChangeArrowheads="1"/>
            </p:cNvSpPr>
            <p:nvPr/>
          </p:nvSpPr>
          <p:spPr bwMode="auto">
            <a:xfrm>
              <a:off x="2718065" y="3485768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2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4" name="Rectangle 18"/>
            <p:cNvSpPr>
              <a:spLocks noChangeArrowheads="1"/>
            </p:cNvSpPr>
            <p:nvPr/>
          </p:nvSpPr>
          <p:spPr bwMode="auto">
            <a:xfrm>
              <a:off x="5521134" y="2987040"/>
              <a:ext cx="324000" cy="73007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35" name="Rectangle 44"/>
            <p:cNvSpPr>
              <a:spLocks noChangeArrowheads="1"/>
            </p:cNvSpPr>
            <p:nvPr/>
          </p:nvSpPr>
          <p:spPr bwMode="auto">
            <a:xfrm>
              <a:off x="5599162" y="279108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22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01" name="Groupe 200"/>
          <p:cNvGrpSpPr/>
          <p:nvPr/>
        </p:nvGrpSpPr>
        <p:grpSpPr>
          <a:xfrm>
            <a:off x="323528" y="4065282"/>
            <a:ext cx="8269609" cy="2205581"/>
            <a:chOff x="323528" y="4182988"/>
            <a:chExt cx="8269609" cy="2205581"/>
          </a:xfrm>
        </p:grpSpPr>
        <p:sp>
          <p:nvSpPr>
            <p:cNvPr id="44" name="Rectangle 38"/>
            <p:cNvSpPr>
              <a:spLocks noChangeArrowheads="1"/>
            </p:cNvSpPr>
            <p:nvPr/>
          </p:nvSpPr>
          <p:spPr bwMode="auto">
            <a:xfrm>
              <a:off x="346697" y="4216844"/>
              <a:ext cx="91293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400" b="1" dirty="0" smtClean="0">
                  <a:latin typeface="+mn-lt"/>
                </a:rPr>
                <a:t>Baseline</a:t>
              </a:r>
              <a:br>
                <a:rPr lang="en-GB" altLang="fr-FR" sz="1400" b="1" dirty="0" smtClean="0">
                  <a:latin typeface="+mn-lt"/>
                </a:rPr>
              </a:br>
              <a:r>
                <a:rPr lang="en-GB" altLang="fr-FR" sz="1400" b="1" dirty="0" smtClean="0">
                  <a:latin typeface="+mn-lt"/>
                </a:rPr>
                <a:t>MELD </a:t>
              </a:r>
              <a:r>
                <a:rPr lang="en-GB" altLang="fr-FR" sz="1400" b="1" u="sng" dirty="0" smtClean="0">
                  <a:latin typeface="+mn-lt"/>
                </a:rPr>
                <a:t>&gt;</a:t>
              </a:r>
              <a:r>
                <a:rPr lang="en-GB" altLang="fr-FR" sz="1400" b="1" dirty="0" smtClean="0">
                  <a:latin typeface="+mn-lt"/>
                </a:rPr>
                <a:t> 15</a:t>
              </a:r>
              <a:br>
                <a:rPr lang="en-GB" altLang="fr-FR" sz="1400" b="1" dirty="0" smtClean="0">
                  <a:latin typeface="+mn-lt"/>
                </a:rPr>
              </a:br>
              <a:r>
                <a:rPr lang="en-GB" altLang="fr-FR" sz="1400" b="1" dirty="0" smtClean="0">
                  <a:latin typeface="+mn-lt"/>
                </a:rPr>
                <a:t>N = 27</a:t>
              </a:r>
              <a:endParaRPr lang="en-GB" altLang="fr-FR" sz="1600" b="1" dirty="0">
                <a:latin typeface="+mn-lt"/>
              </a:endParaRPr>
            </a:p>
          </p:txBody>
        </p:sp>
        <p:sp>
          <p:nvSpPr>
            <p:cNvPr id="47" name="Line 9"/>
            <p:cNvSpPr>
              <a:spLocks noChangeShapeType="1"/>
            </p:cNvSpPr>
            <p:nvPr/>
          </p:nvSpPr>
          <p:spPr bwMode="auto">
            <a:xfrm flipH="1">
              <a:off x="1581665" y="4596476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48" name="Line 10"/>
            <p:cNvSpPr>
              <a:spLocks noChangeShapeType="1"/>
            </p:cNvSpPr>
            <p:nvPr/>
          </p:nvSpPr>
          <p:spPr bwMode="auto">
            <a:xfrm flipH="1">
              <a:off x="1581665" y="4271675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49" name="Line 11"/>
            <p:cNvSpPr>
              <a:spLocks noChangeShapeType="1"/>
            </p:cNvSpPr>
            <p:nvPr/>
          </p:nvSpPr>
          <p:spPr bwMode="auto">
            <a:xfrm flipH="1">
              <a:off x="1581665" y="4931343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50" name="Line 12"/>
            <p:cNvSpPr>
              <a:spLocks noChangeShapeType="1"/>
            </p:cNvSpPr>
            <p:nvPr/>
          </p:nvSpPr>
          <p:spPr bwMode="auto">
            <a:xfrm flipH="1">
              <a:off x="1581665" y="5270793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51" name="Line 13"/>
            <p:cNvSpPr>
              <a:spLocks noChangeShapeType="1"/>
            </p:cNvSpPr>
            <p:nvPr/>
          </p:nvSpPr>
          <p:spPr bwMode="auto">
            <a:xfrm flipH="1">
              <a:off x="1581665" y="5932889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52" name="Line 14"/>
            <p:cNvSpPr>
              <a:spLocks noChangeShapeType="1"/>
            </p:cNvSpPr>
            <p:nvPr/>
          </p:nvSpPr>
          <p:spPr bwMode="auto">
            <a:xfrm flipH="1">
              <a:off x="1581665" y="5604067"/>
              <a:ext cx="774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54" name="Rectangle 38"/>
            <p:cNvSpPr>
              <a:spLocks noChangeArrowheads="1"/>
            </p:cNvSpPr>
            <p:nvPr/>
          </p:nvSpPr>
          <p:spPr bwMode="auto">
            <a:xfrm>
              <a:off x="1445324" y="5862562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55" name="Rectangle 40"/>
            <p:cNvSpPr>
              <a:spLocks noChangeArrowheads="1"/>
            </p:cNvSpPr>
            <p:nvPr/>
          </p:nvSpPr>
          <p:spPr bwMode="auto">
            <a:xfrm>
              <a:off x="1357681" y="552057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10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56" name="Rectangle 42"/>
            <p:cNvSpPr>
              <a:spLocks noChangeArrowheads="1"/>
            </p:cNvSpPr>
            <p:nvPr/>
          </p:nvSpPr>
          <p:spPr bwMode="auto">
            <a:xfrm>
              <a:off x="1357681" y="5188074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20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1357681" y="4512014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40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58" name="Rectangle 46"/>
            <p:cNvSpPr>
              <a:spLocks noChangeArrowheads="1"/>
            </p:cNvSpPr>
            <p:nvPr/>
          </p:nvSpPr>
          <p:spPr bwMode="auto">
            <a:xfrm>
              <a:off x="1357681" y="418298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50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1357681" y="4845178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altLang="fr-FR" sz="1200" b="1" smtClean="0">
                  <a:latin typeface="+mn-lt"/>
                </a:rPr>
                <a:t>30</a:t>
              </a:r>
              <a:endParaRPr lang="en-GB" altLang="fr-FR" sz="1400" b="1">
                <a:latin typeface="+mn-lt"/>
              </a:endParaRPr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5940153" y="4186795"/>
              <a:ext cx="2520280" cy="307777"/>
            </a:xfrm>
            <a:prstGeom prst="rect">
              <a:avLst/>
            </a:prstGeom>
            <a:solidFill>
              <a:srgbClr val="FFCDCD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8% Worsened</a:t>
              </a:r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1818807" y="4186795"/>
              <a:ext cx="3601367" cy="307777"/>
            </a:xfrm>
            <a:prstGeom prst="rect">
              <a:avLst/>
            </a:prstGeom>
            <a:solidFill>
              <a:srgbClr val="CCEC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84% Improved</a:t>
              </a:r>
            </a:p>
          </p:txBody>
        </p:sp>
        <p:sp>
          <p:nvSpPr>
            <p:cNvPr id="136" name="Rectangle 44"/>
            <p:cNvSpPr>
              <a:spLocks noChangeArrowheads="1"/>
            </p:cNvSpPr>
            <p:nvPr/>
          </p:nvSpPr>
          <p:spPr bwMode="auto">
            <a:xfrm>
              <a:off x="8194233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0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37" name="Rectangle 44"/>
            <p:cNvSpPr>
              <a:spLocks noChangeArrowheads="1"/>
            </p:cNvSpPr>
            <p:nvPr/>
          </p:nvSpPr>
          <p:spPr bwMode="auto">
            <a:xfrm>
              <a:off x="8153354" y="6171627"/>
              <a:ext cx="15709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11</a:t>
              </a:r>
              <a:endParaRPr lang="en-GB" altLang="fr-FR" sz="14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138" name="Rectangle 44"/>
            <p:cNvSpPr>
              <a:spLocks noChangeArrowheads="1"/>
            </p:cNvSpPr>
            <p:nvPr/>
          </p:nvSpPr>
          <p:spPr bwMode="auto">
            <a:xfrm>
              <a:off x="8192629" y="57192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0</a:t>
              </a:r>
              <a:endParaRPr lang="en-GB" altLang="fr-FR" sz="14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9" name="Rectangle 44"/>
            <p:cNvSpPr>
              <a:spLocks noChangeArrowheads="1"/>
            </p:cNvSpPr>
            <p:nvPr/>
          </p:nvSpPr>
          <p:spPr bwMode="auto">
            <a:xfrm>
              <a:off x="7766647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0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40" name="Rectangle 44"/>
            <p:cNvSpPr>
              <a:spLocks noChangeArrowheads="1"/>
            </p:cNvSpPr>
            <p:nvPr/>
          </p:nvSpPr>
          <p:spPr bwMode="auto">
            <a:xfrm>
              <a:off x="7765041" y="6171627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7</a:t>
              </a:r>
              <a:endParaRPr lang="en-GB" altLang="fr-FR" sz="14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141" name="Rectangle 44"/>
            <p:cNvSpPr>
              <a:spLocks noChangeArrowheads="1"/>
            </p:cNvSpPr>
            <p:nvPr/>
          </p:nvSpPr>
          <p:spPr bwMode="auto">
            <a:xfrm>
              <a:off x="7765043" y="57192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0</a:t>
              </a:r>
              <a:endParaRPr lang="en-GB" altLang="fr-FR" sz="14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42" name="Rectangle 44"/>
            <p:cNvSpPr>
              <a:spLocks noChangeArrowheads="1"/>
            </p:cNvSpPr>
            <p:nvPr/>
          </p:nvSpPr>
          <p:spPr bwMode="auto">
            <a:xfrm>
              <a:off x="7339772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0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43" name="Rectangle 44"/>
            <p:cNvSpPr>
              <a:spLocks noChangeArrowheads="1"/>
            </p:cNvSpPr>
            <p:nvPr/>
          </p:nvSpPr>
          <p:spPr bwMode="auto">
            <a:xfrm>
              <a:off x="7338166" y="6171627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4</a:t>
              </a:r>
              <a:endParaRPr lang="en-GB" altLang="fr-FR" sz="14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144" name="Rectangle 44"/>
            <p:cNvSpPr>
              <a:spLocks noChangeArrowheads="1"/>
            </p:cNvSpPr>
            <p:nvPr/>
          </p:nvSpPr>
          <p:spPr bwMode="auto">
            <a:xfrm>
              <a:off x="7338168" y="57192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0</a:t>
              </a:r>
              <a:endParaRPr lang="en-GB" altLang="fr-FR" sz="14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45" name="Rectangle 44"/>
            <p:cNvSpPr>
              <a:spLocks noChangeArrowheads="1"/>
            </p:cNvSpPr>
            <p:nvPr/>
          </p:nvSpPr>
          <p:spPr bwMode="auto">
            <a:xfrm>
              <a:off x="6928087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1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46" name="Rectangle 44"/>
            <p:cNvSpPr>
              <a:spLocks noChangeArrowheads="1"/>
            </p:cNvSpPr>
            <p:nvPr/>
          </p:nvSpPr>
          <p:spPr bwMode="auto">
            <a:xfrm>
              <a:off x="6926484" y="6171627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3</a:t>
              </a:r>
              <a:endParaRPr lang="en-GB" altLang="fr-FR" sz="14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147" name="Rectangle 18"/>
            <p:cNvSpPr>
              <a:spLocks noChangeArrowheads="1"/>
            </p:cNvSpPr>
            <p:nvPr/>
          </p:nvSpPr>
          <p:spPr bwMode="auto">
            <a:xfrm>
              <a:off x="6804248" y="5811616"/>
              <a:ext cx="324000" cy="121273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48" name="Rectangle 44"/>
            <p:cNvSpPr>
              <a:spLocks noChangeArrowheads="1"/>
            </p:cNvSpPr>
            <p:nvPr/>
          </p:nvSpPr>
          <p:spPr bwMode="auto">
            <a:xfrm>
              <a:off x="6935573" y="5621875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4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49" name="Rectangle 44"/>
            <p:cNvSpPr>
              <a:spLocks noChangeArrowheads="1"/>
            </p:cNvSpPr>
            <p:nvPr/>
          </p:nvSpPr>
          <p:spPr bwMode="auto">
            <a:xfrm>
              <a:off x="6504741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0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50" name="Rectangle 44"/>
            <p:cNvSpPr>
              <a:spLocks noChangeArrowheads="1"/>
            </p:cNvSpPr>
            <p:nvPr/>
          </p:nvSpPr>
          <p:spPr bwMode="auto">
            <a:xfrm>
              <a:off x="6503135" y="6171627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2</a:t>
              </a:r>
              <a:endParaRPr lang="en-GB" altLang="fr-FR" sz="14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151" name="Rectangle 44"/>
            <p:cNvSpPr>
              <a:spLocks noChangeArrowheads="1"/>
            </p:cNvSpPr>
            <p:nvPr/>
          </p:nvSpPr>
          <p:spPr bwMode="auto">
            <a:xfrm>
              <a:off x="6503137" y="57192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0</a:t>
              </a:r>
              <a:endParaRPr lang="en-GB" altLang="fr-FR" sz="14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2" name="Rectangle 44"/>
            <p:cNvSpPr>
              <a:spLocks noChangeArrowheads="1"/>
            </p:cNvSpPr>
            <p:nvPr/>
          </p:nvSpPr>
          <p:spPr bwMode="auto">
            <a:xfrm>
              <a:off x="6069071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1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53" name="Rectangle 44"/>
            <p:cNvSpPr>
              <a:spLocks noChangeArrowheads="1"/>
            </p:cNvSpPr>
            <p:nvPr/>
          </p:nvSpPr>
          <p:spPr bwMode="auto">
            <a:xfrm>
              <a:off x="6067468" y="6171627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C00000"/>
                  </a:solidFill>
                  <a:latin typeface="+mn-lt"/>
                </a:rPr>
                <a:t>1</a:t>
              </a:r>
              <a:endParaRPr lang="en-GB" altLang="fr-FR" sz="1400" b="1">
                <a:solidFill>
                  <a:srgbClr val="C00000"/>
                </a:solidFill>
                <a:latin typeface="+mn-lt"/>
              </a:endParaRPr>
            </a:p>
          </p:txBody>
        </p:sp>
        <p:sp>
          <p:nvSpPr>
            <p:cNvPr id="154" name="Rectangle 18"/>
            <p:cNvSpPr>
              <a:spLocks noChangeArrowheads="1"/>
            </p:cNvSpPr>
            <p:nvPr/>
          </p:nvSpPr>
          <p:spPr bwMode="auto">
            <a:xfrm>
              <a:off x="5945638" y="5811616"/>
              <a:ext cx="324000" cy="121273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55" name="Rectangle 44"/>
            <p:cNvSpPr>
              <a:spLocks noChangeArrowheads="1"/>
            </p:cNvSpPr>
            <p:nvPr/>
          </p:nvSpPr>
          <p:spPr bwMode="auto">
            <a:xfrm>
              <a:off x="6076963" y="5621875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4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6" name="Rectangle 44"/>
            <p:cNvSpPr>
              <a:spLocks noChangeArrowheads="1"/>
            </p:cNvSpPr>
            <p:nvPr/>
          </p:nvSpPr>
          <p:spPr bwMode="auto">
            <a:xfrm>
              <a:off x="5662554" y="6171627"/>
              <a:ext cx="78548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FF6600"/>
                  </a:solidFill>
                  <a:latin typeface="+mn-lt"/>
                </a:rPr>
                <a:t>0</a:t>
              </a:r>
              <a:endParaRPr lang="en-GB" altLang="fr-FR" sz="1400" b="1">
                <a:solidFill>
                  <a:srgbClr val="FF6600"/>
                </a:solidFill>
                <a:latin typeface="+mn-lt"/>
              </a:endParaRPr>
            </a:p>
          </p:txBody>
        </p:sp>
        <p:sp>
          <p:nvSpPr>
            <p:cNvPr id="157" name="Rectangle 44"/>
            <p:cNvSpPr>
              <a:spLocks noChangeArrowheads="1"/>
            </p:cNvSpPr>
            <p:nvPr/>
          </p:nvSpPr>
          <p:spPr bwMode="auto">
            <a:xfrm>
              <a:off x="5660264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3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58" name="Rectangle 18"/>
            <p:cNvSpPr>
              <a:spLocks noChangeArrowheads="1"/>
            </p:cNvSpPr>
            <p:nvPr/>
          </p:nvSpPr>
          <p:spPr bwMode="auto">
            <a:xfrm>
              <a:off x="5521134" y="5567171"/>
              <a:ext cx="324000" cy="36571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59" name="Rectangle 44"/>
            <p:cNvSpPr>
              <a:spLocks noChangeArrowheads="1"/>
            </p:cNvSpPr>
            <p:nvPr/>
          </p:nvSpPr>
          <p:spPr bwMode="auto">
            <a:xfrm>
              <a:off x="5599162" y="5370281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11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3" name="Freeform 8"/>
            <p:cNvSpPr>
              <a:spLocks/>
            </p:cNvSpPr>
            <p:nvPr/>
          </p:nvSpPr>
          <p:spPr bwMode="auto">
            <a:xfrm>
              <a:off x="1659090" y="4268333"/>
              <a:ext cx="6934047" cy="1664556"/>
            </a:xfrm>
            <a:custGeom>
              <a:avLst/>
              <a:gdLst>
                <a:gd name="T0" fmla="*/ 3526 w 3526"/>
                <a:gd name="T1" fmla="*/ 1792 h 1792"/>
                <a:gd name="T2" fmla="*/ 0 w 3526"/>
                <a:gd name="T3" fmla="*/ 1792 h 1792"/>
                <a:gd name="T4" fmla="*/ 0 w 3526"/>
                <a:gd name="T5" fmla="*/ 0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26" h="1792">
                  <a:moveTo>
                    <a:pt x="3526" y="1792"/>
                  </a:moveTo>
                  <a:lnTo>
                    <a:pt x="0" y="179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60" name="Rectangle 44"/>
            <p:cNvSpPr>
              <a:spLocks noChangeArrowheads="1"/>
            </p:cNvSpPr>
            <p:nvPr/>
          </p:nvSpPr>
          <p:spPr bwMode="auto">
            <a:xfrm>
              <a:off x="1831080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1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61" name="Rectangle 44"/>
            <p:cNvSpPr>
              <a:spLocks noChangeArrowheads="1"/>
            </p:cNvSpPr>
            <p:nvPr/>
          </p:nvSpPr>
          <p:spPr bwMode="auto">
            <a:xfrm>
              <a:off x="2254806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1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62" name="Rectangle 44"/>
            <p:cNvSpPr>
              <a:spLocks noChangeArrowheads="1"/>
            </p:cNvSpPr>
            <p:nvPr/>
          </p:nvSpPr>
          <p:spPr bwMode="auto">
            <a:xfrm>
              <a:off x="2675491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0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63" name="Rectangle 44"/>
            <p:cNvSpPr>
              <a:spLocks noChangeArrowheads="1"/>
            </p:cNvSpPr>
            <p:nvPr/>
          </p:nvSpPr>
          <p:spPr bwMode="auto">
            <a:xfrm>
              <a:off x="3522884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2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64" name="Rectangle 44"/>
            <p:cNvSpPr>
              <a:spLocks noChangeArrowheads="1"/>
            </p:cNvSpPr>
            <p:nvPr/>
          </p:nvSpPr>
          <p:spPr bwMode="auto">
            <a:xfrm>
              <a:off x="1766958" y="6171627"/>
              <a:ext cx="20358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-11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165" name="Rectangle 44"/>
            <p:cNvSpPr>
              <a:spLocks noChangeArrowheads="1"/>
            </p:cNvSpPr>
            <p:nvPr/>
          </p:nvSpPr>
          <p:spPr bwMode="auto">
            <a:xfrm>
              <a:off x="2229958" y="6171627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-8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166" name="Rectangle 44"/>
            <p:cNvSpPr>
              <a:spLocks noChangeArrowheads="1"/>
            </p:cNvSpPr>
            <p:nvPr/>
          </p:nvSpPr>
          <p:spPr bwMode="auto">
            <a:xfrm>
              <a:off x="2650644" y="6171627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-7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167" name="Rectangle 44"/>
            <p:cNvSpPr>
              <a:spLocks noChangeArrowheads="1"/>
            </p:cNvSpPr>
            <p:nvPr/>
          </p:nvSpPr>
          <p:spPr bwMode="auto">
            <a:xfrm>
              <a:off x="3498037" y="6171627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-5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323528" y="6134653"/>
              <a:ext cx="134610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050" b="1" smtClean="0">
                  <a:latin typeface="+mn-lt"/>
                </a:rPr>
                <a:t>Change in MELD</a:t>
              </a:r>
            </a:p>
          </p:txBody>
        </p:sp>
        <p:sp>
          <p:nvSpPr>
            <p:cNvPr id="169" name="ZoneTexte 168"/>
            <p:cNvSpPr txBox="1"/>
            <p:nvPr/>
          </p:nvSpPr>
          <p:spPr>
            <a:xfrm>
              <a:off x="1226215" y="5967734"/>
              <a:ext cx="36099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050" b="1" dirty="0" smtClean="0">
                  <a:latin typeface="+mn-lt"/>
                </a:rPr>
                <a:t>N=</a:t>
              </a:r>
            </a:p>
          </p:txBody>
        </p:sp>
        <p:sp>
          <p:nvSpPr>
            <p:cNvPr id="170" name="Rectangle 44"/>
            <p:cNvSpPr>
              <a:spLocks noChangeArrowheads="1"/>
            </p:cNvSpPr>
            <p:nvPr/>
          </p:nvSpPr>
          <p:spPr bwMode="auto">
            <a:xfrm>
              <a:off x="3103729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1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71" name="Rectangle 44"/>
            <p:cNvSpPr>
              <a:spLocks noChangeArrowheads="1"/>
            </p:cNvSpPr>
            <p:nvPr/>
          </p:nvSpPr>
          <p:spPr bwMode="auto">
            <a:xfrm>
              <a:off x="3078882" y="6171627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-6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172" name="Rectangle 44"/>
            <p:cNvSpPr>
              <a:spLocks noChangeArrowheads="1"/>
            </p:cNvSpPr>
            <p:nvPr/>
          </p:nvSpPr>
          <p:spPr bwMode="auto">
            <a:xfrm>
              <a:off x="3948775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4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73" name="Rectangle 44"/>
            <p:cNvSpPr>
              <a:spLocks noChangeArrowheads="1"/>
            </p:cNvSpPr>
            <p:nvPr/>
          </p:nvSpPr>
          <p:spPr bwMode="auto">
            <a:xfrm>
              <a:off x="3923928" y="6171627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-4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174" name="Rectangle 44"/>
            <p:cNvSpPr>
              <a:spLocks noChangeArrowheads="1"/>
            </p:cNvSpPr>
            <p:nvPr/>
          </p:nvSpPr>
          <p:spPr bwMode="auto">
            <a:xfrm>
              <a:off x="4371740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5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75" name="Rectangle 44"/>
            <p:cNvSpPr>
              <a:spLocks noChangeArrowheads="1"/>
            </p:cNvSpPr>
            <p:nvPr/>
          </p:nvSpPr>
          <p:spPr bwMode="auto">
            <a:xfrm>
              <a:off x="4346893" y="6171627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-3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176" name="Rectangle 44"/>
            <p:cNvSpPr>
              <a:spLocks noChangeArrowheads="1"/>
            </p:cNvSpPr>
            <p:nvPr/>
          </p:nvSpPr>
          <p:spPr bwMode="auto">
            <a:xfrm>
              <a:off x="4807598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1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77" name="Rectangle 44"/>
            <p:cNvSpPr>
              <a:spLocks noChangeArrowheads="1"/>
            </p:cNvSpPr>
            <p:nvPr/>
          </p:nvSpPr>
          <p:spPr bwMode="auto">
            <a:xfrm>
              <a:off x="4782751" y="6171627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-2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178" name="Rectangle 44"/>
            <p:cNvSpPr>
              <a:spLocks noChangeArrowheads="1"/>
            </p:cNvSpPr>
            <p:nvPr/>
          </p:nvSpPr>
          <p:spPr bwMode="auto">
            <a:xfrm>
              <a:off x="5224406" y="6010804"/>
              <a:ext cx="75341" cy="161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050" b="1" smtClean="0">
                  <a:latin typeface="+mn-lt"/>
                </a:rPr>
                <a:t>7</a:t>
              </a:r>
              <a:endParaRPr lang="en-GB" altLang="fr-FR" sz="1100" b="1">
                <a:latin typeface="+mn-lt"/>
              </a:endParaRPr>
            </a:p>
          </p:txBody>
        </p:sp>
        <p:sp>
          <p:nvSpPr>
            <p:cNvPr id="179" name="Rectangle 44"/>
            <p:cNvSpPr>
              <a:spLocks noChangeArrowheads="1"/>
            </p:cNvSpPr>
            <p:nvPr/>
          </p:nvSpPr>
          <p:spPr bwMode="auto">
            <a:xfrm>
              <a:off x="5199559" y="6171627"/>
              <a:ext cx="125034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100" b="1" smtClean="0">
                  <a:solidFill>
                    <a:srgbClr val="0066FF"/>
                  </a:solidFill>
                  <a:latin typeface="+mn-lt"/>
                </a:rPr>
                <a:t>-1</a:t>
              </a:r>
              <a:endParaRPr lang="en-GB" altLang="fr-FR" sz="1400" b="1">
                <a:solidFill>
                  <a:srgbClr val="0066FF"/>
                </a:solidFill>
                <a:latin typeface="+mn-lt"/>
              </a:endParaRPr>
            </a:p>
          </p:txBody>
        </p:sp>
        <p:sp>
          <p:nvSpPr>
            <p:cNvPr id="180" name="Rectangle 18"/>
            <p:cNvSpPr>
              <a:spLocks noChangeArrowheads="1"/>
            </p:cNvSpPr>
            <p:nvPr/>
          </p:nvSpPr>
          <p:spPr bwMode="auto">
            <a:xfrm>
              <a:off x="4680857" y="5811616"/>
              <a:ext cx="324000" cy="121273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81" name="Rectangle 18"/>
            <p:cNvSpPr>
              <a:spLocks noChangeArrowheads="1"/>
            </p:cNvSpPr>
            <p:nvPr/>
          </p:nvSpPr>
          <p:spPr bwMode="auto">
            <a:xfrm>
              <a:off x="2979399" y="5811616"/>
              <a:ext cx="324000" cy="121273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82" name="Rectangle 18"/>
            <p:cNvSpPr>
              <a:spLocks noChangeArrowheads="1"/>
            </p:cNvSpPr>
            <p:nvPr/>
          </p:nvSpPr>
          <p:spPr bwMode="auto">
            <a:xfrm>
              <a:off x="2130476" y="5811616"/>
              <a:ext cx="324000" cy="121273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83" name="Rectangle 18"/>
            <p:cNvSpPr>
              <a:spLocks noChangeArrowheads="1"/>
            </p:cNvSpPr>
            <p:nvPr/>
          </p:nvSpPr>
          <p:spPr bwMode="auto">
            <a:xfrm>
              <a:off x="1706748" y="5811616"/>
              <a:ext cx="324000" cy="121273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84" name="Rectangle 44"/>
            <p:cNvSpPr>
              <a:spLocks noChangeArrowheads="1"/>
            </p:cNvSpPr>
            <p:nvPr/>
          </p:nvSpPr>
          <p:spPr bwMode="auto">
            <a:xfrm>
              <a:off x="2683239" y="5719238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0</a:t>
              </a:r>
              <a:endParaRPr lang="en-GB" altLang="fr-FR" sz="14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85" name="Rectangle 44"/>
            <p:cNvSpPr>
              <a:spLocks noChangeArrowheads="1"/>
            </p:cNvSpPr>
            <p:nvPr/>
          </p:nvSpPr>
          <p:spPr bwMode="auto">
            <a:xfrm>
              <a:off x="4802912" y="5621875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4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86" name="Rectangle 44"/>
            <p:cNvSpPr>
              <a:spLocks noChangeArrowheads="1"/>
            </p:cNvSpPr>
            <p:nvPr/>
          </p:nvSpPr>
          <p:spPr bwMode="auto">
            <a:xfrm>
              <a:off x="3127330" y="5621875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4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87" name="Rectangle 44"/>
            <p:cNvSpPr>
              <a:spLocks noChangeArrowheads="1"/>
            </p:cNvSpPr>
            <p:nvPr/>
          </p:nvSpPr>
          <p:spPr bwMode="auto">
            <a:xfrm>
              <a:off x="2273128" y="5621875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4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88" name="Rectangle 44"/>
            <p:cNvSpPr>
              <a:spLocks noChangeArrowheads="1"/>
            </p:cNvSpPr>
            <p:nvPr/>
          </p:nvSpPr>
          <p:spPr bwMode="auto">
            <a:xfrm>
              <a:off x="1839193" y="5621875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4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89" name="Rectangle 18"/>
            <p:cNvSpPr>
              <a:spLocks noChangeArrowheads="1"/>
            </p:cNvSpPr>
            <p:nvPr/>
          </p:nvSpPr>
          <p:spPr bwMode="auto">
            <a:xfrm>
              <a:off x="3416487" y="5704332"/>
              <a:ext cx="324000" cy="228558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90" name="Rectangle 44"/>
            <p:cNvSpPr>
              <a:spLocks noChangeArrowheads="1"/>
            </p:cNvSpPr>
            <p:nvPr/>
          </p:nvSpPr>
          <p:spPr bwMode="auto">
            <a:xfrm>
              <a:off x="3557349" y="5514297"/>
              <a:ext cx="7854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7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91" name="Rectangle 18"/>
            <p:cNvSpPr>
              <a:spLocks noChangeArrowheads="1"/>
            </p:cNvSpPr>
            <p:nvPr/>
          </p:nvSpPr>
          <p:spPr bwMode="auto">
            <a:xfrm>
              <a:off x="3837111" y="5423915"/>
              <a:ext cx="324000" cy="508975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92" name="Rectangle 44"/>
            <p:cNvSpPr>
              <a:spLocks noChangeArrowheads="1"/>
            </p:cNvSpPr>
            <p:nvPr/>
          </p:nvSpPr>
          <p:spPr bwMode="auto">
            <a:xfrm>
              <a:off x="3921231" y="5236435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15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93" name="Rectangle 18"/>
            <p:cNvSpPr>
              <a:spLocks noChangeArrowheads="1"/>
            </p:cNvSpPr>
            <p:nvPr/>
          </p:nvSpPr>
          <p:spPr bwMode="auto">
            <a:xfrm>
              <a:off x="4247410" y="5289803"/>
              <a:ext cx="324000" cy="643087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94" name="Rectangle 44"/>
            <p:cNvSpPr>
              <a:spLocks noChangeArrowheads="1"/>
            </p:cNvSpPr>
            <p:nvPr/>
          </p:nvSpPr>
          <p:spPr bwMode="auto">
            <a:xfrm>
              <a:off x="4331530" y="5110707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19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96" name="Rectangle 18"/>
            <p:cNvSpPr>
              <a:spLocks noChangeArrowheads="1"/>
            </p:cNvSpPr>
            <p:nvPr/>
          </p:nvSpPr>
          <p:spPr bwMode="auto">
            <a:xfrm>
              <a:off x="5105844" y="5093779"/>
              <a:ext cx="324000" cy="839111"/>
            </a:xfrm>
            <a:prstGeom prst="rect">
              <a:avLst/>
            </a:prstGeom>
            <a:solidFill>
              <a:srgbClr val="0070C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/>
            </a:p>
          </p:txBody>
        </p:sp>
        <p:sp>
          <p:nvSpPr>
            <p:cNvPr id="197" name="Rectangle 44"/>
            <p:cNvSpPr>
              <a:spLocks noChangeArrowheads="1"/>
            </p:cNvSpPr>
            <p:nvPr/>
          </p:nvSpPr>
          <p:spPr bwMode="auto">
            <a:xfrm>
              <a:off x="5189964" y="4902801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altLang="fr-FR" sz="1200" b="1" smtClean="0">
                  <a:solidFill>
                    <a:srgbClr val="333399"/>
                  </a:solidFill>
                  <a:latin typeface="Calibri" panose="020F0502020204030204" pitchFamily="34" charset="0"/>
                </a:rPr>
                <a:t>26</a:t>
              </a:r>
              <a:endParaRPr lang="en-GB" altLang="fr-FR" sz="1200" b="1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99" name="ZoneTexte 69"/>
          <p:cNvSpPr txBox="1">
            <a:spLocks noChangeArrowheads="1"/>
          </p:cNvSpPr>
          <p:nvPr/>
        </p:nvSpPr>
        <p:spPr bwMode="auto">
          <a:xfrm>
            <a:off x="5941535" y="6565900"/>
            <a:ext cx="31945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Curry MP. N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 Med 2015; 373: 2618-28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00" name="AutoShape 162"/>
          <p:cNvSpPr>
            <a:spLocks noChangeArrowheads="1"/>
          </p:cNvSpPr>
          <p:nvPr/>
        </p:nvSpPr>
        <p:spPr bwMode="auto">
          <a:xfrm>
            <a:off x="1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02" name="ZoneTexte 201"/>
          <p:cNvSpPr txBox="1"/>
          <p:nvPr/>
        </p:nvSpPr>
        <p:spPr>
          <a:xfrm>
            <a:off x="1492007" y="6309320"/>
            <a:ext cx="4722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+mn-lt"/>
              </a:rPr>
              <a:t>17/267patients had no follow-up W12 assessment</a:t>
            </a:r>
          </a:p>
        </p:txBody>
      </p:sp>
      <p:sp>
        <p:nvSpPr>
          <p:cNvPr id="203" name="ZoneTexte 202"/>
          <p:cNvSpPr txBox="1"/>
          <p:nvPr/>
        </p:nvSpPr>
        <p:spPr>
          <a:xfrm>
            <a:off x="1491394" y="1628800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%</a:t>
            </a:r>
            <a:endParaRPr lang="fr-FR" sz="1400" dirty="0"/>
          </a:p>
        </p:txBody>
      </p:sp>
      <p:sp>
        <p:nvSpPr>
          <p:cNvPr id="204" name="ZoneTexte 203"/>
          <p:cNvSpPr txBox="1"/>
          <p:nvPr/>
        </p:nvSpPr>
        <p:spPr>
          <a:xfrm>
            <a:off x="1475656" y="3861048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%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69284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832921"/>
              </p:ext>
            </p:extLst>
          </p:nvPr>
        </p:nvGraphicFramePr>
        <p:xfrm>
          <a:off x="467544" y="1629910"/>
          <a:ext cx="8136903" cy="4679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064"/>
                <a:gridCol w="1426504"/>
                <a:gridCol w="1800200"/>
                <a:gridCol w="1224135"/>
              </a:tblGrid>
              <a:tr h="86279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 weeks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90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9A3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 weeks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87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A8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24 weeks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90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4B79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At least one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events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19%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18%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3-4 adverse events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18%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13%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 due to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 (5%)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 (4%)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(3%)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events in </a:t>
                      </a:r>
                      <a:r>
                        <a:rPr lang="en-US" sz="1400" b="1" u="sng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</a:t>
                      </a:r>
                      <a:r>
                        <a:rPr lang="en-US" sz="1400" b="1" u="none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10% of patients</a:t>
                      </a:r>
                      <a:endParaRPr lang="en-US" sz="1400" b="1" u="none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26%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39%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23%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20%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26%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Anemia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Diarrhea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Insomnia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Pruritus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Muscle spasm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Dyspnea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Cough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24507">
                <a:tc>
                  <a:txBody>
                    <a:bodyPr/>
                    <a:lstStyle/>
                    <a:p>
                      <a:pPr marL="0" marR="0" lvl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Hemoglobin &lt;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10 g/dl / &lt; 8.5 g/dl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8% /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23% / 7% *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9%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/ 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171582" y="1196752"/>
            <a:ext cx="3084627" cy="407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5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(%)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39552" y="6309320"/>
            <a:ext cx="4257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smtClean="0"/>
              <a:t>* RBV discontinuation : 17%, dose reduction : 37% </a:t>
            </a:r>
            <a:endParaRPr lang="en-GB" sz="140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Curry MP. N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 Med 2015; 373: 2618-28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ASTRAL-4 Study: SOF/VEL in patients </a:t>
            </a:r>
            <a:br>
              <a:rPr lang="en-GB" sz="2800" smtClean="0"/>
            </a:br>
            <a:r>
              <a:rPr lang="en-GB" sz="2800" smtClean="0"/>
              <a:t>with decompensated liver disease</a:t>
            </a:r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833329"/>
              </p:ext>
            </p:extLst>
          </p:nvPr>
        </p:nvGraphicFramePr>
        <p:xfrm>
          <a:off x="467544" y="1772816"/>
          <a:ext cx="8136903" cy="426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064"/>
                <a:gridCol w="1426504"/>
                <a:gridCol w="1800200"/>
                <a:gridCol w="1224135"/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 weeks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90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9A3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 weeks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87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A8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24 weeks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90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14B79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Hemoglobin &lt;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10 g/dl / &lt; 8.5 g/dl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8% /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23% / 7% *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9%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/ 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algn="l">
                        <a:spcBef>
                          <a:spcPts val="300"/>
                        </a:spcBef>
                        <a:spcAft>
                          <a:spcPts val="600"/>
                        </a:spcAft>
                        <a:tabLst>
                          <a:tab pos="0" algn="l"/>
                          <a:tab pos="447675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 cell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count</a:t>
                      </a:r>
                      <a:b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	1000-1500/mm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		&lt; 1000/mm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 (4%)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Lymphocyte count</a:t>
                      </a:r>
                    </a:p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350-500/mm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&lt;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350/mm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 (11%)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 (3%)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 (14%)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 (14%)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 (9%)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 (7%)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Neutrophil count</a:t>
                      </a:r>
                    </a:p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500-750/mm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b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&lt; 500/mm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 (2%)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(2%)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lvl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Platelet count</a:t>
                      </a:r>
                    </a:p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25,000-50,000/mm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b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&lt; 25,000/mm</a:t>
                      </a:r>
                      <a:r>
                        <a:rPr lang="en-US" sz="1400" b="1" baseline="30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15 (17%)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(1%)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 (11%)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18 (20%)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406560" y="1196752"/>
            <a:ext cx="4614683" cy="40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5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Hematologic abnormalities, N (%)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39552" y="6093296"/>
            <a:ext cx="4257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smtClean="0"/>
              <a:t>* RBV discontinuation : 17%, dose reduction : 37% </a:t>
            </a:r>
            <a:endParaRPr lang="en-GB" sz="140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2195736" y="6565900"/>
            <a:ext cx="69403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Charlton MR, AASLD 2015, Abs.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LB13 ;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Curry MP. N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 Med 2015; 373: 2618-28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ASTRAL-4 Study: SOF/VEL in patients </a:t>
            </a:r>
            <a:br>
              <a:rPr lang="en-GB" sz="2800" dirty="0" smtClean="0"/>
            </a:br>
            <a:r>
              <a:rPr lang="en-GB" sz="2800" dirty="0" smtClean="0"/>
              <a:t>with decompensated liver disease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6722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>
          <a:xfrm>
            <a:off x="179512" y="1124744"/>
            <a:ext cx="8856984" cy="5184576"/>
          </a:xfrm>
          <a:prstGeom prst="rect">
            <a:avLst/>
          </a:prstGeom>
        </p:spPr>
        <p:txBody>
          <a:bodyPr/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GB" sz="2800" dirty="0" smtClean="0"/>
              <a:t>Summary</a:t>
            </a:r>
            <a:endParaRPr lang="en-GB" sz="20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2000" spc="-40" dirty="0" smtClean="0"/>
              <a:t>Treatment with SOF/VEL for 12 or 24 weeks or SOF/VEL + RBV for 12 weeks resulted in high SVR</a:t>
            </a:r>
            <a:r>
              <a:rPr lang="en-GB" sz="2000" spc="-40" baseline="-25000" dirty="0" smtClean="0"/>
              <a:t>12</a:t>
            </a:r>
            <a:r>
              <a:rPr lang="en-GB" sz="2000" spc="-40" dirty="0" smtClean="0"/>
              <a:t> rates in HCV patients with decompensated cirrhosis caused by HCV of all genotypes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2000" spc="-40" dirty="0" smtClean="0"/>
              <a:t>SOF/VEL + RBV resulted in the highest overall SVR</a:t>
            </a:r>
            <a:r>
              <a:rPr lang="en-GB" sz="2000" spc="-40" baseline="-25000" dirty="0" smtClean="0"/>
              <a:t>12</a:t>
            </a:r>
            <a:r>
              <a:rPr lang="en-GB" sz="2000" spc="-40" dirty="0" smtClean="0"/>
              <a:t> rates, with the lowest rates of </a:t>
            </a:r>
            <a:r>
              <a:rPr lang="en-GB" sz="2000" spc="-40" dirty="0" err="1" smtClean="0"/>
              <a:t>virologic</a:t>
            </a:r>
            <a:r>
              <a:rPr lang="en-GB" sz="2000" spc="-40" dirty="0" smtClean="0"/>
              <a:t> failure in HCV genotype 3 patients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2000" spc="-40" dirty="0" smtClean="0"/>
              <a:t>Treatment was associated with improved MELD and CPT scores largely due to decreased bilirubin and improvement in synthetic function (albumin)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2000" spc="-40" dirty="0" smtClean="0"/>
              <a:t>SOF/VEL for 12 or 24 weeks or SOF/VEL + RBV for 12 weeks was safe and well tolerated, with adverse events consistent with clinical </a:t>
            </a:r>
            <a:r>
              <a:rPr lang="en-GB" sz="2000" spc="-40" dirty="0" err="1" smtClean="0"/>
              <a:t>sequelae</a:t>
            </a:r>
            <a:r>
              <a:rPr lang="en-GB" sz="2000" spc="-40" dirty="0" smtClean="0"/>
              <a:t> of advanced liver disease and RBV toxicity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2000" spc="-40" dirty="0" smtClean="0"/>
              <a:t>Limitations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800" spc="-40" dirty="0" smtClean="0"/>
              <a:t>Study not powered to detect significant differences among the 3 treatment groups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800" spc="-40" dirty="0" smtClean="0"/>
              <a:t>Only patients with moderate hepatic </a:t>
            </a:r>
            <a:r>
              <a:rPr lang="en-GB" sz="1800" spc="-40" dirty="0" err="1" smtClean="0"/>
              <a:t>decompensation</a:t>
            </a:r>
            <a:r>
              <a:rPr lang="en-GB" sz="1800" spc="-40" dirty="0" smtClean="0"/>
              <a:t> were enrolled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800" spc="-40" dirty="0" smtClean="0"/>
              <a:t>The numbers of patients with HCV genotype 2, 4, or 6 were small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800" spc="-40" dirty="0" smtClean="0"/>
              <a:t>Limited number of black patients</a:t>
            </a:r>
          </a:p>
        </p:txBody>
      </p:sp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4572000" y="6565900"/>
            <a:ext cx="4564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Curry MP. N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Engl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J Med 2015; 373: 2618-28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ASTRAL-4</a:t>
            </a:r>
            <a:endParaRPr lang="fr-FR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ASTRAL-4 Study: SOF/VEL in patients </a:t>
            </a:r>
            <a:br>
              <a:rPr lang="en-GB" sz="2800" dirty="0" smtClean="0"/>
            </a:br>
            <a:r>
              <a:rPr lang="en-GB" sz="2800" dirty="0" smtClean="0"/>
              <a:t>with decompensated liver disease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6082</TotalTime>
  <Words>1859</Words>
  <Application>Microsoft Office PowerPoint</Application>
  <PresentationFormat>Affichage à l'écran (4:3)</PresentationFormat>
  <Paragraphs>783</Paragraphs>
  <Slides>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HCV-trials.com 2015 </vt:lpstr>
      <vt:lpstr>Présentation PowerPoint</vt:lpstr>
      <vt:lpstr>ASTRAL-4 Study: SOF/VEL in patients  with decompensated liver disease</vt:lpstr>
      <vt:lpstr>ASTRAL-4 Study: SOF/VEL in patients  with decompensated liver disease</vt:lpstr>
      <vt:lpstr>ASTRAL-4 Study: SOF/VEL in patients  with decompensated liver disease</vt:lpstr>
      <vt:lpstr>ASTRAL-4 Study: SOF/VEL in patients  with decompensated liver disease</vt:lpstr>
      <vt:lpstr>ASTRAL-4 Study: SOF/VEL in patients  with decompensated liver disease</vt:lpstr>
      <vt:lpstr>ASTRAL-4 Study: SOF/VEL in patients  with decompensated liver disease</vt:lpstr>
      <vt:lpstr>ASTRAL-4 Study: SOF/VEL in patients  with decompensated liver disease</vt:lpstr>
      <vt:lpstr>ASTRAL-4 Study: SOF/VEL in patients  with decompensated liver disease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215</cp:revision>
  <dcterms:created xsi:type="dcterms:W3CDTF">2015-05-23T16:11:26Z</dcterms:created>
  <dcterms:modified xsi:type="dcterms:W3CDTF">2016-01-14T16:35:40Z</dcterms:modified>
</cp:coreProperties>
</file>