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9" r:id="rId2"/>
    <p:sldId id="284" r:id="rId3"/>
    <p:sldId id="295" r:id="rId4"/>
    <p:sldId id="298" r:id="rId5"/>
    <p:sldId id="299" r:id="rId6"/>
    <p:sldId id="292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38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33CC33"/>
    <a:srgbClr val="333399"/>
    <a:srgbClr val="000066"/>
    <a:srgbClr val="0070C0"/>
    <a:srgbClr val="70AD47"/>
    <a:srgbClr val="007774"/>
    <a:srgbClr val="8D3C15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9170" autoAdjust="0"/>
  </p:normalViewPr>
  <p:slideViewPr>
    <p:cSldViewPr snapToObjects="1">
      <p:cViewPr>
        <p:scale>
          <a:sx n="100" d="100"/>
          <a:sy n="100" d="100"/>
        </p:scale>
        <p:origin x="-2694" y="-378"/>
      </p:cViewPr>
      <p:guideLst>
        <p:guide orient="horz" pos="2160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07/12/2017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960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960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71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67596D74-673C-C648-8EAA-BA66B657128F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666196"/>
              </p:ext>
            </p:extLst>
          </p:nvPr>
        </p:nvGraphicFramePr>
        <p:xfrm>
          <a:off x="4724471" y="2997497"/>
          <a:ext cx="1719737" cy="648072"/>
        </p:xfrm>
        <a:graphic>
          <a:graphicData uri="http://schemas.openxmlformats.org/drawingml/2006/table">
            <a:tbl>
              <a:tblPr/>
              <a:tblGrid>
                <a:gridCol w="17197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889247" y="3018984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106</a:t>
            </a:r>
          </a:p>
        </p:txBody>
      </p:sp>
      <p:sp>
        <p:nvSpPr>
          <p:cNvPr id="12" name="Line 172"/>
          <p:cNvSpPr>
            <a:spLocks noChangeShapeType="1"/>
          </p:cNvSpPr>
          <p:nvPr/>
        </p:nvSpPr>
        <p:spPr bwMode="auto">
          <a:xfrm>
            <a:off x="6426539" y="2034827"/>
            <a:ext cx="0" cy="1756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Oval 110"/>
          <p:cNvSpPr>
            <a:spLocks noChangeArrowheads="1"/>
          </p:cNvSpPr>
          <p:nvPr/>
        </p:nvSpPr>
        <p:spPr bwMode="auto">
          <a:xfrm>
            <a:off x="6138401" y="148478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426433" y="3321533"/>
            <a:ext cx="1836331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143903" y="1809167"/>
            <a:ext cx="3491993" cy="3059993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1-6</a:t>
            </a:r>
            <a:b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Naïve or pre-treatment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with IFN-based regimen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allowed*</a:t>
            </a:r>
            <a:b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HIV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Stable ART ≥ 8 weeks,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CD4 ≥ 100/mm</a:t>
            </a:r>
            <a:r>
              <a:rPr lang="en-US" sz="1400" b="1" baseline="30000" dirty="0">
                <a:latin typeface="Calibri" pitchFamily="-1" charset="0"/>
                <a:ea typeface="Arial" pitchFamily="-1" charset="0"/>
                <a:cs typeface="Arial" pitchFamily="-1" charset="0"/>
              </a:rPr>
              <a:t>3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HIV RNA ≤ 50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eDFG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(Cockcroft-</a:t>
            </a:r>
            <a:r>
              <a:rPr lang="en-US" sz="1400" b="1" dirty="0" err="1">
                <a:latin typeface="Calibri" pitchFamily="-1" charset="0"/>
                <a:ea typeface="Arial" pitchFamily="-1" charset="0"/>
                <a:cs typeface="Arial" pitchFamily="-1" charset="0"/>
              </a:rPr>
              <a:t>Gault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) </a:t>
            </a:r>
            <a:r>
              <a:rPr lang="en-US" sz="14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 60 ml/min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No HBV co-infection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3816066" y="1413323"/>
            <a:ext cx="1331998" cy="539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635896" y="3364596"/>
            <a:ext cx="1080000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4045797" y="2402935"/>
            <a:ext cx="900000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2" name="ZoneTexte 1"/>
          <p:cNvSpPr txBox="1"/>
          <p:nvPr/>
        </p:nvSpPr>
        <p:spPr>
          <a:xfrm>
            <a:off x="8339153" y="3141843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17657" y="4922004"/>
            <a:ext cx="4298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Metavir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F4 or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Ishak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5-6 or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Fibroscan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12.5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kPa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</a:t>
            </a:r>
            <a:b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</a:b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or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Fibrotest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0.75 and APRI &gt; 2</a:t>
            </a:r>
            <a:endParaRPr lang="en-US" sz="1400" dirty="0">
              <a:latin typeface="+mn-lt"/>
            </a:endParaRP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ASTRAL-5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539552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539750" y="5589786"/>
            <a:ext cx="8351838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kern="0" dirty="0"/>
              <a:t>Objective</a:t>
            </a:r>
          </a:p>
          <a:p>
            <a:pPr lvl="1"/>
            <a:r>
              <a:rPr lang="en-US" sz="1600" kern="0" dirty="0"/>
              <a:t>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(HCV RNA &lt; 15 IU/ml), by ITT with two-sided 95% CI (≤ 5.9% in both directions from an expected SVR</a:t>
            </a:r>
            <a:r>
              <a:rPr lang="en-US" sz="1600" kern="0" baseline="-25000" dirty="0"/>
              <a:t>12</a:t>
            </a:r>
            <a:r>
              <a:rPr lang="en-US" sz="1600" kern="0" dirty="0"/>
              <a:t> of 90%)</a:t>
            </a:r>
            <a:endParaRPr lang="en-US" kern="0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sz="2800" dirty="0"/>
              <a:t>ASTRAL-5 </a:t>
            </a:r>
            <a:r>
              <a:rPr lang="fr-FR" sz="2800" dirty="0" err="1"/>
              <a:t>study</a:t>
            </a:r>
            <a:r>
              <a:rPr lang="fr-FR" sz="2800" dirty="0"/>
              <a:t>: SOF/VEL in HIV </a:t>
            </a:r>
            <a:r>
              <a:rPr lang="fr-FR" sz="2800" dirty="0" err="1"/>
              <a:t>coinfection</a:t>
            </a:r>
            <a:endParaRPr lang="fr-FR" sz="2800" dirty="0"/>
          </a:p>
        </p:txBody>
      </p:sp>
      <p:sp>
        <p:nvSpPr>
          <p:cNvPr id="26" name="ZoneTexte 69"/>
          <p:cNvSpPr txBox="1">
            <a:spLocks noChangeArrowheads="1"/>
          </p:cNvSpPr>
          <p:nvPr/>
        </p:nvSpPr>
        <p:spPr bwMode="auto">
          <a:xfrm>
            <a:off x="6314023" y="6525344"/>
            <a:ext cx="2866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D, Clin Infect Dis 2017 ; 65 :6-12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9450" y="1124744"/>
            <a:ext cx="90473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ASTRAL-5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sz="2800" dirty="0"/>
              <a:t>ASTRAL-5 </a:t>
            </a:r>
            <a:r>
              <a:rPr lang="fr-FR" sz="2800" dirty="0" err="1"/>
              <a:t>study</a:t>
            </a:r>
            <a:r>
              <a:rPr lang="fr-FR" sz="2800" dirty="0"/>
              <a:t>: SOF/VEL in HIV </a:t>
            </a:r>
            <a:r>
              <a:rPr lang="fr-FR" sz="2800" dirty="0" err="1"/>
              <a:t>coinfection</a:t>
            </a:r>
            <a:endParaRPr lang="fr-FR" sz="2800" dirty="0"/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0197232"/>
              </p:ext>
            </p:extLst>
          </p:nvPr>
        </p:nvGraphicFramePr>
        <p:xfrm>
          <a:off x="948791" y="1658640"/>
          <a:ext cx="7416824" cy="4736710"/>
        </p:xfrm>
        <a:graphic>
          <a:graphicData uri="http://schemas.openxmlformats.org/drawingml/2006/table">
            <a:tbl>
              <a:tblPr/>
              <a:tblGrid>
                <a:gridCol w="52073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94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6161"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SOF/VEL</a:t>
                      </a:r>
                    </a:p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106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Mean age, years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54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Female,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Race: Black, %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Mean BMI, kg/m²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27.2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Genotype: 1a / 1b / 2 / 3 / 4 (%)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62 / 11 / 10 / 11 / 5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Mean HCV RNA,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log</a:t>
                      </a:r>
                      <a:r>
                        <a:rPr lang="en-US" sz="1400" b="1" baseline="-25000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IU/ml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6.3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IL28B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CC, %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Cirrhosis, %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HCV treatment naïve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, (%)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71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Mean CD4 count, cells/µl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598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1271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Antiretroviral therapy, %</a:t>
                      </a:r>
                    </a:p>
                    <a:p>
                      <a:pPr lvl="1"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NRTI backbone: TDF-based /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ABC-based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PI (DRV, LPV or ATV) / NNRTI (RPV) / II (RAL or EVG)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2075" algn="l"/>
                        </a:tabLst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Other ARVs (&gt; 1 of the above classes)</a:t>
                      </a: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86 / 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47 / 12 / 34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314023" y="6525344"/>
            <a:ext cx="2866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D, Clin Infect Dis 2017 ; 65 :6-12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264453" y="1295400"/>
            <a:ext cx="8456161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0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overall, by genotype and by cirrhosis or prior treatment, % (95% CI), ITT</a:t>
            </a:r>
          </a:p>
        </p:txBody>
      </p:sp>
      <p:sp>
        <p:nvSpPr>
          <p:cNvPr id="103" name="Espace réservé du contenu 10"/>
          <p:cNvSpPr txBox="1">
            <a:spLocks/>
          </p:cNvSpPr>
          <p:nvPr/>
        </p:nvSpPr>
        <p:spPr bwMode="auto">
          <a:xfrm>
            <a:off x="179512" y="5764971"/>
            <a:ext cx="8488417" cy="76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1800" kern="0" dirty="0"/>
              <a:t>No impact of baseline NS5A RAVs: </a:t>
            </a:r>
            <a:r>
              <a:rPr lang="en-US" sz="1800" b="0" kern="0" dirty="0">
                <a:solidFill>
                  <a:srgbClr val="000066"/>
                </a:solidFill>
                <a:latin typeface="+mn-lt"/>
              </a:rPr>
              <a:t>all 13 patients with baseline NS5A RASs (cutoff 15%) achieved SVR</a:t>
            </a:r>
            <a:r>
              <a:rPr lang="en-US" sz="1800" b="0" kern="0" baseline="-25000" dirty="0">
                <a:solidFill>
                  <a:srgbClr val="000066"/>
                </a:solidFill>
                <a:latin typeface="+mn-lt"/>
              </a:rPr>
              <a:t>12</a:t>
            </a:r>
          </a:p>
        </p:txBody>
      </p:sp>
      <p:sp>
        <p:nvSpPr>
          <p:cNvPr id="114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ASTRAL-5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5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sz="2800" dirty="0"/>
              <a:t>ASTRAL-5 </a:t>
            </a:r>
            <a:r>
              <a:rPr lang="fr-FR" sz="2800" dirty="0" err="1"/>
              <a:t>study</a:t>
            </a:r>
            <a:r>
              <a:rPr lang="fr-FR" sz="2800" dirty="0"/>
              <a:t>: SOF/VEL in HIV </a:t>
            </a:r>
            <a:r>
              <a:rPr lang="fr-FR" sz="2800" dirty="0" err="1"/>
              <a:t>coinfection</a:t>
            </a:r>
            <a:endParaRPr lang="fr-FR" sz="2800" dirty="0"/>
          </a:p>
        </p:txBody>
      </p:sp>
      <p:sp>
        <p:nvSpPr>
          <p:cNvPr id="71" name="Rectangle 41"/>
          <p:cNvSpPr>
            <a:spLocks noChangeArrowheads="1"/>
          </p:cNvSpPr>
          <p:nvPr/>
        </p:nvSpPr>
        <p:spPr bwMode="auto">
          <a:xfrm>
            <a:off x="6666863" y="2048298"/>
            <a:ext cx="540000" cy="3040705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7" name="Rectangle 41"/>
          <p:cNvSpPr>
            <a:spLocks noChangeArrowheads="1"/>
          </p:cNvSpPr>
          <p:nvPr/>
        </p:nvSpPr>
        <p:spPr bwMode="auto">
          <a:xfrm>
            <a:off x="6029411" y="2238657"/>
            <a:ext cx="540000" cy="2850346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6" name="Rectangle 41"/>
          <p:cNvSpPr>
            <a:spLocks noChangeArrowheads="1"/>
          </p:cNvSpPr>
          <p:nvPr/>
        </p:nvSpPr>
        <p:spPr bwMode="auto">
          <a:xfrm>
            <a:off x="7479348" y="2173003"/>
            <a:ext cx="540000" cy="2916000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5" name="Rectangle 41"/>
          <p:cNvSpPr>
            <a:spLocks noChangeArrowheads="1"/>
          </p:cNvSpPr>
          <p:nvPr/>
        </p:nvSpPr>
        <p:spPr bwMode="auto">
          <a:xfrm>
            <a:off x="8127929" y="2209003"/>
            <a:ext cx="540000" cy="2880000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567280" y="2041578"/>
            <a:ext cx="0" cy="30474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469377" y="5089004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469377" y="4484492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469377" y="3867547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>
            <a:off x="469377" y="3261481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469377" y="2644537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>
            <a:off x="469377" y="2041578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306277" y="4941373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206891" y="4375711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20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206891" y="3760320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40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206891" y="3157362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60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206891" y="2527267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80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107504" y="1904825"/>
            <a:ext cx="29815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100</a:t>
            </a:r>
            <a:endParaRPr lang="en-US" altLang="fr-FR" sz="1200" b="1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813670" y="2205038"/>
            <a:ext cx="540000" cy="2883965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" name="Rectangle 56"/>
          <p:cNvSpPr>
            <a:spLocks noChangeArrowheads="1"/>
          </p:cNvSpPr>
          <p:nvPr/>
        </p:nvSpPr>
        <p:spPr bwMode="auto">
          <a:xfrm>
            <a:off x="798577" y="1772816"/>
            <a:ext cx="606636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95.3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(89-99)</a:t>
            </a:r>
            <a:endParaRPr lang="en-US" altLang="fr-FR" sz="1400" dirty="0"/>
          </a:p>
        </p:txBody>
      </p:sp>
      <p:sp>
        <p:nvSpPr>
          <p:cNvPr id="52" name="Rectangle 74"/>
          <p:cNvSpPr>
            <a:spLocks noChangeArrowheads="1"/>
          </p:cNvSpPr>
          <p:nvPr/>
        </p:nvSpPr>
        <p:spPr bwMode="auto">
          <a:xfrm>
            <a:off x="981479" y="4653136"/>
            <a:ext cx="2567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/>
            </a:r>
            <a:br>
              <a:rPr lang="en-US" altLang="fr-FR" sz="1200" b="1" dirty="0">
                <a:solidFill>
                  <a:srgbClr val="FFFFFF"/>
                </a:solidFill>
                <a:latin typeface="+mn-lt"/>
              </a:rPr>
            </a:b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106</a:t>
            </a:r>
            <a:endParaRPr lang="en-US" altLang="fr-FR" sz="1600" dirty="0">
              <a:latin typeface="+mn-lt"/>
            </a:endParaRPr>
          </a:p>
        </p:txBody>
      </p:sp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944876" y="5151164"/>
            <a:ext cx="41306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Total</a:t>
            </a:r>
            <a:endParaRPr lang="en-US" alt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1645970" y="2205038"/>
            <a:ext cx="540000" cy="2883965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7" name="Rectangle 74"/>
          <p:cNvSpPr>
            <a:spLocks noChangeArrowheads="1"/>
          </p:cNvSpPr>
          <p:nvPr/>
        </p:nvSpPr>
        <p:spPr bwMode="auto">
          <a:xfrm>
            <a:off x="1891707" y="4837802"/>
            <a:ext cx="1839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66</a:t>
            </a:r>
            <a:endParaRPr lang="en-US" altLang="fr-FR" sz="1600" dirty="0">
              <a:latin typeface="+mn-lt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1619672" y="1772816"/>
            <a:ext cx="542717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95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(87-99</a:t>
            </a:r>
            <a:endParaRPr lang="en-US" altLang="fr-FR" sz="1400" dirty="0"/>
          </a:p>
        </p:txBody>
      </p:sp>
      <p:sp>
        <p:nvSpPr>
          <p:cNvPr id="61" name="Rectangle 77"/>
          <p:cNvSpPr>
            <a:spLocks noChangeArrowheads="1"/>
          </p:cNvSpPr>
          <p:nvPr/>
        </p:nvSpPr>
        <p:spPr bwMode="auto">
          <a:xfrm>
            <a:off x="1884320" y="5151164"/>
            <a:ext cx="19877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1a</a:t>
            </a:r>
            <a:endParaRPr lang="en-US" alt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2" name="Rectangle 41"/>
          <p:cNvSpPr>
            <a:spLocks noChangeArrowheads="1"/>
          </p:cNvSpPr>
          <p:nvPr/>
        </p:nvSpPr>
        <p:spPr bwMode="auto">
          <a:xfrm>
            <a:off x="2620554" y="2273968"/>
            <a:ext cx="540000" cy="2798775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3" name="Rectangle 74"/>
          <p:cNvSpPr>
            <a:spLocks noChangeArrowheads="1"/>
          </p:cNvSpPr>
          <p:nvPr/>
        </p:nvSpPr>
        <p:spPr bwMode="auto">
          <a:xfrm>
            <a:off x="2829313" y="4837802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12</a:t>
            </a:r>
            <a:endParaRPr lang="en-US" altLang="fr-FR" sz="1600" dirty="0">
              <a:latin typeface="+mn-lt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2483768" y="1844824"/>
            <a:ext cx="710631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92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(62-100)</a:t>
            </a:r>
            <a:endParaRPr lang="en-US" altLang="fr-FR" sz="1400" dirty="0"/>
          </a:p>
        </p:txBody>
      </p:sp>
      <p:sp>
        <p:nvSpPr>
          <p:cNvPr id="65" name="Rectangle 77"/>
          <p:cNvSpPr>
            <a:spLocks noChangeArrowheads="1"/>
          </p:cNvSpPr>
          <p:nvPr/>
        </p:nvSpPr>
        <p:spPr bwMode="auto">
          <a:xfrm>
            <a:off x="2854097" y="5151164"/>
            <a:ext cx="20839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1b</a:t>
            </a:r>
            <a:endParaRPr lang="en-US" alt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7" name="Rectangle 41"/>
          <p:cNvSpPr>
            <a:spLocks noChangeArrowheads="1"/>
          </p:cNvSpPr>
          <p:nvPr/>
        </p:nvSpPr>
        <p:spPr bwMode="auto">
          <a:xfrm>
            <a:off x="3416836" y="2070085"/>
            <a:ext cx="540000" cy="3000474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3640947" y="4837802"/>
            <a:ext cx="16145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11</a:t>
            </a:r>
            <a:endParaRPr lang="en-US" altLang="fr-FR" sz="1600" dirty="0">
              <a:latin typeface="+mn-lt"/>
            </a:endParaRPr>
          </a:p>
        </p:txBody>
      </p:sp>
      <p:sp>
        <p:nvSpPr>
          <p:cNvPr id="69" name="Rectangle 56"/>
          <p:cNvSpPr>
            <a:spLocks noChangeArrowheads="1"/>
          </p:cNvSpPr>
          <p:nvPr/>
        </p:nvSpPr>
        <p:spPr bwMode="auto">
          <a:xfrm>
            <a:off x="3318856" y="1628800"/>
            <a:ext cx="710631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100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(72-100)</a:t>
            </a:r>
          </a:p>
        </p:txBody>
      </p:sp>
      <p:sp>
        <p:nvSpPr>
          <p:cNvPr id="70" name="Rectangle 77"/>
          <p:cNvSpPr>
            <a:spLocks noChangeArrowheads="1"/>
          </p:cNvSpPr>
          <p:nvPr/>
        </p:nvSpPr>
        <p:spPr bwMode="auto">
          <a:xfrm>
            <a:off x="3704880" y="5151164"/>
            <a:ext cx="99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>
                <a:solidFill>
                  <a:srgbClr val="000066"/>
                </a:solidFill>
                <a:latin typeface="+mn-lt"/>
              </a:rPr>
              <a:t>2</a:t>
            </a:r>
            <a:endParaRPr lang="en-US" alt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4228039" y="2273967"/>
            <a:ext cx="540000" cy="2815035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4480817" y="4837802"/>
            <a:ext cx="16991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12</a:t>
            </a:r>
            <a:endParaRPr lang="en-US" altLang="fr-FR" sz="1600" dirty="0">
              <a:latin typeface="+mn-lt"/>
            </a:endParaRPr>
          </a:p>
        </p:txBody>
      </p:sp>
      <p:sp>
        <p:nvSpPr>
          <p:cNvPr id="75" name="Rectangle 77"/>
          <p:cNvSpPr>
            <a:spLocks noChangeArrowheads="1"/>
          </p:cNvSpPr>
          <p:nvPr/>
        </p:nvSpPr>
        <p:spPr bwMode="auto">
          <a:xfrm>
            <a:off x="4515851" y="5157809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>
                <a:solidFill>
                  <a:srgbClr val="000066"/>
                </a:solidFill>
                <a:latin typeface="+mn-lt"/>
              </a:rPr>
              <a:t>3</a:t>
            </a:r>
            <a:endParaRPr lang="en-US" altLang="fr-FR" sz="1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8" name="Rectangle 74"/>
          <p:cNvSpPr>
            <a:spLocks noChangeArrowheads="1"/>
          </p:cNvSpPr>
          <p:nvPr/>
        </p:nvSpPr>
        <p:spPr bwMode="auto">
          <a:xfrm>
            <a:off x="6243628" y="4837802"/>
            <a:ext cx="1711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87</a:t>
            </a:r>
            <a:endParaRPr lang="en-US" altLang="fr-FR" sz="1600" dirty="0">
              <a:latin typeface="+mn-lt"/>
            </a:endParaRPr>
          </a:p>
        </p:txBody>
      </p:sp>
      <p:sp>
        <p:nvSpPr>
          <p:cNvPr id="79" name="Rectangle 56"/>
          <p:cNvSpPr>
            <a:spLocks noChangeArrowheads="1"/>
          </p:cNvSpPr>
          <p:nvPr/>
        </p:nvSpPr>
        <p:spPr bwMode="auto">
          <a:xfrm>
            <a:off x="5001692" y="1628800"/>
            <a:ext cx="710631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10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(48-100)</a:t>
            </a:r>
          </a:p>
        </p:txBody>
      </p:sp>
      <p:sp>
        <p:nvSpPr>
          <p:cNvPr id="80" name="Rectangle 77"/>
          <p:cNvSpPr>
            <a:spLocks noChangeArrowheads="1"/>
          </p:cNvSpPr>
          <p:nvPr/>
        </p:nvSpPr>
        <p:spPr bwMode="auto">
          <a:xfrm>
            <a:off x="6147140" y="5151164"/>
            <a:ext cx="2393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>
                <a:solidFill>
                  <a:srgbClr val="000066"/>
                </a:solidFill>
                <a:latin typeface="+mn-lt"/>
              </a:rPr>
              <a:t>No</a:t>
            </a:r>
            <a:endParaRPr lang="en-US" altLang="fr-FR" sz="1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81" name="Rectangle 77"/>
          <p:cNvSpPr>
            <a:spLocks noChangeArrowheads="1"/>
          </p:cNvSpPr>
          <p:nvPr/>
        </p:nvSpPr>
        <p:spPr bwMode="auto">
          <a:xfrm>
            <a:off x="3346987" y="5445224"/>
            <a:ext cx="83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/>
              <a:t>Genotype</a:t>
            </a:r>
            <a:endParaRPr lang="en-US" altLang="fr-FR" sz="1400" dirty="0"/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auto">
          <a:xfrm>
            <a:off x="5073020" y="2048298"/>
            <a:ext cx="540000" cy="3040703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3" name="Rectangle 74"/>
          <p:cNvSpPr>
            <a:spLocks noChangeArrowheads="1"/>
          </p:cNvSpPr>
          <p:nvPr/>
        </p:nvSpPr>
        <p:spPr bwMode="auto">
          <a:xfrm>
            <a:off x="5299213" y="4837802"/>
            <a:ext cx="8558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5</a:t>
            </a:r>
            <a:endParaRPr lang="en-US" altLang="fr-FR" sz="1600" dirty="0">
              <a:latin typeface="+mn-lt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360832" y="5157809"/>
            <a:ext cx="9985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>
                <a:solidFill>
                  <a:srgbClr val="000066"/>
                </a:solidFill>
                <a:latin typeface="+mn-lt"/>
              </a:rPr>
              <a:t>4</a:t>
            </a:r>
            <a:endParaRPr lang="en-US" altLang="fr-FR" sz="1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86" name="Rectangle 56"/>
          <p:cNvSpPr>
            <a:spLocks noChangeArrowheads="1"/>
          </p:cNvSpPr>
          <p:nvPr/>
        </p:nvSpPr>
        <p:spPr bwMode="auto">
          <a:xfrm>
            <a:off x="4154644" y="1844824"/>
            <a:ext cx="710631" cy="39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92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(62-100)</a:t>
            </a:r>
            <a:endParaRPr lang="en-US" altLang="fr-FR" sz="1400" dirty="0"/>
          </a:p>
        </p:txBody>
      </p:sp>
      <p:cxnSp>
        <p:nvCxnSpPr>
          <p:cNvPr id="88" name="Straight Connector 20"/>
          <p:cNvCxnSpPr>
            <a:cxnSpLocks noChangeShapeType="1"/>
          </p:cNvCxnSpPr>
          <p:nvPr/>
        </p:nvCxnSpPr>
        <p:spPr bwMode="auto">
          <a:xfrm flipV="1">
            <a:off x="1934002" y="4005064"/>
            <a:ext cx="0" cy="286527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136"/>
          <p:cNvSpPr>
            <a:spLocks noChangeArrowheads="1"/>
          </p:cNvSpPr>
          <p:nvPr/>
        </p:nvSpPr>
        <p:spPr bwMode="auto">
          <a:xfrm>
            <a:off x="1047186" y="3422373"/>
            <a:ext cx="1439998" cy="578414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relapse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lost to follow-up</a:t>
            </a:r>
          </a:p>
        </p:txBody>
      </p:sp>
      <p:cxnSp>
        <p:nvCxnSpPr>
          <p:cNvPr id="91" name="Straight Connector 20"/>
          <p:cNvCxnSpPr>
            <a:cxnSpLocks noChangeShapeType="1"/>
          </p:cNvCxnSpPr>
          <p:nvPr/>
        </p:nvCxnSpPr>
        <p:spPr bwMode="auto">
          <a:xfrm flipH="1" flipV="1">
            <a:off x="2898095" y="4612871"/>
            <a:ext cx="2524" cy="143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 136"/>
          <p:cNvSpPr>
            <a:spLocks noChangeArrowheads="1"/>
          </p:cNvSpPr>
          <p:nvPr/>
        </p:nvSpPr>
        <p:spPr bwMode="auto">
          <a:xfrm>
            <a:off x="2438162" y="4159441"/>
            <a:ext cx="936000" cy="453402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lost to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follow-up</a:t>
            </a:r>
          </a:p>
        </p:txBody>
      </p:sp>
      <p:cxnSp>
        <p:nvCxnSpPr>
          <p:cNvPr id="94" name="Straight Connector 20"/>
          <p:cNvCxnSpPr>
            <a:cxnSpLocks noChangeShapeType="1"/>
          </p:cNvCxnSpPr>
          <p:nvPr/>
        </p:nvCxnSpPr>
        <p:spPr bwMode="auto">
          <a:xfrm flipV="1">
            <a:off x="4477971" y="4333332"/>
            <a:ext cx="0" cy="254441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5" name="Rectangle 136"/>
          <p:cNvSpPr>
            <a:spLocks noChangeArrowheads="1"/>
          </p:cNvSpPr>
          <p:nvPr/>
        </p:nvSpPr>
        <p:spPr bwMode="auto">
          <a:xfrm>
            <a:off x="3992900" y="3933105"/>
            <a:ext cx="973900" cy="431999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withdrew </a:t>
            </a:r>
          </a:p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consent</a:t>
            </a:r>
          </a:p>
        </p:txBody>
      </p:sp>
      <p:cxnSp>
        <p:nvCxnSpPr>
          <p:cNvPr id="97" name="Connecteur droit 96"/>
          <p:cNvCxnSpPr/>
          <p:nvPr/>
        </p:nvCxnSpPr>
        <p:spPr bwMode="auto">
          <a:xfrm>
            <a:off x="1825448" y="5419064"/>
            <a:ext cx="396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67279" y="5089004"/>
            <a:ext cx="8280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" name="ZoneTexte 3"/>
          <p:cNvSpPr txBox="1"/>
          <p:nvPr/>
        </p:nvSpPr>
        <p:spPr>
          <a:xfrm>
            <a:off x="107504" y="1556792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/>
              <a:t>%</a:t>
            </a:r>
          </a:p>
        </p:txBody>
      </p:sp>
      <p:sp>
        <p:nvSpPr>
          <p:cNvPr id="87" name="Rectangle 56"/>
          <p:cNvSpPr>
            <a:spLocks noChangeArrowheads="1"/>
          </p:cNvSpPr>
          <p:nvPr/>
        </p:nvSpPr>
        <p:spPr bwMode="auto">
          <a:xfrm>
            <a:off x="6167330" y="2001389"/>
            <a:ext cx="207990" cy="2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93</a:t>
            </a:r>
            <a:endParaRPr lang="en-US" altLang="fr-FR" sz="1400" dirty="0"/>
          </a:p>
        </p:txBody>
      </p:sp>
      <p:sp>
        <p:nvSpPr>
          <p:cNvPr id="90" name="Rectangle 56"/>
          <p:cNvSpPr>
            <a:spLocks noChangeArrowheads="1"/>
          </p:cNvSpPr>
          <p:nvPr/>
        </p:nvSpPr>
        <p:spPr bwMode="auto">
          <a:xfrm>
            <a:off x="6791450" y="1838132"/>
            <a:ext cx="311984" cy="2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100</a:t>
            </a:r>
          </a:p>
        </p:txBody>
      </p:sp>
      <p:sp>
        <p:nvSpPr>
          <p:cNvPr id="93" name="Rectangle 56"/>
          <p:cNvSpPr>
            <a:spLocks noChangeArrowheads="1"/>
          </p:cNvSpPr>
          <p:nvPr/>
        </p:nvSpPr>
        <p:spPr bwMode="auto">
          <a:xfrm>
            <a:off x="8309306" y="1988840"/>
            <a:ext cx="207990" cy="2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94</a:t>
            </a:r>
          </a:p>
        </p:txBody>
      </p:sp>
      <p:sp>
        <p:nvSpPr>
          <p:cNvPr id="96" name="Rectangle 56"/>
          <p:cNvSpPr>
            <a:spLocks noChangeArrowheads="1"/>
          </p:cNvSpPr>
          <p:nvPr/>
        </p:nvSpPr>
        <p:spPr bwMode="auto">
          <a:xfrm>
            <a:off x="7661234" y="1929381"/>
            <a:ext cx="207990" cy="20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600" b="1" dirty="0"/>
              <a:t>96</a:t>
            </a:r>
            <a:endParaRPr lang="en-US" altLang="fr-FR" sz="1400" dirty="0"/>
          </a:p>
        </p:txBody>
      </p:sp>
      <p:sp>
        <p:nvSpPr>
          <p:cNvPr id="99" name="Rectangle 77"/>
          <p:cNvSpPr>
            <a:spLocks noChangeArrowheads="1"/>
          </p:cNvSpPr>
          <p:nvPr/>
        </p:nvSpPr>
        <p:spPr bwMode="auto">
          <a:xfrm>
            <a:off x="6296569" y="5445224"/>
            <a:ext cx="74058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/>
              <a:t>Cirrhosis</a:t>
            </a:r>
            <a:endParaRPr lang="en-US" altLang="fr-FR" sz="1400" dirty="0"/>
          </a:p>
        </p:txBody>
      </p:sp>
      <p:cxnSp>
        <p:nvCxnSpPr>
          <p:cNvPr id="101" name="Connecteur droit 100"/>
          <p:cNvCxnSpPr/>
          <p:nvPr/>
        </p:nvCxnSpPr>
        <p:spPr bwMode="auto">
          <a:xfrm>
            <a:off x="6075132" y="5419064"/>
            <a:ext cx="108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Rectangle 77"/>
          <p:cNvSpPr>
            <a:spLocks noChangeArrowheads="1"/>
          </p:cNvSpPr>
          <p:nvPr/>
        </p:nvSpPr>
        <p:spPr bwMode="auto">
          <a:xfrm>
            <a:off x="6808811" y="5157192"/>
            <a:ext cx="3095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>
                <a:solidFill>
                  <a:srgbClr val="000066"/>
                </a:solidFill>
                <a:latin typeface="+mn-lt"/>
              </a:rPr>
              <a:t>Yes</a:t>
            </a:r>
            <a:endParaRPr lang="en-US" altLang="fr-FR" sz="1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7552190" y="5131971"/>
            <a:ext cx="30954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>
                <a:solidFill>
                  <a:srgbClr val="000066"/>
                </a:solidFill>
                <a:latin typeface="+mn-lt"/>
              </a:rPr>
              <a:t>Yes</a:t>
            </a:r>
            <a:endParaRPr lang="en-US" altLang="fr-FR" sz="1200" dirty="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5" name="Rectangle 77"/>
          <p:cNvSpPr>
            <a:spLocks noChangeArrowheads="1"/>
          </p:cNvSpPr>
          <p:nvPr/>
        </p:nvSpPr>
        <p:spPr bwMode="auto">
          <a:xfrm>
            <a:off x="7404589" y="5445224"/>
            <a:ext cx="140487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600" b="1" dirty="0"/>
              <a:t>Treatment-naïve</a:t>
            </a:r>
            <a:endParaRPr lang="en-US" altLang="fr-FR" sz="1400" dirty="0"/>
          </a:p>
        </p:txBody>
      </p:sp>
      <p:cxnSp>
        <p:nvCxnSpPr>
          <p:cNvPr id="106" name="Connecteur droit 105"/>
          <p:cNvCxnSpPr/>
          <p:nvPr/>
        </p:nvCxnSpPr>
        <p:spPr bwMode="auto">
          <a:xfrm>
            <a:off x="7515292" y="5419064"/>
            <a:ext cx="1080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333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tangle 77"/>
          <p:cNvSpPr>
            <a:spLocks noChangeArrowheads="1"/>
          </p:cNvSpPr>
          <p:nvPr/>
        </p:nvSpPr>
        <p:spPr bwMode="auto">
          <a:xfrm>
            <a:off x="8284081" y="5137999"/>
            <a:ext cx="2393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400" b="1" dirty="0">
                <a:solidFill>
                  <a:srgbClr val="000066"/>
                </a:solidFill>
                <a:latin typeface="+mn-lt"/>
              </a:rPr>
              <a:t>No</a:t>
            </a:r>
            <a:endParaRPr lang="en-US" altLang="fr-FR" sz="1200" dirty="0">
              <a:solidFill>
                <a:srgbClr val="000066"/>
              </a:solidFill>
              <a:latin typeface="+mn-lt"/>
            </a:endParaRPr>
          </a:p>
        </p:txBody>
      </p:sp>
      <p:cxnSp>
        <p:nvCxnSpPr>
          <p:cNvPr id="108" name="Straight Connector 20"/>
          <p:cNvCxnSpPr>
            <a:cxnSpLocks noChangeShapeType="1"/>
          </p:cNvCxnSpPr>
          <p:nvPr/>
        </p:nvCxnSpPr>
        <p:spPr bwMode="auto">
          <a:xfrm flipV="1">
            <a:off x="7668344" y="4094602"/>
            <a:ext cx="0" cy="518269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" name="Rectangle 136"/>
          <p:cNvSpPr>
            <a:spLocks noChangeArrowheads="1"/>
          </p:cNvSpPr>
          <p:nvPr/>
        </p:nvSpPr>
        <p:spPr bwMode="auto">
          <a:xfrm>
            <a:off x="6645088" y="3501041"/>
            <a:ext cx="1475999" cy="614414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relapse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lost to follow-up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withdrew consent</a:t>
            </a:r>
          </a:p>
        </p:txBody>
      </p:sp>
      <p:cxnSp>
        <p:nvCxnSpPr>
          <p:cNvPr id="110" name="Straight Connector 20"/>
          <p:cNvCxnSpPr>
            <a:cxnSpLocks noChangeShapeType="1"/>
          </p:cNvCxnSpPr>
          <p:nvPr/>
        </p:nvCxnSpPr>
        <p:spPr bwMode="auto">
          <a:xfrm flipH="1" flipV="1">
            <a:off x="8437991" y="4653136"/>
            <a:ext cx="2524" cy="179996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1" name="Rectangle 136"/>
          <p:cNvSpPr>
            <a:spLocks noChangeArrowheads="1"/>
          </p:cNvSpPr>
          <p:nvPr/>
        </p:nvSpPr>
        <p:spPr bwMode="auto">
          <a:xfrm>
            <a:off x="7776505" y="4223448"/>
            <a:ext cx="1331999" cy="429688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relapse</a:t>
            </a:r>
          </a:p>
          <a:p>
            <a:pPr algn="ctr" eaLnBrk="1" hangingPunct="1">
              <a:buClr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lost to follow-up</a:t>
            </a:r>
          </a:p>
        </p:txBody>
      </p:sp>
      <p:cxnSp>
        <p:nvCxnSpPr>
          <p:cNvPr id="112" name="Straight Connector 20"/>
          <p:cNvCxnSpPr>
            <a:cxnSpLocks noChangeShapeType="1"/>
          </p:cNvCxnSpPr>
          <p:nvPr/>
        </p:nvCxnSpPr>
        <p:spPr bwMode="auto">
          <a:xfrm flipV="1">
            <a:off x="6313768" y="3374521"/>
            <a:ext cx="0" cy="286527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" name="Rectangle 136"/>
          <p:cNvSpPr>
            <a:spLocks noChangeArrowheads="1"/>
          </p:cNvSpPr>
          <p:nvPr/>
        </p:nvSpPr>
        <p:spPr bwMode="auto">
          <a:xfrm>
            <a:off x="5364088" y="2778586"/>
            <a:ext cx="1475999" cy="650414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relapses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 lost to follow-up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withdrew consent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498224" y="4800251"/>
            <a:ext cx="3850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N=</a:t>
            </a:r>
          </a:p>
        </p:txBody>
      </p:sp>
      <p:sp>
        <p:nvSpPr>
          <p:cNvPr id="98" name="Rectangle 74"/>
          <p:cNvSpPr>
            <a:spLocks noChangeArrowheads="1"/>
          </p:cNvSpPr>
          <p:nvPr/>
        </p:nvSpPr>
        <p:spPr bwMode="auto">
          <a:xfrm>
            <a:off x="6878518" y="4831111"/>
            <a:ext cx="1711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19</a:t>
            </a:r>
            <a:endParaRPr lang="en-US" altLang="fr-FR" sz="1600" dirty="0">
              <a:latin typeface="+mn-lt"/>
            </a:endParaRPr>
          </a:p>
        </p:txBody>
      </p:sp>
      <p:sp>
        <p:nvSpPr>
          <p:cNvPr id="189" name="Rectangle 74"/>
          <p:cNvSpPr>
            <a:spLocks noChangeArrowheads="1"/>
          </p:cNvSpPr>
          <p:nvPr/>
        </p:nvSpPr>
        <p:spPr bwMode="auto">
          <a:xfrm>
            <a:off x="8357254" y="4829019"/>
            <a:ext cx="1711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31</a:t>
            </a:r>
            <a:endParaRPr lang="en-US" altLang="fr-FR" sz="1600" dirty="0">
              <a:latin typeface="+mn-lt"/>
            </a:endParaRPr>
          </a:p>
        </p:txBody>
      </p:sp>
      <p:sp>
        <p:nvSpPr>
          <p:cNvPr id="190" name="Rectangle 74"/>
          <p:cNvSpPr>
            <a:spLocks noChangeArrowheads="1"/>
          </p:cNvSpPr>
          <p:nvPr/>
        </p:nvSpPr>
        <p:spPr bwMode="auto">
          <a:xfrm>
            <a:off x="7644654" y="4829019"/>
            <a:ext cx="17117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rgbClr val="FFFFFF"/>
                </a:solidFill>
                <a:latin typeface="+mn-lt"/>
              </a:rPr>
              <a:t>75</a:t>
            </a:r>
            <a:endParaRPr lang="en-US" altLang="fr-FR" sz="1600" dirty="0">
              <a:latin typeface="+mn-lt"/>
            </a:endParaRPr>
          </a:p>
        </p:txBody>
      </p:sp>
      <p:sp>
        <p:nvSpPr>
          <p:cNvPr id="100" name="ZoneTexte 69"/>
          <p:cNvSpPr txBox="1">
            <a:spLocks noChangeArrowheads="1"/>
          </p:cNvSpPr>
          <p:nvPr/>
        </p:nvSpPr>
        <p:spPr bwMode="auto">
          <a:xfrm>
            <a:off x="6314023" y="6525344"/>
            <a:ext cx="2866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D, Clin Infect Dis 2017 ; 65 :6-12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915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203848" y="1052736"/>
            <a:ext cx="2952899" cy="57653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Adverse</a:t>
            </a:r>
            <a:r>
              <a:rPr lang="fr-FR" sz="2400" dirty="0"/>
              <a:t> </a:t>
            </a:r>
            <a:r>
              <a:rPr lang="en-US" sz="2400" dirty="0"/>
              <a:t>events</a:t>
            </a:r>
            <a:r>
              <a:rPr lang="fr-FR" sz="2400" dirty="0"/>
              <a:t>, %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30294" y="6401231"/>
            <a:ext cx="1472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/>
              <a:t>No HIV rebound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ASTRAL-5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sz="2800" dirty="0"/>
              <a:t>ASTRAL-5 </a:t>
            </a:r>
            <a:r>
              <a:rPr lang="fr-FR" sz="2800" dirty="0" err="1"/>
              <a:t>study</a:t>
            </a:r>
            <a:r>
              <a:rPr lang="fr-FR" sz="2800" dirty="0"/>
              <a:t>: SOF/VEL in HIV </a:t>
            </a:r>
            <a:r>
              <a:rPr lang="fr-FR" sz="2800" dirty="0" err="1"/>
              <a:t>coinfection</a:t>
            </a:r>
            <a:endParaRPr lang="fr-FR" sz="2800" dirty="0"/>
          </a:p>
        </p:txBody>
      </p:sp>
      <p:graphicFrame>
        <p:nvGraphicFramePr>
          <p:cNvPr id="10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979200"/>
              </p:ext>
            </p:extLst>
          </p:nvPr>
        </p:nvGraphicFramePr>
        <p:xfrm>
          <a:off x="395536" y="1565488"/>
          <a:ext cx="8280920" cy="4815840"/>
        </p:xfrm>
        <a:graphic>
          <a:graphicData uri="http://schemas.openxmlformats.org/drawingml/2006/table">
            <a:tbl>
              <a:tblPr/>
              <a:tblGrid>
                <a:gridCol w="55922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8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0214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106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Any adverse event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3-4 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9422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Serious AE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 (acute radial nerve palsy, toe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infection/sepsis)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Discontinuation due to adverse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event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Death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3 or 4 laboratory abnormality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Most common adverse events, 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	Fatigue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	Headache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	Arthralgia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	Upper respiratory tract infection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	Diarrhea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72681859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	Insomnia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68036194"/>
                  </a:ext>
                </a:extLst>
              </a:tr>
              <a:tr h="282013">
                <a:tc>
                  <a:txBody>
                    <a:bodyPr/>
                    <a:lstStyle/>
                    <a:p>
                      <a:pPr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	Nausea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4557720"/>
                  </a:ext>
                </a:extLst>
              </a:tr>
            </a:tbl>
          </a:graphicData>
        </a:graphic>
      </p:graphicFrame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14023" y="6525344"/>
            <a:ext cx="2866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D, Clin Infect Dis 2017 ; 65 :6-12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6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627213" y="1124272"/>
            <a:ext cx="3889003" cy="576536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/>
              <a:t>Laboratory abnormalities, %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5536" y="5714672"/>
            <a:ext cx="82809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3 patients, all receiving TDF-containing regimens, had a change from baseline of ≥ 0.4 mg/dl in serum creatinine while on treatment</a:t>
            </a:r>
          </a:p>
          <a:p>
            <a:r>
              <a:rPr lang="en-US" sz="1400" dirty="0"/>
              <a:t>CD4+ counts remained stable and no patient experienced HIV virologic rebound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ASTRAL-5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sz="2800" dirty="0"/>
              <a:t>ASTRAL-5 </a:t>
            </a:r>
            <a:r>
              <a:rPr lang="fr-FR" sz="2800" dirty="0" err="1"/>
              <a:t>study</a:t>
            </a:r>
            <a:r>
              <a:rPr lang="fr-FR" sz="2800" dirty="0"/>
              <a:t>: SOF/VEL in HIV </a:t>
            </a:r>
            <a:r>
              <a:rPr lang="fr-FR" sz="2800" dirty="0" err="1"/>
              <a:t>coinfection</a:t>
            </a:r>
            <a:endParaRPr lang="fr-FR" sz="2800" dirty="0"/>
          </a:p>
        </p:txBody>
      </p:sp>
      <p:graphicFrame>
        <p:nvGraphicFramePr>
          <p:cNvPr id="10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622523"/>
              </p:ext>
            </p:extLst>
          </p:nvPr>
        </p:nvGraphicFramePr>
        <p:xfrm>
          <a:off x="395536" y="1538208"/>
          <a:ext cx="8280920" cy="4144908"/>
        </p:xfrm>
        <a:graphic>
          <a:graphicData uri="http://schemas.openxmlformats.org/drawingml/2006/table">
            <a:tbl>
              <a:tblPr/>
              <a:tblGrid>
                <a:gridCol w="55922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887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4588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</a:pP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N = 106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Neutrophils, 500-750/mm</a:t>
                      </a:r>
                      <a:r>
                        <a:rPr lang="en-US" sz="14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INR &gt; 2 x ULN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ASAT &gt; 10 x ULN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Creatinine kinase &lt; 10 x ULN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Creatinine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&gt; 3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mg/dl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Lipase &gt; 3 x ULN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Hypophosphatemia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&lt; 1 mg/dl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Hyperglycemia &gt; 250 mg/dl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Hyperbilirubinemia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&gt; 2.5 x ULN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Hyperuricemia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&lt; 1 mg/dl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Hematuria &gt; 75 red blood cells/high powered field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Urine blood, 3+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5989">
                <a:tc>
                  <a:txBody>
                    <a:bodyPr/>
                    <a:lstStyle/>
                    <a:p>
                      <a:pPr>
                        <a:lnSpc>
                          <a:spcPts val="1620"/>
                        </a:lnSpc>
                        <a:tabLst>
                          <a:tab pos="92075" algn="l"/>
                        </a:tabLst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Glycosuria, 4+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20"/>
                        </a:lnSpc>
                      </a:pP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14023" y="6525344"/>
            <a:ext cx="2866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D, Clin Infect Dis 2017 ; 65 :6-12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039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268760"/>
            <a:ext cx="8351838" cy="482441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dirty="0"/>
              <a:t>Summary</a:t>
            </a:r>
            <a:br>
              <a:rPr lang="en-US" dirty="0"/>
            </a:b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000" spc="-40" dirty="0"/>
              <a:t>SOF/VEL for 12 weeks resulted in overall 95% 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in HIV </a:t>
            </a:r>
            <a:r>
              <a:rPr lang="en-US" sz="2000" spc="-40" dirty="0" err="1"/>
              <a:t>coinfected</a:t>
            </a:r>
            <a:r>
              <a:rPr lang="en-US" sz="2000" spc="-40" dirty="0"/>
              <a:t> patients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800" spc="-40" dirty="0"/>
              <a:t>100% 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in patients with cirrhosis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800" spc="-40" dirty="0"/>
              <a:t>96% 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in patients with prior failure to HCV therapy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000" spc="-40" dirty="0"/>
              <a:t>Presence of baseline RAVs did not impact efficacy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000" spc="-40" dirty="0"/>
              <a:t>Treatment was safe and well tolerated, including with TDF-based boosted regimens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2000" dirty="0"/>
              <a:t>In conclusion, SOF/VEL for 12 weeks provides a simple, safe, and highly effective treatment for patients coinfected with HCV and HIV-1</a:t>
            </a:r>
            <a:endParaRPr lang="en-US" sz="2000" spc="-40" dirty="0"/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ASTRAL-5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sz="2800" dirty="0"/>
              <a:t>ASTRAL-5 </a:t>
            </a:r>
            <a:r>
              <a:rPr lang="fr-FR" sz="2800" dirty="0" err="1"/>
              <a:t>study</a:t>
            </a:r>
            <a:r>
              <a:rPr lang="fr-FR" sz="2800" dirty="0"/>
              <a:t>: SOF/VEL in HIV </a:t>
            </a:r>
            <a:r>
              <a:rPr lang="fr-FR" sz="2800" dirty="0" err="1"/>
              <a:t>coinfection</a:t>
            </a:r>
            <a:endParaRPr lang="fr-FR" sz="28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14023" y="6525344"/>
            <a:ext cx="28664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Wyles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D, Clin Infect Dis 2017 ; 65 :6-12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5682</TotalTime>
  <Words>608</Words>
  <Application>Microsoft Office PowerPoint</Application>
  <PresentationFormat>Affichage à l'écran (4:3)</PresentationFormat>
  <Paragraphs>204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ASTRAL-5 study: SOF/VEL in HIV coinfection</vt:lpstr>
      <vt:lpstr>ASTRAL-5 study: SOF/VEL in HIV coinfection</vt:lpstr>
      <vt:lpstr>ASTRAL-5 study: SOF/VEL in HIV coinfection</vt:lpstr>
      <vt:lpstr>ASTRAL-5 study: SOF/VEL in HIV coinfection</vt:lpstr>
      <vt:lpstr>ASTRAL-5 study: SOF/VEL in HIV coinfection</vt:lpstr>
      <vt:lpstr>ASTRAL-5 study: SOF/VEL in HIV coinfection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</cp:lastModifiedBy>
  <cp:revision>230</cp:revision>
  <dcterms:created xsi:type="dcterms:W3CDTF">2015-05-23T16:11:26Z</dcterms:created>
  <dcterms:modified xsi:type="dcterms:W3CDTF">2017-12-07T15:31:20Z</dcterms:modified>
</cp:coreProperties>
</file>