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89" r:id="rId2"/>
    <p:sldId id="284" r:id="rId3"/>
    <p:sldId id="295" r:id="rId4"/>
    <p:sldId id="298" r:id="rId5"/>
    <p:sldId id="299" r:id="rId6"/>
    <p:sldId id="292" r:id="rId7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2" pos="5738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  <a:srgbClr val="FFFFFF"/>
    <a:srgbClr val="33CC33"/>
    <a:srgbClr val="333399"/>
    <a:srgbClr val="000066"/>
    <a:srgbClr val="0070C0"/>
    <a:srgbClr val="70AD47"/>
    <a:srgbClr val="007774"/>
    <a:srgbClr val="8D3C15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89170" autoAdjust="0"/>
  </p:normalViewPr>
  <p:slideViewPr>
    <p:cSldViewPr snapToObjects="1">
      <p:cViewPr>
        <p:scale>
          <a:sx n="100" d="100"/>
          <a:sy n="100" d="100"/>
        </p:scale>
        <p:origin x="-2694" y="-378"/>
      </p:cViewPr>
      <p:guideLst>
        <p:guide orient="horz" pos="2160"/>
        <p:guide pos="573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 showGuides="1">
      <p:cViewPr varScale="1">
        <p:scale>
          <a:sx n="67" d="100"/>
          <a:sy n="67" d="100"/>
        </p:scale>
        <p:origin x="2748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FED37435-6F7F-4E73-AC05-7DFCA6B8B48E}" type="datetimeFigureOut">
              <a:rPr lang="fr-FR"/>
              <a:pPr>
                <a:defRPr/>
              </a:pPr>
              <a:t>07/12/2017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9D35950B-3B05-4EEB-A27F-E7E72F71A98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2292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35950B-3B05-4EEB-A27F-E7E72F71A98A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53382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35950B-3B05-4EEB-A27F-E7E72F71A98A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2734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>
              <a:latin typeface="Calibri" charset="0"/>
            </a:endParaRP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29057" indent="-280406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21626" indent="-2243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70276" indent="-2243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18927" indent="-2243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67577" indent="-2243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16227" indent="-2243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64878" indent="-2243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13528" indent="-2243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98BCA26-7888-AA4D-A3E5-83CC3C710A8A}" type="slidenum">
              <a:rPr lang="en-US">
                <a:solidFill>
                  <a:srgbClr val="000000"/>
                </a:solidFill>
                <a:latin typeface="Calibri" charset="0"/>
              </a:rPr>
              <a:pPr/>
              <a:t>3</a:t>
            </a:fld>
            <a:endParaRPr lang="en-US">
              <a:solidFill>
                <a:srgbClr val="000000"/>
              </a:solidFill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35950B-3B05-4EEB-A27F-E7E72F71A98A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39607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35950B-3B05-4EEB-A27F-E7E72F71A98A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39607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35950B-3B05-4EEB-A27F-E7E72F71A98A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07171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497"/>
            <a:ext cx="7924800" cy="787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900"/>
              </a:spcBef>
              <a:defRPr/>
            </a:lvl1pPr>
            <a:lvl2pPr>
              <a:spcBef>
                <a:spcPts val="0"/>
              </a:spcBef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609599" y="6248400"/>
            <a:ext cx="7870371" cy="457200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985000" y="64928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b="0" baseline="0"/>
            </a:lvl1pPr>
          </a:lstStyle>
          <a:p>
            <a:fld id="{67596D74-673C-C648-8EAA-BA66B657128F}" type="slidenum">
              <a:rPr lang="en-US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709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7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7666196"/>
              </p:ext>
            </p:extLst>
          </p:nvPr>
        </p:nvGraphicFramePr>
        <p:xfrm>
          <a:off x="4724471" y="2997497"/>
          <a:ext cx="1719737" cy="648072"/>
        </p:xfrm>
        <a:graphic>
          <a:graphicData uri="http://schemas.openxmlformats.org/drawingml/2006/table">
            <a:tbl>
              <a:tblPr/>
              <a:tblGrid>
                <a:gridCol w="171973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SOF/VEL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400/100 mg QD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3889247" y="3018984"/>
            <a:ext cx="82676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US" sz="16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106</a:t>
            </a:r>
          </a:p>
        </p:txBody>
      </p:sp>
      <p:sp>
        <p:nvSpPr>
          <p:cNvPr id="12" name="Line 172"/>
          <p:cNvSpPr>
            <a:spLocks noChangeShapeType="1"/>
          </p:cNvSpPr>
          <p:nvPr/>
        </p:nvSpPr>
        <p:spPr bwMode="auto">
          <a:xfrm>
            <a:off x="6426539" y="2034827"/>
            <a:ext cx="0" cy="1756256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3" name="Oval 110"/>
          <p:cNvSpPr>
            <a:spLocks noChangeArrowheads="1"/>
          </p:cNvSpPr>
          <p:nvPr/>
        </p:nvSpPr>
        <p:spPr bwMode="auto">
          <a:xfrm>
            <a:off x="6138401" y="1484784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W12</a:t>
            </a:r>
            <a:endParaRPr lang="en-US" sz="160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14" name="Line 63"/>
          <p:cNvSpPr>
            <a:spLocks noChangeShapeType="1"/>
          </p:cNvSpPr>
          <p:nvPr/>
        </p:nvSpPr>
        <p:spPr bwMode="auto">
          <a:xfrm>
            <a:off x="6426433" y="3321533"/>
            <a:ext cx="1836331" cy="0"/>
          </a:xfrm>
          <a:prstGeom prst="line">
            <a:avLst/>
          </a:prstGeom>
          <a:ln w="28575">
            <a:solidFill>
              <a:srgbClr val="333399"/>
            </a:solidFill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0" name="AutoShape 162"/>
          <p:cNvSpPr>
            <a:spLocks noChangeArrowheads="1"/>
          </p:cNvSpPr>
          <p:nvPr/>
        </p:nvSpPr>
        <p:spPr bwMode="auto">
          <a:xfrm>
            <a:off x="143903" y="1809167"/>
            <a:ext cx="3491993" cy="3059993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u="sng" dirty="0">
                <a:latin typeface="Calibri" pitchFamily="-1" charset="0"/>
                <a:ea typeface="Arial" pitchFamily="-1" charset="0"/>
                <a:cs typeface="Arial" pitchFamily="-1" charset="0"/>
              </a:rPr>
              <a:t>&gt;</a:t>
            </a:r>
            <a:r>
              <a:rPr lang="en-US" sz="1400" b="1" dirty="0">
                <a:latin typeface="Calibri" pitchFamily="-1" charset="0"/>
                <a:ea typeface="Arial" pitchFamily="-1" charset="0"/>
                <a:cs typeface="Arial" pitchFamily="-1" charset="0"/>
              </a:rPr>
              <a:t> 18 years</a:t>
            </a:r>
            <a:br>
              <a:rPr lang="en-US" sz="1400" b="1" dirty="0">
                <a:latin typeface="Calibri" pitchFamily="-1" charset="0"/>
                <a:ea typeface="Arial" pitchFamily="-1" charset="0"/>
                <a:cs typeface="Arial" pitchFamily="-1" charset="0"/>
              </a:rPr>
            </a:br>
            <a:r>
              <a:rPr lang="en-US" sz="1400" b="1" dirty="0">
                <a:latin typeface="Calibri" pitchFamily="-1" charset="0"/>
                <a:ea typeface="Arial" pitchFamily="-1" charset="0"/>
                <a:cs typeface="Arial" pitchFamily="-1" charset="0"/>
              </a:rPr>
              <a:t>Chronic HCV infection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Calibri" pitchFamily="-1" charset="0"/>
                <a:ea typeface="Arial" pitchFamily="-1" charset="0"/>
                <a:cs typeface="Arial" pitchFamily="-1" charset="0"/>
              </a:rPr>
              <a:t>Genotype 1-6</a:t>
            </a:r>
            <a:br>
              <a:rPr lang="en-US" sz="1400" b="1" dirty="0">
                <a:latin typeface="Calibri" pitchFamily="-1" charset="0"/>
                <a:ea typeface="Arial" pitchFamily="-1" charset="0"/>
                <a:cs typeface="Arial" pitchFamily="-1" charset="0"/>
              </a:rPr>
            </a:br>
            <a:r>
              <a:rPr lang="en-US" sz="1400" b="1" dirty="0">
                <a:latin typeface="Calibri" pitchFamily="-1" charset="0"/>
                <a:ea typeface="Arial" pitchFamily="-1" charset="0"/>
                <a:cs typeface="Arial" pitchFamily="-1" charset="0"/>
              </a:rPr>
              <a:t>Naïve or pre-treatment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Calibri" pitchFamily="-1" charset="0"/>
                <a:ea typeface="Arial" pitchFamily="-1" charset="0"/>
                <a:cs typeface="Arial" pitchFamily="-1" charset="0"/>
              </a:rPr>
              <a:t> with IFN-based regimen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Calibri" pitchFamily="-1" charset="0"/>
                <a:ea typeface="Arial" pitchFamily="-1" charset="0"/>
                <a:cs typeface="Arial" pitchFamily="-1" charset="0"/>
              </a:rPr>
              <a:t>Compensated cirrhosis allowed*</a:t>
            </a:r>
            <a:br>
              <a:rPr lang="en-US" sz="1400" b="1" dirty="0">
                <a:latin typeface="Calibri" pitchFamily="-1" charset="0"/>
                <a:ea typeface="Arial" pitchFamily="-1" charset="0"/>
                <a:cs typeface="Arial" pitchFamily="-1" charset="0"/>
              </a:rPr>
            </a:br>
            <a:r>
              <a:rPr lang="en-US" sz="1400" b="1" dirty="0">
                <a:latin typeface="Calibri" pitchFamily="-1" charset="0"/>
                <a:ea typeface="Arial" pitchFamily="-1" charset="0"/>
                <a:cs typeface="Arial" pitchFamily="-1" charset="0"/>
              </a:rPr>
              <a:t>Chronic HIV infection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Calibri" pitchFamily="-1" charset="0"/>
                <a:ea typeface="Arial" pitchFamily="-1" charset="0"/>
                <a:cs typeface="Arial" pitchFamily="-1" charset="0"/>
              </a:rPr>
              <a:t>Stable ART ≥ 8 weeks, 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Calibri" pitchFamily="-1" charset="0"/>
                <a:ea typeface="Arial" pitchFamily="-1" charset="0"/>
                <a:cs typeface="Arial" pitchFamily="-1" charset="0"/>
              </a:rPr>
              <a:t>CD4 ≥ 100/mm</a:t>
            </a:r>
            <a:r>
              <a:rPr lang="en-US" sz="1400" b="1" baseline="30000" dirty="0">
                <a:latin typeface="Calibri" pitchFamily="-1" charset="0"/>
                <a:ea typeface="Arial" pitchFamily="-1" charset="0"/>
                <a:cs typeface="Arial" pitchFamily="-1" charset="0"/>
              </a:rPr>
              <a:t>3</a:t>
            </a:r>
            <a:r>
              <a:rPr lang="en-US" sz="1400" b="1" dirty="0">
                <a:latin typeface="Calibri" pitchFamily="-1" charset="0"/>
                <a:ea typeface="Arial" pitchFamily="-1" charset="0"/>
                <a:cs typeface="Arial" pitchFamily="-1" charset="0"/>
              </a:rPr>
              <a:t>,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Calibri" pitchFamily="-1" charset="0"/>
                <a:ea typeface="Arial" pitchFamily="-1" charset="0"/>
                <a:cs typeface="Arial" pitchFamily="-1" charset="0"/>
              </a:rPr>
              <a:t>HIV RNA ≤ 50 c/ml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err="1">
                <a:latin typeface="Calibri" pitchFamily="-1" charset="0"/>
                <a:ea typeface="Arial" pitchFamily="-1" charset="0"/>
                <a:cs typeface="Arial" pitchFamily="-1" charset="0"/>
              </a:rPr>
              <a:t>eDFG</a:t>
            </a:r>
            <a:r>
              <a:rPr lang="en-US" sz="1400" b="1" dirty="0">
                <a:latin typeface="Calibri" pitchFamily="-1" charset="0"/>
                <a:ea typeface="Arial" pitchFamily="-1" charset="0"/>
                <a:cs typeface="Arial" pitchFamily="-1" charset="0"/>
              </a:rPr>
              <a:t> (Cockcroft-</a:t>
            </a:r>
            <a:r>
              <a:rPr lang="en-US" sz="1400" b="1" dirty="0" err="1">
                <a:latin typeface="Calibri" pitchFamily="-1" charset="0"/>
                <a:ea typeface="Arial" pitchFamily="-1" charset="0"/>
                <a:cs typeface="Arial" pitchFamily="-1" charset="0"/>
              </a:rPr>
              <a:t>Gault</a:t>
            </a:r>
            <a:r>
              <a:rPr lang="en-US" sz="1400" b="1" dirty="0">
                <a:latin typeface="Calibri" pitchFamily="-1" charset="0"/>
                <a:ea typeface="Arial" pitchFamily="-1" charset="0"/>
                <a:cs typeface="Arial" pitchFamily="-1" charset="0"/>
              </a:rPr>
              <a:t>) </a:t>
            </a:r>
            <a:r>
              <a:rPr lang="en-US" sz="1400" b="1" u="sng" dirty="0">
                <a:latin typeface="Calibri" pitchFamily="-1" charset="0"/>
                <a:ea typeface="Arial" pitchFamily="-1" charset="0"/>
                <a:cs typeface="Arial" pitchFamily="-1" charset="0"/>
              </a:rPr>
              <a:t>&gt;</a:t>
            </a:r>
            <a:r>
              <a:rPr lang="en-US" sz="1400" b="1" dirty="0">
                <a:latin typeface="Calibri" pitchFamily="-1" charset="0"/>
                <a:ea typeface="Arial" pitchFamily="-1" charset="0"/>
                <a:cs typeface="Arial" pitchFamily="-1" charset="0"/>
              </a:rPr>
              <a:t> 60 ml/min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Calibri" pitchFamily="-1" charset="0"/>
                <a:ea typeface="Arial" pitchFamily="-1" charset="0"/>
                <a:cs typeface="Arial" pitchFamily="-1" charset="0"/>
              </a:rPr>
              <a:t>No HBV co-infection</a:t>
            </a:r>
            <a:endParaRPr lang="en-US" sz="1400" b="1" dirty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31" name="Oval 170"/>
          <p:cNvSpPr>
            <a:spLocks noChangeArrowheads="1"/>
          </p:cNvSpPr>
          <p:nvPr/>
        </p:nvSpPr>
        <p:spPr bwMode="auto">
          <a:xfrm>
            <a:off x="3816066" y="1413323"/>
            <a:ext cx="1331998" cy="539999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Open-label</a:t>
            </a:r>
          </a:p>
        </p:txBody>
      </p:sp>
      <p:sp>
        <p:nvSpPr>
          <p:cNvPr id="33" name="Line 63"/>
          <p:cNvSpPr>
            <a:spLocks noChangeShapeType="1"/>
          </p:cNvSpPr>
          <p:nvPr/>
        </p:nvSpPr>
        <p:spPr bwMode="auto">
          <a:xfrm>
            <a:off x="3635896" y="3364596"/>
            <a:ext cx="1080000" cy="0"/>
          </a:xfrm>
          <a:prstGeom prst="line">
            <a:avLst/>
          </a:prstGeom>
          <a:ln w="28575">
            <a:solidFill>
              <a:srgbClr val="333399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cxnSp>
        <p:nvCxnSpPr>
          <p:cNvPr id="34" name="Connecteur droit 66"/>
          <p:cNvCxnSpPr>
            <a:cxnSpLocks noChangeShapeType="1"/>
          </p:cNvCxnSpPr>
          <p:nvPr/>
        </p:nvCxnSpPr>
        <p:spPr bwMode="auto">
          <a:xfrm rot="5400000">
            <a:off x="4045797" y="2402935"/>
            <a:ext cx="900000" cy="1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</p:spPr>
      </p:cxnSp>
      <p:sp>
        <p:nvSpPr>
          <p:cNvPr id="2" name="ZoneTexte 1"/>
          <p:cNvSpPr txBox="1"/>
          <p:nvPr/>
        </p:nvSpPr>
        <p:spPr>
          <a:xfrm>
            <a:off x="8339153" y="3141843"/>
            <a:ext cx="7735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333399"/>
                </a:solidFill>
                <a:latin typeface="Calibri" panose="020F0502020204030204" pitchFamily="34" charset="0"/>
              </a:rPr>
              <a:t>SVR</a:t>
            </a:r>
            <a:r>
              <a:rPr lang="en-US" sz="2000" b="1" baseline="-25000" dirty="0">
                <a:solidFill>
                  <a:srgbClr val="333399"/>
                </a:solidFill>
                <a:latin typeface="Calibri" panose="020F0502020204030204" pitchFamily="34" charset="0"/>
              </a:rPr>
              <a:t>12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17657" y="4922004"/>
            <a:ext cx="429835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0066"/>
                </a:solidFill>
                <a:latin typeface="+mn-lt"/>
                <a:ea typeface="Arial" pitchFamily="-1" charset="0"/>
                <a:cs typeface="Arial" pitchFamily="-1" charset="0"/>
              </a:rPr>
              <a:t>* </a:t>
            </a:r>
            <a:r>
              <a:rPr lang="en-US" sz="1400" dirty="0" err="1">
                <a:solidFill>
                  <a:srgbClr val="000066"/>
                </a:solidFill>
                <a:latin typeface="+mn-lt"/>
                <a:ea typeface="Arial" pitchFamily="-1" charset="0"/>
                <a:cs typeface="Arial" pitchFamily="-1" charset="0"/>
              </a:rPr>
              <a:t>Metavir</a:t>
            </a:r>
            <a:r>
              <a:rPr lang="en-US" sz="1400" dirty="0">
                <a:solidFill>
                  <a:srgbClr val="000066"/>
                </a:solidFill>
                <a:latin typeface="+mn-lt"/>
                <a:ea typeface="Arial" pitchFamily="-1" charset="0"/>
                <a:cs typeface="Arial" pitchFamily="-1" charset="0"/>
              </a:rPr>
              <a:t> F4 or </a:t>
            </a:r>
            <a:r>
              <a:rPr lang="en-US" sz="1400" dirty="0" err="1">
                <a:solidFill>
                  <a:srgbClr val="000066"/>
                </a:solidFill>
                <a:latin typeface="+mn-lt"/>
                <a:ea typeface="Arial" pitchFamily="-1" charset="0"/>
                <a:cs typeface="Arial" pitchFamily="-1" charset="0"/>
              </a:rPr>
              <a:t>Ishak</a:t>
            </a:r>
            <a:r>
              <a:rPr lang="en-US" sz="1400" dirty="0">
                <a:solidFill>
                  <a:srgbClr val="000066"/>
                </a:solidFill>
                <a:latin typeface="+mn-lt"/>
                <a:ea typeface="Arial" pitchFamily="-1" charset="0"/>
                <a:cs typeface="Arial" pitchFamily="-1" charset="0"/>
              </a:rPr>
              <a:t> 5-6 or </a:t>
            </a:r>
            <a:r>
              <a:rPr lang="en-US" sz="1400" dirty="0" err="1">
                <a:solidFill>
                  <a:srgbClr val="000066"/>
                </a:solidFill>
                <a:latin typeface="+mn-lt"/>
                <a:ea typeface="Arial" pitchFamily="-1" charset="0"/>
                <a:cs typeface="Arial" pitchFamily="-1" charset="0"/>
              </a:rPr>
              <a:t>Fibroscan</a:t>
            </a:r>
            <a:r>
              <a:rPr lang="en-US" sz="1400" dirty="0">
                <a:solidFill>
                  <a:srgbClr val="000066"/>
                </a:solidFill>
                <a:latin typeface="+mn-lt"/>
                <a:ea typeface="Arial" pitchFamily="-1" charset="0"/>
                <a:cs typeface="Arial" pitchFamily="-1" charset="0"/>
              </a:rPr>
              <a:t> &gt; 12.5 </a:t>
            </a:r>
            <a:r>
              <a:rPr lang="en-US" sz="1400" dirty="0" err="1">
                <a:solidFill>
                  <a:srgbClr val="000066"/>
                </a:solidFill>
                <a:latin typeface="+mn-lt"/>
                <a:ea typeface="Arial" pitchFamily="-1" charset="0"/>
                <a:cs typeface="Arial" pitchFamily="-1" charset="0"/>
              </a:rPr>
              <a:t>kPa</a:t>
            </a:r>
            <a:r>
              <a:rPr lang="en-US" sz="1400" dirty="0">
                <a:solidFill>
                  <a:srgbClr val="000066"/>
                </a:solidFill>
                <a:latin typeface="+mn-lt"/>
                <a:ea typeface="Arial" pitchFamily="-1" charset="0"/>
                <a:cs typeface="Arial" pitchFamily="-1" charset="0"/>
              </a:rPr>
              <a:t> </a:t>
            </a:r>
            <a:br>
              <a:rPr lang="en-US" sz="1400" dirty="0">
                <a:solidFill>
                  <a:srgbClr val="000066"/>
                </a:solidFill>
                <a:latin typeface="+mn-lt"/>
                <a:ea typeface="Arial" pitchFamily="-1" charset="0"/>
                <a:cs typeface="Arial" pitchFamily="-1" charset="0"/>
              </a:rPr>
            </a:br>
            <a:r>
              <a:rPr lang="en-US" sz="1400" dirty="0">
                <a:solidFill>
                  <a:srgbClr val="000066"/>
                </a:solidFill>
                <a:latin typeface="+mn-lt"/>
                <a:ea typeface="Arial" pitchFamily="-1" charset="0"/>
                <a:cs typeface="Arial" pitchFamily="-1" charset="0"/>
              </a:rPr>
              <a:t>or </a:t>
            </a:r>
            <a:r>
              <a:rPr lang="en-US" sz="1400" dirty="0" err="1">
                <a:solidFill>
                  <a:srgbClr val="000066"/>
                </a:solidFill>
                <a:latin typeface="+mn-lt"/>
                <a:ea typeface="Arial" pitchFamily="-1" charset="0"/>
                <a:cs typeface="Arial" pitchFamily="-1" charset="0"/>
              </a:rPr>
              <a:t>Fibrotest</a:t>
            </a:r>
            <a:r>
              <a:rPr lang="en-US" sz="1400" dirty="0">
                <a:solidFill>
                  <a:srgbClr val="000066"/>
                </a:solidFill>
                <a:latin typeface="+mn-lt"/>
                <a:ea typeface="Arial" pitchFamily="-1" charset="0"/>
                <a:cs typeface="Arial" pitchFamily="-1" charset="0"/>
              </a:rPr>
              <a:t> &gt; </a:t>
            </a:r>
            <a:r>
              <a:rPr lang="en-US" sz="1400" dirty="0">
                <a:latin typeface="+mn-lt"/>
                <a:ea typeface="Arial" pitchFamily="-1" charset="0"/>
                <a:cs typeface="Arial" pitchFamily="-1" charset="0"/>
              </a:rPr>
              <a:t>0.75 and APRI &gt; 2</a:t>
            </a:r>
            <a:endParaRPr lang="en-US" sz="1400" dirty="0">
              <a:latin typeface="+mn-lt"/>
            </a:endParaRPr>
          </a:p>
        </p:txBody>
      </p:sp>
      <p:sp>
        <p:nvSpPr>
          <p:cNvPr id="37" name="AutoShape 162"/>
          <p:cNvSpPr>
            <a:spLocks noChangeArrowheads="1"/>
          </p:cNvSpPr>
          <p:nvPr/>
        </p:nvSpPr>
        <p:spPr bwMode="auto">
          <a:xfrm>
            <a:off x="0" y="6570663"/>
            <a:ext cx="940594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ASTRAL-5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9" name="Espace réservé du contenu 2"/>
          <p:cNvSpPr txBox="1">
            <a:spLocks/>
          </p:cNvSpPr>
          <p:nvPr/>
        </p:nvSpPr>
        <p:spPr bwMode="auto">
          <a:xfrm>
            <a:off x="539552" y="1160540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-109" charset="2"/>
              <a:buChar char="§"/>
              <a:defRPr/>
            </a:pPr>
            <a:r>
              <a:rPr lang="en-US" sz="2400" b="1" kern="0" dirty="0">
                <a:solidFill>
                  <a:srgbClr val="0070C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sp>
        <p:nvSpPr>
          <p:cNvPr id="43" name="Espace réservé du contenu 17"/>
          <p:cNvSpPr txBox="1">
            <a:spLocks/>
          </p:cNvSpPr>
          <p:nvPr/>
        </p:nvSpPr>
        <p:spPr bwMode="auto">
          <a:xfrm>
            <a:off x="539750" y="5589786"/>
            <a:ext cx="8351838" cy="1079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1463" indent="-271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  <a:defRPr sz="2400" b="1">
                <a:solidFill>
                  <a:srgbClr val="0070C0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>
                <a:solidFill>
                  <a:srgbClr val="000066"/>
                </a:solidFill>
                <a:latin typeface="+mn-lt"/>
              </a:defRPr>
            </a:lvl2pPr>
            <a:lvl3pPr marL="11445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•"/>
              <a:defRPr sz="16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 sz="14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»"/>
              <a:defRPr sz="14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9pPr>
          </a:lstStyle>
          <a:p>
            <a:r>
              <a:rPr lang="en-US" kern="0" dirty="0"/>
              <a:t>Objective</a:t>
            </a:r>
          </a:p>
          <a:p>
            <a:pPr lvl="1"/>
            <a:r>
              <a:rPr lang="en-US" sz="1600" kern="0" dirty="0"/>
              <a:t>SVR</a:t>
            </a:r>
            <a:r>
              <a:rPr lang="en-US" sz="1600" kern="0" baseline="-25000" dirty="0"/>
              <a:t>12</a:t>
            </a:r>
            <a:r>
              <a:rPr lang="en-US" sz="1600" kern="0" dirty="0"/>
              <a:t> (HCV RNA &lt; 15 IU/ml), by ITT with two-sided 95% CI (≤ 5.9% in both directions from an expected SVR</a:t>
            </a:r>
            <a:r>
              <a:rPr lang="en-US" sz="1600" kern="0" baseline="-25000" dirty="0"/>
              <a:t>12</a:t>
            </a:r>
            <a:r>
              <a:rPr lang="en-US" sz="1600" kern="0" dirty="0"/>
              <a:t> of 90%)</a:t>
            </a:r>
            <a:endParaRPr lang="en-US" kern="0" dirty="0"/>
          </a:p>
        </p:txBody>
      </p:sp>
      <p:sp>
        <p:nvSpPr>
          <p:cNvPr id="24" name="Titre 1"/>
          <p:cNvSpPr>
            <a:spLocks noGrp="1"/>
          </p:cNvSpPr>
          <p:nvPr>
            <p:ph type="title"/>
          </p:nvPr>
        </p:nvSpPr>
        <p:spPr>
          <a:xfrm>
            <a:off x="251521" y="76200"/>
            <a:ext cx="9001000" cy="976313"/>
          </a:xfrm>
        </p:spPr>
        <p:txBody>
          <a:bodyPr/>
          <a:lstStyle/>
          <a:p>
            <a:r>
              <a:rPr lang="fr-FR" sz="2800" dirty="0"/>
              <a:t>ASTRAL-5 </a:t>
            </a:r>
            <a:r>
              <a:rPr lang="fr-FR" sz="2800" dirty="0" err="1"/>
              <a:t>study</a:t>
            </a:r>
            <a:r>
              <a:rPr lang="fr-FR" sz="2800" dirty="0"/>
              <a:t>: SOF/VEL in HIV </a:t>
            </a:r>
            <a:r>
              <a:rPr lang="fr-FR" sz="2800" dirty="0" err="1"/>
              <a:t>coinfection</a:t>
            </a:r>
            <a:endParaRPr lang="fr-FR" sz="2800" dirty="0"/>
          </a:p>
        </p:txBody>
      </p:sp>
      <p:sp>
        <p:nvSpPr>
          <p:cNvPr id="26" name="ZoneTexte 69"/>
          <p:cNvSpPr txBox="1">
            <a:spLocks noChangeArrowheads="1"/>
          </p:cNvSpPr>
          <p:nvPr/>
        </p:nvSpPr>
        <p:spPr bwMode="auto">
          <a:xfrm>
            <a:off x="6314023" y="6525344"/>
            <a:ext cx="286648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fr-FR" sz="1200" i="1" dirty="0" err="1">
                <a:solidFill>
                  <a:srgbClr val="0070C0"/>
                </a:solidFill>
                <a:ea typeface="ＭＳ Ｐゴシック" pitchFamily="34" charset="-128"/>
              </a:rPr>
              <a:t>Wyles</a:t>
            </a:r>
            <a:r>
              <a:rPr lang="fr-FR" sz="1200" i="1" dirty="0">
                <a:solidFill>
                  <a:srgbClr val="0070C0"/>
                </a:solidFill>
                <a:ea typeface="ＭＳ Ｐゴシック" pitchFamily="34" charset="-128"/>
              </a:rPr>
              <a:t> D, Clin Infect Dis 2017 ; 65 :6-12</a:t>
            </a:r>
            <a:endParaRPr lang="en-GB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685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69450" y="1124744"/>
            <a:ext cx="904736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Baseline characteristics</a:t>
            </a:r>
          </a:p>
        </p:txBody>
      </p:sp>
      <p:sp>
        <p:nvSpPr>
          <p:cNvPr id="4" name="AutoShape 162"/>
          <p:cNvSpPr>
            <a:spLocks noChangeArrowheads="1"/>
          </p:cNvSpPr>
          <p:nvPr/>
        </p:nvSpPr>
        <p:spPr bwMode="auto">
          <a:xfrm>
            <a:off x="0" y="6570663"/>
            <a:ext cx="940594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ASTRAL-5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1" name="Titre 1"/>
          <p:cNvSpPr>
            <a:spLocks noGrp="1"/>
          </p:cNvSpPr>
          <p:nvPr>
            <p:ph type="title"/>
          </p:nvPr>
        </p:nvSpPr>
        <p:spPr>
          <a:xfrm>
            <a:off x="251521" y="76200"/>
            <a:ext cx="9001000" cy="976313"/>
          </a:xfrm>
        </p:spPr>
        <p:txBody>
          <a:bodyPr/>
          <a:lstStyle/>
          <a:p>
            <a:r>
              <a:rPr lang="fr-FR" sz="2800" dirty="0"/>
              <a:t>ASTRAL-5 </a:t>
            </a:r>
            <a:r>
              <a:rPr lang="fr-FR" sz="2800" dirty="0" err="1"/>
              <a:t>study</a:t>
            </a:r>
            <a:r>
              <a:rPr lang="fr-FR" sz="2800" dirty="0"/>
              <a:t>: SOF/VEL in HIV </a:t>
            </a:r>
            <a:r>
              <a:rPr lang="fr-FR" sz="2800" dirty="0" err="1"/>
              <a:t>coinfection</a:t>
            </a:r>
            <a:endParaRPr lang="fr-FR" sz="2800" dirty="0"/>
          </a:p>
        </p:txBody>
      </p:sp>
      <p:graphicFrame>
        <p:nvGraphicFramePr>
          <p:cNvPr id="7" name="Group 7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0197232"/>
              </p:ext>
            </p:extLst>
          </p:nvPr>
        </p:nvGraphicFramePr>
        <p:xfrm>
          <a:off x="948791" y="1658640"/>
          <a:ext cx="7416824" cy="4736710"/>
        </p:xfrm>
        <a:graphic>
          <a:graphicData uri="http://schemas.openxmlformats.org/drawingml/2006/table">
            <a:tbl>
              <a:tblPr/>
              <a:tblGrid>
                <a:gridCol w="520738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0943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46161">
                <a:tc>
                  <a:txBody>
                    <a:bodyPr/>
                    <a:lstStyle/>
                    <a:p>
                      <a:pPr algn="ctr"/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SOF/VEL</a:t>
                      </a:r>
                    </a:p>
                    <a:p>
                      <a:pPr algn="ctr"/>
                      <a:r>
                        <a:rPr lang="en-US" sz="1600" b="1" noProof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N = 106</a:t>
                      </a: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1271">
                <a:tc>
                  <a:txBody>
                    <a:bodyPr/>
                    <a:lstStyle/>
                    <a:p>
                      <a:pPr>
                        <a:tabLst>
                          <a:tab pos="92075" algn="l"/>
                        </a:tabLs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Mean age, years</a:t>
                      </a:r>
                    </a:p>
                  </a:txBody>
                  <a:tcPr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54</a:t>
                      </a: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1271">
                <a:tc>
                  <a:txBody>
                    <a:bodyPr/>
                    <a:lstStyle/>
                    <a:p>
                      <a:pPr>
                        <a:tabLst>
                          <a:tab pos="92075" algn="l"/>
                        </a:tabLs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Female,</a:t>
                      </a: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</a:rPr>
                        <a:t> %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1271">
                <a:tc>
                  <a:txBody>
                    <a:bodyPr/>
                    <a:lstStyle/>
                    <a:p>
                      <a:pPr>
                        <a:tabLst>
                          <a:tab pos="92075" algn="l"/>
                        </a:tabLs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Race: Black, %</a:t>
                      </a:r>
                    </a:p>
                  </a:txBody>
                  <a:tcPr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45</a:t>
                      </a: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1271">
                <a:tc>
                  <a:txBody>
                    <a:bodyPr/>
                    <a:lstStyle/>
                    <a:p>
                      <a:pPr>
                        <a:tabLst>
                          <a:tab pos="92075" algn="l"/>
                        </a:tabLs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Mean BMI, kg/m²</a:t>
                      </a:r>
                    </a:p>
                  </a:txBody>
                  <a:tcPr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27.2</a:t>
                      </a: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1271">
                <a:tc>
                  <a:txBody>
                    <a:bodyPr/>
                    <a:lstStyle/>
                    <a:p>
                      <a:pPr>
                        <a:tabLst>
                          <a:tab pos="92075" algn="l"/>
                        </a:tabLs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Genotype: 1a / 1b / 2 / 3 / 4 (%)</a:t>
                      </a:r>
                    </a:p>
                  </a:txBody>
                  <a:tcPr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62 / 11 / 10 / 11 / 5</a:t>
                      </a: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1271">
                <a:tc>
                  <a:txBody>
                    <a:bodyPr/>
                    <a:lstStyle/>
                    <a:p>
                      <a:pPr>
                        <a:tabLst>
                          <a:tab pos="92075" algn="l"/>
                        </a:tabLs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Mean HCV RNA,</a:t>
                      </a: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</a:rPr>
                        <a:t> log</a:t>
                      </a:r>
                      <a:r>
                        <a:rPr lang="en-US" sz="1400" b="1" baseline="-25000" noProof="0" dirty="0">
                          <a:solidFill>
                            <a:srgbClr val="000066"/>
                          </a:solidFill>
                        </a:rPr>
                        <a:t>10</a:t>
                      </a: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</a:rPr>
                        <a:t> IU/ml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6.3</a:t>
                      </a: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1271">
                <a:tc>
                  <a:txBody>
                    <a:bodyPr/>
                    <a:lstStyle/>
                    <a:p>
                      <a:pPr>
                        <a:tabLst>
                          <a:tab pos="92075" algn="l"/>
                        </a:tabLs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IL28B</a:t>
                      </a: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</a:rPr>
                        <a:t> CC, %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1271">
                <a:tc>
                  <a:txBody>
                    <a:bodyPr/>
                    <a:lstStyle/>
                    <a:p>
                      <a:pPr>
                        <a:tabLst>
                          <a:tab pos="92075" algn="l"/>
                        </a:tabLs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Cirrhosis, %</a:t>
                      </a:r>
                    </a:p>
                  </a:txBody>
                  <a:tcPr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1271">
                <a:tc>
                  <a:txBody>
                    <a:bodyPr/>
                    <a:lstStyle/>
                    <a:p>
                      <a:pPr>
                        <a:tabLst>
                          <a:tab pos="92075" algn="l"/>
                        </a:tabLs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HCV treatment naïve</a:t>
                      </a: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</a:rPr>
                        <a:t>, (%)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71</a:t>
                      </a: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1271">
                <a:tc>
                  <a:txBody>
                    <a:bodyPr/>
                    <a:lstStyle/>
                    <a:p>
                      <a:pPr>
                        <a:tabLst>
                          <a:tab pos="92075" algn="l"/>
                        </a:tabLs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Mean CD4 count, cells/µl</a:t>
                      </a:r>
                    </a:p>
                  </a:txBody>
                  <a:tcPr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598</a:t>
                      </a: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21271">
                <a:tc>
                  <a:txBody>
                    <a:bodyPr/>
                    <a:lstStyle/>
                    <a:p>
                      <a:pPr>
                        <a:tabLst>
                          <a:tab pos="92075" algn="l"/>
                        </a:tabLs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Antiretroviral therapy, %</a:t>
                      </a:r>
                    </a:p>
                    <a:p>
                      <a:pPr lvl="1">
                        <a:tabLst>
                          <a:tab pos="92075" algn="l"/>
                        </a:tabLs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NRTI backbone: TDF-based /</a:t>
                      </a: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</a:rPr>
                        <a:t> ABC-based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2075" algn="l"/>
                        </a:tabLst>
                        <a:defRPr/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PI (DRV, LPV or ATV) / NNRTI (RPV) / II (RAL or EVG)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2075" algn="l"/>
                        </a:tabLst>
                        <a:defRPr/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Other ARVs (&gt; 1 of the above classes)</a:t>
                      </a:r>
                    </a:p>
                  </a:txBody>
                  <a:tcPr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86 / 14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47 / 12 / 34</a:t>
                      </a:r>
                    </a:p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  <p:sp>
        <p:nvSpPr>
          <p:cNvPr id="8" name="ZoneTexte 69"/>
          <p:cNvSpPr txBox="1">
            <a:spLocks noChangeArrowheads="1"/>
          </p:cNvSpPr>
          <p:nvPr/>
        </p:nvSpPr>
        <p:spPr bwMode="auto">
          <a:xfrm>
            <a:off x="6314023" y="6525344"/>
            <a:ext cx="286648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fr-FR" sz="1200" i="1" dirty="0" err="1">
                <a:solidFill>
                  <a:srgbClr val="0070C0"/>
                </a:solidFill>
                <a:ea typeface="ＭＳ Ｐゴシック" pitchFamily="34" charset="-128"/>
              </a:rPr>
              <a:t>Wyles</a:t>
            </a:r>
            <a:r>
              <a:rPr lang="fr-FR" sz="1200" i="1" dirty="0">
                <a:solidFill>
                  <a:srgbClr val="0070C0"/>
                </a:solidFill>
                <a:ea typeface="ＭＳ Ｐゴシック" pitchFamily="34" charset="-128"/>
              </a:rPr>
              <a:t> D, Clin Infect Dis 2017 ; 65 :6-12</a:t>
            </a:r>
            <a:endParaRPr lang="en-GB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47694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6"/>
          <p:cNvSpPr>
            <a:spLocks noChangeArrowheads="1"/>
          </p:cNvSpPr>
          <p:nvPr/>
        </p:nvSpPr>
        <p:spPr bwMode="auto">
          <a:xfrm>
            <a:off x="264453" y="1295400"/>
            <a:ext cx="8456161" cy="306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US" sz="20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en-US" sz="2000" b="1" baseline="-25000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US" sz="20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overall, by genotype and by cirrhosis or prior treatment, % (95% CI), ITT</a:t>
            </a:r>
          </a:p>
        </p:txBody>
      </p:sp>
      <p:sp>
        <p:nvSpPr>
          <p:cNvPr id="103" name="Espace réservé du contenu 10"/>
          <p:cNvSpPr txBox="1">
            <a:spLocks/>
          </p:cNvSpPr>
          <p:nvPr/>
        </p:nvSpPr>
        <p:spPr bwMode="auto">
          <a:xfrm>
            <a:off x="179512" y="5764971"/>
            <a:ext cx="8488417" cy="7603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1463" indent="-271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  <a:defRPr sz="2400" b="1">
                <a:solidFill>
                  <a:srgbClr val="0070C0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>
                <a:solidFill>
                  <a:srgbClr val="000066"/>
                </a:solidFill>
                <a:latin typeface="+mn-lt"/>
              </a:defRPr>
            </a:lvl2pPr>
            <a:lvl3pPr marL="11445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•"/>
              <a:defRPr sz="16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 sz="14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»"/>
              <a:defRPr sz="14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9pPr>
          </a:lstStyle>
          <a:p>
            <a:r>
              <a:rPr lang="en-US" sz="1800" kern="0" dirty="0"/>
              <a:t>No impact of baseline NS5A RAVs: </a:t>
            </a:r>
            <a:r>
              <a:rPr lang="en-US" sz="1800" b="0" kern="0" dirty="0">
                <a:solidFill>
                  <a:srgbClr val="000066"/>
                </a:solidFill>
                <a:latin typeface="+mn-lt"/>
              </a:rPr>
              <a:t>all 13 patients with baseline NS5A RASs (cutoff 15%) achieved SVR</a:t>
            </a:r>
            <a:r>
              <a:rPr lang="en-US" sz="1800" b="0" kern="0" baseline="-25000" dirty="0">
                <a:solidFill>
                  <a:srgbClr val="000066"/>
                </a:solidFill>
                <a:latin typeface="+mn-lt"/>
              </a:rPr>
              <a:t>12</a:t>
            </a:r>
          </a:p>
        </p:txBody>
      </p:sp>
      <p:sp>
        <p:nvSpPr>
          <p:cNvPr id="114" name="AutoShape 162"/>
          <p:cNvSpPr>
            <a:spLocks noChangeArrowheads="1"/>
          </p:cNvSpPr>
          <p:nvPr/>
        </p:nvSpPr>
        <p:spPr bwMode="auto">
          <a:xfrm>
            <a:off x="0" y="6570663"/>
            <a:ext cx="940594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ASTRAL-5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15" name="Titre 1"/>
          <p:cNvSpPr>
            <a:spLocks noGrp="1"/>
          </p:cNvSpPr>
          <p:nvPr>
            <p:ph type="title"/>
          </p:nvPr>
        </p:nvSpPr>
        <p:spPr>
          <a:xfrm>
            <a:off x="251521" y="76200"/>
            <a:ext cx="9001000" cy="976313"/>
          </a:xfrm>
        </p:spPr>
        <p:txBody>
          <a:bodyPr/>
          <a:lstStyle/>
          <a:p>
            <a:r>
              <a:rPr lang="fr-FR" sz="2800" dirty="0"/>
              <a:t>ASTRAL-5 </a:t>
            </a:r>
            <a:r>
              <a:rPr lang="fr-FR" sz="2800" dirty="0" err="1"/>
              <a:t>study</a:t>
            </a:r>
            <a:r>
              <a:rPr lang="fr-FR" sz="2800" dirty="0"/>
              <a:t>: SOF/VEL in HIV </a:t>
            </a:r>
            <a:r>
              <a:rPr lang="fr-FR" sz="2800" dirty="0" err="1"/>
              <a:t>coinfection</a:t>
            </a:r>
            <a:endParaRPr lang="fr-FR" sz="2800" dirty="0"/>
          </a:p>
        </p:txBody>
      </p:sp>
      <p:sp>
        <p:nvSpPr>
          <p:cNvPr id="71" name="Rectangle 41"/>
          <p:cNvSpPr>
            <a:spLocks noChangeArrowheads="1"/>
          </p:cNvSpPr>
          <p:nvPr/>
        </p:nvSpPr>
        <p:spPr bwMode="auto">
          <a:xfrm>
            <a:off x="6666863" y="2048298"/>
            <a:ext cx="540000" cy="3040705"/>
          </a:xfrm>
          <a:prstGeom prst="rect">
            <a:avLst/>
          </a:prstGeom>
          <a:solidFill>
            <a:srgbClr val="70AD47"/>
          </a:solidFill>
          <a:ln>
            <a:noFill/>
          </a:ln>
          <a:extLst/>
        </p:spPr>
        <p:txBody>
          <a:bodyPr anchor="ctr"/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endParaRPr lang="en-US" altLang="fr-FR" sz="1800" b="1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77" name="Rectangle 41"/>
          <p:cNvSpPr>
            <a:spLocks noChangeArrowheads="1"/>
          </p:cNvSpPr>
          <p:nvPr/>
        </p:nvSpPr>
        <p:spPr bwMode="auto">
          <a:xfrm>
            <a:off x="6029411" y="2238657"/>
            <a:ext cx="540000" cy="2850346"/>
          </a:xfrm>
          <a:prstGeom prst="rect">
            <a:avLst/>
          </a:prstGeom>
          <a:solidFill>
            <a:srgbClr val="70AD47"/>
          </a:solidFill>
          <a:ln>
            <a:noFill/>
          </a:ln>
          <a:extLst/>
        </p:spPr>
        <p:txBody>
          <a:bodyPr anchor="ctr"/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endParaRPr lang="en-US" altLang="fr-FR" sz="1800" b="1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76" name="Rectangle 41"/>
          <p:cNvSpPr>
            <a:spLocks noChangeArrowheads="1"/>
          </p:cNvSpPr>
          <p:nvPr/>
        </p:nvSpPr>
        <p:spPr bwMode="auto">
          <a:xfrm>
            <a:off x="7479348" y="2173003"/>
            <a:ext cx="540000" cy="2916000"/>
          </a:xfrm>
          <a:prstGeom prst="rect">
            <a:avLst/>
          </a:prstGeom>
          <a:solidFill>
            <a:srgbClr val="70AD47"/>
          </a:solidFill>
          <a:ln>
            <a:noFill/>
          </a:ln>
          <a:extLst/>
        </p:spPr>
        <p:txBody>
          <a:bodyPr anchor="ctr"/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endParaRPr lang="en-US" altLang="fr-FR" sz="1800" b="1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85" name="Rectangle 41"/>
          <p:cNvSpPr>
            <a:spLocks noChangeArrowheads="1"/>
          </p:cNvSpPr>
          <p:nvPr/>
        </p:nvSpPr>
        <p:spPr bwMode="auto">
          <a:xfrm>
            <a:off x="8127929" y="2209003"/>
            <a:ext cx="540000" cy="2880000"/>
          </a:xfrm>
          <a:prstGeom prst="rect">
            <a:avLst/>
          </a:prstGeom>
          <a:solidFill>
            <a:srgbClr val="70AD47"/>
          </a:solidFill>
          <a:ln>
            <a:noFill/>
          </a:ln>
          <a:extLst/>
        </p:spPr>
        <p:txBody>
          <a:bodyPr anchor="ctr"/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endParaRPr lang="en-US" altLang="fr-FR" sz="1800" b="1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37" name="Line 47"/>
          <p:cNvSpPr>
            <a:spLocks noChangeShapeType="1"/>
          </p:cNvSpPr>
          <p:nvPr/>
        </p:nvSpPr>
        <p:spPr bwMode="auto">
          <a:xfrm>
            <a:off x="567280" y="2041578"/>
            <a:ext cx="0" cy="3047425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600">
              <a:latin typeface="+mn-lt"/>
            </a:endParaRPr>
          </a:p>
        </p:txBody>
      </p:sp>
      <p:sp>
        <p:nvSpPr>
          <p:cNvPr id="38" name="Line 48"/>
          <p:cNvSpPr>
            <a:spLocks noChangeShapeType="1"/>
          </p:cNvSpPr>
          <p:nvPr/>
        </p:nvSpPr>
        <p:spPr bwMode="auto">
          <a:xfrm>
            <a:off x="469377" y="5089004"/>
            <a:ext cx="97904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600">
              <a:latin typeface="+mn-lt"/>
            </a:endParaRPr>
          </a:p>
        </p:txBody>
      </p:sp>
      <p:sp>
        <p:nvSpPr>
          <p:cNvPr id="39" name="Line 49"/>
          <p:cNvSpPr>
            <a:spLocks noChangeShapeType="1"/>
          </p:cNvSpPr>
          <p:nvPr/>
        </p:nvSpPr>
        <p:spPr bwMode="auto">
          <a:xfrm>
            <a:off x="469377" y="4484492"/>
            <a:ext cx="97904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600">
              <a:latin typeface="+mn-lt"/>
            </a:endParaRPr>
          </a:p>
        </p:txBody>
      </p:sp>
      <p:sp>
        <p:nvSpPr>
          <p:cNvPr id="40" name="Line 50"/>
          <p:cNvSpPr>
            <a:spLocks noChangeShapeType="1"/>
          </p:cNvSpPr>
          <p:nvPr/>
        </p:nvSpPr>
        <p:spPr bwMode="auto">
          <a:xfrm>
            <a:off x="469377" y="3867547"/>
            <a:ext cx="97904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600">
              <a:latin typeface="+mn-lt"/>
            </a:endParaRPr>
          </a:p>
        </p:txBody>
      </p:sp>
      <p:sp>
        <p:nvSpPr>
          <p:cNvPr id="41" name="Line 51"/>
          <p:cNvSpPr>
            <a:spLocks noChangeShapeType="1"/>
          </p:cNvSpPr>
          <p:nvPr/>
        </p:nvSpPr>
        <p:spPr bwMode="auto">
          <a:xfrm>
            <a:off x="469377" y="3261481"/>
            <a:ext cx="97904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600">
              <a:latin typeface="+mn-lt"/>
            </a:endParaRPr>
          </a:p>
        </p:txBody>
      </p:sp>
      <p:sp>
        <p:nvSpPr>
          <p:cNvPr id="42" name="Line 52"/>
          <p:cNvSpPr>
            <a:spLocks noChangeShapeType="1"/>
          </p:cNvSpPr>
          <p:nvPr/>
        </p:nvSpPr>
        <p:spPr bwMode="auto">
          <a:xfrm>
            <a:off x="469377" y="2644537"/>
            <a:ext cx="97904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600">
              <a:latin typeface="+mn-lt"/>
            </a:endParaRPr>
          </a:p>
        </p:txBody>
      </p:sp>
      <p:sp>
        <p:nvSpPr>
          <p:cNvPr id="43" name="Line 53"/>
          <p:cNvSpPr>
            <a:spLocks noChangeShapeType="1"/>
          </p:cNvSpPr>
          <p:nvPr/>
        </p:nvSpPr>
        <p:spPr bwMode="auto">
          <a:xfrm>
            <a:off x="469377" y="2041578"/>
            <a:ext cx="97904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600">
              <a:latin typeface="+mn-lt"/>
            </a:endParaRPr>
          </a:p>
        </p:txBody>
      </p:sp>
      <p:sp>
        <p:nvSpPr>
          <p:cNvPr id="44" name="Rectangle 65"/>
          <p:cNvSpPr>
            <a:spLocks noChangeArrowheads="1"/>
          </p:cNvSpPr>
          <p:nvPr/>
        </p:nvSpPr>
        <p:spPr bwMode="auto">
          <a:xfrm>
            <a:off x="306277" y="4941373"/>
            <a:ext cx="9938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r>
              <a:rPr lang="en-US" altLang="fr-FR" sz="1400" b="1">
                <a:solidFill>
                  <a:srgbClr val="000066"/>
                </a:solidFill>
                <a:latin typeface="+mn-lt"/>
              </a:rPr>
              <a:t>0</a:t>
            </a:r>
            <a:endParaRPr lang="en-US" altLang="fr-FR" sz="1200" b="1">
              <a:solidFill>
                <a:srgbClr val="000066"/>
              </a:solidFill>
              <a:latin typeface="+mn-lt"/>
            </a:endParaRPr>
          </a:p>
        </p:txBody>
      </p:sp>
      <p:sp>
        <p:nvSpPr>
          <p:cNvPr id="45" name="Rectangle 66"/>
          <p:cNvSpPr>
            <a:spLocks noChangeArrowheads="1"/>
          </p:cNvSpPr>
          <p:nvPr/>
        </p:nvSpPr>
        <p:spPr bwMode="auto">
          <a:xfrm>
            <a:off x="206891" y="4375711"/>
            <a:ext cx="19877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r>
              <a:rPr lang="en-US" altLang="fr-FR" sz="1400" b="1">
                <a:solidFill>
                  <a:srgbClr val="000066"/>
                </a:solidFill>
                <a:latin typeface="+mn-lt"/>
              </a:rPr>
              <a:t>20</a:t>
            </a:r>
            <a:endParaRPr lang="en-US" altLang="fr-FR" sz="1200" b="1">
              <a:solidFill>
                <a:srgbClr val="000066"/>
              </a:solidFill>
              <a:latin typeface="+mn-lt"/>
            </a:endParaRPr>
          </a:p>
        </p:txBody>
      </p:sp>
      <p:sp>
        <p:nvSpPr>
          <p:cNvPr id="46" name="Rectangle 67"/>
          <p:cNvSpPr>
            <a:spLocks noChangeArrowheads="1"/>
          </p:cNvSpPr>
          <p:nvPr/>
        </p:nvSpPr>
        <p:spPr bwMode="auto">
          <a:xfrm>
            <a:off x="206891" y="3760320"/>
            <a:ext cx="19877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r>
              <a:rPr lang="en-US" altLang="fr-FR" sz="1400" b="1">
                <a:solidFill>
                  <a:srgbClr val="000066"/>
                </a:solidFill>
                <a:latin typeface="+mn-lt"/>
              </a:rPr>
              <a:t>40</a:t>
            </a:r>
            <a:endParaRPr lang="en-US" altLang="fr-FR" sz="1200" b="1">
              <a:solidFill>
                <a:srgbClr val="000066"/>
              </a:solidFill>
              <a:latin typeface="+mn-lt"/>
            </a:endParaRPr>
          </a:p>
        </p:txBody>
      </p:sp>
      <p:sp>
        <p:nvSpPr>
          <p:cNvPr id="47" name="Rectangle 68"/>
          <p:cNvSpPr>
            <a:spLocks noChangeArrowheads="1"/>
          </p:cNvSpPr>
          <p:nvPr/>
        </p:nvSpPr>
        <p:spPr bwMode="auto">
          <a:xfrm>
            <a:off x="206891" y="3157362"/>
            <a:ext cx="19877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r>
              <a:rPr lang="en-US" altLang="fr-FR" sz="1400" b="1">
                <a:solidFill>
                  <a:srgbClr val="000066"/>
                </a:solidFill>
                <a:latin typeface="+mn-lt"/>
              </a:rPr>
              <a:t>60</a:t>
            </a:r>
            <a:endParaRPr lang="en-US" altLang="fr-FR" sz="1200" b="1">
              <a:solidFill>
                <a:srgbClr val="000066"/>
              </a:solidFill>
              <a:latin typeface="+mn-lt"/>
            </a:endParaRPr>
          </a:p>
        </p:txBody>
      </p:sp>
      <p:sp>
        <p:nvSpPr>
          <p:cNvPr id="48" name="Rectangle 69"/>
          <p:cNvSpPr>
            <a:spLocks noChangeArrowheads="1"/>
          </p:cNvSpPr>
          <p:nvPr/>
        </p:nvSpPr>
        <p:spPr bwMode="auto">
          <a:xfrm>
            <a:off x="206891" y="2527267"/>
            <a:ext cx="19877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r>
              <a:rPr lang="en-US" altLang="fr-FR" sz="1400" b="1">
                <a:solidFill>
                  <a:srgbClr val="000066"/>
                </a:solidFill>
                <a:latin typeface="+mn-lt"/>
              </a:rPr>
              <a:t>80</a:t>
            </a:r>
            <a:endParaRPr lang="en-US" altLang="fr-FR" sz="1200" b="1">
              <a:solidFill>
                <a:srgbClr val="000066"/>
              </a:solidFill>
              <a:latin typeface="+mn-lt"/>
            </a:endParaRPr>
          </a:p>
        </p:txBody>
      </p:sp>
      <p:sp>
        <p:nvSpPr>
          <p:cNvPr id="49" name="Rectangle 70"/>
          <p:cNvSpPr>
            <a:spLocks noChangeArrowheads="1"/>
          </p:cNvSpPr>
          <p:nvPr/>
        </p:nvSpPr>
        <p:spPr bwMode="auto">
          <a:xfrm>
            <a:off x="107504" y="1904825"/>
            <a:ext cx="29815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r>
              <a:rPr lang="en-US" altLang="fr-FR" sz="1400" b="1">
                <a:solidFill>
                  <a:srgbClr val="000066"/>
                </a:solidFill>
                <a:latin typeface="+mn-lt"/>
              </a:rPr>
              <a:t>100</a:t>
            </a:r>
            <a:endParaRPr lang="en-US" altLang="fr-FR" sz="1200" b="1">
              <a:solidFill>
                <a:srgbClr val="000066"/>
              </a:solidFill>
              <a:latin typeface="+mn-lt"/>
            </a:endParaRPr>
          </a:p>
        </p:txBody>
      </p:sp>
      <p:sp>
        <p:nvSpPr>
          <p:cNvPr id="50" name="Rectangle 41"/>
          <p:cNvSpPr>
            <a:spLocks noChangeArrowheads="1"/>
          </p:cNvSpPr>
          <p:nvPr/>
        </p:nvSpPr>
        <p:spPr bwMode="auto">
          <a:xfrm>
            <a:off x="813670" y="2205038"/>
            <a:ext cx="540000" cy="2883965"/>
          </a:xfrm>
          <a:prstGeom prst="rect">
            <a:avLst/>
          </a:prstGeom>
          <a:solidFill>
            <a:srgbClr val="007774"/>
          </a:solidFill>
          <a:ln>
            <a:noFill/>
          </a:ln>
          <a:extLst/>
        </p:spPr>
        <p:txBody>
          <a:bodyPr anchor="ctr"/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endParaRPr lang="en-US" altLang="fr-FR" sz="1800" b="1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51" name="Rectangle 56"/>
          <p:cNvSpPr>
            <a:spLocks noChangeArrowheads="1"/>
          </p:cNvSpPr>
          <p:nvPr/>
        </p:nvSpPr>
        <p:spPr bwMode="auto">
          <a:xfrm>
            <a:off x="798577" y="1772816"/>
            <a:ext cx="606636" cy="39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ts val="1520"/>
              </a:lnSpc>
              <a:buClrTx/>
              <a:buFontTx/>
              <a:buNone/>
            </a:pPr>
            <a:r>
              <a:rPr lang="en-US" altLang="fr-FR" sz="1600" b="1" dirty="0"/>
              <a:t>95.3</a:t>
            </a:r>
          </a:p>
          <a:p>
            <a:pPr algn="ctr" eaLnBrk="1" hangingPunct="1">
              <a:lnSpc>
                <a:spcPts val="1520"/>
              </a:lnSpc>
              <a:buClrTx/>
              <a:buFontTx/>
              <a:buNone/>
            </a:pPr>
            <a:r>
              <a:rPr lang="en-US" altLang="fr-FR" sz="1600" b="1" dirty="0"/>
              <a:t>(89-99)</a:t>
            </a:r>
            <a:endParaRPr lang="en-US" altLang="fr-FR" sz="1400" dirty="0"/>
          </a:p>
        </p:txBody>
      </p:sp>
      <p:sp>
        <p:nvSpPr>
          <p:cNvPr id="52" name="Rectangle 74"/>
          <p:cNvSpPr>
            <a:spLocks noChangeArrowheads="1"/>
          </p:cNvSpPr>
          <p:nvPr/>
        </p:nvSpPr>
        <p:spPr bwMode="auto">
          <a:xfrm>
            <a:off x="981479" y="4653136"/>
            <a:ext cx="25675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fr-FR" sz="1200" b="1" dirty="0">
                <a:solidFill>
                  <a:srgbClr val="FFFFFF"/>
                </a:solidFill>
                <a:latin typeface="+mn-lt"/>
              </a:rPr>
              <a:t/>
            </a:r>
            <a:br>
              <a:rPr lang="en-US" altLang="fr-FR" sz="1200" b="1" dirty="0">
                <a:solidFill>
                  <a:srgbClr val="FFFFFF"/>
                </a:solidFill>
                <a:latin typeface="+mn-lt"/>
              </a:rPr>
            </a:br>
            <a:r>
              <a:rPr lang="en-US" altLang="fr-FR" sz="1200" b="1" dirty="0">
                <a:solidFill>
                  <a:srgbClr val="FFFFFF"/>
                </a:solidFill>
                <a:latin typeface="+mn-lt"/>
              </a:rPr>
              <a:t>106</a:t>
            </a:r>
            <a:endParaRPr lang="en-US" altLang="fr-FR" sz="1600" dirty="0">
              <a:latin typeface="+mn-lt"/>
            </a:endParaRPr>
          </a:p>
        </p:txBody>
      </p:sp>
      <p:sp>
        <p:nvSpPr>
          <p:cNvPr id="53" name="Rectangle 77"/>
          <p:cNvSpPr>
            <a:spLocks noChangeArrowheads="1"/>
          </p:cNvSpPr>
          <p:nvPr/>
        </p:nvSpPr>
        <p:spPr bwMode="auto">
          <a:xfrm>
            <a:off x="944876" y="5151164"/>
            <a:ext cx="41306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fr-FR" sz="1400" b="1">
                <a:solidFill>
                  <a:srgbClr val="000066"/>
                </a:solidFill>
                <a:latin typeface="+mn-lt"/>
              </a:rPr>
              <a:t>Total</a:t>
            </a:r>
            <a:endParaRPr lang="en-US" altLang="fr-FR" sz="1200">
              <a:solidFill>
                <a:srgbClr val="000066"/>
              </a:solidFill>
              <a:latin typeface="+mn-lt"/>
            </a:endParaRPr>
          </a:p>
        </p:txBody>
      </p:sp>
      <p:sp>
        <p:nvSpPr>
          <p:cNvPr id="56" name="Rectangle 41"/>
          <p:cNvSpPr>
            <a:spLocks noChangeArrowheads="1"/>
          </p:cNvSpPr>
          <p:nvPr/>
        </p:nvSpPr>
        <p:spPr bwMode="auto">
          <a:xfrm>
            <a:off x="1645970" y="2205038"/>
            <a:ext cx="540000" cy="2883965"/>
          </a:xfrm>
          <a:prstGeom prst="rect">
            <a:avLst/>
          </a:prstGeom>
          <a:solidFill>
            <a:srgbClr val="70AD47"/>
          </a:solidFill>
          <a:ln>
            <a:noFill/>
          </a:ln>
          <a:extLst/>
        </p:spPr>
        <p:txBody>
          <a:bodyPr anchor="ctr"/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endParaRPr lang="en-US" altLang="fr-FR" sz="1800" b="1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57" name="Rectangle 74"/>
          <p:cNvSpPr>
            <a:spLocks noChangeArrowheads="1"/>
          </p:cNvSpPr>
          <p:nvPr/>
        </p:nvSpPr>
        <p:spPr bwMode="auto">
          <a:xfrm>
            <a:off x="1891707" y="4837802"/>
            <a:ext cx="18399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fr-FR" sz="1200" b="1" dirty="0">
                <a:solidFill>
                  <a:srgbClr val="FFFFFF"/>
                </a:solidFill>
                <a:latin typeface="+mn-lt"/>
              </a:rPr>
              <a:t>66</a:t>
            </a:r>
            <a:endParaRPr lang="en-US" altLang="fr-FR" sz="1600" dirty="0">
              <a:latin typeface="+mn-lt"/>
            </a:endParaRPr>
          </a:p>
        </p:txBody>
      </p:sp>
      <p:sp>
        <p:nvSpPr>
          <p:cNvPr id="60" name="Rectangle 56"/>
          <p:cNvSpPr>
            <a:spLocks noChangeArrowheads="1"/>
          </p:cNvSpPr>
          <p:nvPr/>
        </p:nvSpPr>
        <p:spPr bwMode="auto">
          <a:xfrm>
            <a:off x="1619672" y="1772816"/>
            <a:ext cx="542717" cy="39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ts val="1520"/>
              </a:lnSpc>
              <a:buClrTx/>
              <a:buFontTx/>
              <a:buNone/>
            </a:pPr>
            <a:r>
              <a:rPr lang="en-US" altLang="fr-FR" sz="1600" b="1" dirty="0"/>
              <a:t>95</a:t>
            </a:r>
          </a:p>
          <a:p>
            <a:pPr algn="ctr" eaLnBrk="1" hangingPunct="1">
              <a:lnSpc>
                <a:spcPts val="1520"/>
              </a:lnSpc>
              <a:buClrTx/>
              <a:buFontTx/>
              <a:buNone/>
            </a:pPr>
            <a:r>
              <a:rPr lang="en-US" altLang="fr-FR" sz="1600" b="1" dirty="0"/>
              <a:t>(87-99</a:t>
            </a:r>
            <a:endParaRPr lang="en-US" altLang="fr-FR" sz="1400" dirty="0"/>
          </a:p>
        </p:txBody>
      </p:sp>
      <p:sp>
        <p:nvSpPr>
          <p:cNvPr id="61" name="Rectangle 77"/>
          <p:cNvSpPr>
            <a:spLocks noChangeArrowheads="1"/>
          </p:cNvSpPr>
          <p:nvPr/>
        </p:nvSpPr>
        <p:spPr bwMode="auto">
          <a:xfrm>
            <a:off x="1884320" y="5151164"/>
            <a:ext cx="19877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fr-FR" sz="1400" b="1">
                <a:solidFill>
                  <a:srgbClr val="000066"/>
                </a:solidFill>
                <a:latin typeface="+mn-lt"/>
              </a:rPr>
              <a:t>1a</a:t>
            </a:r>
            <a:endParaRPr lang="en-US" altLang="fr-FR" sz="1200">
              <a:solidFill>
                <a:srgbClr val="000066"/>
              </a:solidFill>
              <a:latin typeface="+mn-lt"/>
            </a:endParaRPr>
          </a:p>
        </p:txBody>
      </p:sp>
      <p:sp>
        <p:nvSpPr>
          <p:cNvPr id="62" name="Rectangle 41"/>
          <p:cNvSpPr>
            <a:spLocks noChangeArrowheads="1"/>
          </p:cNvSpPr>
          <p:nvPr/>
        </p:nvSpPr>
        <p:spPr bwMode="auto">
          <a:xfrm>
            <a:off x="2620554" y="2273968"/>
            <a:ext cx="540000" cy="2798775"/>
          </a:xfrm>
          <a:prstGeom prst="rect">
            <a:avLst/>
          </a:prstGeom>
          <a:solidFill>
            <a:srgbClr val="70AD47"/>
          </a:solidFill>
          <a:ln>
            <a:noFill/>
          </a:ln>
          <a:extLst/>
        </p:spPr>
        <p:txBody>
          <a:bodyPr anchor="ctr"/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endParaRPr lang="en-US" altLang="fr-FR" sz="1800" b="1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63" name="Rectangle 74"/>
          <p:cNvSpPr>
            <a:spLocks noChangeArrowheads="1"/>
          </p:cNvSpPr>
          <p:nvPr/>
        </p:nvSpPr>
        <p:spPr bwMode="auto">
          <a:xfrm>
            <a:off x="2829313" y="4837802"/>
            <a:ext cx="16991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fr-FR" sz="1200" b="1" dirty="0">
                <a:solidFill>
                  <a:srgbClr val="FFFFFF"/>
                </a:solidFill>
                <a:latin typeface="+mn-lt"/>
              </a:rPr>
              <a:t>12</a:t>
            </a:r>
            <a:endParaRPr lang="en-US" altLang="fr-FR" sz="1600" dirty="0">
              <a:latin typeface="+mn-lt"/>
            </a:endParaRPr>
          </a:p>
        </p:txBody>
      </p:sp>
      <p:sp>
        <p:nvSpPr>
          <p:cNvPr id="64" name="Rectangle 56"/>
          <p:cNvSpPr>
            <a:spLocks noChangeArrowheads="1"/>
          </p:cNvSpPr>
          <p:nvPr/>
        </p:nvSpPr>
        <p:spPr bwMode="auto">
          <a:xfrm>
            <a:off x="2483768" y="1844824"/>
            <a:ext cx="710631" cy="39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ts val="1520"/>
              </a:lnSpc>
              <a:buClrTx/>
              <a:buFontTx/>
              <a:buNone/>
            </a:pPr>
            <a:r>
              <a:rPr lang="en-US" altLang="fr-FR" sz="1600" b="1" dirty="0"/>
              <a:t>92</a:t>
            </a:r>
          </a:p>
          <a:p>
            <a:pPr algn="ctr" eaLnBrk="1" hangingPunct="1">
              <a:lnSpc>
                <a:spcPts val="1520"/>
              </a:lnSpc>
              <a:buClrTx/>
              <a:buFontTx/>
              <a:buNone/>
            </a:pPr>
            <a:r>
              <a:rPr lang="en-US" altLang="fr-FR" sz="1600" b="1" dirty="0"/>
              <a:t>(62-100)</a:t>
            </a:r>
            <a:endParaRPr lang="en-US" altLang="fr-FR" sz="1400" dirty="0"/>
          </a:p>
        </p:txBody>
      </p:sp>
      <p:sp>
        <p:nvSpPr>
          <p:cNvPr id="65" name="Rectangle 77"/>
          <p:cNvSpPr>
            <a:spLocks noChangeArrowheads="1"/>
          </p:cNvSpPr>
          <p:nvPr/>
        </p:nvSpPr>
        <p:spPr bwMode="auto">
          <a:xfrm>
            <a:off x="2854097" y="5151164"/>
            <a:ext cx="20839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fr-FR" sz="1400" b="1">
                <a:solidFill>
                  <a:srgbClr val="000066"/>
                </a:solidFill>
                <a:latin typeface="+mn-lt"/>
              </a:rPr>
              <a:t>1b</a:t>
            </a:r>
            <a:endParaRPr lang="en-US" altLang="fr-FR" sz="1200">
              <a:solidFill>
                <a:srgbClr val="000066"/>
              </a:solidFill>
              <a:latin typeface="+mn-lt"/>
            </a:endParaRPr>
          </a:p>
        </p:txBody>
      </p:sp>
      <p:sp>
        <p:nvSpPr>
          <p:cNvPr id="67" name="Rectangle 41"/>
          <p:cNvSpPr>
            <a:spLocks noChangeArrowheads="1"/>
          </p:cNvSpPr>
          <p:nvPr/>
        </p:nvSpPr>
        <p:spPr bwMode="auto">
          <a:xfrm>
            <a:off x="3416836" y="2070085"/>
            <a:ext cx="540000" cy="3000474"/>
          </a:xfrm>
          <a:prstGeom prst="rect">
            <a:avLst/>
          </a:prstGeom>
          <a:solidFill>
            <a:srgbClr val="70AD47"/>
          </a:solidFill>
          <a:ln>
            <a:noFill/>
          </a:ln>
          <a:extLst/>
        </p:spPr>
        <p:txBody>
          <a:bodyPr anchor="ctr"/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endParaRPr lang="en-US" altLang="fr-FR" sz="1800" b="1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68" name="Rectangle 74"/>
          <p:cNvSpPr>
            <a:spLocks noChangeArrowheads="1"/>
          </p:cNvSpPr>
          <p:nvPr/>
        </p:nvSpPr>
        <p:spPr bwMode="auto">
          <a:xfrm>
            <a:off x="3640947" y="4837802"/>
            <a:ext cx="16145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fr-FR" sz="1200" b="1" dirty="0">
                <a:solidFill>
                  <a:srgbClr val="FFFFFF"/>
                </a:solidFill>
                <a:latin typeface="+mn-lt"/>
              </a:rPr>
              <a:t>11</a:t>
            </a:r>
            <a:endParaRPr lang="en-US" altLang="fr-FR" sz="1600" dirty="0">
              <a:latin typeface="+mn-lt"/>
            </a:endParaRPr>
          </a:p>
        </p:txBody>
      </p:sp>
      <p:sp>
        <p:nvSpPr>
          <p:cNvPr id="69" name="Rectangle 56"/>
          <p:cNvSpPr>
            <a:spLocks noChangeArrowheads="1"/>
          </p:cNvSpPr>
          <p:nvPr/>
        </p:nvSpPr>
        <p:spPr bwMode="auto">
          <a:xfrm>
            <a:off x="3318856" y="1628800"/>
            <a:ext cx="710631" cy="39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ts val="1520"/>
              </a:lnSpc>
              <a:buClrTx/>
              <a:buFontTx/>
              <a:buNone/>
            </a:pPr>
            <a:r>
              <a:rPr lang="en-US" altLang="fr-FR" sz="1600" b="1" dirty="0"/>
              <a:t>100</a:t>
            </a:r>
          </a:p>
          <a:p>
            <a:pPr algn="ctr" eaLnBrk="1" hangingPunct="1">
              <a:lnSpc>
                <a:spcPts val="1520"/>
              </a:lnSpc>
              <a:buClrTx/>
              <a:buFontTx/>
              <a:buNone/>
            </a:pPr>
            <a:r>
              <a:rPr lang="en-US" altLang="fr-FR" sz="1600" b="1" dirty="0"/>
              <a:t>(72-100)</a:t>
            </a:r>
          </a:p>
        </p:txBody>
      </p:sp>
      <p:sp>
        <p:nvSpPr>
          <p:cNvPr id="70" name="Rectangle 77"/>
          <p:cNvSpPr>
            <a:spLocks noChangeArrowheads="1"/>
          </p:cNvSpPr>
          <p:nvPr/>
        </p:nvSpPr>
        <p:spPr bwMode="auto">
          <a:xfrm>
            <a:off x="3704880" y="5151164"/>
            <a:ext cx="9938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fr-FR" sz="1400" b="1">
                <a:solidFill>
                  <a:srgbClr val="000066"/>
                </a:solidFill>
                <a:latin typeface="+mn-lt"/>
              </a:rPr>
              <a:t>2</a:t>
            </a:r>
            <a:endParaRPr lang="en-US" altLang="fr-FR" sz="1200">
              <a:solidFill>
                <a:srgbClr val="000066"/>
              </a:solidFill>
              <a:latin typeface="+mn-lt"/>
            </a:endParaRPr>
          </a:p>
        </p:txBody>
      </p:sp>
      <p:sp>
        <p:nvSpPr>
          <p:cNvPr id="72" name="Rectangle 41"/>
          <p:cNvSpPr>
            <a:spLocks noChangeArrowheads="1"/>
          </p:cNvSpPr>
          <p:nvPr/>
        </p:nvSpPr>
        <p:spPr bwMode="auto">
          <a:xfrm>
            <a:off x="4228039" y="2273967"/>
            <a:ext cx="540000" cy="2815035"/>
          </a:xfrm>
          <a:prstGeom prst="rect">
            <a:avLst/>
          </a:prstGeom>
          <a:solidFill>
            <a:srgbClr val="70AD47"/>
          </a:solidFill>
          <a:ln>
            <a:noFill/>
          </a:ln>
          <a:extLst/>
        </p:spPr>
        <p:txBody>
          <a:bodyPr anchor="ctr"/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endParaRPr lang="en-US" altLang="fr-FR" sz="1800" b="1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73" name="Rectangle 74"/>
          <p:cNvSpPr>
            <a:spLocks noChangeArrowheads="1"/>
          </p:cNvSpPr>
          <p:nvPr/>
        </p:nvSpPr>
        <p:spPr bwMode="auto">
          <a:xfrm>
            <a:off x="4480817" y="4837802"/>
            <a:ext cx="16991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fr-FR" sz="1200" b="1" dirty="0">
                <a:solidFill>
                  <a:srgbClr val="FFFFFF"/>
                </a:solidFill>
                <a:latin typeface="+mn-lt"/>
              </a:rPr>
              <a:t>12</a:t>
            </a:r>
            <a:endParaRPr lang="en-US" altLang="fr-FR" sz="1600" dirty="0">
              <a:latin typeface="+mn-lt"/>
            </a:endParaRPr>
          </a:p>
        </p:txBody>
      </p:sp>
      <p:sp>
        <p:nvSpPr>
          <p:cNvPr id="75" name="Rectangle 77"/>
          <p:cNvSpPr>
            <a:spLocks noChangeArrowheads="1"/>
          </p:cNvSpPr>
          <p:nvPr/>
        </p:nvSpPr>
        <p:spPr bwMode="auto">
          <a:xfrm>
            <a:off x="4515851" y="5157809"/>
            <a:ext cx="9985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fr-FR" sz="1400" b="1" dirty="0">
                <a:solidFill>
                  <a:srgbClr val="000066"/>
                </a:solidFill>
                <a:latin typeface="+mn-lt"/>
              </a:rPr>
              <a:t>3</a:t>
            </a:r>
            <a:endParaRPr lang="en-US" altLang="fr-FR" sz="1200" dirty="0">
              <a:solidFill>
                <a:srgbClr val="000066"/>
              </a:solidFill>
              <a:latin typeface="+mn-lt"/>
            </a:endParaRPr>
          </a:p>
        </p:txBody>
      </p:sp>
      <p:sp>
        <p:nvSpPr>
          <p:cNvPr id="78" name="Rectangle 74"/>
          <p:cNvSpPr>
            <a:spLocks noChangeArrowheads="1"/>
          </p:cNvSpPr>
          <p:nvPr/>
        </p:nvSpPr>
        <p:spPr bwMode="auto">
          <a:xfrm>
            <a:off x="6243628" y="4837802"/>
            <a:ext cx="17117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fr-FR" sz="1200" b="1" dirty="0">
                <a:solidFill>
                  <a:srgbClr val="FFFFFF"/>
                </a:solidFill>
                <a:latin typeface="+mn-lt"/>
              </a:rPr>
              <a:t>87</a:t>
            </a:r>
            <a:endParaRPr lang="en-US" altLang="fr-FR" sz="1600" dirty="0">
              <a:latin typeface="+mn-lt"/>
            </a:endParaRPr>
          </a:p>
        </p:txBody>
      </p:sp>
      <p:sp>
        <p:nvSpPr>
          <p:cNvPr id="79" name="Rectangle 56"/>
          <p:cNvSpPr>
            <a:spLocks noChangeArrowheads="1"/>
          </p:cNvSpPr>
          <p:nvPr/>
        </p:nvSpPr>
        <p:spPr bwMode="auto">
          <a:xfrm>
            <a:off x="5001692" y="1628800"/>
            <a:ext cx="710631" cy="39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ts val="1520"/>
              </a:lnSpc>
              <a:buClrTx/>
              <a:buFontTx/>
              <a:buNone/>
            </a:pPr>
            <a:r>
              <a:rPr lang="en-US" altLang="fr-FR" sz="1600" b="1" dirty="0"/>
              <a:t>10</a:t>
            </a:r>
          </a:p>
          <a:p>
            <a:pPr algn="ctr" eaLnBrk="1" hangingPunct="1">
              <a:lnSpc>
                <a:spcPts val="1520"/>
              </a:lnSpc>
              <a:buClrTx/>
              <a:buFontTx/>
              <a:buNone/>
            </a:pPr>
            <a:r>
              <a:rPr lang="en-US" altLang="fr-FR" sz="1600" b="1" dirty="0"/>
              <a:t>(48-100)</a:t>
            </a:r>
          </a:p>
        </p:txBody>
      </p:sp>
      <p:sp>
        <p:nvSpPr>
          <p:cNvPr id="80" name="Rectangle 77"/>
          <p:cNvSpPr>
            <a:spLocks noChangeArrowheads="1"/>
          </p:cNvSpPr>
          <p:nvPr/>
        </p:nvSpPr>
        <p:spPr bwMode="auto">
          <a:xfrm>
            <a:off x="6147140" y="5151164"/>
            <a:ext cx="23932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fr-FR" sz="1400" b="1" dirty="0">
                <a:solidFill>
                  <a:srgbClr val="000066"/>
                </a:solidFill>
                <a:latin typeface="+mn-lt"/>
              </a:rPr>
              <a:t>No</a:t>
            </a:r>
            <a:endParaRPr lang="en-US" altLang="fr-FR" sz="1200" dirty="0">
              <a:solidFill>
                <a:srgbClr val="000066"/>
              </a:solidFill>
              <a:latin typeface="+mn-lt"/>
            </a:endParaRPr>
          </a:p>
        </p:txBody>
      </p:sp>
      <p:sp>
        <p:nvSpPr>
          <p:cNvPr id="81" name="Rectangle 77"/>
          <p:cNvSpPr>
            <a:spLocks noChangeArrowheads="1"/>
          </p:cNvSpPr>
          <p:nvPr/>
        </p:nvSpPr>
        <p:spPr bwMode="auto">
          <a:xfrm>
            <a:off x="3346987" y="5445224"/>
            <a:ext cx="83676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fr-FR" sz="1600" b="1" dirty="0"/>
              <a:t>Genotype</a:t>
            </a:r>
            <a:endParaRPr lang="en-US" altLang="fr-FR" sz="1400" dirty="0"/>
          </a:p>
        </p:txBody>
      </p:sp>
      <p:sp>
        <p:nvSpPr>
          <p:cNvPr id="82" name="Rectangle 41"/>
          <p:cNvSpPr>
            <a:spLocks noChangeArrowheads="1"/>
          </p:cNvSpPr>
          <p:nvPr/>
        </p:nvSpPr>
        <p:spPr bwMode="auto">
          <a:xfrm>
            <a:off x="5073020" y="2048298"/>
            <a:ext cx="540000" cy="3040703"/>
          </a:xfrm>
          <a:prstGeom prst="rect">
            <a:avLst/>
          </a:prstGeom>
          <a:solidFill>
            <a:srgbClr val="70AD47"/>
          </a:solidFill>
          <a:ln>
            <a:noFill/>
          </a:ln>
          <a:extLst/>
        </p:spPr>
        <p:txBody>
          <a:bodyPr anchor="ctr"/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endParaRPr lang="en-US" altLang="fr-FR" sz="1800" b="1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83" name="Rectangle 74"/>
          <p:cNvSpPr>
            <a:spLocks noChangeArrowheads="1"/>
          </p:cNvSpPr>
          <p:nvPr/>
        </p:nvSpPr>
        <p:spPr bwMode="auto">
          <a:xfrm>
            <a:off x="5299213" y="4837802"/>
            <a:ext cx="8558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fr-FR" sz="1200" b="1" dirty="0">
                <a:solidFill>
                  <a:srgbClr val="FFFFFF"/>
                </a:solidFill>
                <a:latin typeface="+mn-lt"/>
              </a:rPr>
              <a:t>5</a:t>
            </a:r>
            <a:endParaRPr lang="en-US" altLang="fr-FR" sz="1600" dirty="0">
              <a:latin typeface="+mn-lt"/>
            </a:endParaRPr>
          </a:p>
        </p:txBody>
      </p:sp>
      <p:sp>
        <p:nvSpPr>
          <p:cNvPr id="84" name="Rectangle 83"/>
          <p:cNvSpPr>
            <a:spLocks noChangeArrowheads="1"/>
          </p:cNvSpPr>
          <p:nvPr/>
        </p:nvSpPr>
        <p:spPr bwMode="auto">
          <a:xfrm>
            <a:off x="5360832" y="5157809"/>
            <a:ext cx="9985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fr-FR" sz="1400" b="1" dirty="0">
                <a:solidFill>
                  <a:srgbClr val="000066"/>
                </a:solidFill>
                <a:latin typeface="+mn-lt"/>
              </a:rPr>
              <a:t>4</a:t>
            </a:r>
            <a:endParaRPr lang="en-US" altLang="fr-FR" sz="1200" dirty="0">
              <a:solidFill>
                <a:srgbClr val="000066"/>
              </a:solidFill>
              <a:latin typeface="+mn-lt"/>
            </a:endParaRPr>
          </a:p>
        </p:txBody>
      </p:sp>
      <p:sp>
        <p:nvSpPr>
          <p:cNvPr id="86" name="Rectangle 56"/>
          <p:cNvSpPr>
            <a:spLocks noChangeArrowheads="1"/>
          </p:cNvSpPr>
          <p:nvPr/>
        </p:nvSpPr>
        <p:spPr bwMode="auto">
          <a:xfrm>
            <a:off x="4154644" y="1844824"/>
            <a:ext cx="710631" cy="39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ts val="1520"/>
              </a:lnSpc>
              <a:buClrTx/>
              <a:buFontTx/>
              <a:buNone/>
            </a:pPr>
            <a:r>
              <a:rPr lang="en-US" altLang="fr-FR" sz="1600" b="1" dirty="0"/>
              <a:t>92</a:t>
            </a:r>
          </a:p>
          <a:p>
            <a:pPr algn="ctr" eaLnBrk="1" hangingPunct="1">
              <a:lnSpc>
                <a:spcPts val="1520"/>
              </a:lnSpc>
              <a:buClrTx/>
              <a:buFontTx/>
              <a:buNone/>
            </a:pPr>
            <a:r>
              <a:rPr lang="en-US" altLang="fr-FR" sz="1600" b="1" dirty="0"/>
              <a:t>(62-100)</a:t>
            </a:r>
            <a:endParaRPr lang="en-US" altLang="fr-FR" sz="1400" dirty="0"/>
          </a:p>
        </p:txBody>
      </p:sp>
      <p:cxnSp>
        <p:nvCxnSpPr>
          <p:cNvPr id="88" name="Straight Connector 20"/>
          <p:cNvCxnSpPr>
            <a:cxnSpLocks noChangeShapeType="1"/>
          </p:cNvCxnSpPr>
          <p:nvPr/>
        </p:nvCxnSpPr>
        <p:spPr bwMode="auto">
          <a:xfrm flipV="1">
            <a:off x="1934002" y="4005064"/>
            <a:ext cx="0" cy="286527"/>
          </a:xfrm>
          <a:prstGeom prst="line">
            <a:avLst/>
          </a:prstGeom>
          <a:noFill/>
          <a:ln w="28575" algn="ctr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9" name="Rectangle 136"/>
          <p:cNvSpPr>
            <a:spLocks noChangeArrowheads="1"/>
          </p:cNvSpPr>
          <p:nvPr/>
        </p:nvSpPr>
        <p:spPr bwMode="auto">
          <a:xfrm>
            <a:off x="1047186" y="3422373"/>
            <a:ext cx="1439998" cy="578414"/>
          </a:xfrm>
          <a:prstGeom prst="rect">
            <a:avLst/>
          </a:prstGeom>
          <a:solidFill>
            <a:srgbClr val="CC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36000" tIns="91440" rIns="36000" bIns="91440" anchor="ctr"/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fr-FR" sz="1200" b="1" dirty="0">
                <a:solidFill>
                  <a:schemeClr val="bg1"/>
                </a:solidFill>
                <a:latin typeface="Arial" charset="0"/>
              </a:rPr>
              <a:t>2 relapse</a:t>
            </a:r>
          </a:p>
          <a:p>
            <a:pPr eaLnBrk="1" hangingPunct="1">
              <a:buClrTx/>
              <a:buFontTx/>
              <a:buNone/>
            </a:pPr>
            <a:r>
              <a:rPr lang="en-US" altLang="fr-FR" sz="1200" b="1" dirty="0">
                <a:solidFill>
                  <a:schemeClr val="bg1"/>
                </a:solidFill>
                <a:latin typeface="Arial" charset="0"/>
              </a:rPr>
              <a:t>1 lost to follow-up</a:t>
            </a:r>
          </a:p>
        </p:txBody>
      </p:sp>
      <p:cxnSp>
        <p:nvCxnSpPr>
          <p:cNvPr id="91" name="Straight Connector 20"/>
          <p:cNvCxnSpPr>
            <a:cxnSpLocks noChangeShapeType="1"/>
          </p:cNvCxnSpPr>
          <p:nvPr/>
        </p:nvCxnSpPr>
        <p:spPr bwMode="auto">
          <a:xfrm flipH="1" flipV="1">
            <a:off x="2898095" y="4612871"/>
            <a:ext cx="2524" cy="143996"/>
          </a:xfrm>
          <a:prstGeom prst="line">
            <a:avLst/>
          </a:prstGeom>
          <a:noFill/>
          <a:ln w="28575" algn="ctr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" name="Rectangle 136"/>
          <p:cNvSpPr>
            <a:spLocks noChangeArrowheads="1"/>
          </p:cNvSpPr>
          <p:nvPr/>
        </p:nvSpPr>
        <p:spPr bwMode="auto">
          <a:xfrm>
            <a:off x="2438162" y="4159441"/>
            <a:ext cx="936000" cy="453402"/>
          </a:xfrm>
          <a:prstGeom prst="rect">
            <a:avLst/>
          </a:prstGeom>
          <a:solidFill>
            <a:srgbClr val="CC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36000" tIns="91440" rIns="36000" bIns="91440" anchor="ctr"/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fr-FR" sz="1200" b="1" dirty="0">
                <a:solidFill>
                  <a:schemeClr val="bg1"/>
                </a:solidFill>
                <a:latin typeface="Arial" charset="0"/>
              </a:rPr>
              <a:t>1 lost to</a:t>
            </a:r>
          </a:p>
          <a:p>
            <a:pPr algn="ctr" eaLnBrk="1" hangingPunct="1">
              <a:buClrTx/>
              <a:buFontTx/>
              <a:buNone/>
            </a:pPr>
            <a:r>
              <a:rPr lang="en-US" altLang="fr-FR" sz="1200" b="1" dirty="0">
                <a:solidFill>
                  <a:schemeClr val="bg1"/>
                </a:solidFill>
                <a:latin typeface="Arial" charset="0"/>
              </a:rPr>
              <a:t>follow-up</a:t>
            </a:r>
          </a:p>
        </p:txBody>
      </p:sp>
      <p:cxnSp>
        <p:nvCxnSpPr>
          <p:cNvPr id="94" name="Straight Connector 20"/>
          <p:cNvCxnSpPr>
            <a:cxnSpLocks noChangeShapeType="1"/>
          </p:cNvCxnSpPr>
          <p:nvPr/>
        </p:nvCxnSpPr>
        <p:spPr bwMode="auto">
          <a:xfrm flipV="1">
            <a:off x="4477971" y="4333332"/>
            <a:ext cx="0" cy="254441"/>
          </a:xfrm>
          <a:prstGeom prst="line">
            <a:avLst/>
          </a:prstGeom>
          <a:noFill/>
          <a:ln w="28575" algn="ctr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5" name="Rectangle 136"/>
          <p:cNvSpPr>
            <a:spLocks noChangeArrowheads="1"/>
          </p:cNvSpPr>
          <p:nvPr/>
        </p:nvSpPr>
        <p:spPr bwMode="auto">
          <a:xfrm>
            <a:off x="3992900" y="3933105"/>
            <a:ext cx="973900" cy="431999"/>
          </a:xfrm>
          <a:prstGeom prst="rect">
            <a:avLst/>
          </a:prstGeom>
          <a:solidFill>
            <a:srgbClr val="CC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36000" tIns="91440" rIns="36000" bIns="91440" anchor="ctr"/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fr-FR" sz="1200" b="1" dirty="0">
                <a:solidFill>
                  <a:schemeClr val="bg1"/>
                </a:solidFill>
                <a:latin typeface="Arial" charset="0"/>
              </a:rPr>
              <a:t>1 withdrew </a:t>
            </a:r>
          </a:p>
          <a:p>
            <a:pPr algn="ctr" eaLnBrk="1" hangingPunct="1">
              <a:buClrTx/>
              <a:buFontTx/>
              <a:buNone/>
            </a:pPr>
            <a:r>
              <a:rPr lang="en-US" altLang="fr-FR" sz="1200" b="1" dirty="0">
                <a:solidFill>
                  <a:schemeClr val="bg1"/>
                </a:solidFill>
                <a:latin typeface="Arial" charset="0"/>
              </a:rPr>
              <a:t>consent</a:t>
            </a:r>
          </a:p>
        </p:txBody>
      </p:sp>
      <p:cxnSp>
        <p:nvCxnSpPr>
          <p:cNvPr id="97" name="Connecteur droit 96"/>
          <p:cNvCxnSpPr/>
          <p:nvPr/>
        </p:nvCxnSpPr>
        <p:spPr bwMode="auto">
          <a:xfrm>
            <a:off x="1825448" y="5419064"/>
            <a:ext cx="3960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33339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5" name="Line 54"/>
          <p:cNvSpPr>
            <a:spLocks noChangeShapeType="1"/>
          </p:cNvSpPr>
          <p:nvPr/>
        </p:nvSpPr>
        <p:spPr bwMode="auto">
          <a:xfrm>
            <a:off x="567279" y="5089004"/>
            <a:ext cx="8280000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600"/>
          </a:p>
        </p:txBody>
      </p:sp>
      <p:sp>
        <p:nvSpPr>
          <p:cNvPr id="4" name="ZoneTexte 3"/>
          <p:cNvSpPr txBox="1"/>
          <p:nvPr/>
        </p:nvSpPr>
        <p:spPr>
          <a:xfrm>
            <a:off x="107504" y="1556792"/>
            <a:ext cx="3443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/>
              <a:t>%</a:t>
            </a:r>
          </a:p>
        </p:txBody>
      </p:sp>
      <p:sp>
        <p:nvSpPr>
          <p:cNvPr id="87" name="Rectangle 56"/>
          <p:cNvSpPr>
            <a:spLocks noChangeArrowheads="1"/>
          </p:cNvSpPr>
          <p:nvPr/>
        </p:nvSpPr>
        <p:spPr bwMode="auto">
          <a:xfrm>
            <a:off x="6167330" y="2001389"/>
            <a:ext cx="207990" cy="20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ts val="1520"/>
              </a:lnSpc>
              <a:buClrTx/>
              <a:buFontTx/>
              <a:buNone/>
            </a:pPr>
            <a:r>
              <a:rPr lang="en-US" altLang="fr-FR" sz="1600" b="1" dirty="0"/>
              <a:t>93</a:t>
            </a:r>
            <a:endParaRPr lang="en-US" altLang="fr-FR" sz="1400" dirty="0"/>
          </a:p>
        </p:txBody>
      </p:sp>
      <p:sp>
        <p:nvSpPr>
          <p:cNvPr id="90" name="Rectangle 56"/>
          <p:cNvSpPr>
            <a:spLocks noChangeArrowheads="1"/>
          </p:cNvSpPr>
          <p:nvPr/>
        </p:nvSpPr>
        <p:spPr bwMode="auto">
          <a:xfrm>
            <a:off x="6791450" y="1838132"/>
            <a:ext cx="311984" cy="20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ts val="1520"/>
              </a:lnSpc>
              <a:buClrTx/>
              <a:buFontTx/>
              <a:buNone/>
            </a:pPr>
            <a:r>
              <a:rPr lang="en-US" altLang="fr-FR" sz="1600" b="1" dirty="0"/>
              <a:t>100</a:t>
            </a:r>
          </a:p>
        </p:txBody>
      </p:sp>
      <p:sp>
        <p:nvSpPr>
          <p:cNvPr id="93" name="Rectangle 56"/>
          <p:cNvSpPr>
            <a:spLocks noChangeArrowheads="1"/>
          </p:cNvSpPr>
          <p:nvPr/>
        </p:nvSpPr>
        <p:spPr bwMode="auto">
          <a:xfrm>
            <a:off x="8309306" y="1988840"/>
            <a:ext cx="207990" cy="20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ts val="1520"/>
              </a:lnSpc>
              <a:buClrTx/>
              <a:buFontTx/>
              <a:buNone/>
            </a:pPr>
            <a:r>
              <a:rPr lang="en-US" altLang="fr-FR" sz="1600" b="1" dirty="0"/>
              <a:t>94</a:t>
            </a:r>
          </a:p>
        </p:txBody>
      </p:sp>
      <p:sp>
        <p:nvSpPr>
          <p:cNvPr id="96" name="Rectangle 56"/>
          <p:cNvSpPr>
            <a:spLocks noChangeArrowheads="1"/>
          </p:cNvSpPr>
          <p:nvPr/>
        </p:nvSpPr>
        <p:spPr bwMode="auto">
          <a:xfrm>
            <a:off x="7661234" y="1929381"/>
            <a:ext cx="207990" cy="20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ts val="1520"/>
              </a:lnSpc>
              <a:buClrTx/>
              <a:buFontTx/>
              <a:buNone/>
            </a:pPr>
            <a:r>
              <a:rPr lang="en-US" altLang="fr-FR" sz="1600" b="1" dirty="0"/>
              <a:t>96</a:t>
            </a:r>
            <a:endParaRPr lang="en-US" altLang="fr-FR" sz="1400" dirty="0"/>
          </a:p>
        </p:txBody>
      </p:sp>
      <p:sp>
        <p:nvSpPr>
          <p:cNvPr id="99" name="Rectangle 77"/>
          <p:cNvSpPr>
            <a:spLocks noChangeArrowheads="1"/>
          </p:cNvSpPr>
          <p:nvPr/>
        </p:nvSpPr>
        <p:spPr bwMode="auto">
          <a:xfrm>
            <a:off x="6296569" y="5445224"/>
            <a:ext cx="740587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fr-FR" sz="1600" b="1" dirty="0"/>
              <a:t>Cirrhosis</a:t>
            </a:r>
            <a:endParaRPr lang="en-US" altLang="fr-FR" sz="1400" dirty="0"/>
          </a:p>
        </p:txBody>
      </p:sp>
      <p:cxnSp>
        <p:nvCxnSpPr>
          <p:cNvPr id="101" name="Connecteur droit 100"/>
          <p:cNvCxnSpPr/>
          <p:nvPr/>
        </p:nvCxnSpPr>
        <p:spPr bwMode="auto">
          <a:xfrm>
            <a:off x="6075132" y="5419064"/>
            <a:ext cx="1080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33339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2" name="Rectangle 77"/>
          <p:cNvSpPr>
            <a:spLocks noChangeArrowheads="1"/>
          </p:cNvSpPr>
          <p:nvPr/>
        </p:nvSpPr>
        <p:spPr bwMode="auto">
          <a:xfrm>
            <a:off x="6808811" y="5157192"/>
            <a:ext cx="30954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fr-FR" sz="1400" b="1" dirty="0">
                <a:solidFill>
                  <a:srgbClr val="000066"/>
                </a:solidFill>
                <a:latin typeface="+mn-lt"/>
              </a:rPr>
              <a:t>Yes</a:t>
            </a:r>
            <a:endParaRPr lang="en-US" altLang="fr-FR" sz="1200" dirty="0">
              <a:solidFill>
                <a:srgbClr val="000066"/>
              </a:solidFill>
              <a:latin typeface="+mn-lt"/>
            </a:endParaRPr>
          </a:p>
        </p:txBody>
      </p:sp>
      <p:sp>
        <p:nvSpPr>
          <p:cNvPr id="104" name="Rectangle 77"/>
          <p:cNvSpPr>
            <a:spLocks noChangeArrowheads="1"/>
          </p:cNvSpPr>
          <p:nvPr/>
        </p:nvSpPr>
        <p:spPr bwMode="auto">
          <a:xfrm>
            <a:off x="7552190" y="5131971"/>
            <a:ext cx="30954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fr-FR" sz="1400" b="1" dirty="0">
                <a:solidFill>
                  <a:srgbClr val="000066"/>
                </a:solidFill>
                <a:latin typeface="+mn-lt"/>
              </a:rPr>
              <a:t>Yes</a:t>
            </a:r>
            <a:endParaRPr lang="en-US" altLang="fr-FR" sz="1200" dirty="0">
              <a:solidFill>
                <a:srgbClr val="000066"/>
              </a:solidFill>
              <a:latin typeface="+mn-lt"/>
            </a:endParaRPr>
          </a:p>
        </p:txBody>
      </p:sp>
      <p:sp>
        <p:nvSpPr>
          <p:cNvPr id="105" name="Rectangle 77"/>
          <p:cNvSpPr>
            <a:spLocks noChangeArrowheads="1"/>
          </p:cNvSpPr>
          <p:nvPr/>
        </p:nvSpPr>
        <p:spPr bwMode="auto">
          <a:xfrm>
            <a:off x="7404589" y="5445224"/>
            <a:ext cx="140487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fr-FR" sz="1600" b="1" dirty="0"/>
              <a:t>Treatment-naïve</a:t>
            </a:r>
            <a:endParaRPr lang="en-US" altLang="fr-FR" sz="1400" dirty="0"/>
          </a:p>
        </p:txBody>
      </p:sp>
      <p:cxnSp>
        <p:nvCxnSpPr>
          <p:cNvPr id="106" name="Connecteur droit 105"/>
          <p:cNvCxnSpPr/>
          <p:nvPr/>
        </p:nvCxnSpPr>
        <p:spPr bwMode="auto">
          <a:xfrm>
            <a:off x="7515292" y="5419064"/>
            <a:ext cx="1080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33339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7" name="Rectangle 77"/>
          <p:cNvSpPr>
            <a:spLocks noChangeArrowheads="1"/>
          </p:cNvSpPr>
          <p:nvPr/>
        </p:nvSpPr>
        <p:spPr bwMode="auto">
          <a:xfrm>
            <a:off x="8284081" y="5137999"/>
            <a:ext cx="23932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fr-FR" sz="1400" b="1" dirty="0">
                <a:solidFill>
                  <a:srgbClr val="000066"/>
                </a:solidFill>
                <a:latin typeface="+mn-lt"/>
              </a:rPr>
              <a:t>No</a:t>
            </a:r>
            <a:endParaRPr lang="en-US" altLang="fr-FR" sz="1200" dirty="0">
              <a:solidFill>
                <a:srgbClr val="000066"/>
              </a:solidFill>
              <a:latin typeface="+mn-lt"/>
            </a:endParaRPr>
          </a:p>
        </p:txBody>
      </p:sp>
      <p:cxnSp>
        <p:nvCxnSpPr>
          <p:cNvPr id="108" name="Straight Connector 20"/>
          <p:cNvCxnSpPr>
            <a:cxnSpLocks noChangeShapeType="1"/>
          </p:cNvCxnSpPr>
          <p:nvPr/>
        </p:nvCxnSpPr>
        <p:spPr bwMode="auto">
          <a:xfrm flipV="1">
            <a:off x="7668344" y="4094602"/>
            <a:ext cx="0" cy="518269"/>
          </a:xfrm>
          <a:prstGeom prst="line">
            <a:avLst/>
          </a:prstGeom>
          <a:noFill/>
          <a:ln w="28575" algn="ctr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9" name="Rectangle 136"/>
          <p:cNvSpPr>
            <a:spLocks noChangeArrowheads="1"/>
          </p:cNvSpPr>
          <p:nvPr/>
        </p:nvSpPr>
        <p:spPr bwMode="auto">
          <a:xfrm>
            <a:off x="6645088" y="3501041"/>
            <a:ext cx="1475999" cy="614414"/>
          </a:xfrm>
          <a:prstGeom prst="rect">
            <a:avLst/>
          </a:prstGeom>
          <a:solidFill>
            <a:srgbClr val="CC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36000" tIns="91440" rIns="36000" bIns="91440" anchor="ctr"/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fr-FR" sz="1200" b="1" dirty="0">
                <a:solidFill>
                  <a:schemeClr val="bg1"/>
                </a:solidFill>
                <a:latin typeface="Arial" charset="0"/>
              </a:rPr>
              <a:t>1 relapse</a:t>
            </a:r>
          </a:p>
          <a:p>
            <a:pPr eaLnBrk="1" hangingPunct="1">
              <a:buClrTx/>
              <a:buFontTx/>
              <a:buNone/>
            </a:pPr>
            <a:r>
              <a:rPr lang="en-US" altLang="fr-FR" sz="1200" b="1" dirty="0">
                <a:solidFill>
                  <a:schemeClr val="bg1"/>
                </a:solidFill>
                <a:latin typeface="Arial" charset="0"/>
              </a:rPr>
              <a:t>1 lost to follow-up</a:t>
            </a:r>
          </a:p>
          <a:p>
            <a:pPr eaLnBrk="1" hangingPunct="1">
              <a:buClrTx/>
              <a:buFontTx/>
              <a:buNone/>
            </a:pPr>
            <a:r>
              <a:rPr lang="en-US" altLang="fr-FR" sz="1200" b="1" dirty="0">
                <a:solidFill>
                  <a:schemeClr val="bg1"/>
                </a:solidFill>
                <a:latin typeface="Arial" charset="0"/>
              </a:rPr>
              <a:t>1 withdrew consent</a:t>
            </a:r>
          </a:p>
        </p:txBody>
      </p:sp>
      <p:cxnSp>
        <p:nvCxnSpPr>
          <p:cNvPr id="110" name="Straight Connector 20"/>
          <p:cNvCxnSpPr>
            <a:cxnSpLocks noChangeShapeType="1"/>
          </p:cNvCxnSpPr>
          <p:nvPr/>
        </p:nvCxnSpPr>
        <p:spPr bwMode="auto">
          <a:xfrm flipH="1" flipV="1">
            <a:off x="8437991" y="4653136"/>
            <a:ext cx="2524" cy="179996"/>
          </a:xfrm>
          <a:prstGeom prst="line">
            <a:avLst/>
          </a:prstGeom>
          <a:noFill/>
          <a:ln w="28575" algn="ctr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1" name="Rectangle 136"/>
          <p:cNvSpPr>
            <a:spLocks noChangeArrowheads="1"/>
          </p:cNvSpPr>
          <p:nvPr/>
        </p:nvSpPr>
        <p:spPr bwMode="auto">
          <a:xfrm>
            <a:off x="7776505" y="4223448"/>
            <a:ext cx="1331999" cy="429688"/>
          </a:xfrm>
          <a:prstGeom prst="rect">
            <a:avLst/>
          </a:prstGeom>
          <a:solidFill>
            <a:srgbClr val="CC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36000" tIns="91440" rIns="36000" bIns="91440" anchor="ctr"/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fr-FR" sz="1200" b="1" dirty="0">
                <a:solidFill>
                  <a:schemeClr val="bg1"/>
                </a:solidFill>
                <a:latin typeface="Arial" charset="0"/>
              </a:rPr>
              <a:t>1 relapse</a:t>
            </a:r>
          </a:p>
          <a:p>
            <a:pPr algn="ctr" eaLnBrk="1" hangingPunct="1">
              <a:buClrTx/>
              <a:buNone/>
            </a:pPr>
            <a:r>
              <a:rPr lang="en-US" altLang="fr-FR" sz="1200" b="1" dirty="0">
                <a:solidFill>
                  <a:schemeClr val="bg1"/>
                </a:solidFill>
                <a:latin typeface="Arial" charset="0"/>
              </a:rPr>
              <a:t>1 lost to follow-up</a:t>
            </a:r>
          </a:p>
        </p:txBody>
      </p:sp>
      <p:cxnSp>
        <p:nvCxnSpPr>
          <p:cNvPr id="112" name="Straight Connector 20"/>
          <p:cNvCxnSpPr>
            <a:cxnSpLocks noChangeShapeType="1"/>
          </p:cNvCxnSpPr>
          <p:nvPr/>
        </p:nvCxnSpPr>
        <p:spPr bwMode="auto">
          <a:xfrm flipV="1">
            <a:off x="6313768" y="3374521"/>
            <a:ext cx="0" cy="286527"/>
          </a:xfrm>
          <a:prstGeom prst="line">
            <a:avLst/>
          </a:prstGeom>
          <a:noFill/>
          <a:ln w="28575" algn="ctr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3" name="Rectangle 136"/>
          <p:cNvSpPr>
            <a:spLocks noChangeArrowheads="1"/>
          </p:cNvSpPr>
          <p:nvPr/>
        </p:nvSpPr>
        <p:spPr bwMode="auto">
          <a:xfrm>
            <a:off x="5364088" y="2778586"/>
            <a:ext cx="1475999" cy="650414"/>
          </a:xfrm>
          <a:prstGeom prst="rect">
            <a:avLst/>
          </a:prstGeom>
          <a:solidFill>
            <a:srgbClr val="CC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36000" tIns="91440" rIns="36000" bIns="91440" anchor="ctr"/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fr-FR" sz="1200" b="1" dirty="0">
                <a:solidFill>
                  <a:schemeClr val="bg1"/>
                </a:solidFill>
                <a:latin typeface="Arial" charset="0"/>
              </a:rPr>
              <a:t>2 relapses</a:t>
            </a:r>
          </a:p>
          <a:p>
            <a:pPr eaLnBrk="1" hangingPunct="1">
              <a:buClrTx/>
              <a:buFontTx/>
              <a:buNone/>
            </a:pPr>
            <a:r>
              <a:rPr lang="en-US" altLang="fr-FR" sz="1200" b="1" dirty="0">
                <a:solidFill>
                  <a:schemeClr val="bg1"/>
                </a:solidFill>
                <a:latin typeface="Arial" charset="0"/>
              </a:rPr>
              <a:t>2 lost to follow-up</a:t>
            </a:r>
          </a:p>
          <a:p>
            <a:pPr eaLnBrk="1" hangingPunct="1">
              <a:buClrTx/>
              <a:buFontTx/>
              <a:buNone/>
            </a:pPr>
            <a:r>
              <a:rPr lang="en-US" altLang="fr-FR" sz="1200" b="1" dirty="0">
                <a:solidFill>
                  <a:schemeClr val="bg1"/>
                </a:solidFill>
                <a:latin typeface="Arial" charset="0"/>
              </a:rPr>
              <a:t>1 withdrew consent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498224" y="4800251"/>
            <a:ext cx="3850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N=</a:t>
            </a:r>
          </a:p>
        </p:txBody>
      </p:sp>
      <p:sp>
        <p:nvSpPr>
          <p:cNvPr id="98" name="Rectangle 74"/>
          <p:cNvSpPr>
            <a:spLocks noChangeArrowheads="1"/>
          </p:cNvSpPr>
          <p:nvPr/>
        </p:nvSpPr>
        <p:spPr bwMode="auto">
          <a:xfrm>
            <a:off x="6878518" y="4831111"/>
            <a:ext cx="17117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fr-FR" sz="1200" b="1" dirty="0">
                <a:solidFill>
                  <a:srgbClr val="FFFFFF"/>
                </a:solidFill>
                <a:latin typeface="+mn-lt"/>
              </a:rPr>
              <a:t>19</a:t>
            </a:r>
            <a:endParaRPr lang="en-US" altLang="fr-FR" sz="1600" dirty="0">
              <a:latin typeface="+mn-lt"/>
            </a:endParaRPr>
          </a:p>
        </p:txBody>
      </p:sp>
      <p:sp>
        <p:nvSpPr>
          <p:cNvPr id="189" name="Rectangle 74"/>
          <p:cNvSpPr>
            <a:spLocks noChangeArrowheads="1"/>
          </p:cNvSpPr>
          <p:nvPr/>
        </p:nvSpPr>
        <p:spPr bwMode="auto">
          <a:xfrm>
            <a:off x="8357254" y="4829019"/>
            <a:ext cx="17117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fr-FR" sz="1200" b="1" dirty="0">
                <a:solidFill>
                  <a:srgbClr val="FFFFFF"/>
                </a:solidFill>
                <a:latin typeface="+mn-lt"/>
              </a:rPr>
              <a:t>31</a:t>
            </a:r>
            <a:endParaRPr lang="en-US" altLang="fr-FR" sz="1600" dirty="0">
              <a:latin typeface="+mn-lt"/>
            </a:endParaRPr>
          </a:p>
        </p:txBody>
      </p:sp>
      <p:sp>
        <p:nvSpPr>
          <p:cNvPr id="190" name="Rectangle 74"/>
          <p:cNvSpPr>
            <a:spLocks noChangeArrowheads="1"/>
          </p:cNvSpPr>
          <p:nvPr/>
        </p:nvSpPr>
        <p:spPr bwMode="auto">
          <a:xfrm>
            <a:off x="7644654" y="4829019"/>
            <a:ext cx="17117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fr-FR" sz="1200" b="1" dirty="0">
                <a:solidFill>
                  <a:srgbClr val="FFFFFF"/>
                </a:solidFill>
                <a:latin typeface="+mn-lt"/>
              </a:rPr>
              <a:t>75</a:t>
            </a:r>
            <a:endParaRPr lang="en-US" altLang="fr-FR" sz="1600" dirty="0">
              <a:latin typeface="+mn-lt"/>
            </a:endParaRPr>
          </a:p>
        </p:txBody>
      </p:sp>
      <p:sp>
        <p:nvSpPr>
          <p:cNvPr id="100" name="ZoneTexte 69"/>
          <p:cNvSpPr txBox="1">
            <a:spLocks noChangeArrowheads="1"/>
          </p:cNvSpPr>
          <p:nvPr/>
        </p:nvSpPr>
        <p:spPr bwMode="auto">
          <a:xfrm>
            <a:off x="6314023" y="6525344"/>
            <a:ext cx="286648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fr-FR" sz="1200" i="1" dirty="0" err="1">
                <a:solidFill>
                  <a:srgbClr val="0070C0"/>
                </a:solidFill>
                <a:ea typeface="ＭＳ Ｐゴシック" pitchFamily="34" charset="-128"/>
              </a:rPr>
              <a:t>Wyles</a:t>
            </a:r>
            <a:r>
              <a:rPr lang="fr-FR" sz="1200" i="1" dirty="0">
                <a:solidFill>
                  <a:srgbClr val="0070C0"/>
                </a:solidFill>
                <a:ea typeface="ＭＳ Ｐゴシック" pitchFamily="34" charset="-128"/>
              </a:rPr>
              <a:t> D, Clin Infect Dis 2017 ; 65 :6-12</a:t>
            </a:r>
            <a:endParaRPr lang="en-GB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391566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203848" y="1052736"/>
            <a:ext cx="2952899" cy="576536"/>
          </a:xfrm>
        </p:spPr>
        <p:txBody>
          <a:bodyPr/>
          <a:lstStyle/>
          <a:p>
            <a:pPr marL="0" indent="0" algn="ctr">
              <a:buNone/>
            </a:pPr>
            <a:r>
              <a:rPr lang="en-US" sz="2400" dirty="0"/>
              <a:t>Adverse</a:t>
            </a:r>
            <a:r>
              <a:rPr lang="fr-FR" sz="2400" dirty="0"/>
              <a:t> </a:t>
            </a:r>
            <a:r>
              <a:rPr lang="en-US" sz="2400" dirty="0"/>
              <a:t>events</a:t>
            </a:r>
            <a:r>
              <a:rPr lang="fr-FR" sz="2400" dirty="0"/>
              <a:t>, %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1030294" y="6401231"/>
            <a:ext cx="14721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/>
              <a:t>No HIV rebound</a:t>
            </a:r>
          </a:p>
        </p:txBody>
      </p:sp>
      <p:sp>
        <p:nvSpPr>
          <p:cNvPr id="7" name="AutoShape 162"/>
          <p:cNvSpPr>
            <a:spLocks noChangeArrowheads="1"/>
          </p:cNvSpPr>
          <p:nvPr/>
        </p:nvSpPr>
        <p:spPr bwMode="auto">
          <a:xfrm>
            <a:off x="0" y="6570663"/>
            <a:ext cx="940594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ASTRAL-5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251521" y="76200"/>
            <a:ext cx="9001000" cy="976313"/>
          </a:xfrm>
        </p:spPr>
        <p:txBody>
          <a:bodyPr/>
          <a:lstStyle/>
          <a:p>
            <a:r>
              <a:rPr lang="fr-FR" sz="2800" dirty="0"/>
              <a:t>ASTRAL-5 </a:t>
            </a:r>
            <a:r>
              <a:rPr lang="fr-FR" sz="2800" dirty="0" err="1"/>
              <a:t>study</a:t>
            </a:r>
            <a:r>
              <a:rPr lang="fr-FR" sz="2800" dirty="0"/>
              <a:t>: SOF/VEL in HIV </a:t>
            </a:r>
            <a:r>
              <a:rPr lang="fr-FR" sz="2800" dirty="0" err="1"/>
              <a:t>coinfection</a:t>
            </a:r>
            <a:endParaRPr lang="fr-FR" sz="2800" dirty="0"/>
          </a:p>
        </p:txBody>
      </p:sp>
      <p:graphicFrame>
        <p:nvGraphicFramePr>
          <p:cNvPr id="10" name="Group 7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7979200"/>
              </p:ext>
            </p:extLst>
          </p:nvPr>
        </p:nvGraphicFramePr>
        <p:xfrm>
          <a:off x="395536" y="1565488"/>
          <a:ext cx="8280920" cy="4815840"/>
        </p:xfrm>
        <a:graphic>
          <a:graphicData uri="http://schemas.openxmlformats.org/drawingml/2006/table">
            <a:tbl>
              <a:tblPr/>
              <a:tblGrid>
                <a:gridCol w="559221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8870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10214">
                <a:tc>
                  <a:txBody>
                    <a:bodyPr/>
                    <a:lstStyle/>
                    <a:p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N = 106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2013">
                <a:tc>
                  <a:txBody>
                    <a:bodyPr/>
                    <a:lstStyle/>
                    <a:p>
                      <a:pPr>
                        <a:tabLst>
                          <a:tab pos="92075" algn="l"/>
                        </a:tabLs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Any adverse event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71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2013">
                <a:tc>
                  <a:txBody>
                    <a:bodyPr/>
                    <a:lstStyle/>
                    <a:p>
                      <a:pPr>
                        <a:tabLst>
                          <a:tab pos="92075" algn="l"/>
                        </a:tabLs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Grade 3-4 AE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79422">
                <a:tc>
                  <a:txBody>
                    <a:bodyPr/>
                    <a:lstStyle/>
                    <a:p>
                      <a:pPr>
                        <a:tabLst>
                          <a:tab pos="92075" algn="l"/>
                        </a:tabLs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Serious AE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2 (acute radial nerve palsy, toe</a:t>
                      </a: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</a:rPr>
                        <a:t> infection/sepsis)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2013">
                <a:tc>
                  <a:txBody>
                    <a:bodyPr/>
                    <a:lstStyle/>
                    <a:p>
                      <a:pPr>
                        <a:tabLst>
                          <a:tab pos="92075" algn="l"/>
                        </a:tabLs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Discontinuation due to adverse</a:t>
                      </a: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</a:rPr>
                        <a:t> event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82013">
                <a:tc>
                  <a:txBody>
                    <a:bodyPr/>
                    <a:lstStyle/>
                    <a:p>
                      <a:pPr>
                        <a:tabLst>
                          <a:tab pos="92075" algn="l"/>
                        </a:tabLs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Death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82013">
                <a:tc>
                  <a:txBody>
                    <a:bodyPr/>
                    <a:lstStyle/>
                    <a:p>
                      <a:pPr>
                        <a:tabLst>
                          <a:tab pos="92075" algn="l"/>
                        </a:tabLs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Grade 3 or 4 laboratory abnormality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18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82013">
                <a:tc>
                  <a:txBody>
                    <a:bodyPr/>
                    <a:lstStyle/>
                    <a:p>
                      <a:pPr>
                        <a:tabLst>
                          <a:tab pos="92075" algn="l"/>
                        </a:tabLs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Most common adverse events, %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82013">
                <a:tc>
                  <a:txBody>
                    <a:bodyPr/>
                    <a:lstStyle/>
                    <a:p>
                      <a:pPr>
                        <a:tabLst>
                          <a:tab pos="92075" algn="l"/>
                        </a:tabLs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	Fatigue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25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82013">
                <a:tc>
                  <a:txBody>
                    <a:bodyPr/>
                    <a:lstStyle/>
                    <a:p>
                      <a:pPr>
                        <a:tabLst>
                          <a:tab pos="92075" algn="l"/>
                        </a:tabLs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	Headache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13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82013">
                <a:tc>
                  <a:txBody>
                    <a:bodyPr/>
                    <a:lstStyle/>
                    <a:p>
                      <a:pPr>
                        <a:tabLst>
                          <a:tab pos="92075" algn="l"/>
                        </a:tabLs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	Arthralgia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82013">
                <a:tc>
                  <a:txBody>
                    <a:bodyPr/>
                    <a:lstStyle/>
                    <a:p>
                      <a:pPr>
                        <a:tabLst>
                          <a:tab pos="92075" algn="l"/>
                        </a:tabLs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	Upper respiratory tract infection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82013">
                <a:tc>
                  <a:txBody>
                    <a:bodyPr/>
                    <a:lstStyle/>
                    <a:p>
                      <a:pPr>
                        <a:tabLst>
                          <a:tab pos="92075" algn="l"/>
                        </a:tabLs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	Diarrhea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72681859"/>
                  </a:ext>
                </a:extLst>
              </a:tr>
              <a:tr h="282013">
                <a:tc>
                  <a:txBody>
                    <a:bodyPr/>
                    <a:lstStyle/>
                    <a:p>
                      <a:pPr>
                        <a:tabLst>
                          <a:tab pos="92075" algn="l"/>
                        </a:tabLs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	Insomnia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68036194"/>
                  </a:ext>
                </a:extLst>
              </a:tr>
              <a:tr h="282013">
                <a:tc>
                  <a:txBody>
                    <a:bodyPr/>
                    <a:lstStyle/>
                    <a:p>
                      <a:pPr>
                        <a:tabLst>
                          <a:tab pos="92075" algn="l"/>
                        </a:tabLs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	Nausea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84557720"/>
                  </a:ext>
                </a:extLst>
              </a:tr>
            </a:tbl>
          </a:graphicData>
        </a:graphic>
      </p:graphicFrame>
      <p:sp>
        <p:nvSpPr>
          <p:cNvPr id="11" name="ZoneTexte 69"/>
          <p:cNvSpPr txBox="1">
            <a:spLocks noChangeArrowheads="1"/>
          </p:cNvSpPr>
          <p:nvPr/>
        </p:nvSpPr>
        <p:spPr bwMode="auto">
          <a:xfrm>
            <a:off x="6314023" y="6525344"/>
            <a:ext cx="286648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fr-FR" sz="1200" i="1" dirty="0" err="1">
                <a:solidFill>
                  <a:srgbClr val="0070C0"/>
                </a:solidFill>
                <a:ea typeface="ＭＳ Ｐゴシック" pitchFamily="34" charset="-128"/>
              </a:rPr>
              <a:t>Wyles</a:t>
            </a:r>
            <a:r>
              <a:rPr lang="fr-FR" sz="1200" i="1" dirty="0">
                <a:solidFill>
                  <a:srgbClr val="0070C0"/>
                </a:solidFill>
                <a:ea typeface="ＭＳ Ｐゴシック" pitchFamily="34" charset="-128"/>
              </a:rPr>
              <a:t> D, Clin Infect Dis 2017 ; 65 :6-12</a:t>
            </a:r>
            <a:endParaRPr lang="en-GB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18765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627213" y="1124272"/>
            <a:ext cx="3889003" cy="576536"/>
          </a:xfrm>
        </p:spPr>
        <p:txBody>
          <a:bodyPr/>
          <a:lstStyle/>
          <a:p>
            <a:pPr marL="0" indent="0" algn="ctr">
              <a:buNone/>
            </a:pPr>
            <a:r>
              <a:rPr lang="en-US" sz="2400"/>
              <a:t>Laboratory abnormalities, %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95536" y="5714672"/>
            <a:ext cx="82809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3 patients, all receiving TDF-containing regimens, had a change from baseline of ≥ 0.4 mg/dl in serum creatinine while on treatment</a:t>
            </a:r>
          </a:p>
          <a:p>
            <a:r>
              <a:rPr lang="en-US" sz="1400" dirty="0"/>
              <a:t>CD4+ counts remained stable and no patient experienced HIV virologic rebound</a:t>
            </a:r>
          </a:p>
        </p:txBody>
      </p:sp>
      <p:sp>
        <p:nvSpPr>
          <p:cNvPr id="7" name="AutoShape 162"/>
          <p:cNvSpPr>
            <a:spLocks noChangeArrowheads="1"/>
          </p:cNvSpPr>
          <p:nvPr/>
        </p:nvSpPr>
        <p:spPr bwMode="auto">
          <a:xfrm>
            <a:off x="0" y="6570663"/>
            <a:ext cx="940594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ASTRAL-5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251521" y="76200"/>
            <a:ext cx="9001000" cy="976313"/>
          </a:xfrm>
        </p:spPr>
        <p:txBody>
          <a:bodyPr/>
          <a:lstStyle/>
          <a:p>
            <a:r>
              <a:rPr lang="fr-FR" sz="2800" dirty="0"/>
              <a:t>ASTRAL-5 </a:t>
            </a:r>
            <a:r>
              <a:rPr lang="fr-FR" sz="2800" dirty="0" err="1"/>
              <a:t>study</a:t>
            </a:r>
            <a:r>
              <a:rPr lang="fr-FR" sz="2800" dirty="0"/>
              <a:t>: SOF/VEL in HIV </a:t>
            </a:r>
            <a:r>
              <a:rPr lang="fr-FR" sz="2800" dirty="0" err="1"/>
              <a:t>coinfection</a:t>
            </a:r>
            <a:endParaRPr lang="fr-FR" sz="2800" dirty="0"/>
          </a:p>
        </p:txBody>
      </p:sp>
      <p:graphicFrame>
        <p:nvGraphicFramePr>
          <p:cNvPr id="10" name="Group 7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4622523"/>
              </p:ext>
            </p:extLst>
          </p:nvPr>
        </p:nvGraphicFramePr>
        <p:xfrm>
          <a:off x="395536" y="1538208"/>
          <a:ext cx="8280920" cy="4144908"/>
        </p:xfrm>
        <a:graphic>
          <a:graphicData uri="http://schemas.openxmlformats.org/drawingml/2006/table">
            <a:tbl>
              <a:tblPr/>
              <a:tblGrid>
                <a:gridCol w="559221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8870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14588">
                <a:tc>
                  <a:txBody>
                    <a:bodyPr/>
                    <a:lstStyle/>
                    <a:p>
                      <a:pPr>
                        <a:lnSpc>
                          <a:spcPts val="1620"/>
                        </a:lnSpc>
                      </a:pP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20"/>
                        </a:lnSpc>
                      </a:pPr>
                      <a:r>
                        <a:rPr lang="en-US" sz="1600" b="1" noProof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N = 106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5989">
                <a:tc>
                  <a:txBody>
                    <a:bodyPr/>
                    <a:lstStyle/>
                    <a:p>
                      <a:pPr>
                        <a:lnSpc>
                          <a:spcPts val="1620"/>
                        </a:lnSpc>
                        <a:tabLst>
                          <a:tab pos="92075" algn="l"/>
                        </a:tabLs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Neutrophils, 500-750/mm</a:t>
                      </a:r>
                      <a:r>
                        <a:rPr lang="en-US" sz="1400" b="1" baseline="30000" noProof="0" dirty="0">
                          <a:solidFill>
                            <a:srgbClr val="000066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2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5989">
                <a:tc>
                  <a:txBody>
                    <a:bodyPr/>
                    <a:lstStyle/>
                    <a:p>
                      <a:pPr>
                        <a:lnSpc>
                          <a:spcPts val="1620"/>
                        </a:lnSpc>
                        <a:tabLst>
                          <a:tab pos="92075" algn="l"/>
                        </a:tabLs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INR &gt; 2 x ULN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2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85989">
                <a:tc>
                  <a:txBody>
                    <a:bodyPr/>
                    <a:lstStyle/>
                    <a:p>
                      <a:pPr>
                        <a:lnSpc>
                          <a:spcPts val="1620"/>
                        </a:lnSpc>
                        <a:tabLst>
                          <a:tab pos="92075" algn="l"/>
                        </a:tabLs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ASAT &gt; 10 x ULN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2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5989">
                <a:tc>
                  <a:txBody>
                    <a:bodyPr/>
                    <a:lstStyle/>
                    <a:p>
                      <a:pPr>
                        <a:lnSpc>
                          <a:spcPts val="1620"/>
                        </a:lnSpc>
                        <a:tabLst>
                          <a:tab pos="92075" algn="l"/>
                        </a:tabLs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Creatinine kinase &lt; 10 x ULN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2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85989">
                <a:tc>
                  <a:txBody>
                    <a:bodyPr/>
                    <a:lstStyle/>
                    <a:p>
                      <a:pPr>
                        <a:lnSpc>
                          <a:spcPts val="1620"/>
                        </a:lnSpc>
                        <a:tabLst>
                          <a:tab pos="92075" algn="l"/>
                        </a:tabLst>
                      </a:pPr>
                      <a:r>
                        <a:rPr lang="en-US" sz="1400" b="1" noProof="0" dirty="0" err="1">
                          <a:solidFill>
                            <a:srgbClr val="000066"/>
                          </a:solidFill>
                        </a:rPr>
                        <a:t>Creatinine</a:t>
                      </a: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 &gt; 3</a:t>
                      </a: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</a:rPr>
                        <a:t> mg/dl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2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85989">
                <a:tc>
                  <a:txBody>
                    <a:bodyPr/>
                    <a:lstStyle/>
                    <a:p>
                      <a:pPr>
                        <a:lnSpc>
                          <a:spcPts val="1620"/>
                        </a:lnSpc>
                        <a:tabLst>
                          <a:tab pos="92075" algn="l"/>
                        </a:tabLs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Lipase &gt; 3 x ULN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2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85989">
                <a:tc>
                  <a:txBody>
                    <a:bodyPr/>
                    <a:lstStyle/>
                    <a:p>
                      <a:pPr>
                        <a:lnSpc>
                          <a:spcPts val="1620"/>
                        </a:lnSpc>
                        <a:tabLst>
                          <a:tab pos="92075" algn="l"/>
                        </a:tabLs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Hypophosphatemia</a:t>
                      </a: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</a:rPr>
                        <a:t> &lt; 1 mg/dl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2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85989">
                <a:tc>
                  <a:txBody>
                    <a:bodyPr/>
                    <a:lstStyle/>
                    <a:p>
                      <a:pPr>
                        <a:lnSpc>
                          <a:spcPts val="1620"/>
                        </a:lnSpc>
                        <a:tabLst>
                          <a:tab pos="92075" algn="l"/>
                        </a:tabLs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Hyperglycemia &gt; 250 mg/dl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2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85989">
                <a:tc>
                  <a:txBody>
                    <a:bodyPr/>
                    <a:lstStyle/>
                    <a:p>
                      <a:pPr>
                        <a:lnSpc>
                          <a:spcPts val="1620"/>
                        </a:lnSpc>
                        <a:tabLst>
                          <a:tab pos="92075" algn="l"/>
                        </a:tabLst>
                      </a:pPr>
                      <a:r>
                        <a:rPr lang="en-US" sz="1400" b="1" noProof="0" dirty="0" err="1">
                          <a:solidFill>
                            <a:srgbClr val="000066"/>
                          </a:solidFill>
                        </a:rPr>
                        <a:t>Hyperbilirubinemia</a:t>
                      </a: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 &gt; 2.5 x ULN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2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85989">
                <a:tc>
                  <a:txBody>
                    <a:bodyPr/>
                    <a:lstStyle/>
                    <a:p>
                      <a:pPr>
                        <a:lnSpc>
                          <a:spcPts val="1620"/>
                        </a:lnSpc>
                        <a:tabLst>
                          <a:tab pos="92075" algn="l"/>
                        </a:tabLst>
                      </a:pPr>
                      <a:r>
                        <a:rPr lang="en-US" sz="1400" b="1" noProof="0" dirty="0" err="1">
                          <a:solidFill>
                            <a:srgbClr val="000066"/>
                          </a:solidFill>
                        </a:rPr>
                        <a:t>Hyperuricemia</a:t>
                      </a: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 &lt; 1 mg/dl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2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85989">
                <a:tc>
                  <a:txBody>
                    <a:bodyPr/>
                    <a:lstStyle/>
                    <a:p>
                      <a:pPr>
                        <a:lnSpc>
                          <a:spcPts val="1620"/>
                        </a:lnSpc>
                        <a:tabLst>
                          <a:tab pos="92075" algn="l"/>
                        </a:tabLs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Hematuria &gt; 75 red blood cells/high powered field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2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85989">
                <a:tc>
                  <a:txBody>
                    <a:bodyPr/>
                    <a:lstStyle/>
                    <a:p>
                      <a:pPr>
                        <a:lnSpc>
                          <a:spcPts val="1620"/>
                        </a:lnSpc>
                        <a:tabLst>
                          <a:tab pos="92075" algn="l"/>
                        </a:tabLs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Urine blood, 3+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2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85989">
                <a:tc>
                  <a:txBody>
                    <a:bodyPr/>
                    <a:lstStyle/>
                    <a:p>
                      <a:pPr>
                        <a:lnSpc>
                          <a:spcPts val="1620"/>
                        </a:lnSpc>
                        <a:tabLst>
                          <a:tab pos="92075" algn="l"/>
                        </a:tabLs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Glycosuria, 4+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2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  <p:sp>
        <p:nvSpPr>
          <p:cNvPr id="9" name="ZoneTexte 69"/>
          <p:cNvSpPr txBox="1">
            <a:spLocks noChangeArrowheads="1"/>
          </p:cNvSpPr>
          <p:nvPr/>
        </p:nvSpPr>
        <p:spPr bwMode="auto">
          <a:xfrm>
            <a:off x="6314023" y="6525344"/>
            <a:ext cx="286648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fr-FR" sz="1200" i="1" dirty="0" err="1">
                <a:solidFill>
                  <a:srgbClr val="0070C0"/>
                </a:solidFill>
                <a:ea typeface="ＭＳ Ｐゴシック" pitchFamily="34" charset="-128"/>
              </a:rPr>
              <a:t>Wyles</a:t>
            </a:r>
            <a:r>
              <a:rPr lang="fr-FR" sz="1200" i="1" dirty="0">
                <a:solidFill>
                  <a:srgbClr val="0070C0"/>
                </a:solidFill>
                <a:ea typeface="ＭＳ Ｐゴシック" pitchFamily="34" charset="-128"/>
              </a:rPr>
              <a:t> D, Clin Infect Dis 2017 ; 65 :6-12</a:t>
            </a:r>
            <a:endParaRPr lang="en-GB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06039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539750" y="1268760"/>
            <a:ext cx="8351838" cy="4824412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dirty="0"/>
              <a:t>Summary</a:t>
            </a:r>
            <a:br>
              <a:rPr lang="en-US" dirty="0"/>
            </a:br>
            <a:endParaRPr lang="en-US" sz="1800" dirty="0"/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2000" spc="-40" dirty="0"/>
              <a:t>SOF/VEL for 12 weeks resulted in overall 95% SVR</a:t>
            </a:r>
            <a:r>
              <a:rPr lang="en-US" sz="2000" spc="-40" baseline="-25000" dirty="0"/>
              <a:t>12</a:t>
            </a:r>
            <a:r>
              <a:rPr lang="en-US" sz="2000" spc="-40" dirty="0"/>
              <a:t> in HIV </a:t>
            </a:r>
            <a:r>
              <a:rPr lang="en-US" sz="2000" spc="-40" dirty="0" err="1"/>
              <a:t>coinfected</a:t>
            </a:r>
            <a:r>
              <a:rPr lang="en-US" sz="2000" spc="-40" dirty="0"/>
              <a:t> patients</a:t>
            </a:r>
          </a:p>
          <a:p>
            <a:pPr lvl="2">
              <a:spcBef>
                <a:spcPts val="1200"/>
              </a:spcBef>
              <a:spcAft>
                <a:spcPts val="0"/>
              </a:spcAft>
            </a:pPr>
            <a:r>
              <a:rPr lang="en-US" sz="1800" spc="-40" dirty="0"/>
              <a:t>100% SVR</a:t>
            </a:r>
            <a:r>
              <a:rPr lang="en-US" sz="1800" spc="-40" baseline="-25000" dirty="0"/>
              <a:t>12</a:t>
            </a:r>
            <a:r>
              <a:rPr lang="en-US" sz="1800" spc="-40" dirty="0"/>
              <a:t> in patients with cirrhosis</a:t>
            </a:r>
          </a:p>
          <a:p>
            <a:pPr lvl="2">
              <a:spcBef>
                <a:spcPts val="1200"/>
              </a:spcBef>
              <a:spcAft>
                <a:spcPts val="0"/>
              </a:spcAft>
            </a:pPr>
            <a:r>
              <a:rPr lang="en-US" sz="1800" spc="-40" dirty="0"/>
              <a:t>96% SVR</a:t>
            </a:r>
            <a:r>
              <a:rPr lang="en-US" sz="1800" spc="-40" baseline="-25000" dirty="0"/>
              <a:t>12</a:t>
            </a:r>
            <a:r>
              <a:rPr lang="en-US" sz="1800" spc="-40" dirty="0"/>
              <a:t> in patients with prior failure to HCV therapy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2000" spc="-40" dirty="0"/>
              <a:t>Presence of baseline RAVs did not impact efficacy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2000" spc="-40" dirty="0"/>
              <a:t>Treatment was safe and well tolerated, including with TDF-based boosted regimens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2000" dirty="0"/>
              <a:t>In conclusion, SOF/VEL for 12 weeks provides a simple, safe, and highly effective treatment for patients coinfected with HCV and HIV-1</a:t>
            </a:r>
            <a:endParaRPr lang="en-US" sz="2000" spc="-40" dirty="0"/>
          </a:p>
        </p:txBody>
      </p:sp>
      <p:sp>
        <p:nvSpPr>
          <p:cNvPr id="8" name="AutoShape 162"/>
          <p:cNvSpPr>
            <a:spLocks noChangeArrowheads="1"/>
          </p:cNvSpPr>
          <p:nvPr/>
        </p:nvSpPr>
        <p:spPr bwMode="auto">
          <a:xfrm>
            <a:off x="0" y="6570663"/>
            <a:ext cx="940594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ASTRAL-5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9" name="Titre 1"/>
          <p:cNvSpPr>
            <a:spLocks noGrp="1"/>
          </p:cNvSpPr>
          <p:nvPr>
            <p:ph type="title"/>
          </p:nvPr>
        </p:nvSpPr>
        <p:spPr>
          <a:xfrm>
            <a:off x="251521" y="76200"/>
            <a:ext cx="9001000" cy="976313"/>
          </a:xfrm>
        </p:spPr>
        <p:txBody>
          <a:bodyPr/>
          <a:lstStyle/>
          <a:p>
            <a:r>
              <a:rPr lang="fr-FR" sz="2800" dirty="0"/>
              <a:t>ASTRAL-5 </a:t>
            </a:r>
            <a:r>
              <a:rPr lang="fr-FR" sz="2800" dirty="0" err="1"/>
              <a:t>study</a:t>
            </a:r>
            <a:r>
              <a:rPr lang="fr-FR" sz="2800" dirty="0"/>
              <a:t>: SOF/VEL in HIV </a:t>
            </a:r>
            <a:r>
              <a:rPr lang="fr-FR" sz="2800" dirty="0" err="1"/>
              <a:t>coinfection</a:t>
            </a:r>
            <a:endParaRPr lang="fr-FR" sz="2800" dirty="0"/>
          </a:p>
        </p:txBody>
      </p:sp>
      <p:sp>
        <p:nvSpPr>
          <p:cNvPr id="6" name="ZoneTexte 69"/>
          <p:cNvSpPr txBox="1">
            <a:spLocks noChangeArrowheads="1"/>
          </p:cNvSpPr>
          <p:nvPr/>
        </p:nvSpPr>
        <p:spPr bwMode="auto">
          <a:xfrm>
            <a:off x="6314023" y="6525344"/>
            <a:ext cx="286648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fr-FR" sz="1200" i="1" dirty="0" err="1">
                <a:solidFill>
                  <a:srgbClr val="0070C0"/>
                </a:solidFill>
                <a:ea typeface="ＭＳ Ｐゴシック" pitchFamily="34" charset="-128"/>
              </a:rPr>
              <a:t>Wyles</a:t>
            </a:r>
            <a:r>
              <a:rPr lang="fr-FR" sz="1200" i="1" dirty="0">
                <a:solidFill>
                  <a:srgbClr val="0070C0"/>
                </a:solidFill>
                <a:ea typeface="ＭＳ Ｐゴシック" pitchFamily="34" charset="-128"/>
              </a:rPr>
              <a:t> D, Clin Infect Dis 2017 ; 65 :6-12</a:t>
            </a:r>
            <a:endParaRPr lang="en-GB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72578003"/>
      </p:ext>
    </p:extLst>
  </p:cSld>
  <p:clrMapOvr>
    <a:masterClrMapping/>
  </p:clrMapOvr>
</p:sld>
</file>

<file path=ppt/theme/theme1.xml><?xml version="1.0" encoding="utf-8"?>
<a:theme xmlns:a="http://schemas.openxmlformats.org/drawingml/2006/main" name="HCV-trials.com 2015 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5682</TotalTime>
  <Words>608</Words>
  <Application>Microsoft Office PowerPoint</Application>
  <PresentationFormat>Affichage à l'écran (4:3)</PresentationFormat>
  <Paragraphs>204</Paragraphs>
  <Slides>6</Slides>
  <Notes>6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HCV-trials.com 2015 </vt:lpstr>
      <vt:lpstr>ASTRAL-5 study: SOF/VEL in HIV coinfection</vt:lpstr>
      <vt:lpstr>ASTRAL-5 study: SOF/VEL in HIV coinfection</vt:lpstr>
      <vt:lpstr>ASTRAL-5 study: SOF/VEL in HIV coinfection</vt:lpstr>
      <vt:lpstr>ASTRAL-5 study: SOF/VEL in HIV coinfection</vt:lpstr>
      <vt:lpstr>ASTRAL-5 study: SOF/VEL in HIV coinfection</vt:lpstr>
      <vt:lpstr>ASTRAL-5 study: SOF/VEL in HIV coinfection</vt:lpstr>
    </vt:vector>
  </TitlesOfParts>
  <Company>AEI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HCV-trials 2016</dc:title>
  <dc:subject>AEI - www.aei.fr</dc:subject>
  <dc:creator>www.hcv-trial.com</dc:creator>
  <cp:lastModifiedBy>Utilisateur</cp:lastModifiedBy>
  <cp:revision>230</cp:revision>
  <dcterms:created xsi:type="dcterms:W3CDTF">2015-05-23T16:11:26Z</dcterms:created>
  <dcterms:modified xsi:type="dcterms:W3CDTF">2017-12-07T15:31:20Z</dcterms:modified>
</cp:coreProperties>
</file>