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4" r:id="rId2"/>
    <p:sldId id="285" r:id="rId3"/>
    <p:sldId id="304" r:id="rId4"/>
    <p:sldId id="306" r:id="rId5"/>
    <p:sldId id="307" r:id="rId6"/>
    <p:sldId id="297" r:id="rId7"/>
    <p:sldId id="289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2" pos="5759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C00000"/>
    <a:srgbClr val="D35B1F"/>
    <a:srgbClr val="333399"/>
    <a:srgbClr val="000066"/>
    <a:srgbClr val="FF3F3F"/>
    <a:srgbClr val="FFFFFF"/>
    <a:srgbClr val="DDDDDD"/>
    <a:srgbClr val="A38904"/>
    <a:srgbClr val="3D6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8468" autoAdjust="0"/>
    <p:restoredTop sz="98179" autoAdjust="0"/>
  </p:normalViewPr>
  <p:slideViewPr>
    <p:cSldViewPr>
      <p:cViewPr>
        <p:scale>
          <a:sx n="75" d="100"/>
          <a:sy n="75" d="100"/>
        </p:scale>
        <p:origin x="1674" y="60"/>
      </p:cViewPr>
      <p:guideLst>
        <p:guide pos="5759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19/03/2019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5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6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7</a:t>
            </a:fld>
            <a:endParaRPr lang="fr-FR" sz="12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-68263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endParaRPr lang="en-US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188" name="Espace réservé du contenu 26"/>
          <p:cNvSpPr>
            <a:spLocks noGrp="1"/>
          </p:cNvSpPr>
          <p:nvPr>
            <p:ph idx="1"/>
          </p:nvPr>
        </p:nvSpPr>
        <p:spPr>
          <a:xfrm>
            <a:off x="395536" y="1125538"/>
            <a:ext cx="1583978" cy="430212"/>
          </a:xfrm>
        </p:spPr>
        <p:txBody>
          <a:bodyPr/>
          <a:lstStyle/>
          <a:p>
            <a:r>
              <a:rPr lang="en-US" sz="2800" dirty="0"/>
              <a:t>Design</a:t>
            </a:r>
          </a:p>
          <a:p>
            <a:endParaRPr lang="en-US" sz="2800" dirty="0"/>
          </a:p>
        </p:txBody>
      </p:sp>
      <p:sp>
        <p:nvSpPr>
          <p:cNvPr id="69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3000" dirty="0" err="1">
                <a:ea typeface="ＭＳ Ｐゴシック" pitchFamily="34" charset="-128"/>
              </a:rPr>
              <a:t>Sofosbuvir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velpatasvir</a:t>
            </a:r>
            <a:r>
              <a:rPr lang="en-US" sz="3000" dirty="0">
                <a:ea typeface="ＭＳ Ｐゴシック" pitchFamily="34" charset="-128"/>
              </a:rPr>
              <a:t> for 12 weeks in liver transplant recipients with genotype 1-4</a:t>
            </a:r>
          </a:p>
        </p:txBody>
      </p:sp>
      <p:sp>
        <p:nvSpPr>
          <p:cNvPr id="38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Agarwal K. J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. 2018;69:603-7</a:t>
            </a:r>
          </a:p>
        </p:txBody>
      </p:sp>
      <p:sp>
        <p:nvSpPr>
          <p:cNvPr id="2" name="Rectangle 1"/>
          <p:cNvSpPr/>
          <p:nvPr/>
        </p:nvSpPr>
        <p:spPr>
          <a:xfrm>
            <a:off x="683568" y="4941168"/>
            <a:ext cx="4140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fr-FR" dirty="0"/>
              <a:t>SOF/VEL: 400/100 mg 1 </a:t>
            </a:r>
            <a:r>
              <a:rPr lang="fr-FR" dirty="0" err="1"/>
              <a:t>tablet</a:t>
            </a:r>
            <a:r>
              <a:rPr lang="fr-FR" dirty="0"/>
              <a:t> QD</a:t>
            </a:r>
          </a:p>
        </p:txBody>
      </p:sp>
      <p:sp>
        <p:nvSpPr>
          <p:cNvPr id="28" name="Line 172"/>
          <p:cNvSpPr>
            <a:spLocks noChangeShapeType="1"/>
          </p:cNvSpPr>
          <p:nvPr/>
        </p:nvSpPr>
        <p:spPr bwMode="auto">
          <a:xfrm>
            <a:off x="6006123" y="1917096"/>
            <a:ext cx="0" cy="2088008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7" name="AutoShape 162"/>
          <p:cNvSpPr>
            <a:spLocks noChangeArrowheads="1"/>
          </p:cNvSpPr>
          <p:nvPr/>
        </p:nvSpPr>
        <p:spPr bwMode="auto">
          <a:xfrm>
            <a:off x="179523" y="2493104"/>
            <a:ext cx="3132429" cy="187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600" b="1" dirty="0">
                <a:latin typeface="Calibri" pitchFamily="34" charset="0"/>
              </a:rPr>
              <a:t>Liver transplant recipients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Recurrent HCV infection after transplantation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Treatment-naïve or experienced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Genotype 1-6</a:t>
            </a:r>
          </a:p>
          <a:p>
            <a:pPr algn="ctr"/>
            <a:r>
              <a:rPr lang="en-US" sz="1600" b="1" dirty="0">
                <a:latin typeface="Calibri" pitchFamily="34" charset="0"/>
              </a:rPr>
              <a:t>Without cirrhosis or with compensated cirrhosis *</a:t>
            </a:r>
          </a:p>
        </p:txBody>
      </p:sp>
      <p:sp>
        <p:nvSpPr>
          <p:cNvPr id="39" name="Rectangle 9"/>
          <p:cNvSpPr>
            <a:spLocks noChangeArrowheads="1"/>
          </p:cNvSpPr>
          <p:nvPr/>
        </p:nvSpPr>
        <p:spPr bwMode="auto">
          <a:xfrm>
            <a:off x="3347864" y="3068960"/>
            <a:ext cx="7232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79</a:t>
            </a:r>
          </a:p>
        </p:txBody>
      </p:sp>
      <p:sp>
        <p:nvSpPr>
          <p:cNvPr id="40" name="Line 63"/>
          <p:cNvSpPr>
            <a:spLocks noChangeShapeType="1"/>
          </p:cNvSpPr>
          <p:nvPr/>
        </p:nvSpPr>
        <p:spPr bwMode="auto">
          <a:xfrm>
            <a:off x="3312360" y="3428999"/>
            <a:ext cx="4500000" cy="171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42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64152"/>
              </p:ext>
            </p:extLst>
          </p:nvPr>
        </p:nvGraphicFramePr>
        <p:xfrm>
          <a:off x="4021020" y="3085407"/>
          <a:ext cx="1993073" cy="631625"/>
        </p:xfrm>
        <a:graphic>
          <a:graphicData uri="http://schemas.openxmlformats.org/drawingml/2006/table">
            <a:tbl>
              <a:tblPr/>
              <a:tblGrid>
                <a:gridCol w="1993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3" name="ZoneTexte 42"/>
          <p:cNvSpPr txBox="1"/>
          <p:nvPr/>
        </p:nvSpPr>
        <p:spPr>
          <a:xfrm>
            <a:off x="7745941" y="3244505"/>
            <a:ext cx="71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b="1" baseline="-25000" dirty="0">
                <a:solidFill>
                  <a:srgbClr val="333399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44" name="Oval 110"/>
          <p:cNvSpPr>
            <a:spLocks noChangeArrowheads="1"/>
          </p:cNvSpPr>
          <p:nvPr/>
        </p:nvSpPr>
        <p:spPr bwMode="auto">
          <a:xfrm>
            <a:off x="5718785" y="134076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286686" y="4437112"/>
            <a:ext cx="6661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Cirrhosis : </a:t>
            </a:r>
            <a:r>
              <a:rPr lang="en-US" sz="1400" dirty="0" err="1"/>
              <a:t>Fibrotest</a:t>
            </a:r>
            <a:r>
              <a:rPr lang="en-US" sz="1400" dirty="0"/>
              <a:t>® &gt;0.75 + APRI &gt;2 or </a:t>
            </a:r>
            <a:r>
              <a:rPr lang="en-US" sz="1400" dirty="0" err="1"/>
              <a:t>Fibroscan</a:t>
            </a:r>
            <a:r>
              <a:rPr lang="en-US" sz="1400" dirty="0"/>
              <a:t>® &gt;12.5 </a:t>
            </a:r>
            <a:r>
              <a:rPr lang="en-US" sz="1400" dirty="0" err="1"/>
              <a:t>kPa</a:t>
            </a:r>
            <a:r>
              <a:rPr lang="en-US" sz="1400" dirty="0"/>
              <a:t> or liver biopsy</a:t>
            </a:r>
          </a:p>
        </p:txBody>
      </p:sp>
      <p:cxnSp>
        <p:nvCxnSpPr>
          <p:cNvPr id="15" name="Connecteur droit 66"/>
          <p:cNvCxnSpPr>
            <a:cxnSpLocks noChangeShapeType="1"/>
          </p:cNvCxnSpPr>
          <p:nvPr/>
        </p:nvCxnSpPr>
        <p:spPr bwMode="auto">
          <a:xfrm flipH="1">
            <a:off x="3703844" y="2025032"/>
            <a:ext cx="4060" cy="68366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16" name="Oval 170"/>
          <p:cNvSpPr>
            <a:spLocks noChangeArrowheads="1"/>
          </p:cNvSpPr>
          <p:nvPr/>
        </p:nvSpPr>
        <p:spPr bwMode="auto">
          <a:xfrm>
            <a:off x="2915816" y="1412776"/>
            <a:ext cx="1548160" cy="68383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400" b="1" dirty="0">
                <a:latin typeface="Calibri" pitchFamily="34" charset="0"/>
              </a:rPr>
              <a:t>Open-label</a:t>
            </a:r>
          </a:p>
        </p:txBody>
      </p:sp>
      <p:sp>
        <p:nvSpPr>
          <p:cNvPr id="17" name="Espace réservé du contenu 2"/>
          <p:cNvSpPr>
            <a:spLocks/>
          </p:cNvSpPr>
          <p:nvPr/>
        </p:nvSpPr>
        <p:spPr bwMode="auto">
          <a:xfrm>
            <a:off x="395536" y="5461761"/>
            <a:ext cx="7128792" cy="1063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fr-FR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fr-FR" baseline="-25000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fr-FR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(HCV RNA &lt; </a:t>
            </a:r>
            <a:r>
              <a:rPr lang="fr-FR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15 IU/</a:t>
            </a:r>
            <a:r>
              <a:rPr lang="fr-FR" dirty="0" err="1">
                <a:latin typeface="+mn-lt"/>
                <a:ea typeface="ＭＳ Ｐゴシック" pitchFamily="-1" charset="-128"/>
                <a:cs typeface="ＭＳ Ｐゴシック" pitchFamily="-1" charset="-128"/>
              </a:rPr>
              <a:t>mL</a:t>
            </a:r>
            <a:r>
              <a:rPr lang="fr-FR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)</a:t>
            </a:r>
          </a:p>
        </p:txBody>
      </p:sp>
      <p:grpSp>
        <p:nvGrpSpPr>
          <p:cNvPr id="19" name="Grouper 18"/>
          <p:cNvGrpSpPr/>
          <p:nvPr/>
        </p:nvGrpSpPr>
        <p:grpSpPr>
          <a:xfrm>
            <a:off x="3" y="6525387"/>
            <a:ext cx="1675549" cy="359997"/>
            <a:chOff x="0" y="6570669"/>
            <a:chExt cx="1060363" cy="287331"/>
          </a:xfrm>
        </p:grpSpPr>
        <p:sp>
          <p:nvSpPr>
            <p:cNvPr id="20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2500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21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059449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SOF/VEL Transplant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08988313"/>
              </p:ext>
            </p:extLst>
          </p:nvPr>
        </p:nvGraphicFramePr>
        <p:xfrm>
          <a:off x="683568" y="1485593"/>
          <a:ext cx="8208912" cy="4938047"/>
        </p:xfrm>
        <a:graphic>
          <a:graphicData uri="http://schemas.openxmlformats.org/drawingml/2006/table">
            <a:tbl>
              <a:tblPr/>
              <a:tblGrid>
                <a:gridCol w="4896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85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 12W, N = 79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62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White / Asian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82 / 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BMI, kg/m²</a:t>
                      </a:r>
                      <a:endParaRPr kumimoji="0" lang="en-GB" sz="14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 / 1b / 2 / 3 / 4,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 / 22 / 3 / 35 / 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years since transplantation (range)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8.7 (0.3-23.9)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by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Fibrotest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®, n : F0-F1 / F2 / F3 / F4 / missing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/ 35 / 11 / 21 /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67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Treatment-experienced,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IFN-based / DAA ± PEG-IFN +RBV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91 / 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80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Immunosuppression use,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Tacrolimus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Cyclosporine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Sirolimus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Everolimus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Mycophenolate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Azathioprine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Prednisolone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2411760" y="6608385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Agarwal K. J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. 2018;69:603-7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95536" y="1196752"/>
            <a:ext cx="864096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characteristics</a:t>
            </a: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3000" dirty="0" err="1">
                <a:ea typeface="ＭＳ Ｐゴシック" pitchFamily="34" charset="-128"/>
              </a:rPr>
              <a:t>Sofosbuvir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velpatasvir</a:t>
            </a:r>
            <a:r>
              <a:rPr lang="en-US" sz="3000" dirty="0">
                <a:ea typeface="ＭＳ Ｐゴシック" pitchFamily="34" charset="-128"/>
              </a:rPr>
              <a:t> for 12 weeks in liver transplant recipients with genotype 1-4</a:t>
            </a:r>
          </a:p>
        </p:txBody>
      </p:sp>
      <p:grpSp>
        <p:nvGrpSpPr>
          <p:cNvPr id="8" name="Grouper 7"/>
          <p:cNvGrpSpPr/>
          <p:nvPr/>
        </p:nvGrpSpPr>
        <p:grpSpPr>
          <a:xfrm>
            <a:off x="3" y="6525387"/>
            <a:ext cx="1675549" cy="359997"/>
            <a:chOff x="0" y="6570669"/>
            <a:chExt cx="1060363" cy="287331"/>
          </a:xfrm>
        </p:grpSpPr>
        <p:sp>
          <p:nvSpPr>
            <p:cNvPr id="10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2500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1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059449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SOF/VEL Transplant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07504" y="1295400"/>
            <a:ext cx="8928992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8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Primary Endpoint (SVR</a:t>
            </a:r>
            <a:r>
              <a:rPr lang="en-GB" sz="2800" b="1" baseline="-25000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  <a:r>
              <a:rPr lang="en-GB" sz="28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)</a:t>
            </a:r>
            <a:endParaRPr lang="en-GB" sz="28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588372" y="5949280"/>
            <a:ext cx="633188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* 1 patient </a:t>
            </a:r>
            <a:r>
              <a:rPr lang="fr-FR" sz="1600" dirty="0" err="1"/>
              <a:t>stopped</a:t>
            </a:r>
            <a:r>
              <a:rPr lang="fr-FR" sz="1600" dirty="0"/>
              <a:t> </a:t>
            </a:r>
            <a:r>
              <a:rPr lang="fr-FR" sz="1600" dirty="0" err="1"/>
              <a:t>treatment</a:t>
            </a:r>
            <a:r>
              <a:rPr lang="fr-FR" sz="1600" dirty="0"/>
              <a:t> </a:t>
            </a:r>
            <a:r>
              <a:rPr lang="fr-FR" sz="1600" dirty="0" err="1"/>
              <a:t>after</a:t>
            </a:r>
            <a:r>
              <a:rPr lang="fr-FR" sz="1600" dirty="0"/>
              <a:t> 7 </a:t>
            </a:r>
            <a:r>
              <a:rPr lang="fr-FR" sz="1600" dirty="0" err="1"/>
              <a:t>days</a:t>
            </a:r>
            <a:r>
              <a:rPr lang="fr-FR" sz="1600" dirty="0"/>
              <a:t> for </a:t>
            </a:r>
            <a:r>
              <a:rPr lang="fr-FR" sz="1600" dirty="0" err="1"/>
              <a:t>hyperglycemia</a:t>
            </a:r>
            <a:r>
              <a:rPr lang="fr-FR" sz="1600" dirty="0"/>
              <a:t> (GT1b)</a:t>
            </a:r>
          </a:p>
          <a:p>
            <a:r>
              <a:rPr lang="fr-FR" sz="1600" dirty="0"/>
              <a:t>** 2 patients </a:t>
            </a:r>
            <a:r>
              <a:rPr lang="fr-FR" sz="1600" dirty="0" err="1"/>
              <a:t>relapsed</a:t>
            </a:r>
            <a:r>
              <a:rPr lang="fr-FR" sz="1600" dirty="0"/>
              <a:t> </a:t>
            </a:r>
            <a:r>
              <a:rPr lang="fr-FR" sz="1600" dirty="0" err="1"/>
              <a:t>after</a:t>
            </a:r>
            <a:r>
              <a:rPr lang="fr-FR" sz="1600" dirty="0"/>
              <a:t> </a:t>
            </a:r>
            <a:r>
              <a:rPr lang="fr-FR" sz="1600" dirty="0" err="1"/>
              <a:t>treatment</a:t>
            </a:r>
            <a:r>
              <a:rPr lang="fr-FR" sz="1600" dirty="0"/>
              <a:t> cessation (GT1a and GT3)</a:t>
            </a:r>
          </a:p>
        </p:txBody>
      </p:sp>
      <p:sp>
        <p:nvSpPr>
          <p:cNvPr id="51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Agarwal K. J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. 2018;69:603-7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467544" y="1527881"/>
            <a:ext cx="8431202" cy="4340576"/>
            <a:chOff x="1403648" y="2145885"/>
            <a:chExt cx="7387593" cy="3117524"/>
          </a:xfrm>
        </p:grpSpPr>
        <p:sp>
          <p:nvSpPr>
            <p:cNvPr id="54" name="Rectangle 53"/>
            <p:cNvSpPr/>
            <p:nvPr/>
          </p:nvSpPr>
          <p:spPr>
            <a:xfrm>
              <a:off x="3077658" y="2636912"/>
              <a:ext cx="720080" cy="2380684"/>
            </a:xfrm>
            <a:prstGeom prst="rect">
              <a:avLst/>
            </a:prstGeom>
            <a:solidFill>
              <a:srgbClr val="D35B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3218152" y="4548909"/>
              <a:ext cx="441422" cy="2494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bg1"/>
                  </a:solidFill>
                </a:rPr>
                <a:t>37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864349" y="2749128"/>
              <a:ext cx="720080" cy="2268469"/>
            </a:xfrm>
            <a:prstGeom prst="rect">
              <a:avLst/>
            </a:prstGeom>
            <a:solidFill>
              <a:srgbClr val="D35B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684582" y="2589872"/>
              <a:ext cx="720080" cy="2427724"/>
            </a:xfrm>
            <a:prstGeom prst="rect">
              <a:avLst/>
            </a:prstGeom>
            <a:solidFill>
              <a:srgbClr val="D35B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667879" y="2496453"/>
              <a:ext cx="720080" cy="2521143"/>
            </a:xfrm>
            <a:prstGeom prst="rect">
              <a:avLst/>
            </a:prstGeom>
            <a:solidFill>
              <a:srgbClr val="D35B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651971" y="2528773"/>
              <a:ext cx="720080" cy="2488822"/>
            </a:xfrm>
            <a:prstGeom prst="rect">
              <a:avLst/>
            </a:prstGeom>
            <a:solidFill>
              <a:srgbClr val="D35B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724584" y="2503778"/>
              <a:ext cx="720080" cy="2513812"/>
            </a:xfrm>
            <a:prstGeom prst="rect">
              <a:avLst/>
            </a:prstGeom>
            <a:solidFill>
              <a:srgbClr val="D35B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1573566" y="4797150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>
                  <a:latin typeface="+mn-lt"/>
                  <a:cs typeface="Calibri" panose="020F0502020204030204" pitchFamily="34" charset="0"/>
                </a:rPr>
                <a:t>0</a:t>
              </a:r>
            </a:p>
          </p:txBody>
        </p:sp>
        <p:cxnSp>
          <p:nvCxnSpPr>
            <p:cNvPr id="11" name="Connecteur droit 10"/>
            <p:cNvCxnSpPr/>
            <p:nvPr/>
          </p:nvCxnSpPr>
          <p:spPr>
            <a:xfrm>
              <a:off x="1915249" y="2496453"/>
              <a:ext cx="0" cy="2516721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>
              <a:off x="1843241" y="5013174"/>
              <a:ext cx="6948000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/>
          </p:nvCxnSpPr>
          <p:spPr>
            <a:xfrm>
              <a:off x="1843241" y="2496453"/>
              <a:ext cx="72008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>
              <a:off x="1843241" y="2985544"/>
              <a:ext cx="72008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>
              <a:off x="1843241" y="3489895"/>
              <a:ext cx="72008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>
              <a:off x="1843241" y="4019731"/>
              <a:ext cx="72008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>
              <a:off x="1843241" y="4500328"/>
              <a:ext cx="72008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2112801" y="2589872"/>
              <a:ext cx="720080" cy="2423302"/>
            </a:xfrm>
            <a:prstGeom prst="rect">
              <a:avLst/>
            </a:prstGeom>
            <a:solidFill>
              <a:srgbClr val="FF3F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2259316" y="2335472"/>
              <a:ext cx="418704" cy="2675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96</a:t>
              </a:r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3221674" y="2384338"/>
              <a:ext cx="418704" cy="2675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95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403648" y="2278486"/>
              <a:ext cx="527007" cy="3113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>
                  <a:latin typeface="+mn-lt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1488608" y="2825298"/>
              <a:ext cx="412893" cy="3113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>
                  <a:latin typeface="+mn-lt"/>
                  <a:cs typeface="Calibri" panose="020F0502020204030204" pitchFamily="34" charset="0"/>
                </a:rPr>
                <a:t>80</a:t>
              </a: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1488608" y="3313539"/>
              <a:ext cx="412893" cy="3113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>
                  <a:latin typeface="+mn-lt"/>
                  <a:cs typeface="Calibri" panose="020F0502020204030204" pitchFamily="34" charset="0"/>
                </a:rPr>
                <a:t>60</a:t>
              </a: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488608" y="3857785"/>
              <a:ext cx="412893" cy="3113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>
                  <a:latin typeface="+mn-lt"/>
                  <a:cs typeface="Calibri" panose="020F0502020204030204" pitchFamily="34" charset="0"/>
                </a:rPr>
                <a:t>40</a:t>
              </a: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1488608" y="4331605"/>
              <a:ext cx="412893" cy="3113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>
                  <a:latin typeface="+mn-lt"/>
                  <a:cs typeface="Calibri" panose="020F0502020204030204" pitchFamily="34" charset="0"/>
                </a:rPr>
                <a:t>20</a:t>
              </a: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1691680" y="2145885"/>
              <a:ext cx="367108" cy="3113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/>
                <a:t>%</a:t>
              </a: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2132415" y="5013172"/>
              <a:ext cx="541573" cy="2431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/>
                <a:t>Total</a:t>
              </a:r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4034243" y="2481623"/>
              <a:ext cx="418704" cy="2675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93</a:t>
              </a:r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4835377" y="2335695"/>
              <a:ext cx="418704" cy="2675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96</a:t>
              </a:r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5761659" y="2238186"/>
              <a:ext cx="535724" cy="2675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6822911" y="2238186"/>
              <a:ext cx="418704" cy="2675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97</a:t>
              </a:r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7800167" y="2238410"/>
              <a:ext cx="535724" cy="2675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3927357" y="4548909"/>
              <a:ext cx="600400" cy="2652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bg1"/>
                  </a:solidFill>
                </a:rPr>
                <a:t>15 **</a:t>
              </a:r>
            </a:p>
          </p:txBody>
        </p:sp>
        <p:sp>
          <p:nvSpPr>
            <p:cNvPr id="69" name="ZoneTexte 68"/>
            <p:cNvSpPr txBox="1"/>
            <p:nvPr/>
          </p:nvSpPr>
          <p:spPr>
            <a:xfrm>
              <a:off x="4783324" y="4548909"/>
              <a:ext cx="521689" cy="2652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bg1"/>
                  </a:solidFill>
                </a:rPr>
                <a:t>22 *</a:t>
              </a:r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5667879" y="4548907"/>
              <a:ext cx="720080" cy="2494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6709738" y="4548909"/>
              <a:ext cx="600400" cy="2652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bg1"/>
                  </a:solidFill>
                </a:rPr>
                <a:t>35 **</a:t>
              </a:r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7724584" y="4548907"/>
              <a:ext cx="720080" cy="2494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2244541" y="4548909"/>
              <a:ext cx="441422" cy="2494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bg1"/>
                  </a:solidFill>
                </a:rPr>
                <a:t>79</a:t>
              </a:r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2766123" y="5014350"/>
              <a:ext cx="1091379" cy="2431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err="1"/>
                <a:t>Genotype</a:t>
              </a:r>
              <a:r>
                <a:rPr lang="fr-FR" sz="1600" dirty="0"/>
                <a:t> 1</a:t>
              </a:r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3911999" y="5015530"/>
              <a:ext cx="611450" cy="2431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/>
                <a:t>GT1a</a:t>
              </a:r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4743565" y="5016710"/>
              <a:ext cx="611450" cy="2431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/>
                <a:t>GT1b</a:t>
              </a:r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5422955" y="5017890"/>
              <a:ext cx="1091379" cy="2431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err="1"/>
                <a:t>Genotype</a:t>
              </a:r>
              <a:r>
                <a:rPr lang="fr-FR" sz="1600" dirty="0"/>
                <a:t> 2</a:t>
              </a:r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6479949" y="5019070"/>
              <a:ext cx="1091379" cy="2431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err="1"/>
                <a:t>Genotype</a:t>
              </a:r>
              <a:r>
                <a:rPr lang="fr-FR" sz="1600" dirty="0"/>
                <a:t> 3</a:t>
              </a:r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7561335" y="5020250"/>
              <a:ext cx="1091379" cy="2431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err="1"/>
                <a:t>Genotype</a:t>
              </a:r>
              <a:r>
                <a:rPr lang="fr-FR" sz="1600" dirty="0"/>
                <a:t> 4</a:t>
              </a:r>
            </a:p>
          </p:txBody>
        </p:sp>
      </p:grpSp>
      <p:sp>
        <p:nvSpPr>
          <p:cNvPr id="52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3000" dirty="0" err="1">
                <a:ea typeface="ＭＳ Ｐゴシック" pitchFamily="34" charset="-128"/>
              </a:rPr>
              <a:t>Sofosbuvir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velpatasvir</a:t>
            </a:r>
            <a:r>
              <a:rPr lang="en-US" sz="3000" dirty="0">
                <a:ea typeface="ＭＳ Ｐゴシック" pitchFamily="34" charset="-128"/>
              </a:rPr>
              <a:t> for 12 weeks in liver transplant recipients with genotype 1-4</a:t>
            </a:r>
          </a:p>
        </p:txBody>
      </p:sp>
      <p:grpSp>
        <p:nvGrpSpPr>
          <p:cNvPr id="53" name="Grouper 52"/>
          <p:cNvGrpSpPr/>
          <p:nvPr/>
        </p:nvGrpSpPr>
        <p:grpSpPr>
          <a:xfrm>
            <a:off x="3" y="6525387"/>
            <a:ext cx="1675549" cy="359997"/>
            <a:chOff x="0" y="6570669"/>
            <a:chExt cx="1060363" cy="287331"/>
          </a:xfrm>
        </p:grpSpPr>
        <p:sp>
          <p:nvSpPr>
            <p:cNvPr id="59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2500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60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059449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SOF/VEL Transplant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9063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51520" y="1295400"/>
            <a:ext cx="8640960" cy="32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8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SVR</a:t>
            </a:r>
            <a:r>
              <a:rPr lang="en-GB" sz="2800" b="1" baseline="-25000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  <a:r>
              <a:rPr lang="en-GB" sz="28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 by fibrosis stage (</a:t>
            </a:r>
            <a:r>
              <a:rPr lang="en-GB" sz="2800" b="1" dirty="0" err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Fibrotest</a:t>
            </a:r>
            <a:r>
              <a:rPr lang="en-GB" sz="28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®)</a:t>
            </a:r>
            <a:endParaRPr lang="en-GB" sz="28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14" name="Grouper 13"/>
          <p:cNvGrpSpPr/>
          <p:nvPr/>
        </p:nvGrpSpPr>
        <p:grpSpPr>
          <a:xfrm>
            <a:off x="761779" y="1580094"/>
            <a:ext cx="7831242" cy="4657218"/>
            <a:chOff x="761779" y="2181510"/>
            <a:chExt cx="7831242" cy="3645468"/>
          </a:xfrm>
        </p:grpSpPr>
        <p:cxnSp>
          <p:nvCxnSpPr>
            <p:cNvPr id="15" name="Connecteur droit 14"/>
            <p:cNvCxnSpPr/>
            <p:nvPr/>
          </p:nvCxnSpPr>
          <p:spPr>
            <a:xfrm>
              <a:off x="1321029" y="2644719"/>
              <a:ext cx="0" cy="2736304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>
              <a:off x="1249021" y="5381023"/>
              <a:ext cx="7344000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>
              <a:off x="1249021" y="2644719"/>
              <a:ext cx="72008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>
              <a:off x="1249021" y="3176483"/>
              <a:ext cx="72008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>
              <a:off x="1249021" y="3724839"/>
              <a:ext cx="72008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>
              <a:off x="1249021" y="4300903"/>
              <a:ext cx="72008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>
              <a:off x="1249021" y="4823431"/>
              <a:ext cx="72008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1799768" y="2644719"/>
              <a:ext cx="684000" cy="2751274"/>
            </a:xfrm>
            <a:prstGeom prst="rect">
              <a:avLst/>
            </a:prstGeom>
            <a:solidFill>
              <a:srgbClr val="FF3F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256152" y="2597839"/>
              <a:ext cx="684000" cy="2798153"/>
            </a:xfrm>
            <a:prstGeom prst="rect">
              <a:avLst/>
            </a:prstGeom>
            <a:solidFill>
              <a:srgbClr val="FF3F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761779" y="2420888"/>
              <a:ext cx="5270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>
                  <a:latin typeface="+mn-lt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918747" y="2970317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>
                  <a:latin typeface="+mn-lt"/>
                  <a:cs typeface="Calibri" panose="020F0502020204030204" pitchFamily="34" charset="0"/>
                </a:rPr>
                <a:t>80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18747" y="3501157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>
                  <a:latin typeface="+mn-lt"/>
                  <a:cs typeface="Calibri" panose="020F0502020204030204" pitchFamily="34" charset="0"/>
                </a:rPr>
                <a:t>60</a:t>
              </a: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918747" y="4092888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>
                  <a:latin typeface="+mn-lt"/>
                  <a:cs typeface="Calibri" panose="020F0502020204030204" pitchFamily="34" charset="0"/>
                </a:rPr>
                <a:t>40</a:t>
              </a: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918747" y="4608048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>
                  <a:latin typeface="+mn-lt"/>
                  <a:cs typeface="Calibri" panose="020F0502020204030204" pitchFamily="34" charset="0"/>
                </a:rPr>
                <a:t>20</a:t>
              </a: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1003705" y="5157222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>
                  <a:latin typeface="+mn-lt"/>
                  <a:cs typeface="Calibri" panose="020F0502020204030204" pitchFamily="34" charset="0"/>
                </a:rPr>
                <a:t>0</a:t>
              </a: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1868354" y="2276872"/>
              <a:ext cx="535724" cy="2890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527960" y="2839647"/>
              <a:ext cx="684000" cy="2556345"/>
            </a:xfrm>
            <a:prstGeom prst="rect">
              <a:avLst/>
            </a:prstGeom>
            <a:solidFill>
              <a:srgbClr val="FF3F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3657668" y="2494185"/>
              <a:ext cx="418704" cy="2890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94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984344" y="2759441"/>
              <a:ext cx="684000" cy="2629501"/>
            </a:xfrm>
            <a:prstGeom prst="rect">
              <a:avLst/>
            </a:prstGeom>
            <a:solidFill>
              <a:srgbClr val="FF3F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7086446" y="2437821"/>
              <a:ext cx="418704" cy="2890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95</a:t>
              </a:r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1913610" y="4950594"/>
              <a:ext cx="441422" cy="2890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3628077" y="4935205"/>
              <a:ext cx="441422" cy="2890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bg1"/>
                  </a:solidFill>
                </a:rPr>
                <a:t>35</a:t>
              </a:r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5384728" y="4950594"/>
              <a:ext cx="428686" cy="2890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bg1"/>
                  </a:solidFill>
                </a:rPr>
                <a:t>11</a:t>
              </a:r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7107746" y="4950594"/>
              <a:ext cx="441422" cy="2890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bg1"/>
                  </a:solidFill>
                </a:rPr>
                <a:t>21</a:t>
              </a:r>
            </a:p>
          </p:txBody>
        </p:sp>
        <p:sp>
          <p:nvSpPr>
            <p:cNvPr id="62" name="ZoneTexte 61"/>
            <p:cNvSpPr txBox="1"/>
            <p:nvPr/>
          </p:nvSpPr>
          <p:spPr>
            <a:xfrm>
              <a:off x="7124938" y="5383044"/>
              <a:ext cx="407484" cy="4227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F4</a:t>
              </a:r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1115616" y="2181510"/>
              <a:ext cx="367108" cy="3113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/>
                <a:t>%</a:t>
              </a:r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5388652" y="5390108"/>
              <a:ext cx="407484" cy="4227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F3</a:t>
              </a:r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3652366" y="5397171"/>
              <a:ext cx="407484" cy="4227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F2</a:t>
              </a:r>
            </a:p>
          </p:txBody>
        </p:sp>
        <p:sp>
          <p:nvSpPr>
            <p:cNvPr id="69" name="ZoneTexte 68"/>
            <p:cNvSpPr txBox="1"/>
            <p:nvPr/>
          </p:nvSpPr>
          <p:spPr>
            <a:xfrm>
              <a:off x="1769405" y="5404234"/>
              <a:ext cx="700834" cy="4227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F0-F1</a:t>
              </a:r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5324532" y="2276872"/>
              <a:ext cx="535724" cy="2890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</p:grpSp>
      <p:sp>
        <p:nvSpPr>
          <p:cNvPr id="66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Agarwal K. J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. 2018;69:603-7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611560" y="6093296"/>
            <a:ext cx="34211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2 patients </a:t>
            </a:r>
            <a:r>
              <a:rPr lang="fr-FR" sz="1400" dirty="0" err="1"/>
              <a:t>had</a:t>
            </a:r>
            <a:r>
              <a:rPr lang="fr-FR" sz="1400" dirty="0"/>
              <a:t> </a:t>
            </a:r>
            <a:r>
              <a:rPr lang="fr-FR" sz="1400" dirty="0" err="1"/>
              <a:t>missing</a:t>
            </a:r>
            <a:r>
              <a:rPr lang="fr-FR" sz="1400" dirty="0"/>
              <a:t> </a:t>
            </a:r>
            <a:r>
              <a:rPr lang="fr-FR" sz="1400" dirty="0" err="1"/>
              <a:t>Fibrotest</a:t>
            </a:r>
            <a:r>
              <a:rPr lang="fr-FR" sz="1400" dirty="0"/>
              <a:t>® scores</a:t>
            </a:r>
          </a:p>
        </p:txBody>
      </p:sp>
      <p:sp>
        <p:nvSpPr>
          <p:cNvPr id="38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3000" dirty="0" err="1">
                <a:ea typeface="ＭＳ Ｐゴシック" pitchFamily="34" charset="-128"/>
              </a:rPr>
              <a:t>Sofosbuvir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velpatasvir</a:t>
            </a:r>
            <a:r>
              <a:rPr lang="en-US" sz="3000" dirty="0">
                <a:ea typeface="ＭＳ Ｐゴシック" pitchFamily="34" charset="-128"/>
              </a:rPr>
              <a:t> for 12 weeks in liver transplant recipients with genotype 1-4</a:t>
            </a:r>
          </a:p>
        </p:txBody>
      </p:sp>
      <p:grpSp>
        <p:nvGrpSpPr>
          <p:cNvPr id="39" name="Grouper 38"/>
          <p:cNvGrpSpPr/>
          <p:nvPr/>
        </p:nvGrpSpPr>
        <p:grpSpPr>
          <a:xfrm>
            <a:off x="3" y="6525387"/>
            <a:ext cx="1675549" cy="359997"/>
            <a:chOff x="0" y="6570669"/>
            <a:chExt cx="1060363" cy="287331"/>
          </a:xfrm>
        </p:grpSpPr>
        <p:sp>
          <p:nvSpPr>
            <p:cNvPr id="44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2500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45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059449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SOF/VEL Transplant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59915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Espace réservé du contenu 2"/>
          <p:cNvSpPr>
            <a:spLocks/>
          </p:cNvSpPr>
          <p:nvPr/>
        </p:nvSpPr>
        <p:spPr bwMode="auto">
          <a:xfrm>
            <a:off x="251521" y="1340768"/>
            <a:ext cx="8568951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fr-FR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RAS and SVR</a:t>
            </a:r>
            <a:r>
              <a:rPr lang="fr-FR" sz="28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endParaRPr lang="fr-FR" sz="28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Agarwal K. J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. 2018;69:603-7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80362"/>
              </p:ext>
            </p:extLst>
          </p:nvPr>
        </p:nvGraphicFramePr>
        <p:xfrm>
          <a:off x="1331640" y="2132856"/>
          <a:ext cx="554461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2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8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66"/>
                          </a:solidFill>
                        </a:rPr>
                        <a:t>Baseline RAS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66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66"/>
                          </a:solidFill>
                        </a:rPr>
                        <a:t>SVR</a:t>
                      </a:r>
                      <a:r>
                        <a:rPr lang="fr-FR" baseline="-25000" dirty="0">
                          <a:solidFill>
                            <a:srgbClr val="000066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66"/>
                          </a:solidFill>
                        </a:rPr>
                        <a:t>NS5A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66"/>
                          </a:solidFill>
                        </a:rPr>
                        <a:t>24/79 (30%)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66"/>
                          </a:solidFill>
                        </a:rPr>
                        <a:t>22/24</a:t>
                      </a:r>
                      <a:r>
                        <a:rPr lang="fr-FR" baseline="0" dirty="0">
                          <a:solidFill>
                            <a:srgbClr val="000066"/>
                          </a:solidFill>
                        </a:rPr>
                        <a:t> (92%)</a:t>
                      </a:r>
                      <a:endParaRPr lang="fr-FR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66"/>
                          </a:solidFill>
                        </a:rPr>
                        <a:t>NS5B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66"/>
                          </a:solidFill>
                        </a:rPr>
                        <a:t>6/77 (8%)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66"/>
                          </a:solidFill>
                        </a:rPr>
                        <a:t>6/6 (100%)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66"/>
                          </a:solidFill>
                        </a:rPr>
                        <a:t>Y93H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66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0066"/>
                          </a:solidFill>
                        </a:rPr>
                        <a:t>4/4 (100%)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Espace réservé du contenu 2"/>
          <p:cNvSpPr>
            <a:spLocks/>
          </p:cNvSpPr>
          <p:nvPr/>
        </p:nvSpPr>
        <p:spPr bwMode="auto">
          <a:xfrm>
            <a:off x="323528" y="4005064"/>
            <a:ext cx="8568951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800100" lvl="1" indent="-342900">
              <a:spcBef>
                <a:spcPts val="600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The 2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virological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 relapses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occurred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 in patients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with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baseline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 NS5A RAS:</a:t>
            </a:r>
          </a:p>
          <a:p>
            <a:pPr marL="1257300" lvl="2" indent="-342900">
              <a:spcBef>
                <a:spcPts val="600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GT3b-infected patient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with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 A30K+L31M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at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baseline</a:t>
            </a:r>
            <a:endParaRPr lang="fr-FR" dirty="0">
              <a:ea typeface="ＭＳ Ｐゴシック" pitchFamily="-1" charset="-128"/>
              <a:cs typeface="ＭＳ Ｐゴシック" pitchFamily="-1" charset="-128"/>
            </a:endParaRPr>
          </a:p>
          <a:p>
            <a:pPr marL="1257300" lvl="2" indent="-342900">
              <a:spcBef>
                <a:spcPts val="600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GT1a-infected patient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with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 K24R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at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baseline</a:t>
            </a:r>
            <a:endParaRPr lang="fr-FR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3000" dirty="0" err="1">
                <a:ea typeface="ＭＳ Ｐゴシック" pitchFamily="34" charset="-128"/>
              </a:rPr>
              <a:t>Sofosbuvir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velpatasvir</a:t>
            </a:r>
            <a:r>
              <a:rPr lang="en-US" sz="3000" dirty="0">
                <a:ea typeface="ＭＳ Ｐゴシック" pitchFamily="34" charset="-128"/>
              </a:rPr>
              <a:t> for 12 weeks in liver transplant recipients with genotype 1-4</a:t>
            </a:r>
          </a:p>
        </p:txBody>
      </p:sp>
      <p:grpSp>
        <p:nvGrpSpPr>
          <p:cNvPr id="9" name="Grouper 8"/>
          <p:cNvGrpSpPr/>
          <p:nvPr/>
        </p:nvGrpSpPr>
        <p:grpSpPr>
          <a:xfrm>
            <a:off x="3" y="6525387"/>
            <a:ext cx="1675549" cy="359997"/>
            <a:chOff x="0" y="6570669"/>
            <a:chExt cx="1060363" cy="287331"/>
          </a:xfrm>
        </p:grpSpPr>
        <p:sp>
          <p:nvSpPr>
            <p:cNvPr id="11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2500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2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059449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SOF/VEL Transplant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40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67622228"/>
              </p:ext>
            </p:extLst>
          </p:nvPr>
        </p:nvGraphicFramePr>
        <p:xfrm>
          <a:off x="1475656" y="1628800"/>
          <a:ext cx="6327510" cy="4332595"/>
        </p:xfrm>
        <a:graphic>
          <a:graphicData uri="http://schemas.openxmlformats.org/drawingml/2006/table">
            <a:tbl>
              <a:tblPr/>
              <a:tblGrid>
                <a:gridCol w="4248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9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16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79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(n = 3 *)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14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events in ≥ 10% of patients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Cough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leading to discontinuation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(n = 1 **)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Acute rejection / Death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14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 laboratory abnormalities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Hyperglycemia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Hyperuricemia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Proteinuria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4 laboratory abnormalities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Lymphopenia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497128" y="6021288"/>
            <a:ext cx="71073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* Joint swelling, pneumonia and hepatocellular carcinoma, all unrelated to treatment </a:t>
            </a:r>
          </a:p>
          <a:p>
            <a:r>
              <a:rPr lang="en-US" sz="1400" dirty="0"/>
              <a:t>** Hyperglycemia (treatment-related)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Agarwal K. J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. 2018;69:603-7</a:t>
            </a:r>
          </a:p>
        </p:txBody>
      </p:sp>
      <p:sp>
        <p:nvSpPr>
          <p:cNvPr id="4" name="Rectangle 3"/>
          <p:cNvSpPr/>
          <p:nvPr/>
        </p:nvSpPr>
        <p:spPr>
          <a:xfrm>
            <a:off x="1403648" y="1268761"/>
            <a:ext cx="6480720" cy="314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500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/>
                <a:ea typeface="ＭＳ Ｐゴシック" pitchFamily="-109" charset="-128"/>
                <a:cs typeface="Calibri"/>
              </a:rPr>
              <a:t>Adverse events and laboratory abnormalities, %</a:t>
            </a:r>
          </a:p>
        </p:txBody>
      </p:sp>
      <p:sp>
        <p:nvSpPr>
          <p:cNvPr id="8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3000" dirty="0" err="1">
                <a:ea typeface="ＭＳ Ｐゴシック" pitchFamily="34" charset="-128"/>
              </a:rPr>
              <a:t>Sofosbuvir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velpatasvir</a:t>
            </a:r>
            <a:r>
              <a:rPr lang="en-US" sz="3000" dirty="0">
                <a:ea typeface="ＭＳ Ｐゴシック" pitchFamily="34" charset="-128"/>
              </a:rPr>
              <a:t> for 12 weeks in liver transplant recipients with genotype 1-4</a:t>
            </a:r>
          </a:p>
        </p:txBody>
      </p:sp>
      <p:grpSp>
        <p:nvGrpSpPr>
          <p:cNvPr id="9" name="Grouper 8"/>
          <p:cNvGrpSpPr/>
          <p:nvPr/>
        </p:nvGrpSpPr>
        <p:grpSpPr>
          <a:xfrm>
            <a:off x="3" y="6525387"/>
            <a:ext cx="1675549" cy="359997"/>
            <a:chOff x="0" y="6570669"/>
            <a:chExt cx="1060363" cy="287331"/>
          </a:xfrm>
        </p:grpSpPr>
        <p:sp>
          <p:nvSpPr>
            <p:cNvPr id="11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2500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2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059449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SOF/VEL Transplant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578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>
          <a:xfrm>
            <a:off x="323528" y="1196876"/>
            <a:ext cx="8640960" cy="5184452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>
                <a:ea typeface="ＭＳ Ｐゴシック" pitchFamily="34" charset="-128"/>
              </a:rPr>
              <a:t>Summary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12 weeks of SOF/VEL achieved high cure rate (SVR</a:t>
            </a:r>
            <a:r>
              <a:rPr lang="en-US" sz="2000" baseline="-25000" dirty="0">
                <a:ea typeface="ＭＳ Ｐゴシック" pitchFamily="34" charset="-128"/>
              </a:rPr>
              <a:t>12</a:t>
            </a:r>
            <a:r>
              <a:rPr lang="en-US" sz="2000" dirty="0">
                <a:ea typeface="ＭＳ Ｐゴシック" pitchFamily="34" charset="-128"/>
              </a:rPr>
              <a:t> of 96%) in liver transplantation recipients with relapse of HCV infection with genotypes 1-4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Good safety profile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No rejection episode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Agarwal K. J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. 2018;69:603-7</a:t>
            </a: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3000" dirty="0" err="1">
                <a:ea typeface="ＭＳ Ｐゴシック" pitchFamily="34" charset="-128"/>
              </a:rPr>
              <a:t>Sofosbuvir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velpatasvir</a:t>
            </a:r>
            <a:r>
              <a:rPr lang="en-US" sz="3000" dirty="0">
                <a:ea typeface="ＭＳ Ｐゴシック" pitchFamily="34" charset="-128"/>
              </a:rPr>
              <a:t> for 12 weeks in liver transplant recipients with genotype 1-4</a:t>
            </a:r>
          </a:p>
        </p:txBody>
      </p:sp>
      <p:grpSp>
        <p:nvGrpSpPr>
          <p:cNvPr id="7" name="Grouper 6"/>
          <p:cNvGrpSpPr/>
          <p:nvPr/>
        </p:nvGrpSpPr>
        <p:grpSpPr>
          <a:xfrm>
            <a:off x="3" y="6525387"/>
            <a:ext cx="1675549" cy="359997"/>
            <a:chOff x="0" y="6570669"/>
            <a:chExt cx="1060363" cy="287331"/>
          </a:xfrm>
        </p:grpSpPr>
        <p:sp>
          <p:nvSpPr>
            <p:cNvPr id="9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25000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0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059449" cy="22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SOF/VEL Transplant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HCV-trials.com 2015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651</Words>
  <Application>Microsoft Office PowerPoint</Application>
  <PresentationFormat>Affichage à l'écran (4:3)</PresentationFormat>
  <Paragraphs>182</Paragraphs>
  <Slides>7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</vt:lpstr>
      <vt:lpstr>Trebuchet MS</vt:lpstr>
      <vt:lpstr>Wingdings</vt:lpstr>
      <vt:lpstr>HCV-trials.com 2015</vt:lpstr>
      <vt:lpstr>Sofosbuvir/velpatasvir for 12 weeks in liver transplant recipients with genotype 1-4</vt:lpstr>
      <vt:lpstr>Sofosbuvir/velpatasvir for 12 weeks in liver transplant recipients with genotype 1-4</vt:lpstr>
      <vt:lpstr>Sofosbuvir/velpatasvir for 12 weeks in liver transplant recipients with genotype 1-4</vt:lpstr>
      <vt:lpstr>Sofosbuvir/velpatasvir for 12 weeks in liver transplant recipients with genotype 1-4</vt:lpstr>
      <vt:lpstr>Sofosbuvir/velpatasvir for 12 weeks in liver transplant recipients with genotype 1-4</vt:lpstr>
      <vt:lpstr>Sofosbuvir/velpatasvir for 12 weeks in liver transplant recipients with genotype 1-4</vt:lpstr>
      <vt:lpstr>Sofosbuvir/velpatasvir for 12 weeks in liver transplant recipients with genotype 1-4</vt:lpstr>
    </vt:vector>
  </TitlesOfParts>
  <Company>AEI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2016</dc:title>
  <dc:subject>AEI - www.aei.fr</dc:subject>
  <dc:creator>www.hcv-trial.com</dc:creator>
  <cp:lastModifiedBy>Yannick Darrats</cp:lastModifiedBy>
  <cp:revision>277</cp:revision>
  <dcterms:created xsi:type="dcterms:W3CDTF">2010-10-19T10:42:50Z</dcterms:created>
  <dcterms:modified xsi:type="dcterms:W3CDTF">2019-03-19T14:00:30Z</dcterms:modified>
</cp:coreProperties>
</file>