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5" r:id="rId3"/>
    <p:sldId id="304" r:id="rId4"/>
    <p:sldId id="306" r:id="rId5"/>
    <p:sldId id="307" r:id="rId6"/>
    <p:sldId id="297" r:id="rId7"/>
    <p:sldId id="289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C00000"/>
    <a:srgbClr val="D35B1F"/>
    <a:srgbClr val="333399"/>
    <a:srgbClr val="000066"/>
    <a:srgbClr val="FF3F3F"/>
    <a:srgbClr val="FFFFFF"/>
    <a:srgbClr val="DDDDDD"/>
    <a:srgbClr val="A38904"/>
    <a:srgbClr val="3D6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468" autoAdjust="0"/>
    <p:restoredTop sz="98179" autoAdjust="0"/>
  </p:normalViewPr>
  <p:slideViewPr>
    <p:cSldViewPr>
      <p:cViewPr>
        <p:scale>
          <a:sx n="75" d="100"/>
          <a:sy n="75" d="100"/>
        </p:scale>
        <p:origin x="1674" y="60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7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err="1">
                <a:ea typeface="ＭＳ Ｐゴシック" pitchFamily="34" charset="-128"/>
              </a:rPr>
              <a:t>Sofosbuvir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velpatasvir</a:t>
            </a:r>
            <a:r>
              <a:rPr lang="en-US" sz="3000" dirty="0">
                <a:ea typeface="ＭＳ Ｐゴシック" pitchFamily="34" charset="-128"/>
              </a:rPr>
              <a:t> for 12 weeks in liver transplant recipients with genotype 1-4</a:t>
            </a:r>
          </a:p>
        </p:txBody>
      </p: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Agarwal K.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2018;69:603-7</a:t>
            </a:r>
          </a:p>
        </p:txBody>
      </p:sp>
      <p:sp>
        <p:nvSpPr>
          <p:cNvPr id="2" name="Rectangle 1"/>
          <p:cNvSpPr/>
          <p:nvPr/>
        </p:nvSpPr>
        <p:spPr>
          <a:xfrm>
            <a:off x="683568" y="4941168"/>
            <a:ext cx="4140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/>
              <a:t>SOF/VEL: 400/100 mg 1 </a:t>
            </a:r>
            <a:r>
              <a:rPr lang="fr-FR" dirty="0" err="1"/>
              <a:t>tablet</a:t>
            </a:r>
            <a:r>
              <a:rPr lang="fr-FR" dirty="0"/>
              <a:t> QD</a:t>
            </a:r>
          </a:p>
        </p:txBody>
      </p:sp>
      <p:sp>
        <p:nvSpPr>
          <p:cNvPr id="28" name="Line 172"/>
          <p:cNvSpPr>
            <a:spLocks noChangeShapeType="1"/>
          </p:cNvSpPr>
          <p:nvPr/>
        </p:nvSpPr>
        <p:spPr bwMode="auto">
          <a:xfrm>
            <a:off x="6006123" y="1917096"/>
            <a:ext cx="0" cy="208800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179523" y="2493104"/>
            <a:ext cx="3132429" cy="187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latin typeface="Calibri" pitchFamily="34" charset="0"/>
              </a:rPr>
              <a:t>Liver transplant recipients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Recurrent HCV infection after transplantation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Treatment-naïve or experienced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Genotype 1-6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Without cirrhosis or with compensated cirrhosis *</a:t>
            </a:r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3347864" y="3068960"/>
            <a:ext cx="7232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79</a:t>
            </a:r>
          </a:p>
        </p:txBody>
      </p:sp>
      <p:sp>
        <p:nvSpPr>
          <p:cNvPr id="40" name="Line 63"/>
          <p:cNvSpPr>
            <a:spLocks noChangeShapeType="1"/>
          </p:cNvSpPr>
          <p:nvPr/>
        </p:nvSpPr>
        <p:spPr bwMode="auto">
          <a:xfrm>
            <a:off x="3312360" y="3428999"/>
            <a:ext cx="4500000" cy="171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4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64152"/>
              </p:ext>
            </p:extLst>
          </p:nvPr>
        </p:nvGraphicFramePr>
        <p:xfrm>
          <a:off x="4021020" y="3085407"/>
          <a:ext cx="1993073" cy="631625"/>
        </p:xfrm>
        <a:graphic>
          <a:graphicData uri="http://schemas.openxmlformats.org/drawingml/2006/table">
            <a:tbl>
              <a:tblPr/>
              <a:tblGrid>
                <a:gridCol w="1993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ZoneTexte 42"/>
          <p:cNvSpPr txBox="1"/>
          <p:nvPr/>
        </p:nvSpPr>
        <p:spPr>
          <a:xfrm>
            <a:off x="7745941" y="3244505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44" name="Oval 110"/>
          <p:cNvSpPr>
            <a:spLocks noChangeArrowheads="1"/>
          </p:cNvSpPr>
          <p:nvPr/>
        </p:nvSpPr>
        <p:spPr bwMode="auto">
          <a:xfrm>
            <a:off x="5718785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86686" y="4437112"/>
            <a:ext cx="6661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Cirrhosis : </a:t>
            </a:r>
            <a:r>
              <a:rPr lang="en-US" sz="1400" dirty="0" err="1"/>
              <a:t>Fibrotest</a:t>
            </a:r>
            <a:r>
              <a:rPr lang="en-US" sz="1400" dirty="0"/>
              <a:t>® &gt;0.75 + APRI &gt;2 or </a:t>
            </a:r>
            <a:r>
              <a:rPr lang="en-US" sz="1400" dirty="0" err="1"/>
              <a:t>Fibroscan</a:t>
            </a:r>
            <a:r>
              <a:rPr lang="en-US" sz="1400" dirty="0"/>
              <a:t>® &gt;12.5 </a:t>
            </a:r>
            <a:r>
              <a:rPr lang="en-US" sz="1400" dirty="0" err="1"/>
              <a:t>kPa</a:t>
            </a:r>
            <a:r>
              <a:rPr lang="en-US" sz="1400" dirty="0"/>
              <a:t> or liver biopsy</a:t>
            </a:r>
          </a:p>
        </p:txBody>
      </p:sp>
      <p:cxnSp>
        <p:nvCxnSpPr>
          <p:cNvPr id="15" name="Connecteur droit 66"/>
          <p:cNvCxnSpPr>
            <a:cxnSpLocks noChangeShapeType="1"/>
          </p:cNvCxnSpPr>
          <p:nvPr/>
        </p:nvCxnSpPr>
        <p:spPr bwMode="auto">
          <a:xfrm flipH="1">
            <a:off x="3703844" y="2025032"/>
            <a:ext cx="4060" cy="68366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16" name="Oval 170"/>
          <p:cNvSpPr>
            <a:spLocks noChangeArrowheads="1"/>
          </p:cNvSpPr>
          <p:nvPr/>
        </p:nvSpPr>
        <p:spPr bwMode="auto">
          <a:xfrm>
            <a:off x="2915816" y="1412776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17" name="Espace réservé du contenu 2"/>
          <p:cNvSpPr>
            <a:spLocks/>
          </p:cNvSpPr>
          <p:nvPr/>
        </p:nvSpPr>
        <p:spPr bwMode="auto">
          <a:xfrm>
            <a:off x="395536" y="5461761"/>
            <a:ext cx="7128792" cy="106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fr-FR" baseline="-250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fr-FR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15 IU/</a:t>
            </a:r>
            <a:r>
              <a:rPr lang="fr-FR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mL</a:t>
            </a:r>
            <a:r>
              <a:rPr lang="fr-FR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)</a:t>
            </a:r>
          </a:p>
        </p:txBody>
      </p:sp>
      <p:grpSp>
        <p:nvGrpSpPr>
          <p:cNvPr id="19" name="Grouper 18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20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21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SOF/VEL Transplant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08988313"/>
              </p:ext>
            </p:extLst>
          </p:nvPr>
        </p:nvGraphicFramePr>
        <p:xfrm>
          <a:off x="683568" y="1485593"/>
          <a:ext cx="8208912" cy="4938047"/>
        </p:xfrm>
        <a:graphic>
          <a:graphicData uri="http://schemas.openxmlformats.org/drawingml/2006/table">
            <a:tbl>
              <a:tblPr/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12W, N = 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 / Asian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 / 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BMI, kg/m²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2 / 3 / 4,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 / 22 / 3 / 35 /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years since transplantation (range)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8.7 (0.3-23.9)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by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Fibrotest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®, n : F0-F1 / F2 / F3 / F4 / missing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/ 35 / 11 / 21 /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IFN-based / DAA ± PEG-IFN +RBV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 / 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0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Immunosuppression use,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Tacrolimus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Cyclosporine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Sirolimus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Everolimus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Mycophenolate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Azathioprine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Prednisolone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608385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Agarwal K.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2018;69:603-7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536" y="1196752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err="1">
                <a:ea typeface="ＭＳ Ｐゴシック" pitchFamily="34" charset="-128"/>
              </a:rPr>
              <a:t>Sofosbuvir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velpatasvir</a:t>
            </a:r>
            <a:r>
              <a:rPr lang="en-US" sz="3000" dirty="0">
                <a:ea typeface="ＭＳ Ｐゴシック" pitchFamily="34" charset="-128"/>
              </a:rPr>
              <a:t> for 12 weeks in liver transplant recipients with genotype 1-4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SOF/VEL Transplant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07504" y="1295400"/>
            <a:ext cx="8928992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Primary Endpoint (SVR</a:t>
            </a:r>
            <a:r>
              <a:rPr lang="en-GB" sz="28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)</a:t>
            </a:r>
            <a:endParaRPr lang="en-GB" sz="28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88372" y="5949280"/>
            <a:ext cx="633188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* 1 patient </a:t>
            </a:r>
            <a:r>
              <a:rPr lang="fr-FR" sz="1600" dirty="0" err="1"/>
              <a:t>stopped</a:t>
            </a:r>
            <a:r>
              <a:rPr lang="fr-FR" sz="1600" dirty="0"/>
              <a:t> </a:t>
            </a:r>
            <a:r>
              <a:rPr lang="fr-FR" sz="1600" dirty="0" err="1"/>
              <a:t>treatment</a:t>
            </a:r>
            <a:r>
              <a:rPr lang="fr-FR" sz="1600" dirty="0"/>
              <a:t> </a:t>
            </a:r>
            <a:r>
              <a:rPr lang="fr-FR" sz="1600" dirty="0" err="1"/>
              <a:t>after</a:t>
            </a:r>
            <a:r>
              <a:rPr lang="fr-FR" sz="1600" dirty="0"/>
              <a:t> 7 </a:t>
            </a:r>
            <a:r>
              <a:rPr lang="fr-FR" sz="1600" dirty="0" err="1"/>
              <a:t>days</a:t>
            </a:r>
            <a:r>
              <a:rPr lang="fr-FR" sz="1600" dirty="0"/>
              <a:t> for </a:t>
            </a:r>
            <a:r>
              <a:rPr lang="fr-FR" sz="1600" dirty="0" err="1"/>
              <a:t>hyperglycemia</a:t>
            </a:r>
            <a:r>
              <a:rPr lang="fr-FR" sz="1600" dirty="0"/>
              <a:t> (GT1b)</a:t>
            </a:r>
          </a:p>
          <a:p>
            <a:r>
              <a:rPr lang="fr-FR" sz="1600" dirty="0"/>
              <a:t>** 2 patients </a:t>
            </a:r>
            <a:r>
              <a:rPr lang="fr-FR" sz="1600" dirty="0" err="1"/>
              <a:t>relapsed</a:t>
            </a:r>
            <a:r>
              <a:rPr lang="fr-FR" sz="1600" dirty="0"/>
              <a:t> </a:t>
            </a:r>
            <a:r>
              <a:rPr lang="fr-FR" sz="1600" dirty="0" err="1"/>
              <a:t>after</a:t>
            </a:r>
            <a:r>
              <a:rPr lang="fr-FR" sz="1600" dirty="0"/>
              <a:t> </a:t>
            </a:r>
            <a:r>
              <a:rPr lang="fr-FR" sz="1600" dirty="0" err="1"/>
              <a:t>treatment</a:t>
            </a:r>
            <a:r>
              <a:rPr lang="fr-FR" sz="1600" dirty="0"/>
              <a:t> cessation (GT1a and GT3)</a:t>
            </a: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Agarwal K.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2018;69:603-7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467544" y="1527881"/>
            <a:ext cx="8431202" cy="4340576"/>
            <a:chOff x="1403648" y="2145885"/>
            <a:chExt cx="7387593" cy="3117524"/>
          </a:xfrm>
        </p:grpSpPr>
        <p:sp>
          <p:nvSpPr>
            <p:cNvPr id="54" name="Rectangle 53"/>
            <p:cNvSpPr/>
            <p:nvPr/>
          </p:nvSpPr>
          <p:spPr>
            <a:xfrm>
              <a:off x="3077658" y="2636912"/>
              <a:ext cx="720080" cy="2380684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218152" y="4548909"/>
              <a:ext cx="441422" cy="249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37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64349" y="2749128"/>
              <a:ext cx="720080" cy="2268469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84582" y="2589872"/>
              <a:ext cx="720080" cy="2427724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667879" y="2496453"/>
              <a:ext cx="720080" cy="2521143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651971" y="2528773"/>
              <a:ext cx="720080" cy="2488822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724584" y="2503778"/>
              <a:ext cx="720080" cy="2513812"/>
            </a:xfrm>
            <a:prstGeom prst="rect">
              <a:avLst/>
            </a:prstGeom>
            <a:solidFill>
              <a:srgbClr val="D35B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573566" y="4797150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0</a:t>
              </a:r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1915249" y="2496453"/>
              <a:ext cx="0" cy="2516721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1843241" y="5013174"/>
              <a:ext cx="6948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1843241" y="2496453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1843241" y="2985544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1843241" y="3489895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1843241" y="4019731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1843241" y="4500328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2112801" y="2589872"/>
              <a:ext cx="720080" cy="2423302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259316" y="2335472"/>
              <a:ext cx="418704" cy="267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221674" y="2384338"/>
              <a:ext cx="418704" cy="267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95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403648" y="2278486"/>
              <a:ext cx="527007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1488608" y="2825298"/>
              <a:ext cx="412893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80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1488608" y="3313539"/>
              <a:ext cx="412893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60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88608" y="3857785"/>
              <a:ext cx="412893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40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488608" y="4331605"/>
              <a:ext cx="412893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20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1691680" y="2145885"/>
              <a:ext cx="367108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2132415" y="5013172"/>
              <a:ext cx="541573" cy="2431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Total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4034243" y="2481623"/>
              <a:ext cx="418704" cy="267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4835377" y="2335695"/>
              <a:ext cx="418704" cy="267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96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5761659" y="2238186"/>
              <a:ext cx="535724" cy="267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6822911" y="2238186"/>
              <a:ext cx="418704" cy="267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97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7800167" y="2238410"/>
              <a:ext cx="535724" cy="2675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3927357" y="4548909"/>
              <a:ext cx="600400" cy="265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15 **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4783324" y="4548909"/>
              <a:ext cx="521689" cy="265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22 *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5667879" y="4548907"/>
              <a:ext cx="720080" cy="249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6709738" y="4548909"/>
              <a:ext cx="600400" cy="265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35 **</a:t>
              </a: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7724584" y="4548907"/>
              <a:ext cx="720080" cy="249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2244541" y="4548909"/>
              <a:ext cx="441422" cy="249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79</a:t>
              </a: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2766123" y="5014350"/>
              <a:ext cx="1091379" cy="2431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err="1"/>
                <a:t>Genotype</a:t>
              </a:r>
              <a:r>
                <a:rPr lang="fr-FR" sz="1600" dirty="0"/>
                <a:t> 1</a:t>
              </a: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3911999" y="5015530"/>
              <a:ext cx="611450" cy="2431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GT1a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4743565" y="5016710"/>
              <a:ext cx="611450" cy="2431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GT1b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5422955" y="5017890"/>
              <a:ext cx="1091379" cy="2431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err="1"/>
                <a:t>Genotype</a:t>
              </a:r>
              <a:r>
                <a:rPr lang="fr-FR" sz="1600" dirty="0"/>
                <a:t> 2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6479949" y="5019070"/>
              <a:ext cx="1091379" cy="2431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err="1"/>
                <a:t>Genotype</a:t>
              </a:r>
              <a:r>
                <a:rPr lang="fr-FR" sz="1600" dirty="0"/>
                <a:t> 3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7561335" y="5020250"/>
              <a:ext cx="1091379" cy="2431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err="1"/>
                <a:t>Genotype</a:t>
              </a:r>
              <a:r>
                <a:rPr lang="fr-FR" sz="1600" dirty="0"/>
                <a:t> 4</a:t>
              </a:r>
            </a:p>
          </p:txBody>
        </p:sp>
      </p:grpSp>
      <p:sp>
        <p:nvSpPr>
          <p:cNvPr id="52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err="1">
                <a:ea typeface="ＭＳ Ｐゴシック" pitchFamily="34" charset="-128"/>
              </a:rPr>
              <a:t>Sofosbuvir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velpatasvir</a:t>
            </a:r>
            <a:r>
              <a:rPr lang="en-US" sz="3000" dirty="0">
                <a:ea typeface="ＭＳ Ｐゴシック" pitchFamily="34" charset="-128"/>
              </a:rPr>
              <a:t> for 12 weeks in liver transplant recipients with genotype 1-4</a:t>
            </a:r>
          </a:p>
        </p:txBody>
      </p:sp>
      <p:grpSp>
        <p:nvGrpSpPr>
          <p:cNvPr id="53" name="Grouper 52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59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0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SOF/VEL Transplant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906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1520" y="1295400"/>
            <a:ext cx="8640960" cy="32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8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by fibrosis stage (</a:t>
            </a:r>
            <a:r>
              <a:rPr lang="en-GB" sz="28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Fibrotest</a:t>
            </a:r>
            <a:r>
              <a:rPr lang="en-GB" sz="28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®)</a:t>
            </a:r>
            <a:endParaRPr lang="en-GB" sz="28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4" name="Grouper 13"/>
          <p:cNvGrpSpPr/>
          <p:nvPr/>
        </p:nvGrpSpPr>
        <p:grpSpPr>
          <a:xfrm>
            <a:off x="761779" y="1580094"/>
            <a:ext cx="7831242" cy="4657218"/>
            <a:chOff x="761779" y="2181510"/>
            <a:chExt cx="7831242" cy="3645468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1321029" y="2644719"/>
              <a:ext cx="0" cy="2736304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1249021" y="5381023"/>
              <a:ext cx="7344000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>
              <a:off x="1249021" y="2644719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1249021" y="3176483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1249021" y="3724839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1249021" y="4300903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1249021" y="4823431"/>
              <a:ext cx="72008" cy="0"/>
            </a:xfrm>
            <a:prstGeom prst="line">
              <a:avLst/>
            </a:prstGeom>
            <a:ln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1799768" y="2644719"/>
              <a:ext cx="684000" cy="2751274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6152" y="2597839"/>
              <a:ext cx="684000" cy="2798153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761779" y="2420888"/>
              <a:ext cx="52700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918747" y="2970317"/>
              <a:ext cx="41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80</a:t>
              </a:r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918747" y="3501157"/>
              <a:ext cx="41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60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918747" y="4092888"/>
              <a:ext cx="41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40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918747" y="4608048"/>
              <a:ext cx="4128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20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003705" y="5157222"/>
              <a:ext cx="2987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latin typeface="+mn-lt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1868354" y="2276872"/>
              <a:ext cx="535724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27960" y="2839647"/>
              <a:ext cx="684000" cy="2556345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3657668" y="2494185"/>
              <a:ext cx="418704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94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984344" y="2759441"/>
              <a:ext cx="684000" cy="2629501"/>
            </a:xfrm>
            <a:prstGeom prst="rect">
              <a:avLst/>
            </a:prstGeom>
            <a:solidFill>
              <a:srgbClr val="FF3F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7086446" y="2437821"/>
              <a:ext cx="418704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95</a:t>
              </a: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913610" y="4950594"/>
              <a:ext cx="441422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628077" y="4935205"/>
              <a:ext cx="441422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35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5384728" y="4950594"/>
              <a:ext cx="428686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107746" y="4950594"/>
              <a:ext cx="441422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chemeClr val="bg1"/>
                  </a:solidFill>
                </a:rPr>
                <a:t>21</a:t>
              </a: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7124938" y="5383044"/>
              <a:ext cx="407484" cy="4227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F4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1115616" y="2181510"/>
              <a:ext cx="367108" cy="311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/>
                <a:t>%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5388652" y="5390108"/>
              <a:ext cx="407484" cy="4227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F3</a:t>
              </a: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3652366" y="5397171"/>
              <a:ext cx="407484" cy="4227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F2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1769405" y="5404234"/>
              <a:ext cx="700834" cy="4227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F0-F1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5324532" y="2276872"/>
              <a:ext cx="535724" cy="289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100</a:t>
              </a:r>
            </a:p>
          </p:txBody>
        </p:sp>
      </p:grpSp>
      <p:sp>
        <p:nvSpPr>
          <p:cNvPr id="66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Agarwal K.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2018;69:603-7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611560" y="6093296"/>
            <a:ext cx="3421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 patients </a:t>
            </a:r>
            <a:r>
              <a:rPr lang="fr-FR" sz="1400" dirty="0" err="1"/>
              <a:t>had</a:t>
            </a:r>
            <a:r>
              <a:rPr lang="fr-FR" sz="1400" dirty="0"/>
              <a:t> </a:t>
            </a:r>
            <a:r>
              <a:rPr lang="fr-FR" sz="1400" dirty="0" err="1"/>
              <a:t>missing</a:t>
            </a:r>
            <a:r>
              <a:rPr lang="fr-FR" sz="1400" dirty="0"/>
              <a:t> </a:t>
            </a:r>
            <a:r>
              <a:rPr lang="fr-FR" sz="1400" dirty="0" err="1"/>
              <a:t>Fibrotest</a:t>
            </a:r>
            <a:r>
              <a:rPr lang="fr-FR" sz="1400" dirty="0"/>
              <a:t>® scores</a:t>
            </a:r>
          </a:p>
        </p:txBody>
      </p:sp>
      <p:sp>
        <p:nvSpPr>
          <p:cNvPr id="38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err="1">
                <a:ea typeface="ＭＳ Ｐゴシック" pitchFamily="34" charset="-128"/>
              </a:rPr>
              <a:t>Sofosbuvir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velpatasvir</a:t>
            </a:r>
            <a:r>
              <a:rPr lang="en-US" sz="3000" dirty="0">
                <a:ea typeface="ＭＳ Ｐゴシック" pitchFamily="34" charset="-128"/>
              </a:rPr>
              <a:t> for 12 weeks in liver transplant recipients with genotype 1-4</a:t>
            </a:r>
          </a:p>
        </p:txBody>
      </p:sp>
      <p:grpSp>
        <p:nvGrpSpPr>
          <p:cNvPr id="39" name="Grouper 38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44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45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SOF/VEL Transplant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9915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251521" y="1340768"/>
            <a:ext cx="8568951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RAS and SVR</a:t>
            </a:r>
            <a:r>
              <a:rPr lang="fr-FR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endParaRPr lang="fr-FR" sz="28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Agarwal K.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2018;69:603-7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80362"/>
              </p:ext>
            </p:extLst>
          </p:nvPr>
        </p:nvGraphicFramePr>
        <p:xfrm>
          <a:off x="1331640" y="2132856"/>
          <a:ext cx="554461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Baseline RAS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SVR</a:t>
                      </a:r>
                      <a:r>
                        <a:rPr lang="fr-FR" baseline="-25000" dirty="0">
                          <a:solidFill>
                            <a:srgbClr val="000066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NS5A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24/79 (30%)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22/24</a:t>
                      </a:r>
                      <a:r>
                        <a:rPr lang="fr-FR" baseline="0" dirty="0">
                          <a:solidFill>
                            <a:srgbClr val="000066"/>
                          </a:solidFill>
                        </a:rPr>
                        <a:t> (92%)</a:t>
                      </a:r>
                      <a:endParaRPr lang="fr-FR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NS5B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6/77 (8%)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6/6 (100%)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Y93H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000066"/>
                          </a:solidFill>
                        </a:rPr>
                        <a:t>4/4 (100%)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Espace réservé du contenu 2"/>
          <p:cNvSpPr>
            <a:spLocks/>
          </p:cNvSpPr>
          <p:nvPr/>
        </p:nvSpPr>
        <p:spPr bwMode="auto">
          <a:xfrm>
            <a:off x="323528" y="4005064"/>
            <a:ext cx="856895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800100" lvl="1" indent="-342900">
              <a:spcBef>
                <a:spcPts val="6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The 2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virological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relapses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occurred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in patients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baseline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NS5A RAS:</a:t>
            </a:r>
          </a:p>
          <a:p>
            <a:pPr marL="1257300" lvl="2" indent="-342900">
              <a:spcBef>
                <a:spcPts val="6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GT3b-infected patient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A30K+L31M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at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baseline</a:t>
            </a:r>
            <a:endParaRPr lang="fr-FR" dirty="0">
              <a:ea typeface="ＭＳ Ｐゴシック" pitchFamily="-1" charset="-128"/>
              <a:cs typeface="ＭＳ Ｐゴシック" pitchFamily="-1" charset="-128"/>
            </a:endParaRPr>
          </a:p>
          <a:p>
            <a:pPr marL="1257300" lvl="2" indent="-342900">
              <a:spcBef>
                <a:spcPts val="600"/>
              </a:spcBef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GT1a-infected patient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with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K24R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at</a:t>
            </a:r>
            <a:r>
              <a:rPr lang="fr-FR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dirty="0" err="1">
                <a:ea typeface="ＭＳ Ｐゴシック" pitchFamily="-1" charset="-128"/>
                <a:cs typeface="ＭＳ Ｐゴシック" pitchFamily="-1" charset="-128"/>
              </a:rPr>
              <a:t>baseline</a:t>
            </a:r>
            <a:endParaRPr lang="fr-FR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err="1">
                <a:ea typeface="ＭＳ Ｐゴシック" pitchFamily="34" charset="-128"/>
              </a:rPr>
              <a:t>Sofosbuvir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velpatasvir</a:t>
            </a:r>
            <a:r>
              <a:rPr lang="en-US" sz="3000" dirty="0">
                <a:ea typeface="ＭＳ Ｐゴシック" pitchFamily="34" charset="-128"/>
              </a:rPr>
              <a:t> for 12 weeks in liver transplant recipients with genotype 1-4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SOF/VEL Transplant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40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67622228"/>
              </p:ext>
            </p:extLst>
          </p:nvPr>
        </p:nvGraphicFramePr>
        <p:xfrm>
          <a:off x="1475656" y="1628800"/>
          <a:ext cx="6327510" cy="4332595"/>
        </p:xfrm>
        <a:graphic>
          <a:graphicData uri="http://schemas.openxmlformats.org/drawingml/2006/table">
            <a:tbl>
              <a:tblPr/>
              <a:tblGrid>
                <a:gridCol w="424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(n = 3 *)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1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≥ 10% of patients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Cough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(n = 1 **)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Acute rejection / 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Hyperglycemia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Hyperuricemia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Proteinuria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4 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Lymphopenia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497128" y="6021288"/>
            <a:ext cx="7107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Joint swelling, pneumonia and hepatocellular carcinoma, all unrelated to treatment </a:t>
            </a:r>
          </a:p>
          <a:p>
            <a:r>
              <a:rPr lang="en-US" sz="1400" dirty="0"/>
              <a:t>** Hyperglycemia (treatment-related)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Agarwal K.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2018;69:603-7</a:t>
            </a:r>
          </a:p>
        </p:txBody>
      </p:sp>
      <p:sp>
        <p:nvSpPr>
          <p:cNvPr id="4" name="Rectangle 3"/>
          <p:cNvSpPr/>
          <p:nvPr/>
        </p:nvSpPr>
        <p:spPr>
          <a:xfrm>
            <a:off x="1403648" y="1268761"/>
            <a:ext cx="6480720" cy="314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500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/>
                <a:ea typeface="ＭＳ Ｐゴシック" pitchFamily="-109" charset="-128"/>
                <a:cs typeface="Calibri"/>
              </a:rPr>
              <a:t>Adverse events and laboratory abnormalities, %</a:t>
            </a:r>
          </a:p>
        </p:txBody>
      </p:sp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err="1">
                <a:ea typeface="ＭＳ Ｐゴシック" pitchFamily="34" charset="-128"/>
              </a:rPr>
              <a:t>Sofosbuvir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velpatasvir</a:t>
            </a:r>
            <a:r>
              <a:rPr lang="en-US" sz="3000" dirty="0">
                <a:ea typeface="ＭＳ Ｐゴシック" pitchFamily="34" charset="-128"/>
              </a:rPr>
              <a:t> for 12 weeks in liver transplant recipients with genotype 1-4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SOF/VEL Transplant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876"/>
            <a:ext cx="8640960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12 weeks of SOF/VEL achieved high cure rate (SVR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of 96%) in liver transplantation recipients with relapse of HCV infection with genotypes 1-4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Good safety profile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rejection episode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Agarwal K. J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2018;69:603-7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err="1">
                <a:ea typeface="ＭＳ Ｐゴシック" pitchFamily="34" charset="-128"/>
              </a:rPr>
              <a:t>Sofosbuvir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velpatasvir</a:t>
            </a:r>
            <a:r>
              <a:rPr lang="en-US" sz="3000" dirty="0">
                <a:ea typeface="ＭＳ Ｐゴシック" pitchFamily="34" charset="-128"/>
              </a:rPr>
              <a:t> for 12 weeks in liver transplant recipients with genotype 1-4</a:t>
            </a:r>
          </a:p>
        </p:txBody>
      </p:sp>
      <p:grpSp>
        <p:nvGrpSpPr>
          <p:cNvPr id="7" name="Grouper 6"/>
          <p:cNvGrpSpPr/>
          <p:nvPr/>
        </p:nvGrpSpPr>
        <p:grpSpPr>
          <a:xfrm>
            <a:off x="3" y="6525387"/>
            <a:ext cx="1675549" cy="359997"/>
            <a:chOff x="0" y="6570669"/>
            <a:chExt cx="1060363" cy="287331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570669"/>
              <a:ext cx="102500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914" y="6597353"/>
              <a:ext cx="1059449" cy="221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SOF/VEL Transplant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HCV-trials.com 2015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651</Words>
  <Application>Microsoft Office PowerPoint</Application>
  <PresentationFormat>Affichage à l'écran (4:3)</PresentationFormat>
  <Paragraphs>182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Trebuchet MS</vt:lpstr>
      <vt:lpstr>Wingdings</vt:lpstr>
      <vt:lpstr>HCV-trials.com 2015</vt:lpstr>
      <vt:lpstr>Sofosbuvir/velpatasvir for 12 weeks in liver transplant recipients with genotype 1-4</vt:lpstr>
      <vt:lpstr>Sofosbuvir/velpatasvir for 12 weeks in liver transplant recipients with genotype 1-4</vt:lpstr>
      <vt:lpstr>Sofosbuvir/velpatasvir for 12 weeks in liver transplant recipients with genotype 1-4</vt:lpstr>
      <vt:lpstr>Sofosbuvir/velpatasvir for 12 weeks in liver transplant recipients with genotype 1-4</vt:lpstr>
      <vt:lpstr>Sofosbuvir/velpatasvir for 12 weeks in liver transplant recipients with genotype 1-4</vt:lpstr>
      <vt:lpstr>Sofosbuvir/velpatasvir for 12 weeks in liver transplant recipients with genotype 1-4</vt:lpstr>
      <vt:lpstr>Sofosbuvir/velpatasvir for 12 weeks in liver transplant recipients with genotype 1-4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Yannick Darrats</cp:lastModifiedBy>
  <cp:revision>277</cp:revision>
  <dcterms:created xsi:type="dcterms:W3CDTF">2010-10-19T10:42:50Z</dcterms:created>
  <dcterms:modified xsi:type="dcterms:W3CDTF">2019-03-19T14:00:30Z</dcterms:modified>
</cp:coreProperties>
</file>