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90" r:id="rId4"/>
    <p:sldId id="291" r:id="rId5"/>
    <p:sldId id="292" r:id="rId6"/>
    <p:sldId id="294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333399"/>
    <a:srgbClr val="0070C0"/>
    <a:srgbClr val="000066"/>
    <a:srgbClr val="003399"/>
    <a:srgbClr val="008080"/>
    <a:srgbClr val="00FF99"/>
    <a:srgbClr val="00FF00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123" autoAdjust="0"/>
  </p:normalViewPr>
  <p:slideViewPr>
    <p:cSldViewPr>
      <p:cViewPr>
        <p:scale>
          <a:sx n="100" d="100"/>
          <a:sy n="100" d="100"/>
        </p:scale>
        <p:origin x="-2718" y="-378"/>
      </p:cViewPr>
      <p:guideLst>
        <p:guide orient="horz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01/02/2016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708750" y="2187180"/>
            <a:ext cx="359997" cy="1588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523106" y="5646615"/>
            <a:ext cx="861930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25 IU/ml), with 95% CI, next observation carried backward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endParaRPr lang="en-US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487288"/>
              </p:ext>
            </p:extLst>
          </p:nvPr>
        </p:nvGraphicFramePr>
        <p:xfrm>
          <a:off x="4379126" y="2489590"/>
          <a:ext cx="1771537" cy="286512"/>
        </p:xfrm>
        <a:graphic>
          <a:graphicData uri="http://schemas.openxmlformats.org/drawingml/2006/table">
            <a:tbl>
              <a:tblPr/>
              <a:tblGrid>
                <a:gridCol w="1771537"/>
              </a:tblGrid>
              <a:tr h="282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35022"/>
              </p:ext>
            </p:extLst>
          </p:nvPr>
        </p:nvGraphicFramePr>
        <p:xfrm>
          <a:off x="4355976" y="3348732"/>
          <a:ext cx="2520280" cy="368300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059832" y="1268760"/>
            <a:ext cx="1657832" cy="68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R</a:t>
            </a: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andomised*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1:1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ALLY-3+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DCV + SOF + RBV for HCV genotype 3 with advanced fibrosis or cirrhosis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885456" y="2188128"/>
            <a:ext cx="0" cy="166654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597318" y="166323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79876" y="2000439"/>
            <a:ext cx="3239996" cy="2247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or experienced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NS5A inhibitor-naïve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50,000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Advanced fibrosis (F3)</a:t>
            </a:r>
            <a:b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or compensated cirrhosis (F4)**</a:t>
            </a:r>
            <a:endParaRPr lang="en-US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5144527" y="6585874"/>
            <a:ext cx="397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Leroy V.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28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95536" y="4293096"/>
            <a:ext cx="799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**  Liver biopsy or </a:t>
            </a:r>
            <a:r>
              <a:rPr lang="en-US" sz="1400" dirty="0" err="1" smtClean="0"/>
              <a:t>Fibroscan</a:t>
            </a:r>
            <a:r>
              <a:rPr lang="en-US" sz="1400" dirty="0" smtClean="0"/>
              <a:t> (≥ 9.6 to 14.6 = F3 ; &gt; 14.6 </a:t>
            </a:r>
            <a:r>
              <a:rPr lang="en-US" sz="1400" dirty="0" err="1" smtClean="0"/>
              <a:t>kPa</a:t>
            </a:r>
            <a:r>
              <a:rPr lang="en-US" sz="1400" dirty="0" smtClean="0"/>
              <a:t> = F4), or </a:t>
            </a:r>
            <a:r>
              <a:rPr lang="en-US" sz="1400" dirty="0" err="1" smtClean="0"/>
              <a:t>Fibrotest</a:t>
            </a:r>
            <a:r>
              <a:rPr lang="en-US" sz="1400" baseline="30000" dirty="0" smtClean="0"/>
              <a:t>®</a:t>
            </a:r>
            <a:r>
              <a:rPr lang="en-US" sz="1400" dirty="0" smtClean="0"/>
              <a:t> ≥ 0.75 + APRI &gt; 2</a:t>
            </a:r>
            <a:endParaRPr lang="en-US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635896" y="3933056"/>
            <a:ext cx="4844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  Randomisation was stratified by fibrosis stage (F3 or F4)</a:t>
            </a:r>
            <a:endParaRPr lang="en-US" sz="1400"/>
          </a:p>
        </p:txBody>
      </p:sp>
      <p:sp>
        <p:nvSpPr>
          <p:cNvPr id="27" name="Line 172"/>
          <p:cNvSpPr>
            <a:spLocks noChangeShapeType="1"/>
          </p:cNvSpPr>
          <p:nvPr/>
        </p:nvSpPr>
        <p:spPr bwMode="auto">
          <a:xfrm>
            <a:off x="6156176" y="2194499"/>
            <a:ext cx="0" cy="166654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8" name="Oval 110"/>
          <p:cNvSpPr>
            <a:spLocks noChangeArrowheads="1"/>
          </p:cNvSpPr>
          <p:nvPr/>
        </p:nvSpPr>
        <p:spPr bwMode="auto">
          <a:xfrm>
            <a:off x="5867946" y="166960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33" name="AutoShape 60"/>
          <p:cNvCxnSpPr>
            <a:cxnSpLocks noChangeShapeType="1"/>
          </p:cNvCxnSpPr>
          <p:nvPr/>
        </p:nvCxnSpPr>
        <p:spPr bwMode="auto">
          <a:xfrm rot="10800000" flipH="1" flipV="1">
            <a:off x="4354389" y="2673022"/>
            <a:ext cx="1587" cy="899993"/>
          </a:xfrm>
          <a:prstGeom prst="bentConnector3">
            <a:avLst>
              <a:gd name="adj1" fmla="val -22697606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3455937" y="3140968"/>
            <a:ext cx="539999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740352" y="2514795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8" name="Line 63"/>
          <p:cNvSpPr>
            <a:spLocks noChangeShapeType="1"/>
          </p:cNvSpPr>
          <p:nvPr/>
        </p:nvSpPr>
        <p:spPr bwMode="auto">
          <a:xfrm>
            <a:off x="6084168" y="2689937"/>
            <a:ext cx="1655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460432" y="3369108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6876256" y="3544250"/>
            <a:ext cx="1655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6008" y="4725144"/>
            <a:ext cx="8568952" cy="856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lvl="1" indent="-261938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600" dirty="0" smtClean="0">
                <a:latin typeface="Arial"/>
                <a:ea typeface="ＭＳ Ｐゴシック" pitchFamily="-1" charset="-128"/>
                <a:cs typeface="ＭＳ Ｐゴシック" pitchFamily="-1" charset="-128"/>
              </a:rPr>
              <a:t>DCV : 60 mg </a:t>
            </a:r>
            <a:r>
              <a:rPr lang="en-US" sz="1600" dirty="0" err="1" smtClean="0">
                <a:latin typeface="Arial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dirty="0" smtClean="0">
              <a:latin typeface="Arial"/>
              <a:ea typeface="ＭＳ Ｐゴシック" pitchFamily="-1" charset="-128"/>
              <a:cs typeface="ＭＳ Ｐゴシック" pitchFamily="-1" charset="-128"/>
            </a:endParaRPr>
          </a:p>
          <a:p>
            <a:pPr marL="719138" lvl="1" indent="-261938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600" dirty="0" smtClean="0">
                <a:latin typeface="Arial"/>
                <a:ea typeface="ＭＳ Ｐゴシック" pitchFamily="-1" charset="-128"/>
                <a:cs typeface="ＭＳ Ｐゴシック" pitchFamily="-1" charset="-128"/>
              </a:rPr>
              <a:t>SOF : 400 mg </a:t>
            </a:r>
            <a:r>
              <a:rPr lang="en-US" sz="1600" dirty="0" err="1" smtClean="0">
                <a:latin typeface="Arial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dirty="0" smtClean="0">
              <a:latin typeface="Arial"/>
              <a:ea typeface="ＭＳ Ｐゴシック" pitchFamily="-1" charset="-128"/>
              <a:cs typeface="ＭＳ Ｐゴシック" pitchFamily="-1" charset="-128"/>
            </a:endParaRPr>
          </a:p>
          <a:p>
            <a:pPr marL="719138" lvl="1" indent="-261938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600" dirty="0" smtClean="0">
                <a:latin typeface="Arial"/>
                <a:ea typeface="ＭＳ Ｐゴシック" pitchFamily="-1" charset="-128"/>
                <a:cs typeface="ＭＳ Ｐゴシック" pitchFamily="-1" charset="-128"/>
              </a:rPr>
              <a:t>RBV </a:t>
            </a:r>
            <a:r>
              <a:rPr lang="en-US" sz="1600" kern="0" dirty="0">
                <a:latin typeface="Arial"/>
              </a:rPr>
              <a:t>: 1000 or 1200 mg/day </a:t>
            </a:r>
            <a:r>
              <a:rPr lang="en-US" sz="1600" kern="0" dirty="0" smtClean="0">
                <a:latin typeface="Arial"/>
              </a:rPr>
              <a:t>(bid </a:t>
            </a:r>
            <a:r>
              <a:rPr lang="en-US" sz="1600" kern="0" dirty="0">
                <a:latin typeface="Arial"/>
              </a:rPr>
              <a:t>dosing) according to body weight (&lt; or ≥ 75 kg)</a:t>
            </a: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3704709" y="234888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24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704709" y="357301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26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ALLY-3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+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49887559"/>
              </p:ext>
            </p:extLst>
          </p:nvPr>
        </p:nvGraphicFramePr>
        <p:xfrm>
          <a:off x="395288" y="1659530"/>
          <a:ext cx="8359576" cy="3922476"/>
        </p:xfrm>
        <a:graphic>
          <a:graphicData uri="http://schemas.openxmlformats.org/drawingml/2006/table">
            <a:tbl>
              <a:tblPr/>
              <a:tblGrid>
                <a:gridCol w="4104704"/>
                <a:gridCol w="2088232"/>
                <a:gridCol w="2166640"/>
              </a:tblGrid>
              <a:tr h="550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16W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Asian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 / 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6.91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: F3 / F4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 / 75%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 / 69%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Albumin, g/l,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43.0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Platelets, 10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cells/l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69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HCV treatment experience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Failure to IFN-based regimen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after SOF-based regimen*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(25%)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(63%)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(27%)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(62%)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3018754" y="1295400"/>
            <a:ext cx="3155479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5661248"/>
            <a:ext cx="5929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</a:t>
            </a:r>
            <a:r>
              <a:rPr lang="en-US" sz="1400" dirty="0"/>
              <a:t>5</a:t>
            </a:r>
            <a:r>
              <a:rPr lang="en-US" sz="1400" dirty="0" smtClean="0"/>
              <a:t> patients with relapse to SOF + RBV, and 1 to SOF + PEG-IFN + RBV</a:t>
            </a:r>
            <a:endParaRPr lang="en-US" sz="14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ALLY-3+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DCV + SOF + RBV for HCV genotype 3 with advanced fibrosis or cirrhosis</a:t>
            </a:r>
            <a:endParaRPr lang="fr-FR" sz="2800" dirty="0"/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ALLY-3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+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144527" y="6585874"/>
            <a:ext cx="397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Leroy V.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28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ALLY-3+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DCV + SOF + RBV for HCV genotype 3 with advanced fibrosis or cirrhosis</a:t>
            </a:r>
            <a:endParaRPr lang="fr-FR" sz="2800" dirty="0"/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ALLY-3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+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144527" y="6585874"/>
            <a:ext cx="397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Leroy V.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28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95536" y="1268760"/>
            <a:ext cx="2698496" cy="32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  <a:spcBef>
                <a:spcPct val="20000"/>
              </a:spcBef>
            </a:pP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b="1" baseline="-25000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: all treated patients</a:t>
            </a:r>
            <a:endParaRPr lang="en-GB" b="1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9" name="Rectangle 6"/>
          <p:cNvSpPr>
            <a:spLocks noChangeArrowheads="1"/>
          </p:cNvSpPr>
          <p:nvPr/>
        </p:nvSpPr>
        <p:spPr bwMode="auto">
          <a:xfrm>
            <a:off x="3483419" y="1268760"/>
            <a:ext cx="2258739" cy="617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  <a:spcBef>
                <a:spcPct val="20000"/>
              </a:spcBef>
            </a:pP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b="1" baseline="-25000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: patients with</a:t>
            </a:r>
          </a:p>
          <a:p>
            <a:pPr algn="ctr">
              <a:lnSpc>
                <a:spcPts val="1800"/>
              </a:lnSpc>
              <a:spcBef>
                <a:spcPct val="20000"/>
              </a:spcBef>
            </a:pP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advanced fibrosis</a:t>
            </a:r>
            <a:r>
              <a:rPr lang="en-GB" b="1" baseline="30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(F3)</a:t>
            </a:r>
            <a:endParaRPr lang="en-GB" b="1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68" name="Rectangle 6"/>
          <p:cNvSpPr>
            <a:spLocks noChangeArrowheads="1"/>
          </p:cNvSpPr>
          <p:nvPr/>
        </p:nvSpPr>
        <p:spPr bwMode="auto">
          <a:xfrm>
            <a:off x="6783026" y="1268760"/>
            <a:ext cx="2148152" cy="55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  <a:spcBef>
                <a:spcPct val="20000"/>
              </a:spcBef>
            </a:pP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b="1" baseline="-25000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: patients with</a:t>
            </a:r>
            <a:b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</a:br>
            <a:r>
              <a:rPr lang="en-GB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cirrhosis (F4)</a:t>
            </a:r>
            <a:endParaRPr lang="en-GB" b="1" baseline="30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69" name="ZoneTexte 168"/>
          <p:cNvSpPr txBox="1"/>
          <p:nvPr/>
        </p:nvSpPr>
        <p:spPr>
          <a:xfrm>
            <a:off x="5436096" y="5805264"/>
            <a:ext cx="295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Dilated cardiomyopathy on D72, not related to treatment; </a:t>
            </a:r>
          </a:p>
        </p:txBody>
      </p:sp>
      <p:grpSp>
        <p:nvGrpSpPr>
          <p:cNvPr id="170" name="Groupe 169"/>
          <p:cNvGrpSpPr/>
          <p:nvPr/>
        </p:nvGrpSpPr>
        <p:grpSpPr>
          <a:xfrm>
            <a:off x="-180528" y="2049391"/>
            <a:ext cx="3200849" cy="3200072"/>
            <a:chOff x="-180528" y="2049391"/>
            <a:chExt cx="3200849" cy="3200072"/>
          </a:xfrm>
        </p:grpSpPr>
        <p:sp>
          <p:nvSpPr>
            <p:cNvPr id="13" name="Rectangle 69"/>
            <p:cNvSpPr>
              <a:spLocks noChangeArrowheads="1"/>
            </p:cNvSpPr>
            <p:nvPr/>
          </p:nvSpPr>
          <p:spPr bwMode="auto">
            <a:xfrm>
              <a:off x="702114" y="4766827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4" name="Rectangle 70"/>
            <p:cNvSpPr>
              <a:spLocks noChangeArrowheads="1"/>
            </p:cNvSpPr>
            <p:nvPr/>
          </p:nvSpPr>
          <p:spPr bwMode="auto">
            <a:xfrm>
              <a:off x="618122" y="42245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5" name="Rectangle 71"/>
            <p:cNvSpPr>
              <a:spLocks noChangeArrowheads="1"/>
            </p:cNvSpPr>
            <p:nvPr/>
          </p:nvSpPr>
          <p:spPr bwMode="auto">
            <a:xfrm>
              <a:off x="618122" y="368378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40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" name="Rectangle 72"/>
            <p:cNvSpPr>
              <a:spLocks noChangeArrowheads="1"/>
            </p:cNvSpPr>
            <p:nvPr/>
          </p:nvSpPr>
          <p:spPr bwMode="auto">
            <a:xfrm>
              <a:off x="618122" y="314005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60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" name="Rectangle 73"/>
            <p:cNvSpPr>
              <a:spLocks noChangeArrowheads="1"/>
            </p:cNvSpPr>
            <p:nvPr/>
          </p:nvSpPr>
          <p:spPr bwMode="auto">
            <a:xfrm>
              <a:off x="618122" y="25992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80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8" name="Rectangle 74"/>
            <p:cNvSpPr>
              <a:spLocks noChangeArrowheads="1"/>
            </p:cNvSpPr>
            <p:nvPr/>
          </p:nvSpPr>
          <p:spPr bwMode="auto">
            <a:xfrm>
              <a:off x="535605" y="204939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  <a:endParaRPr lang="fr-FR" altLang="fr-FR" sz="16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" name="ZoneTexte 15"/>
            <p:cNvSpPr txBox="1">
              <a:spLocks noChangeArrowheads="1"/>
            </p:cNvSpPr>
            <p:nvPr/>
          </p:nvSpPr>
          <p:spPr bwMode="auto">
            <a:xfrm>
              <a:off x="1197677" y="486850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>
                  <a:solidFill>
                    <a:srgbClr val="000066"/>
                  </a:solidFill>
                  <a:latin typeface="+mn-lt"/>
                </a:rPr>
                <a:t>12W</a:t>
              </a:r>
              <a:endParaRPr lang="fr-FR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1" name="Rectangle 61"/>
            <p:cNvSpPr>
              <a:spLocks noChangeArrowheads="1"/>
            </p:cNvSpPr>
            <p:nvPr/>
          </p:nvSpPr>
          <p:spPr bwMode="auto">
            <a:xfrm>
              <a:off x="1150072" y="2465695"/>
              <a:ext cx="647092" cy="2396725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2" name="Rectangle 68"/>
            <p:cNvSpPr>
              <a:spLocks noChangeArrowheads="1"/>
            </p:cNvSpPr>
            <p:nvPr/>
          </p:nvSpPr>
          <p:spPr bwMode="auto">
            <a:xfrm>
              <a:off x="1204699" y="2133436"/>
              <a:ext cx="5378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/>
                <a:t>88</a:t>
              </a:r>
              <a:endParaRPr lang="fr-FR" altLang="fr-FR" sz="1800" b="1" dirty="0"/>
            </a:p>
          </p:txBody>
        </p:sp>
        <p:sp>
          <p:nvSpPr>
            <p:cNvPr id="23" name="ZoneTexte 13"/>
            <p:cNvSpPr txBox="1">
              <a:spLocks noChangeArrowheads="1"/>
            </p:cNvSpPr>
            <p:nvPr/>
          </p:nvSpPr>
          <p:spPr bwMode="auto">
            <a:xfrm>
              <a:off x="1195122" y="4184784"/>
              <a:ext cx="5569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fr-FR" altLang="fr-FR" sz="1400" b="1" dirty="0">
                  <a:solidFill>
                    <a:schemeClr val="bg1"/>
                  </a:solidFill>
                  <a:latin typeface="+mn-lt"/>
                </a:rPr>
              </a:br>
              <a:r>
                <a:rPr lang="fr-FR" altLang="fr-FR" sz="1400" b="1" dirty="0" smtClean="0">
                  <a:solidFill>
                    <a:schemeClr val="bg1"/>
                  </a:solidFill>
                  <a:latin typeface="+mn-lt"/>
                </a:rPr>
                <a:t>24</a:t>
              </a:r>
              <a:endParaRPr lang="fr-FR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933033" y="2159007"/>
              <a:ext cx="0" cy="269847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894928" y="4857479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>
              <a:off x="894928" y="4584420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894928" y="4319391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894928" y="4046332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>
              <a:off x="894928" y="3781303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>
              <a:off x="894928" y="3508243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>
              <a:off x="894928" y="3235184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>
              <a:off x="894928" y="2970155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>
              <a:off x="894928" y="2697096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894928" y="2432067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894928" y="2159007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>
              <a:off x="933034" y="4857479"/>
              <a:ext cx="20872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 flipV="1">
              <a:off x="933033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1951626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48" name="ZoneTexte 15"/>
            <p:cNvSpPr txBox="1">
              <a:spLocks noChangeArrowheads="1"/>
            </p:cNvSpPr>
            <p:nvPr/>
          </p:nvSpPr>
          <p:spPr bwMode="auto">
            <a:xfrm>
              <a:off x="2195577" y="486850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>
                  <a:solidFill>
                    <a:srgbClr val="000066"/>
                  </a:solidFill>
                  <a:latin typeface="+mn-lt"/>
                </a:rPr>
                <a:t>16W</a:t>
              </a:r>
              <a:endParaRPr lang="fr-FR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9" name="Rectangle 61"/>
            <p:cNvSpPr>
              <a:spLocks noChangeArrowheads="1"/>
            </p:cNvSpPr>
            <p:nvPr/>
          </p:nvSpPr>
          <p:spPr bwMode="auto">
            <a:xfrm>
              <a:off x="2147974" y="2371256"/>
              <a:ext cx="647092" cy="24911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50" name="Rectangle 68"/>
            <p:cNvSpPr>
              <a:spLocks noChangeArrowheads="1"/>
            </p:cNvSpPr>
            <p:nvPr/>
          </p:nvSpPr>
          <p:spPr bwMode="auto">
            <a:xfrm>
              <a:off x="2202601" y="2102956"/>
              <a:ext cx="5378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/>
                <a:t>92</a:t>
              </a:r>
              <a:endParaRPr lang="fr-FR" altLang="fr-FR" sz="1800" b="1" dirty="0"/>
            </a:p>
          </p:txBody>
        </p:sp>
        <p:sp>
          <p:nvSpPr>
            <p:cNvPr id="51" name="ZoneTexte 13"/>
            <p:cNvSpPr txBox="1">
              <a:spLocks noChangeArrowheads="1"/>
            </p:cNvSpPr>
            <p:nvPr/>
          </p:nvSpPr>
          <p:spPr bwMode="auto">
            <a:xfrm>
              <a:off x="2193024" y="4184784"/>
              <a:ext cx="5569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fr-FR" altLang="fr-FR" sz="1400" b="1" dirty="0">
                  <a:solidFill>
                    <a:schemeClr val="bg1"/>
                  </a:solidFill>
                  <a:latin typeface="+mn-lt"/>
                </a:rPr>
              </a:br>
              <a:r>
                <a:rPr lang="fr-FR" altLang="fr-FR" sz="1400" b="1" dirty="0" smtClean="0">
                  <a:solidFill>
                    <a:schemeClr val="bg1"/>
                  </a:solidFill>
                  <a:latin typeface="+mn-lt"/>
                </a:rPr>
                <a:t>26</a:t>
              </a:r>
              <a:endParaRPr lang="fr-FR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56" name="Line 25"/>
            <p:cNvSpPr>
              <a:spLocks noChangeShapeType="1"/>
            </p:cNvSpPr>
            <p:nvPr/>
          </p:nvSpPr>
          <p:spPr bwMode="auto">
            <a:xfrm flipV="1">
              <a:off x="2986495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63" name="ZoneTexte 15"/>
            <p:cNvSpPr txBox="1">
              <a:spLocks noChangeArrowheads="1"/>
            </p:cNvSpPr>
            <p:nvPr/>
          </p:nvSpPr>
          <p:spPr bwMode="auto">
            <a:xfrm>
              <a:off x="-180528" y="5044279"/>
              <a:ext cx="184666" cy="205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fr-FR" altLang="fr-FR" sz="1100" baseline="30000" dirty="0">
                <a:solidFill>
                  <a:srgbClr val="000066"/>
                </a:solidFill>
                <a:latin typeface="+mn-lt"/>
              </a:endParaRPr>
            </a:p>
          </p:txBody>
        </p:sp>
      </p:grpSp>
      <p:grpSp>
        <p:nvGrpSpPr>
          <p:cNvPr id="174" name="Groupe 173"/>
          <p:cNvGrpSpPr/>
          <p:nvPr/>
        </p:nvGrpSpPr>
        <p:grpSpPr>
          <a:xfrm>
            <a:off x="3203848" y="1844824"/>
            <a:ext cx="2484716" cy="3331453"/>
            <a:chOff x="3463687" y="1844824"/>
            <a:chExt cx="2484716" cy="3331453"/>
          </a:xfrm>
        </p:grpSpPr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3630196" y="4766827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3546204" y="42245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3546204" y="368378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40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3546204" y="314005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60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3546204" y="25992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80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3463687" y="204939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100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6" name="ZoneTexte 15"/>
            <p:cNvSpPr txBox="1">
              <a:spLocks noChangeArrowheads="1"/>
            </p:cNvSpPr>
            <p:nvPr/>
          </p:nvSpPr>
          <p:spPr bwMode="auto">
            <a:xfrm>
              <a:off x="4125759" y="486850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>
                  <a:solidFill>
                    <a:srgbClr val="000066"/>
                  </a:solidFill>
                  <a:latin typeface="+mn-lt"/>
                </a:rPr>
                <a:t>12W</a:t>
              </a:r>
              <a:endParaRPr lang="fr-FR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7" name="Rectangle 61"/>
            <p:cNvSpPr>
              <a:spLocks noChangeArrowheads="1"/>
            </p:cNvSpPr>
            <p:nvPr/>
          </p:nvSpPr>
          <p:spPr bwMode="auto">
            <a:xfrm>
              <a:off x="4078154" y="2159007"/>
              <a:ext cx="647092" cy="2703413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78" name="Rectangle 68"/>
            <p:cNvSpPr>
              <a:spLocks noChangeArrowheads="1"/>
            </p:cNvSpPr>
            <p:nvPr/>
          </p:nvSpPr>
          <p:spPr bwMode="auto">
            <a:xfrm>
              <a:off x="4132781" y="1875304"/>
              <a:ext cx="5378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/>
                <a:t>100</a:t>
              </a:r>
              <a:endParaRPr lang="fr-FR" altLang="fr-FR" sz="1800" b="1" dirty="0"/>
            </a:p>
          </p:txBody>
        </p:sp>
        <p:sp>
          <p:nvSpPr>
            <p:cNvPr id="79" name="ZoneTexte 13"/>
            <p:cNvSpPr txBox="1">
              <a:spLocks noChangeArrowheads="1"/>
            </p:cNvSpPr>
            <p:nvPr/>
          </p:nvSpPr>
          <p:spPr bwMode="auto">
            <a:xfrm>
              <a:off x="4123204" y="4184784"/>
              <a:ext cx="5569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fr-FR" altLang="fr-FR" sz="1400" b="1" dirty="0">
                  <a:solidFill>
                    <a:schemeClr val="bg1"/>
                  </a:solidFill>
                  <a:latin typeface="+mn-lt"/>
                </a:rPr>
              </a:br>
              <a:r>
                <a:rPr lang="fr-FR" altLang="fr-FR" sz="1400" b="1" dirty="0" smtClean="0">
                  <a:solidFill>
                    <a:schemeClr val="bg1"/>
                  </a:solidFill>
                  <a:latin typeface="+mn-lt"/>
                </a:rPr>
                <a:t>6</a:t>
              </a:r>
              <a:endParaRPr lang="fr-FR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3861115" y="2159007"/>
              <a:ext cx="0" cy="269847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>
              <a:off x="3823010" y="4857479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23010" y="4584420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>
              <a:off x="3823010" y="4319391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3823010" y="4046332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>
              <a:off x="3823010" y="3781303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3823010" y="3508243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3823010" y="3235184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2" name="Line 16"/>
            <p:cNvSpPr>
              <a:spLocks noChangeShapeType="1"/>
            </p:cNvSpPr>
            <p:nvPr/>
          </p:nvSpPr>
          <p:spPr bwMode="auto">
            <a:xfrm>
              <a:off x="3823010" y="2970155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3823010" y="2697096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3823010" y="2432067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3823010" y="2159007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3861116" y="4857479"/>
              <a:ext cx="20872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97" name="Line 21"/>
            <p:cNvSpPr>
              <a:spLocks noChangeShapeType="1"/>
            </p:cNvSpPr>
            <p:nvPr/>
          </p:nvSpPr>
          <p:spPr bwMode="auto">
            <a:xfrm flipV="1">
              <a:off x="3861115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98" name="Line 23"/>
            <p:cNvSpPr>
              <a:spLocks noChangeShapeType="1"/>
            </p:cNvSpPr>
            <p:nvPr/>
          </p:nvSpPr>
          <p:spPr bwMode="auto">
            <a:xfrm flipV="1">
              <a:off x="4879708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99" name="ZoneTexte 15"/>
            <p:cNvSpPr txBox="1">
              <a:spLocks noChangeArrowheads="1"/>
            </p:cNvSpPr>
            <p:nvPr/>
          </p:nvSpPr>
          <p:spPr bwMode="auto">
            <a:xfrm>
              <a:off x="5123659" y="486850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>
                  <a:solidFill>
                    <a:srgbClr val="000066"/>
                  </a:solidFill>
                  <a:latin typeface="+mn-lt"/>
                </a:rPr>
                <a:t>16W</a:t>
              </a:r>
              <a:endParaRPr lang="fr-FR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0" name="Rectangle 61"/>
            <p:cNvSpPr>
              <a:spLocks noChangeArrowheads="1"/>
            </p:cNvSpPr>
            <p:nvPr/>
          </p:nvSpPr>
          <p:spPr bwMode="auto">
            <a:xfrm>
              <a:off x="5076056" y="2159007"/>
              <a:ext cx="647092" cy="2703413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01" name="Rectangle 68"/>
            <p:cNvSpPr>
              <a:spLocks noChangeArrowheads="1"/>
            </p:cNvSpPr>
            <p:nvPr/>
          </p:nvSpPr>
          <p:spPr bwMode="auto">
            <a:xfrm>
              <a:off x="5130683" y="1844824"/>
              <a:ext cx="5378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/>
                <a:t>100</a:t>
              </a:r>
              <a:endParaRPr lang="fr-FR" altLang="fr-FR" sz="1800" b="1" dirty="0"/>
            </a:p>
          </p:txBody>
        </p:sp>
        <p:sp>
          <p:nvSpPr>
            <p:cNvPr id="102" name="ZoneTexte 13"/>
            <p:cNvSpPr txBox="1">
              <a:spLocks noChangeArrowheads="1"/>
            </p:cNvSpPr>
            <p:nvPr/>
          </p:nvSpPr>
          <p:spPr bwMode="auto">
            <a:xfrm>
              <a:off x="5121106" y="4184784"/>
              <a:ext cx="5569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fr-FR" altLang="fr-FR" sz="1400" b="1" dirty="0">
                  <a:solidFill>
                    <a:schemeClr val="bg1"/>
                  </a:solidFill>
                  <a:latin typeface="+mn-lt"/>
                </a:rPr>
              </a:br>
              <a:r>
                <a:rPr lang="fr-FR" altLang="fr-FR" sz="1400" b="1" dirty="0" smtClean="0">
                  <a:solidFill>
                    <a:schemeClr val="bg1"/>
                  </a:solidFill>
                  <a:latin typeface="+mn-lt"/>
                </a:rPr>
                <a:t>8</a:t>
              </a:r>
              <a:endParaRPr lang="fr-FR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07" name="Line 25"/>
            <p:cNvSpPr>
              <a:spLocks noChangeShapeType="1"/>
            </p:cNvSpPr>
            <p:nvPr/>
          </p:nvSpPr>
          <p:spPr bwMode="auto">
            <a:xfrm flipV="1">
              <a:off x="5914577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</p:grpSp>
      <p:grpSp>
        <p:nvGrpSpPr>
          <p:cNvPr id="175" name="Groupe 174"/>
          <p:cNvGrpSpPr/>
          <p:nvPr/>
        </p:nvGrpSpPr>
        <p:grpSpPr>
          <a:xfrm>
            <a:off x="5292080" y="2049391"/>
            <a:ext cx="3600400" cy="3734713"/>
            <a:chOff x="5292080" y="2049391"/>
            <a:chExt cx="3600400" cy="3734713"/>
          </a:xfrm>
        </p:grpSpPr>
        <p:sp>
          <p:nvSpPr>
            <p:cNvPr id="120" name="Rectangle 69"/>
            <p:cNvSpPr>
              <a:spLocks noChangeArrowheads="1"/>
            </p:cNvSpPr>
            <p:nvPr/>
          </p:nvSpPr>
          <p:spPr bwMode="auto">
            <a:xfrm>
              <a:off x="6574273" y="4766827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1" name="Rectangle 70"/>
            <p:cNvSpPr>
              <a:spLocks noChangeArrowheads="1"/>
            </p:cNvSpPr>
            <p:nvPr/>
          </p:nvSpPr>
          <p:spPr bwMode="auto">
            <a:xfrm>
              <a:off x="6490281" y="42245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2" name="Rectangle 71"/>
            <p:cNvSpPr>
              <a:spLocks noChangeArrowheads="1"/>
            </p:cNvSpPr>
            <p:nvPr/>
          </p:nvSpPr>
          <p:spPr bwMode="auto">
            <a:xfrm>
              <a:off x="6490281" y="368378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40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72"/>
            <p:cNvSpPr>
              <a:spLocks noChangeArrowheads="1"/>
            </p:cNvSpPr>
            <p:nvPr/>
          </p:nvSpPr>
          <p:spPr bwMode="auto">
            <a:xfrm>
              <a:off x="6490281" y="314005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60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Rectangle 73"/>
            <p:cNvSpPr>
              <a:spLocks noChangeArrowheads="1"/>
            </p:cNvSpPr>
            <p:nvPr/>
          </p:nvSpPr>
          <p:spPr bwMode="auto">
            <a:xfrm>
              <a:off x="6490281" y="25992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80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74"/>
            <p:cNvSpPr>
              <a:spLocks noChangeArrowheads="1"/>
            </p:cNvSpPr>
            <p:nvPr/>
          </p:nvSpPr>
          <p:spPr bwMode="auto">
            <a:xfrm>
              <a:off x="6407764" y="204939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100</a:t>
              </a:r>
              <a:endParaRPr lang="fr-FR" alt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6" name="ZoneTexte 15"/>
            <p:cNvSpPr txBox="1">
              <a:spLocks noChangeArrowheads="1"/>
            </p:cNvSpPr>
            <p:nvPr/>
          </p:nvSpPr>
          <p:spPr bwMode="auto">
            <a:xfrm>
              <a:off x="7069099" y="486850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>
                  <a:solidFill>
                    <a:srgbClr val="000066"/>
                  </a:solidFill>
                  <a:latin typeface="+mn-lt"/>
                </a:rPr>
                <a:t>12W</a:t>
              </a:r>
              <a:endParaRPr lang="fr-FR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7" name="Rectangle 61"/>
            <p:cNvSpPr>
              <a:spLocks noChangeArrowheads="1"/>
            </p:cNvSpPr>
            <p:nvPr/>
          </p:nvSpPr>
          <p:spPr bwMode="auto">
            <a:xfrm>
              <a:off x="7022231" y="2465695"/>
              <a:ext cx="647092" cy="2396725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28" name="ZoneTexte 13"/>
            <p:cNvSpPr txBox="1">
              <a:spLocks noChangeArrowheads="1"/>
            </p:cNvSpPr>
            <p:nvPr/>
          </p:nvSpPr>
          <p:spPr bwMode="auto">
            <a:xfrm>
              <a:off x="7067281" y="4184784"/>
              <a:ext cx="5569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fr-FR" altLang="fr-FR" sz="1400" b="1" dirty="0">
                  <a:solidFill>
                    <a:schemeClr val="bg1"/>
                  </a:solidFill>
                  <a:latin typeface="+mn-lt"/>
                </a:rPr>
              </a:br>
              <a:r>
                <a:rPr lang="fr-FR" altLang="fr-FR" sz="1400" b="1" dirty="0" smtClean="0">
                  <a:solidFill>
                    <a:schemeClr val="bg1"/>
                  </a:solidFill>
                  <a:latin typeface="+mn-lt"/>
                </a:rPr>
                <a:t>18</a:t>
              </a:r>
              <a:endParaRPr lang="fr-FR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33" name="Line 8"/>
            <p:cNvSpPr>
              <a:spLocks noChangeShapeType="1"/>
            </p:cNvSpPr>
            <p:nvPr/>
          </p:nvSpPr>
          <p:spPr bwMode="auto">
            <a:xfrm>
              <a:off x="6805192" y="2159007"/>
              <a:ext cx="0" cy="269847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34" name="Line 9"/>
            <p:cNvSpPr>
              <a:spLocks noChangeShapeType="1"/>
            </p:cNvSpPr>
            <p:nvPr/>
          </p:nvSpPr>
          <p:spPr bwMode="auto">
            <a:xfrm>
              <a:off x="6767087" y="4857479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35" name="Line 10"/>
            <p:cNvSpPr>
              <a:spLocks noChangeShapeType="1"/>
            </p:cNvSpPr>
            <p:nvPr/>
          </p:nvSpPr>
          <p:spPr bwMode="auto">
            <a:xfrm>
              <a:off x="6767087" y="4584420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36" name="Line 11"/>
            <p:cNvSpPr>
              <a:spLocks noChangeShapeType="1"/>
            </p:cNvSpPr>
            <p:nvPr/>
          </p:nvSpPr>
          <p:spPr bwMode="auto">
            <a:xfrm>
              <a:off x="6767087" y="4319391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37" name="Line 12"/>
            <p:cNvSpPr>
              <a:spLocks noChangeShapeType="1"/>
            </p:cNvSpPr>
            <p:nvPr/>
          </p:nvSpPr>
          <p:spPr bwMode="auto">
            <a:xfrm>
              <a:off x="6767087" y="4046332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38" name="Line 13"/>
            <p:cNvSpPr>
              <a:spLocks noChangeShapeType="1"/>
            </p:cNvSpPr>
            <p:nvPr/>
          </p:nvSpPr>
          <p:spPr bwMode="auto">
            <a:xfrm>
              <a:off x="6767087" y="3781303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39" name="Line 14"/>
            <p:cNvSpPr>
              <a:spLocks noChangeShapeType="1"/>
            </p:cNvSpPr>
            <p:nvPr/>
          </p:nvSpPr>
          <p:spPr bwMode="auto">
            <a:xfrm>
              <a:off x="6767087" y="3508243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6767087" y="3235184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41" name="Line 16"/>
            <p:cNvSpPr>
              <a:spLocks noChangeShapeType="1"/>
            </p:cNvSpPr>
            <p:nvPr/>
          </p:nvSpPr>
          <p:spPr bwMode="auto">
            <a:xfrm>
              <a:off x="6767087" y="2970155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42" name="Line 17"/>
            <p:cNvSpPr>
              <a:spLocks noChangeShapeType="1"/>
            </p:cNvSpPr>
            <p:nvPr/>
          </p:nvSpPr>
          <p:spPr bwMode="auto">
            <a:xfrm>
              <a:off x="6767087" y="2697096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43" name="Line 18"/>
            <p:cNvSpPr>
              <a:spLocks noChangeShapeType="1"/>
            </p:cNvSpPr>
            <p:nvPr/>
          </p:nvSpPr>
          <p:spPr bwMode="auto">
            <a:xfrm>
              <a:off x="6767087" y="2432067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44" name="Line 19"/>
            <p:cNvSpPr>
              <a:spLocks noChangeShapeType="1"/>
            </p:cNvSpPr>
            <p:nvPr/>
          </p:nvSpPr>
          <p:spPr bwMode="auto">
            <a:xfrm>
              <a:off x="6767087" y="2159007"/>
              <a:ext cx="3810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45" name="Line 20"/>
            <p:cNvSpPr>
              <a:spLocks noChangeShapeType="1"/>
            </p:cNvSpPr>
            <p:nvPr/>
          </p:nvSpPr>
          <p:spPr bwMode="auto">
            <a:xfrm>
              <a:off x="6805193" y="4857479"/>
              <a:ext cx="20872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146" name="Line 21"/>
            <p:cNvSpPr>
              <a:spLocks noChangeShapeType="1"/>
            </p:cNvSpPr>
            <p:nvPr/>
          </p:nvSpPr>
          <p:spPr bwMode="auto">
            <a:xfrm flipV="1">
              <a:off x="6805192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100">
                <a:latin typeface="+mn-lt"/>
              </a:endParaRPr>
            </a:p>
          </p:txBody>
        </p:sp>
        <p:sp>
          <p:nvSpPr>
            <p:cNvPr id="147" name="Line 23"/>
            <p:cNvSpPr>
              <a:spLocks noChangeShapeType="1"/>
            </p:cNvSpPr>
            <p:nvPr/>
          </p:nvSpPr>
          <p:spPr bwMode="auto">
            <a:xfrm flipV="1">
              <a:off x="7823785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148" name="ZoneTexte 15"/>
            <p:cNvSpPr txBox="1">
              <a:spLocks noChangeArrowheads="1"/>
            </p:cNvSpPr>
            <p:nvPr/>
          </p:nvSpPr>
          <p:spPr bwMode="auto">
            <a:xfrm>
              <a:off x="8067736" y="486850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>
                  <a:solidFill>
                    <a:srgbClr val="000066"/>
                  </a:solidFill>
                  <a:latin typeface="+mn-lt"/>
                </a:rPr>
                <a:t>16W</a:t>
              </a:r>
              <a:endParaRPr lang="fr-FR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49" name="Rectangle 61"/>
            <p:cNvSpPr>
              <a:spLocks noChangeArrowheads="1"/>
            </p:cNvSpPr>
            <p:nvPr/>
          </p:nvSpPr>
          <p:spPr bwMode="auto">
            <a:xfrm>
              <a:off x="8063566" y="2371256"/>
              <a:ext cx="647092" cy="24911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50" name="Rectangle 68"/>
            <p:cNvSpPr>
              <a:spLocks noChangeArrowheads="1"/>
            </p:cNvSpPr>
            <p:nvPr/>
          </p:nvSpPr>
          <p:spPr bwMode="auto">
            <a:xfrm>
              <a:off x="8118193" y="2127340"/>
              <a:ext cx="5378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/>
                <a:t>89</a:t>
              </a:r>
              <a:endParaRPr lang="fr-FR" altLang="fr-FR" sz="1800" b="1" dirty="0"/>
            </a:p>
          </p:txBody>
        </p:sp>
        <p:sp>
          <p:nvSpPr>
            <p:cNvPr id="151" name="ZoneTexte 13"/>
            <p:cNvSpPr txBox="1">
              <a:spLocks noChangeArrowheads="1"/>
            </p:cNvSpPr>
            <p:nvPr/>
          </p:nvSpPr>
          <p:spPr bwMode="auto">
            <a:xfrm>
              <a:off x="8108616" y="4184784"/>
              <a:ext cx="5569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fr-FR" altLang="fr-FR" sz="1400" b="1" dirty="0">
                  <a:solidFill>
                    <a:schemeClr val="bg1"/>
                  </a:solidFill>
                  <a:latin typeface="+mn-lt"/>
                </a:rPr>
              </a:br>
              <a:r>
                <a:rPr lang="fr-FR" altLang="fr-FR" sz="1400" b="1" dirty="0" smtClean="0">
                  <a:solidFill>
                    <a:schemeClr val="bg1"/>
                  </a:solidFill>
                  <a:latin typeface="+mn-lt"/>
                </a:rPr>
                <a:t>18</a:t>
              </a:r>
              <a:endParaRPr lang="fr-FR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6" name="Line 25"/>
            <p:cNvSpPr>
              <a:spLocks noChangeShapeType="1"/>
            </p:cNvSpPr>
            <p:nvPr/>
          </p:nvSpPr>
          <p:spPr bwMode="auto">
            <a:xfrm flipV="1">
              <a:off x="8858654" y="4857479"/>
              <a:ext cx="0" cy="4818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latin typeface="Calibri" panose="020F0502020204030204" pitchFamily="34" charset="0"/>
              </a:endParaRPr>
            </a:p>
          </p:txBody>
        </p:sp>
        <p:sp>
          <p:nvSpPr>
            <p:cNvPr id="158" name="ZoneTexte 15"/>
            <p:cNvSpPr txBox="1">
              <a:spLocks noChangeArrowheads="1"/>
            </p:cNvSpPr>
            <p:nvPr/>
          </p:nvSpPr>
          <p:spPr bwMode="auto">
            <a:xfrm>
              <a:off x="7204256" y="5044279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dirty="0" smtClean="0">
                  <a:solidFill>
                    <a:srgbClr val="000066"/>
                  </a:solidFill>
                  <a:latin typeface="+mn-lt"/>
                </a:rPr>
                <a:t>0</a:t>
              </a:r>
              <a:endParaRPr lang="fr-FR" altLang="fr-FR" sz="14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59" name="ZoneTexte 15"/>
            <p:cNvSpPr txBox="1">
              <a:spLocks noChangeArrowheads="1"/>
            </p:cNvSpPr>
            <p:nvPr/>
          </p:nvSpPr>
          <p:spPr bwMode="auto">
            <a:xfrm>
              <a:off x="8202158" y="5044279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dirty="0" smtClean="0">
                  <a:solidFill>
                    <a:srgbClr val="000066"/>
                  </a:solidFill>
                  <a:latin typeface="+mn-lt"/>
                </a:rPr>
                <a:t>0</a:t>
              </a:r>
              <a:endParaRPr lang="fr-FR" altLang="fr-FR" sz="14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0" name="ZoneTexte 15"/>
            <p:cNvSpPr txBox="1">
              <a:spLocks noChangeArrowheads="1"/>
            </p:cNvSpPr>
            <p:nvPr/>
          </p:nvSpPr>
          <p:spPr bwMode="auto">
            <a:xfrm>
              <a:off x="7204256" y="5260303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dirty="0" smtClean="0">
                  <a:solidFill>
                    <a:srgbClr val="000066"/>
                  </a:solidFill>
                  <a:latin typeface="+mn-lt"/>
                </a:rPr>
                <a:t>2</a:t>
              </a:r>
              <a:endParaRPr lang="fr-FR" altLang="fr-FR" sz="14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1" name="ZoneTexte 15"/>
            <p:cNvSpPr txBox="1">
              <a:spLocks noChangeArrowheads="1"/>
            </p:cNvSpPr>
            <p:nvPr/>
          </p:nvSpPr>
          <p:spPr bwMode="auto">
            <a:xfrm>
              <a:off x="8202158" y="5260303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dirty="0" smtClean="0">
                  <a:solidFill>
                    <a:srgbClr val="000066"/>
                  </a:solidFill>
                  <a:latin typeface="+mn-lt"/>
                </a:rPr>
                <a:t>2</a:t>
              </a:r>
              <a:endParaRPr lang="fr-FR" altLang="fr-FR" sz="14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2" name="ZoneTexte 15"/>
            <p:cNvSpPr txBox="1">
              <a:spLocks noChangeArrowheads="1"/>
            </p:cNvSpPr>
            <p:nvPr/>
          </p:nvSpPr>
          <p:spPr bwMode="auto">
            <a:xfrm>
              <a:off x="5292080" y="5044279"/>
              <a:ext cx="199066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buClrTx/>
                <a:buNone/>
              </a:pPr>
              <a:r>
                <a:rPr lang="en-US" altLang="fr-FR" sz="1400" smtClean="0">
                  <a:solidFill>
                    <a:srgbClr val="000066"/>
                  </a:solidFill>
                  <a:latin typeface="Arial"/>
                  <a:ea typeface="+mn-ea"/>
                </a:rPr>
                <a:t>Virologic breakthrough</a:t>
              </a:r>
              <a:endParaRPr lang="en-US" altLang="fr-FR" sz="1400" baseline="30000">
                <a:solidFill>
                  <a:srgbClr val="000066"/>
                </a:solidFill>
                <a:latin typeface="Arial"/>
                <a:ea typeface="+mn-ea"/>
              </a:endParaRPr>
            </a:p>
          </p:txBody>
        </p:sp>
        <p:sp>
          <p:nvSpPr>
            <p:cNvPr id="163" name="ZoneTexte 15"/>
            <p:cNvSpPr txBox="1">
              <a:spLocks noChangeArrowheads="1"/>
            </p:cNvSpPr>
            <p:nvPr/>
          </p:nvSpPr>
          <p:spPr bwMode="auto">
            <a:xfrm>
              <a:off x="5292080" y="5260303"/>
              <a:ext cx="8433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fr-FR" altLang="fr-FR" sz="1400" dirty="0" smtClean="0">
                  <a:solidFill>
                    <a:srgbClr val="000066"/>
                  </a:solidFill>
                  <a:latin typeface="+mn-lt"/>
                </a:rPr>
                <a:t>Relapse</a:t>
              </a:r>
              <a:endParaRPr lang="fr-FR" altLang="fr-FR" sz="1400" baseline="300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4" name="ZoneTexte 15"/>
            <p:cNvSpPr txBox="1">
              <a:spLocks noChangeArrowheads="1"/>
            </p:cNvSpPr>
            <p:nvPr/>
          </p:nvSpPr>
          <p:spPr bwMode="auto">
            <a:xfrm>
              <a:off x="7204256" y="5476327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dirty="0" smtClean="0">
                  <a:solidFill>
                    <a:srgbClr val="000066"/>
                  </a:solidFill>
                  <a:latin typeface="+mn-lt"/>
                </a:rPr>
                <a:t>1</a:t>
              </a:r>
              <a:endParaRPr lang="fr-FR" altLang="fr-FR" sz="14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5" name="ZoneTexte 15"/>
            <p:cNvSpPr txBox="1">
              <a:spLocks noChangeArrowheads="1"/>
            </p:cNvSpPr>
            <p:nvPr/>
          </p:nvSpPr>
          <p:spPr bwMode="auto">
            <a:xfrm>
              <a:off x="8202158" y="5476327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dirty="0" smtClean="0">
                  <a:solidFill>
                    <a:srgbClr val="000066"/>
                  </a:solidFill>
                  <a:latin typeface="+mn-lt"/>
                </a:rPr>
                <a:t>0</a:t>
              </a:r>
              <a:endParaRPr lang="fr-FR" altLang="fr-FR" sz="14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6" name="ZoneTexte 15"/>
            <p:cNvSpPr txBox="1">
              <a:spLocks noChangeArrowheads="1"/>
            </p:cNvSpPr>
            <p:nvPr/>
          </p:nvSpPr>
          <p:spPr bwMode="auto">
            <a:xfrm>
              <a:off x="5292080" y="5476327"/>
              <a:ext cx="7336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400" smtClean="0">
                  <a:solidFill>
                    <a:srgbClr val="000066"/>
                  </a:solidFill>
                  <a:latin typeface="+mn-lt"/>
                </a:rPr>
                <a:t>Death*</a:t>
              </a:r>
              <a:endParaRPr lang="en-US" altLang="fr-FR" sz="1400" baseline="30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7" name="Rectangle 68"/>
            <p:cNvSpPr>
              <a:spLocks noChangeArrowheads="1"/>
            </p:cNvSpPr>
            <p:nvPr/>
          </p:nvSpPr>
          <p:spPr bwMode="auto">
            <a:xfrm>
              <a:off x="7044990" y="2205444"/>
              <a:ext cx="5378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fr-FR" altLang="fr-FR" sz="1400" b="1" dirty="0" smtClean="0"/>
                <a:t>83</a:t>
              </a:r>
              <a:endParaRPr lang="fr-FR" altLang="fr-FR" sz="1800" b="1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755576" y="1825079"/>
            <a:ext cx="344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fr-FR" sz="1400" dirty="0"/>
          </a:p>
        </p:txBody>
      </p:sp>
      <p:sp>
        <p:nvSpPr>
          <p:cNvPr id="157" name="Rectangle 156"/>
          <p:cNvSpPr/>
          <p:nvPr/>
        </p:nvSpPr>
        <p:spPr>
          <a:xfrm>
            <a:off x="3448065" y="1844824"/>
            <a:ext cx="344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fr-FR" sz="1400" dirty="0"/>
          </a:p>
        </p:txBody>
      </p:sp>
      <p:sp>
        <p:nvSpPr>
          <p:cNvPr id="176" name="Rectangle 175"/>
          <p:cNvSpPr/>
          <p:nvPr/>
        </p:nvSpPr>
        <p:spPr>
          <a:xfrm>
            <a:off x="6603962" y="1844824"/>
            <a:ext cx="344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8612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ALLY-3+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DCV + SOF + RBV for HCV genotype 3 with advanced fibrosis or cirrhosis</a:t>
            </a:r>
            <a:endParaRPr lang="fr-FR" sz="2800" dirty="0"/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ALLY-3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+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144527" y="6585874"/>
            <a:ext cx="397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Leroy V.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28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3528" y="1295400"/>
            <a:ext cx="8424935" cy="367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of patients experiencing relapse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 bwMode="auto">
          <a:xfrm>
            <a:off x="251520" y="5257180"/>
            <a:ext cx="8351838" cy="47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66700" lvl="1" indent="-266700"/>
            <a:r>
              <a:rPr lang="en-US" kern="0" smtClean="0"/>
              <a:t>All patients had cirrhosis</a:t>
            </a:r>
            <a:endParaRPr lang="en-US" kern="0"/>
          </a:p>
        </p:txBody>
      </p:sp>
      <p:graphicFrame>
        <p:nvGraphicFramePr>
          <p:cNvPr id="1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18531770"/>
              </p:ext>
            </p:extLst>
          </p:nvPr>
        </p:nvGraphicFramePr>
        <p:xfrm>
          <a:off x="251520" y="1939651"/>
          <a:ext cx="8640959" cy="3073526"/>
        </p:xfrm>
        <a:graphic>
          <a:graphicData uri="http://schemas.openxmlformats.org/drawingml/2006/table">
            <a:tbl>
              <a:tblPr/>
              <a:tblGrid>
                <a:gridCol w="1027140"/>
                <a:gridCol w="1061092"/>
                <a:gridCol w="1656184"/>
                <a:gridCol w="936104"/>
                <a:gridCol w="1296144"/>
                <a:gridCol w="936104"/>
                <a:gridCol w="864096"/>
                <a:gridCol w="864095"/>
              </a:tblGrid>
              <a:tr h="802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 / Sex</a:t>
                      </a:r>
                      <a:endParaRPr kumimoji="0" lang="en-GB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</a:t>
                      </a:r>
                      <a:b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group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</a:t>
                      </a:r>
                      <a:b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</a:t>
                      </a:r>
                      <a:b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</a:t>
                      </a:r>
                      <a:b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(log</a:t>
                      </a:r>
                      <a:r>
                        <a:rPr kumimoji="0" lang="en-GB" sz="15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UI/ml)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Fibroscan</a:t>
                      </a: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</a:t>
                      </a:r>
                      <a:r>
                        <a:rPr kumimoji="0" lang="en-GB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kPa</a:t>
                      </a: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Albumin</a:t>
                      </a:r>
                      <a:b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(g/l)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Platelets</a:t>
                      </a:r>
                      <a:b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</a:t>
                      </a:r>
                      <a:r>
                        <a:rPr kumimoji="0" lang="en-GB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</a:t>
                      </a: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</a:t>
                      </a:r>
                      <a:r>
                        <a:rPr kumimoji="0" lang="en-GB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67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 / Male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CC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7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 / 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IFN-based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(breakthrough)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67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 / 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(relapse)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(biopsy)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7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 / 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(relapse)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75225140"/>
              </p:ext>
            </p:extLst>
          </p:nvPr>
        </p:nvGraphicFramePr>
        <p:xfrm>
          <a:off x="179512" y="1556792"/>
          <a:ext cx="8784976" cy="4904160"/>
        </p:xfrm>
        <a:graphic>
          <a:graphicData uri="http://schemas.openxmlformats.org/drawingml/2006/table">
            <a:tbl>
              <a:tblPr/>
              <a:tblGrid>
                <a:gridCol w="4577168"/>
                <a:gridCol w="2082257"/>
                <a:gridCol w="2125551"/>
              </a:tblGrid>
              <a:tr h="423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16W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29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(all unrelated)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(unrelated)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549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≥ 10%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Dyspnea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(33%)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(25%)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(29%)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(21%)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(27%)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(27%)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(19%)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(19%)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9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RBV dose reduction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983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Hemogloblin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9.0 g/dl or decrease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4.5 g/dl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2.5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 &lt; 50 x 10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or ALT &gt; 5 x ULN /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&gt; 1.9 x ULN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3486536" y="1295400"/>
            <a:ext cx="2132828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ALLY-3+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DCV + SOF + RBV for HCV genotype 3 with advanced fibrosis or cirrhosis</a:t>
            </a:r>
            <a:endParaRPr lang="fr-FR" sz="2800" dirty="0"/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ALLY-3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+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144527" y="6585874"/>
            <a:ext cx="397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Leroy V.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28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2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ALLY-3+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DCV + SOF + RBV for HCV genotype 3 with advanced fibrosis or cirrhosis</a:t>
            </a:r>
            <a:endParaRPr lang="fr-FR" sz="2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1268760"/>
            <a:ext cx="8820472" cy="5040560"/>
          </a:xfrm>
        </p:spPr>
        <p:txBody>
          <a:bodyPr/>
          <a:lstStyle/>
          <a:p>
            <a:r>
              <a:rPr lang="fr-FR" sz="2800" dirty="0" err="1" smtClean="0"/>
              <a:t>Summary</a:t>
            </a:r>
            <a:endParaRPr lang="fr-FR" sz="2800" dirty="0"/>
          </a:p>
          <a:p>
            <a:pPr marL="644525" lvl="1">
              <a:lnSpc>
                <a:spcPts val="2500"/>
              </a:lnSpc>
            </a:pPr>
            <a:r>
              <a:rPr lang="en-US" sz="2000" dirty="0"/>
              <a:t>Overall, </a:t>
            </a:r>
            <a:r>
              <a:rPr lang="en-US" sz="2000" dirty="0" smtClean="0"/>
              <a:t>90% </a:t>
            </a: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was achieved in HCV </a:t>
            </a:r>
            <a:r>
              <a:rPr lang="en-US" sz="2000" dirty="0" smtClean="0"/>
              <a:t>genotype 3-</a:t>
            </a:r>
            <a:r>
              <a:rPr lang="en-US" sz="2000" dirty="0"/>
              <a:t>infected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patients with </a:t>
            </a:r>
            <a:r>
              <a:rPr lang="en-US" sz="2000" dirty="0"/>
              <a:t>advanced fibrosis or compensated cirrhosis treated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with DCV </a:t>
            </a:r>
            <a:r>
              <a:rPr lang="en-US" sz="2000" dirty="0"/>
              <a:t>+ SOF + </a:t>
            </a:r>
            <a:r>
              <a:rPr lang="en-US" sz="2000" dirty="0" smtClean="0"/>
              <a:t>RBV</a:t>
            </a:r>
          </a:p>
          <a:p>
            <a:pPr marL="644525" lvl="2" indent="-285750">
              <a:lnSpc>
                <a:spcPts val="2500"/>
              </a:lnSpc>
            </a:pPr>
            <a:r>
              <a:rPr lang="en-US" sz="1800" dirty="0"/>
              <a:t>SVR</a:t>
            </a:r>
            <a:r>
              <a:rPr lang="en-US" sz="1800" baseline="-25000" dirty="0"/>
              <a:t>12</a:t>
            </a:r>
            <a:r>
              <a:rPr lang="en-US" sz="1800" dirty="0"/>
              <a:t> was comparable for the 12-week (</a:t>
            </a:r>
            <a:r>
              <a:rPr lang="en-US" sz="1800" dirty="0" smtClean="0"/>
              <a:t>88%) </a:t>
            </a:r>
            <a:r>
              <a:rPr lang="en-US" sz="1800" dirty="0"/>
              <a:t>and 16-week (</a:t>
            </a:r>
            <a:r>
              <a:rPr lang="en-US" sz="1800" dirty="0" smtClean="0"/>
              <a:t>92%) </a:t>
            </a:r>
            <a:r>
              <a:rPr lang="en-US" sz="1800" dirty="0"/>
              <a:t>groups</a:t>
            </a:r>
          </a:p>
          <a:p>
            <a:pPr marL="644525" lvl="2" indent="-285750">
              <a:lnSpc>
                <a:spcPts val="2500"/>
              </a:lnSpc>
            </a:pPr>
            <a:r>
              <a:rPr lang="en-US" sz="1800" dirty="0"/>
              <a:t>No on-treatment </a:t>
            </a:r>
            <a:r>
              <a:rPr lang="en-US" sz="1800" dirty="0" err="1"/>
              <a:t>virologic</a:t>
            </a:r>
            <a:r>
              <a:rPr lang="en-US" sz="1800" dirty="0"/>
              <a:t> failures; two relapses in each treatment </a:t>
            </a:r>
            <a:r>
              <a:rPr lang="en-US" sz="1800" dirty="0" smtClean="0"/>
              <a:t>arm</a:t>
            </a:r>
          </a:p>
          <a:p>
            <a:pPr marL="644525" lvl="1">
              <a:lnSpc>
                <a:spcPts val="2500"/>
              </a:lnSpc>
            </a:pPr>
            <a:r>
              <a:rPr lang="en-US" sz="2000" dirty="0" smtClean="0"/>
              <a:t>100% </a:t>
            </a: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among patients with advanced fibrosis</a:t>
            </a:r>
          </a:p>
          <a:p>
            <a:pPr marL="644525" lvl="1">
              <a:lnSpc>
                <a:spcPts val="2500"/>
              </a:lnSpc>
            </a:pPr>
            <a:r>
              <a:rPr lang="en-US" sz="2000" dirty="0" smtClean="0"/>
              <a:t>86% </a:t>
            </a: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among patients with cirrhosis (mostly treatment experienced)</a:t>
            </a:r>
          </a:p>
          <a:p>
            <a:pPr marL="644525" lvl="1">
              <a:lnSpc>
                <a:spcPts val="2500"/>
              </a:lnSpc>
            </a:pPr>
            <a:r>
              <a:rPr lang="en-US" sz="2000" dirty="0"/>
              <a:t>Treatment was safe and well tolerated; no patient discontinued for </a:t>
            </a:r>
            <a:r>
              <a:rPr lang="en-US" sz="2000" dirty="0" smtClean="0"/>
              <a:t>adverse event</a:t>
            </a:r>
            <a:endParaRPr lang="en-US" sz="2000" dirty="0"/>
          </a:p>
          <a:p>
            <a:pPr marL="644525" lvl="1">
              <a:lnSpc>
                <a:spcPts val="2500"/>
              </a:lnSpc>
            </a:pPr>
            <a:r>
              <a:rPr lang="en-US" sz="2000" dirty="0"/>
              <a:t>DCV + SOF + RBV for 12 or 16 weeks is a highly efficacious therapy for genotype 3-infected patients with advanced fibrosis or compensated </a:t>
            </a:r>
            <a:r>
              <a:rPr lang="en-US" sz="2000" dirty="0" smtClean="0"/>
              <a:t>cirrhosis</a:t>
            </a:r>
            <a:endParaRPr lang="en-US" sz="1800" dirty="0" smtClean="0"/>
          </a:p>
          <a:p>
            <a:pPr marL="1046163" lvl="2" indent="-173038">
              <a:lnSpc>
                <a:spcPts val="2500"/>
              </a:lnSpc>
            </a:pPr>
            <a:endParaRPr lang="en-US" sz="1800" dirty="0"/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ALLY-3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+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144527" y="6585874"/>
            <a:ext cx="397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Leroy V.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28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6970472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2447</TotalTime>
  <Words>818</Words>
  <Application>Microsoft Office PowerPoint</Application>
  <PresentationFormat>Affichage à l'écran (4:3)</PresentationFormat>
  <Paragraphs>255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ALLY-3+ study: DCV + SOF + RBV for HCV genotype 3 with advanced fibrosis or cirrhosis</vt:lpstr>
      <vt:lpstr>ALLY-3+ study: DCV + SOF + RBV for HCV genotype 3 with advanced fibrosis or cirrhosis</vt:lpstr>
      <vt:lpstr>ALLY-3+ study: DCV + SOF + RBV for HCV genotype 3 with advanced fibrosis or cirrhosis</vt:lpstr>
      <vt:lpstr>ALLY-3+ study: DCV + SOF + RBV for HCV genotype 3 with advanced fibrosis or cirrhosis</vt:lpstr>
      <vt:lpstr>ALLY-3+ study: DCV + SOF + RBV for HCV genotype 3 with advanced fibrosis or cirrhosis</vt:lpstr>
      <vt:lpstr>ALLY-3+ study: DCV + SOF + RBV for HCV genotype 3 with advanced fibrosis or cirrhosis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125</cp:revision>
  <dcterms:created xsi:type="dcterms:W3CDTF">2010-10-19T10:42:50Z</dcterms:created>
  <dcterms:modified xsi:type="dcterms:W3CDTF">2016-02-01T08:39:37Z</dcterms:modified>
</cp:coreProperties>
</file>