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304" r:id="rId4"/>
    <p:sldId id="305" r:id="rId5"/>
    <p:sldId id="297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0070C0"/>
    <a:srgbClr val="C00000"/>
    <a:srgbClr val="D35B1F"/>
    <a:srgbClr val="FF3F3F"/>
    <a:srgbClr val="FFFFFF"/>
    <a:srgbClr val="DDDDDD"/>
    <a:srgbClr val="A38904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480" autoAdjust="0"/>
    <p:restoredTop sz="98179" autoAdjust="0"/>
  </p:normalViewPr>
  <p:slideViewPr>
    <p:cSldViewPr>
      <p:cViewPr>
        <p:scale>
          <a:sx n="50" d="100"/>
          <a:sy n="50" d="100"/>
        </p:scale>
        <p:origin x="2394" y="468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595A-47B4-96C3-8E97CB7F724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95A-47B4-96C3-8E97CB7F7245}"/>
              </c:ext>
            </c:extLst>
          </c:dPt>
          <c:cat>
            <c:strRef>
              <c:f>Feuil1!$A$2:$A$3</c:f>
              <c:strCache>
                <c:ptCount val="2"/>
                <c:pt idx="0">
                  <c:v>SOF/VEL 12W</c:v>
                </c:pt>
                <c:pt idx="1">
                  <c:v>SOF/VEL + RBV 12W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91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5A-47B4-96C3-8E97CB7F7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182784"/>
        <c:axId val="262184320"/>
      </c:barChart>
      <c:catAx>
        <c:axId val="26218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333399"/>
                </a:solidFill>
              </a:defRPr>
            </a:pPr>
            <a:endParaRPr lang="fr-FR"/>
          </a:p>
        </c:txPr>
        <c:crossAx val="262184320"/>
        <c:crosses val="autoZero"/>
        <c:auto val="1"/>
        <c:lblAlgn val="ctr"/>
        <c:lblOffset val="100"/>
        <c:noMultiLvlLbl val="0"/>
      </c:catAx>
      <c:valAx>
        <c:axId val="26218432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26218278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0067-4FE3-9952-A081F3D231D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067-4FE3-9952-A081F3D231DE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0067-4FE3-9952-A081F3D231DE}"/>
              </c:ext>
            </c:extLst>
          </c:dPt>
          <c:dPt>
            <c:idx val="3"/>
            <c:invertIfNegative val="0"/>
            <c:bubble3D val="0"/>
            <c:spPr>
              <a:solidFill>
                <a:srgbClr val="E78A5C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7-0067-4FE3-9952-A081F3D231DE}"/>
              </c:ext>
            </c:extLst>
          </c:dPt>
          <c:cat>
            <c:strRef>
              <c:f>Feuil1!$A$2:$A$5</c:f>
              <c:strCache>
                <c:ptCount val="4"/>
                <c:pt idx="0">
                  <c:v>SOF/VEL 12W</c:v>
                </c:pt>
                <c:pt idx="1">
                  <c:v>SOF/VEL + RBV 12W</c:v>
                </c:pt>
                <c:pt idx="2">
                  <c:v>SOF/VEL 12W</c:v>
                </c:pt>
                <c:pt idx="3">
                  <c:v>SOF/VEL + RBV 12W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89</c:v>
                </c:pt>
                <c:pt idx="1">
                  <c:v>96</c:v>
                </c:pt>
                <c:pt idx="2">
                  <c:v>96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67-4FE3-9952-A081F3D23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765952"/>
        <c:axId val="234762240"/>
      </c:barChart>
      <c:catAx>
        <c:axId val="26076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600" b="1">
                <a:solidFill>
                  <a:srgbClr val="333399"/>
                </a:solidFill>
              </a:defRPr>
            </a:pPr>
            <a:endParaRPr lang="fr-FR"/>
          </a:p>
        </c:txPr>
        <c:crossAx val="234762240"/>
        <c:crosses val="autoZero"/>
        <c:auto val="1"/>
        <c:lblAlgn val="ctr"/>
        <c:lblOffset val="100"/>
        <c:noMultiLvlLbl val="0"/>
      </c:catAx>
      <c:valAx>
        <c:axId val="23476224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333399"/>
                </a:solidFill>
                <a:latin typeface="+mn-lt"/>
              </a:defRPr>
            </a:pPr>
            <a:endParaRPr lang="fr-FR"/>
          </a:p>
        </c:txPr>
        <c:crossAx val="26076595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DC32EB3-5EA6-4949-B619-0698DB5CCD6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835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AA7C19B-450A-496B-B3C5-BC8282348C8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303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07505" y="1997991"/>
            <a:ext cx="3456391" cy="282630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HCV genotype 3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Treatment-naïve or treatment-experienced (including NS3/4 </a:t>
            </a:r>
            <a:br>
              <a:rPr lang="en-US" sz="1600" b="1" dirty="0">
                <a:latin typeface="Calibri" pitchFamily="34" charset="0"/>
              </a:rPr>
            </a:br>
            <a:r>
              <a:rPr lang="en-US" sz="1600" b="1" dirty="0">
                <a:latin typeface="Calibri" pitchFamily="34" charset="0"/>
              </a:rPr>
              <a:t>or NS5B inhibitors)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Compensated cirrhosis (defined by biopsy or </a:t>
            </a:r>
            <a:r>
              <a:rPr lang="en-US" sz="1600" b="1" dirty="0" err="1">
                <a:latin typeface="Calibri" pitchFamily="34" charset="0"/>
              </a:rPr>
              <a:t>Fibroscan</a:t>
            </a:r>
            <a:r>
              <a:rPr lang="en-US" sz="1600" b="1" dirty="0">
                <a:latin typeface="Calibri" pitchFamily="34" charset="0"/>
              </a:rPr>
              <a:t> &gt; 12.5 kPa or the combination of </a:t>
            </a:r>
            <a:r>
              <a:rPr lang="en-US" sz="1600" b="1" dirty="0" err="1">
                <a:latin typeface="Calibri" pitchFamily="34" charset="0"/>
              </a:rPr>
              <a:t>Fibrotest</a:t>
            </a:r>
            <a:r>
              <a:rPr lang="en-US" sz="1600" b="1" dirty="0">
                <a:latin typeface="Calibri" pitchFamily="34" charset="0"/>
              </a:rPr>
              <a:t> &gt; 0.75 AND APRI &gt; 2)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Patients with HIV </a:t>
            </a:r>
            <a:br>
              <a:rPr lang="en-US" sz="1600" b="1" dirty="0">
                <a:latin typeface="Calibri" pitchFamily="34" charset="0"/>
              </a:rPr>
            </a:br>
            <a:r>
              <a:rPr lang="en-US" sz="1600" b="1" dirty="0">
                <a:latin typeface="Calibri" pitchFamily="34" charset="0"/>
              </a:rPr>
              <a:t>co-infection eligible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SOF/VEL ± RBV in genotype 3 with compensated cirrhosis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340768"/>
            <a:ext cx="8351838" cy="505828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7192218" y="2277136"/>
            <a:ext cx="0" cy="72910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904880" y="170080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236456" y="3012032"/>
            <a:ext cx="144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22005" y="3140968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18158"/>
              </p:ext>
            </p:extLst>
          </p:nvPr>
        </p:nvGraphicFramePr>
        <p:xfrm>
          <a:off x="5004048" y="2661284"/>
          <a:ext cx="2160240" cy="631625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64180" y="4918174"/>
            <a:ext cx="4607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2000">
                <a:latin typeface="+mn-lt"/>
              </a:rPr>
              <a:t>SOF/VEL: 400/100 mg 1 tablet QD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2000">
                <a:latin typeface="+mn-lt"/>
              </a:rPr>
              <a:t>Patients enrolled in 29 sites in Spain</a:t>
            </a: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Esteban R. Gastroenterology. 2018;155:1120-7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9" name="Line 63"/>
          <p:cNvSpPr>
            <a:spLocks noChangeShapeType="1"/>
          </p:cNvSpPr>
          <p:nvPr/>
        </p:nvSpPr>
        <p:spPr bwMode="auto">
          <a:xfrm>
            <a:off x="7236456" y="3707740"/>
            <a:ext cx="144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52262"/>
              </p:ext>
            </p:extLst>
          </p:nvPr>
        </p:nvGraphicFramePr>
        <p:xfrm>
          <a:off x="5004048" y="3356992"/>
          <a:ext cx="2160240" cy="631625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Espace réservé du contenu 26"/>
          <p:cNvSpPr txBox="1">
            <a:spLocks/>
          </p:cNvSpPr>
          <p:nvPr/>
        </p:nvSpPr>
        <p:spPr bwMode="auto">
          <a:xfrm>
            <a:off x="395536" y="5597952"/>
            <a:ext cx="5184576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dirty="0"/>
              <a:t>Primary endpoint</a:t>
            </a:r>
          </a:p>
          <a:p>
            <a:pPr lvl="1"/>
            <a:r>
              <a:rPr lang="mr-IN" sz="2000" dirty="0"/>
              <a:t>SVR</a:t>
            </a:r>
            <a:r>
              <a:rPr lang="mr-IN" sz="2000" baseline="-25000" dirty="0"/>
              <a:t>12</a:t>
            </a:r>
            <a:r>
              <a:rPr lang="mr-IN" sz="2000" dirty="0"/>
              <a:t> (HCV &lt; 15 IU/m</a:t>
            </a:r>
            <a:r>
              <a:rPr lang="fr-FR" sz="2000" dirty="0"/>
              <a:t>L</a:t>
            </a:r>
            <a:r>
              <a:rPr lang="mr-IN" sz="2000" dirty="0"/>
              <a:t>)</a:t>
            </a:r>
          </a:p>
          <a:p>
            <a:pPr lvl="1"/>
            <a:endParaRPr lang="en-US" sz="2200" dirty="0"/>
          </a:p>
          <a:p>
            <a:endParaRPr lang="en-US" sz="2800" dirty="0"/>
          </a:p>
        </p:txBody>
      </p:sp>
      <p:sp>
        <p:nvSpPr>
          <p:cNvPr id="21" name="Line 63"/>
          <p:cNvSpPr>
            <a:spLocks noChangeShapeType="1"/>
          </p:cNvSpPr>
          <p:nvPr/>
        </p:nvSpPr>
        <p:spPr bwMode="auto">
          <a:xfrm>
            <a:off x="3563887" y="3392879"/>
            <a:ext cx="935996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22" name="AutoShape 60"/>
          <p:cNvCxnSpPr>
            <a:cxnSpLocks noChangeShapeType="1"/>
          </p:cNvCxnSpPr>
          <p:nvPr/>
        </p:nvCxnSpPr>
        <p:spPr bwMode="auto">
          <a:xfrm rot="10800000" flipH="1" flipV="1">
            <a:off x="5004048" y="2996952"/>
            <a:ext cx="1587" cy="719995"/>
          </a:xfrm>
          <a:prstGeom prst="bentConnector3">
            <a:avLst>
              <a:gd name="adj1" fmla="val -31949149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4139952" y="265839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101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211960" y="371703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103</a:t>
            </a:r>
          </a:p>
        </p:txBody>
      </p:sp>
      <p:cxnSp>
        <p:nvCxnSpPr>
          <p:cNvPr id="27" name="Connecteur droit 66"/>
          <p:cNvCxnSpPr>
            <a:cxnSpLocks noChangeShapeType="1"/>
          </p:cNvCxnSpPr>
          <p:nvPr/>
        </p:nvCxnSpPr>
        <p:spPr bwMode="auto">
          <a:xfrm flipH="1">
            <a:off x="3923928" y="2204864"/>
            <a:ext cx="4060" cy="68366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0" name="Oval 170"/>
          <p:cNvSpPr>
            <a:spLocks noChangeArrowheads="1"/>
          </p:cNvSpPr>
          <p:nvPr/>
        </p:nvSpPr>
        <p:spPr bwMode="auto">
          <a:xfrm>
            <a:off x="3167856" y="1268760"/>
            <a:ext cx="1548160" cy="93610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r>
              <a:rPr lang="en-US" sz="1400" b="1" dirty="0">
                <a:latin typeface="Calibri" pitchFamily="34" charset="0"/>
              </a:rPr>
              <a:t> *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1:1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Open label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7984" y="4149080"/>
            <a:ext cx="3711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1600" dirty="0">
                <a:latin typeface="+mn-lt"/>
              </a:rPr>
              <a:t>* Stratification by treatment experience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2" y="6525387"/>
            <a:ext cx="2157036" cy="359997"/>
            <a:chOff x="2" y="6525387"/>
            <a:chExt cx="1979711" cy="359997"/>
          </a:xfrm>
        </p:grpSpPr>
        <p:sp>
          <p:nvSpPr>
            <p:cNvPr id="35" name="AutoShape 162"/>
            <p:cNvSpPr>
              <a:spLocks noChangeArrowheads="1"/>
            </p:cNvSpPr>
            <p:nvPr/>
          </p:nvSpPr>
          <p:spPr bwMode="auto">
            <a:xfrm>
              <a:off x="2" y="6525387"/>
              <a:ext cx="1979710" cy="35999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6" name="ZoneTexte 23"/>
            <p:cNvSpPr txBox="1">
              <a:spLocks noChangeArrowheads="1"/>
            </p:cNvSpPr>
            <p:nvPr/>
          </p:nvSpPr>
          <p:spPr bwMode="auto">
            <a:xfrm>
              <a:off x="995" y="6558819"/>
              <a:ext cx="19787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</a:t>
              </a:r>
              <a:r>
                <a:rPr lang="en-US" sz="1200" b="1" i="1" u="sng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+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 RBV G3 cirrhosis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SOF/VEL ± RBV in genotype 3 with compensated cirrhosis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619879"/>
              </p:ext>
            </p:extLst>
          </p:nvPr>
        </p:nvGraphicFramePr>
        <p:xfrm>
          <a:off x="468313" y="1655951"/>
          <a:ext cx="8352126" cy="4410167"/>
        </p:xfrm>
        <a:graphic>
          <a:graphicData uri="http://schemas.openxmlformats.org/drawingml/2006/table">
            <a:tbl>
              <a:tblPr/>
              <a:tblGrid>
                <a:gridCol w="4035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8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8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7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RBV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103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 (range)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 (31-70)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 (31-85)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Male, N (%)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 (74)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 (85)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Race: White, N (%)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 (83)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 (92)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(range)</a:t>
                      </a:r>
                      <a:endParaRPr kumimoji="0" lang="en-GB" sz="16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(18-40)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(18-47)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co-infection, N (%)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(16)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(14)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 (range)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 (4-7.5)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(4.8-7.5)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N (%)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(27)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(27)</a:t>
                      </a:r>
                    </a:p>
                  </a:txBody>
                  <a:tcPr marL="95771" marR="9577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Esteban R. Gastroenterology. 2018;155:1120-7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2" name="ZoneTexte 23">
            <a:extLst>
              <a:ext uri="{FF2B5EF4-FFF2-40B4-BE49-F238E27FC236}">
                <a16:creationId xmlns:a16="http://schemas.microsoft.com/office/drawing/2014/main" id="{FEDB8102-255F-4175-ABCE-C81CAA2AF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" y="6558819"/>
            <a:ext cx="21559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SOF/VEL </a:t>
            </a:r>
            <a:r>
              <a:rPr lang="en-US" sz="1200" b="1" i="1" u="sng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+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 RBV G3 cirrhosis</a:t>
            </a:r>
          </a:p>
        </p:txBody>
      </p:sp>
      <p:grpSp>
        <p:nvGrpSpPr>
          <p:cNvPr id="13" name="Grouper 2">
            <a:extLst>
              <a:ext uri="{FF2B5EF4-FFF2-40B4-BE49-F238E27FC236}">
                <a16:creationId xmlns:a16="http://schemas.microsoft.com/office/drawing/2014/main" id="{810EE890-8A20-4AFE-AE80-ED2701F737AD}"/>
              </a:ext>
            </a:extLst>
          </p:cNvPr>
          <p:cNvGrpSpPr/>
          <p:nvPr/>
        </p:nvGrpSpPr>
        <p:grpSpPr>
          <a:xfrm>
            <a:off x="2" y="6525387"/>
            <a:ext cx="2157036" cy="359997"/>
            <a:chOff x="2" y="6525387"/>
            <a:chExt cx="1979711" cy="359997"/>
          </a:xfrm>
        </p:grpSpPr>
        <p:sp>
          <p:nvSpPr>
            <p:cNvPr id="14" name="AutoShape 162">
              <a:extLst>
                <a:ext uri="{FF2B5EF4-FFF2-40B4-BE49-F238E27FC236}">
                  <a16:creationId xmlns:a16="http://schemas.microsoft.com/office/drawing/2014/main" id="{BB4F9A75-AEB3-4F80-969C-295ECCD09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6525387"/>
              <a:ext cx="1979710" cy="35999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>
              <a:extLst>
                <a:ext uri="{FF2B5EF4-FFF2-40B4-BE49-F238E27FC236}">
                  <a16:creationId xmlns:a16="http://schemas.microsoft.com/office/drawing/2014/main" id="{CA5A0A31-2BD4-4802-9EC0-A6121659E9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" y="6558819"/>
              <a:ext cx="19787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</a:t>
              </a:r>
              <a:r>
                <a:rPr lang="en-US" sz="1200" b="1" i="1" u="sng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+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 RBV G3 cirrhosis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504" y="1295400"/>
            <a:ext cx="892899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Primary Endpoint (SVR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)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26172" y="5800908"/>
            <a:ext cx="8927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NS5A RAS: 19% in SOF/VEL (SVR</a:t>
            </a:r>
            <a:r>
              <a:rPr lang="en-US" sz="1600" baseline="-25000" dirty="0"/>
              <a:t>12</a:t>
            </a:r>
            <a:r>
              <a:rPr lang="en-US" sz="1600" dirty="0"/>
              <a:t>: 84%), 22% in SOF/VEL + RBV (SVR</a:t>
            </a:r>
            <a:r>
              <a:rPr lang="en-US" sz="1600" baseline="-25000" dirty="0"/>
              <a:t>12</a:t>
            </a:r>
            <a:r>
              <a:rPr lang="en-US" sz="1600" dirty="0"/>
              <a:t>: 96%)</a:t>
            </a:r>
          </a:p>
          <a:p>
            <a:r>
              <a:rPr lang="en-US" sz="1600" dirty="0"/>
              <a:t>Patients with Y93H: N = 4 in SOF/VEL (SVR</a:t>
            </a:r>
            <a:r>
              <a:rPr lang="en-US" sz="1600" baseline="-25000" dirty="0"/>
              <a:t>12</a:t>
            </a:r>
            <a:r>
              <a:rPr lang="en-US" sz="1600" dirty="0"/>
              <a:t>: 50%), N = 9 in SOF/VEL + RBV (SVR</a:t>
            </a:r>
            <a:r>
              <a:rPr lang="en-US" sz="1600" baseline="-25000" dirty="0"/>
              <a:t>12</a:t>
            </a:r>
            <a:r>
              <a:rPr lang="en-US" sz="1600" dirty="0"/>
              <a:t>: 88.9%)</a:t>
            </a: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Esteban R. Gastroenterology. 2018;155:1120-7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SOF/VEL ± RBV in genotype 3 with compensated cirrhosis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639488"/>
              </p:ext>
            </p:extLst>
          </p:nvPr>
        </p:nvGraphicFramePr>
        <p:xfrm>
          <a:off x="179512" y="4725144"/>
          <a:ext cx="6696744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Non-responder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Lost to follow-up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( 1 for AE)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23">
            <a:extLst>
              <a:ext uri="{FF2B5EF4-FFF2-40B4-BE49-F238E27FC236}">
                <a16:creationId xmlns:a16="http://schemas.microsoft.com/office/drawing/2014/main" id="{74CA319A-5A71-4860-BF17-69C36E9C9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" y="6558819"/>
            <a:ext cx="21559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SOF/VEL </a:t>
            </a:r>
            <a:r>
              <a:rPr lang="en-US" sz="1200" b="1" i="1" u="sng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+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 RBV G3 cirrhosis</a:t>
            </a:r>
          </a:p>
        </p:txBody>
      </p:sp>
      <p:grpSp>
        <p:nvGrpSpPr>
          <p:cNvPr id="20" name="Grouper 2">
            <a:extLst>
              <a:ext uri="{FF2B5EF4-FFF2-40B4-BE49-F238E27FC236}">
                <a16:creationId xmlns:a16="http://schemas.microsoft.com/office/drawing/2014/main" id="{2B9E29BC-5F85-442E-9321-EBCEC34D50EC}"/>
              </a:ext>
            </a:extLst>
          </p:cNvPr>
          <p:cNvGrpSpPr/>
          <p:nvPr/>
        </p:nvGrpSpPr>
        <p:grpSpPr>
          <a:xfrm>
            <a:off x="2" y="6525387"/>
            <a:ext cx="2157036" cy="359997"/>
            <a:chOff x="2" y="6525387"/>
            <a:chExt cx="1979711" cy="359997"/>
          </a:xfrm>
        </p:grpSpPr>
        <p:sp>
          <p:nvSpPr>
            <p:cNvPr id="22" name="AutoShape 162">
              <a:extLst>
                <a:ext uri="{FF2B5EF4-FFF2-40B4-BE49-F238E27FC236}">
                  <a16:creationId xmlns:a16="http://schemas.microsoft.com/office/drawing/2014/main" id="{1F07CDF1-40C1-4ED9-A0AF-16D13154F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6525387"/>
              <a:ext cx="1979710" cy="35999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23" name="ZoneTexte 23">
              <a:extLst>
                <a:ext uri="{FF2B5EF4-FFF2-40B4-BE49-F238E27FC236}">
                  <a16:creationId xmlns:a16="http://schemas.microsoft.com/office/drawing/2014/main" id="{7341B49D-E978-4673-9BA0-4CC7E8272D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" y="6558819"/>
              <a:ext cx="19787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</a:t>
              </a:r>
              <a:r>
                <a:rPr lang="en-US" sz="1200" b="1" i="1" u="sng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+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 RBV G3 cirrhosis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E51B00C9-AACD-4BBC-BB00-235DE64DFBD1}"/>
              </a:ext>
            </a:extLst>
          </p:cNvPr>
          <p:cNvGrpSpPr/>
          <p:nvPr/>
        </p:nvGrpSpPr>
        <p:grpSpPr>
          <a:xfrm>
            <a:off x="1524000" y="1450378"/>
            <a:ext cx="6096000" cy="3274766"/>
            <a:chOff x="1524000" y="1450378"/>
            <a:chExt cx="6096000" cy="3274766"/>
          </a:xfrm>
        </p:grpSpPr>
        <p:graphicFrame>
          <p:nvGraphicFramePr>
            <p:cNvPr id="19" name="Graphique 18"/>
            <p:cNvGraphicFramePr/>
            <p:nvPr>
              <p:extLst>
                <p:ext uri="{D42A27DB-BD31-4B8C-83A1-F6EECF244321}">
                  <p14:modId xmlns:p14="http://schemas.microsoft.com/office/powerpoint/2010/main" val="3664327676"/>
                </p:ext>
              </p:extLst>
            </p:nvPr>
          </p:nvGraphicFramePr>
          <p:xfrm>
            <a:off x="1524000" y="1740878"/>
            <a:ext cx="6096000" cy="29842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" name="ZoneTexte 3"/>
            <p:cNvSpPr txBox="1"/>
            <p:nvPr/>
          </p:nvSpPr>
          <p:spPr>
            <a:xfrm>
              <a:off x="3219493" y="3911653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101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871915" y="3911653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103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207276" y="177281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91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868144" y="1628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558290" y="1450378"/>
              <a:ext cx="3899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35B3A14-96B9-4AD3-8307-62A8B5BAC262}"/>
                </a:ext>
              </a:extLst>
            </p:cNvPr>
            <p:cNvSpPr txBox="1"/>
            <p:nvPr/>
          </p:nvSpPr>
          <p:spPr>
            <a:xfrm>
              <a:off x="2313050" y="3879485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N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906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1697" y="1273547"/>
            <a:ext cx="892899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Primary Endpoint (SVR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) by prior treatment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Esteban R. Gastroenterology. 2018;155:1120-7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943187"/>
              </p:ext>
            </p:extLst>
          </p:nvPr>
        </p:nvGraphicFramePr>
        <p:xfrm>
          <a:off x="73645" y="5470187"/>
          <a:ext cx="8270235" cy="98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36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6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Non-responder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6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Lost to follow-up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SOF/VEL ± RBV in genotype 3 with compensated cirrhosis</a:t>
            </a:r>
          </a:p>
        </p:txBody>
      </p:sp>
      <p:sp>
        <p:nvSpPr>
          <p:cNvPr id="29" name="ZoneTexte 23">
            <a:extLst>
              <a:ext uri="{FF2B5EF4-FFF2-40B4-BE49-F238E27FC236}">
                <a16:creationId xmlns:a16="http://schemas.microsoft.com/office/drawing/2014/main" id="{AFB618A3-1304-4395-BE1E-7FB337110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" y="6558819"/>
            <a:ext cx="21559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SOF/VEL </a:t>
            </a:r>
            <a:r>
              <a:rPr lang="en-US" sz="1200" b="1" i="1" u="sng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+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 RBV G3 cirrhosis</a:t>
            </a:r>
          </a:p>
        </p:txBody>
      </p:sp>
      <p:grpSp>
        <p:nvGrpSpPr>
          <p:cNvPr id="30" name="Grouper 2">
            <a:extLst>
              <a:ext uri="{FF2B5EF4-FFF2-40B4-BE49-F238E27FC236}">
                <a16:creationId xmlns:a16="http://schemas.microsoft.com/office/drawing/2014/main" id="{82B25F99-7524-4992-8A3E-FFED1A2A2BC1}"/>
              </a:ext>
            </a:extLst>
          </p:cNvPr>
          <p:cNvGrpSpPr/>
          <p:nvPr/>
        </p:nvGrpSpPr>
        <p:grpSpPr>
          <a:xfrm>
            <a:off x="2" y="6525387"/>
            <a:ext cx="2157036" cy="359997"/>
            <a:chOff x="2" y="6525387"/>
            <a:chExt cx="1979711" cy="359997"/>
          </a:xfrm>
        </p:grpSpPr>
        <p:sp>
          <p:nvSpPr>
            <p:cNvPr id="31" name="AutoShape 162">
              <a:extLst>
                <a:ext uri="{FF2B5EF4-FFF2-40B4-BE49-F238E27FC236}">
                  <a16:creationId xmlns:a16="http://schemas.microsoft.com/office/drawing/2014/main" id="{0C22F917-169E-499E-903B-F3632B150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6525387"/>
              <a:ext cx="1979710" cy="35999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2" name="ZoneTexte 23">
              <a:extLst>
                <a:ext uri="{FF2B5EF4-FFF2-40B4-BE49-F238E27FC236}">
                  <a16:creationId xmlns:a16="http://schemas.microsoft.com/office/drawing/2014/main" id="{9003D267-E672-4BFA-B55A-B9BF5ED618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" y="6558819"/>
              <a:ext cx="19787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</a:t>
              </a:r>
              <a:r>
                <a:rPr lang="en-US" sz="1200" b="1" i="1" u="sng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+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 RBV G3 cirrhosis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A985F587-1CDB-454D-B637-6DF2C71E186E}"/>
              </a:ext>
            </a:extLst>
          </p:cNvPr>
          <p:cNvGrpSpPr/>
          <p:nvPr/>
        </p:nvGrpSpPr>
        <p:grpSpPr>
          <a:xfrm>
            <a:off x="1284741" y="1743786"/>
            <a:ext cx="7795947" cy="3733153"/>
            <a:chOff x="1284741" y="1743786"/>
            <a:chExt cx="7795947" cy="3733153"/>
          </a:xfrm>
        </p:grpSpPr>
        <p:graphicFrame>
          <p:nvGraphicFramePr>
            <p:cNvPr id="19" name="Graphique 18"/>
            <p:cNvGraphicFramePr/>
            <p:nvPr>
              <p:extLst>
                <p:ext uri="{D42A27DB-BD31-4B8C-83A1-F6EECF244321}">
                  <p14:modId xmlns:p14="http://schemas.microsoft.com/office/powerpoint/2010/main" val="108237917"/>
                </p:ext>
              </p:extLst>
            </p:nvPr>
          </p:nvGraphicFramePr>
          <p:xfrm>
            <a:off x="1284741" y="2308587"/>
            <a:ext cx="7795947" cy="31683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1" name="ZoneTexte 20"/>
            <p:cNvSpPr txBox="1"/>
            <p:nvPr/>
          </p:nvSpPr>
          <p:spPr>
            <a:xfrm>
              <a:off x="7860970" y="4705399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28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109380" y="4705399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333399"/>
                  </a:solidFill>
                </a:rPr>
                <a:t>27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332578" y="4705399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75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555776" y="4705399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333399"/>
                  </a:solidFill>
                </a:rPr>
                <a:t>74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221856" y="1743786"/>
              <a:ext cx="26677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Treatment naive (N = 149)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169424" y="1743786"/>
              <a:ext cx="3174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Treatment experienced (N = 55)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537211" y="245530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89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288902" y="2271003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057784" y="226825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7869503" y="2287417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350398" y="2048402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%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1AF0C243-BEF5-49ED-9172-CCBF6ADC1379}"/>
                </a:ext>
              </a:extLst>
            </p:cNvPr>
            <p:cNvSpPr txBox="1"/>
            <p:nvPr/>
          </p:nvSpPr>
          <p:spPr>
            <a:xfrm>
              <a:off x="1885931" y="4705398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333399"/>
                  </a:solidFill>
                </a:rPr>
                <a:t>N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098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SOF/VEL ± RBV in genotype 3 with compensated cirrhosis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941037"/>
              </p:ext>
            </p:extLst>
          </p:nvPr>
        </p:nvGraphicFramePr>
        <p:xfrm>
          <a:off x="395535" y="1673797"/>
          <a:ext cx="8352929" cy="4709776"/>
        </p:xfrm>
        <a:graphic>
          <a:graphicData uri="http://schemas.openxmlformats.org/drawingml/2006/table">
            <a:tbl>
              <a:tblPr/>
              <a:tblGrid>
                <a:gridCol w="4221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0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+ RBV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AE / grade 3-4 AE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 (48%) / 2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 (75%) / 1 (1%)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AE (all unrelated to treatment)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 of SOF/VEL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 of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6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&gt; 10% in either group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(12%)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(27%)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(24%)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(12%)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6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&lt; 10 g/dL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8.5 g/dL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(16%)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251520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(AE) and laboratory abnormalities, N (%)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Esteban R. Gastroenterology. 2018;155:1120-7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ZoneTexte 23">
            <a:extLst>
              <a:ext uri="{FF2B5EF4-FFF2-40B4-BE49-F238E27FC236}">
                <a16:creationId xmlns:a16="http://schemas.microsoft.com/office/drawing/2014/main" id="{489B12C8-CF38-43C2-AFDA-1E85CEB00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" y="6558819"/>
            <a:ext cx="21559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SOF/VEL </a:t>
            </a:r>
            <a:r>
              <a:rPr lang="en-US" sz="1200" b="1" i="1" u="sng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+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 RBV G3 cirrhosis</a:t>
            </a:r>
          </a:p>
        </p:txBody>
      </p:sp>
      <p:grpSp>
        <p:nvGrpSpPr>
          <p:cNvPr id="11" name="Grouper 2">
            <a:extLst>
              <a:ext uri="{FF2B5EF4-FFF2-40B4-BE49-F238E27FC236}">
                <a16:creationId xmlns:a16="http://schemas.microsoft.com/office/drawing/2014/main" id="{9F378772-4D71-49FF-8588-3C705B855386}"/>
              </a:ext>
            </a:extLst>
          </p:cNvPr>
          <p:cNvGrpSpPr/>
          <p:nvPr/>
        </p:nvGrpSpPr>
        <p:grpSpPr>
          <a:xfrm>
            <a:off x="2" y="6525387"/>
            <a:ext cx="2157036" cy="359997"/>
            <a:chOff x="2" y="6525387"/>
            <a:chExt cx="1979711" cy="359997"/>
          </a:xfrm>
        </p:grpSpPr>
        <p:sp>
          <p:nvSpPr>
            <p:cNvPr id="12" name="AutoShape 162">
              <a:extLst>
                <a:ext uri="{FF2B5EF4-FFF2-40B4-BE49-F238E27FC236}">
                  <a16:creationId xmlns:a16="http://schemas.microsoft.com/office/drawing/2014/main" id="{6BECE658-8F04-4CE2-8577-2C569CAF1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6525387"/>
              <a:ext cx="1979710" cy="35999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" name="ZoneTexte 23">
              <a:extLst>
                <a:ext uri="{FF2B5EF4-FFF2-40B4-BE49-F238E27FC236}">
                  <a16:creationId xmlns:a16="http://schemas.microsoft.com/office/drawing/2014/main" id="{F0672857-9BDE-4EC7-A7F6-3E1C372CA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" y="6558819"/>
              <a:ext cx="19787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</a:t>
              </a:r>
              <a:r>
                <a:rPr lang="en-US" sz="1200" b="1" i="1" u="sng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+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 RBV G3 cirrhosis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Esteban R. Gastroenterology. </a:t>
            </a:r>
            <a:r>
              <a:rPr lang="sv-SE" sz="1200" i="1">
                <a:solidFill>
                  <a:srgbClr val="0070C0"/>
                </a:solidFill>
                <a:ea typeface="ＭＳ Ｐゴシック" pitchFamily="34" charset="-128"/>
              </a:rPr>
              <a:t>2018;155:1120-7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SOF/VEL ± RBV in genotype 3 with compensated cirrhosis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743A529-4D06-4421-B70B-D9B148A81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Conclusion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High rates of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were observed with 12 weeks of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SOF/VEL ± RBV in patients with GT3 and compensated cirrhosis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Adding RBV reduced the relapse rate from 5% to 2%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Treatment was well-tolerated</a:t>
            </a:r>
          </a:p>
          <a:p>
            <a:endParaRPr lang="fr-FR" dirty="0"/>
          </a:p>
        </p:txBody>
      </p:sp>
      <p:sp>
        <p:nvSpPr>
          <p:cNvPr id="9" name="ZoneTexte 23">
            <a:extLst>
              <a:ext uri="{FF2B5EF4-FFF2-40B4-BE49-F238E27FC236}">
                <a16:creationId xmlns:a16="http://schemas.microsoft.com/office/drawing/2014/main" id="{0AFCC336-36AF-445A-91F0-F144BB918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" y="6558819"/>
            <a:ext cx="21559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SOF/VEL </a:t>
            </a:r>
            <a:r>
              <a:rPr lang="en-US" sz="1200" b="1" i="1" u="sng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+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  RBV G3 cirrhosis</a:t>
            </a:r>
          </a:p>
        </p:txBody>
      </p:sp>
      <p:grpSp>
        <p:nvGrpSpPr>
          <p:cNvPr id="11" name="Grouper 2">
            <a:extLst>
              <a:ext uri="{FF2B5EF4-FFF2-40B4-BE49-F238E27FC236}">
                <a16:creationId xmlns:a16="http://schemas.microsoft.com/office/drawing/2014/main" id="{A11D7CA5-FDB5-42B5-95EA-ADCCA2BD822F}"/>
              </a:ext>
            </a:extLst>
          </p:cNvPr>
          <p:cNvGrpSpPr/>
          <p:nvPr/>
        </p:nvGrpSpPr>
        <p:grpSpPr>
          <a:xfrm>
            <a:off x="2" y="6525387"/>
            <a:ext cx="2157036" cy="359997"/>
            <a:chOff x="2" y="6525387"/>
            <a:chExt cx="1979711" cy="359997"/>
          </a:xfrm>
        </p:grpSpPr>
        <p:sp>
          <p:nvSpPr>
            <p:cNvPr id="12" name="AutoShape 162">
              <a:extLst>
                <a:ext uri="{FF2B5EF4-FFF2-40B4-BE49-F238E27FC236}">
                  <a16:creationId xmlns:a16="http://schemas.microsoft.com/office/drawing/2014/main" id="{0F725851-4E3E-4393-B964-10B6C68D0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6525387"/>
              <a:ext cx="1979710" cy="35999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>
              <a:extLst>
                <a:ext uri="{FF2B5EF4-FFF2-40B4-BE49-F238E27FC236}">
                  <a16:creationId xmlns:a16="http://schemas.microsoft.com/office/drawing/2014/main" id="{F265A636-7650-49A2-A68B-A72BC2AE2C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" y="6558819"/>
              <a:ext cx="19787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</a:t>
              </a:r>
              <a:r>
                <a:rPr lang="en-US" sz="1200" b="1" i="1" u="sng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+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  RBV G3 cirrhosis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NFMI 2013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  <a:fontScheme name="SNFMI 2013">
    <a:majorFont>
      <a:latin typeface="Trebuchet MS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673</Words>
  <Application>Microsoft Office PowerPoint</Application>
  <PresentationFormat>Affichage à l'écran (4:3)</PresentationFormat>
  <Paragraphs>175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Trebuchet MS</vt:lpstr>
      <vt:lpstr>Wingdings</vt:lpstr>
      <vt:lpstr>HCV-trials.com 2018</vt:lpstr>
      <vt:lpstr>SOF/VEL ± RBV in genotype 3 with compensated cirrhosis</vt:lpstr>
      <vt:lpstr>SOF/VEL ± RBV in genotype 3 with compensated cirrhosis</vt:lpstr>
      <vt:lpstr>SOF/VEL ± RBV in genotype 3 with compensated cirrhosis</vt:lpstr>
      <vt:lpstr>SOF/VEL ± RBV in genotype 3 with compensated cirrhosis</vt:lpstr>
      <vt:lpstr>SOF/VEL ± RBV in genotype 3 with compensated cirrhosis</vt:lpstr>
      <vt:lpstr>SOF/VEL ± RBV in genotype 3 with compensated cirrhosis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Yannick Darrats</cp:lastModifiedBy>
  <cp:revision>287</cp:revision>
  <dcterms:created xsi:type="dcterms:W3CDTF">2010-10-19T10:42:50Z</dcterms:created>
  <dcterms:modified xsi:type="dcterms:W3CDTF">2019-03-19T14:05:06Z</dcterms:modified>
</cp:coreProperties>
</file>