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97" r:id="rId4"/>
    <p:sldId id="307" r:id="rId5"/>
    <p:sldId id="306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8904"/>
    <a:srgbClr val="E1BC08"/>
    <a:srgbClr val="C00000"/>
    <a:srgbClr val="0070C0"/>
    <a:srgbClr val="D35B1F"/>
    <a:srgbClr val="333399"/>
    <a:srgbClr val="000066"/>
    <a:srgbClr val="FF3F3F"/>
    <a:srgbClr val="FF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0" autoAdjust="0"/>
    <p:restoredTop sz="98179" autoAdjust="0"/>
  </p:normalViewPr>
  <p:slideViewPr>
    <p:cSldViewPr>
      <p:cViewPr>
        <p:scale>
          <a:sx n="50" d="100"/>
          <a:sy n="50" d="100"/>
        </p:scale>
        <p:origin x="-3366" y="-1410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55567392984499E-2"/>
          <c:y val="0.12567981579696383"/>
          <c:w val="0.91975923147270844"/>
          <c:h val="0.74641012912435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E1BC0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A3890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Feuil1!$A$2:$A$9</c:f>
              <c:strCache>
                <c:ptCount val="8"/>
                <c:pt idx="0">
                  <c:v>Overall</c:v>
                </c:pt>
                <c:pt idx="1">
                  <c:v>GT1a*</c:v>
                </c:pt>
                <c:pt idx="2">
                  <c:v>GT1b</c:v>
                </c:pt>
                <c:pt idx="3">
                  <c:v>GT2**</c:v>
                </c:pt>
                <c:pt idx="4">
                  <c:v>GT3***</c:v>
                </c:pt>
                <c:pt idx="5">
                  <c:v>GT4</c:v>
                </c:pt>
                <c:pt idx="6">
                  <c:v>GT5</c:v>
                </c:pt>
                <c:pt idx="7">
                  <c:v>GT6****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92</c:v>
                </c:pt>
                <c:pt idx="1">
                  <c:v>93</c:v>
                </c:pt>
                <c:pt idx="2">
                  <c:v>100</c:v>
                </c:pt>
                <c:pt idx="3">
                  <c:v>96</c:v>
                </c:pt>
                <c:pt idx="4">
                  <c:v>76</c:v>
                </c:pt>
                <c:pt idx="5">
                  <c:v>100</c:v>
                </c:pt>
                <c:pt idx="6">
                  <c:v>100</c:v>
                </c:pt>
                <c:pt idx="7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163344768"/>
        <c:axId val="163346688"/>
      </c:barChart>
      <c:catAx>
        <c:axId val="163344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63346688"/>
        <c:crosses val="autoZero"/>
        <c:auto val="1"/>
        <c:lblAlgn val="ctr"/>
        <c:lblOffset val="100"/>
        <c:noMultiLvlLbl val="0"/>
      </c:catAx>
      <c:valAx>
        <c:axId val="163346688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6334476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rgbClr val="002060"/>
          </a:solidFill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06/12/2017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grpSp>
        <p:nvGrpSpPr>
          <p:cNvPr id="30" name="Grouper 65"/>
          <p:cNvGrpSpPr/>
          <p:nvPr/>
        </p:nvGrpSpPr>
        <p:grpSpPr>
          <a:xfrm>
            <a:off x="2" y="6525387"/>
            <a:ext cx="1043633" cy="359997"/>
            <a:chOff x="-1" y="6570669"/>
            <a:chExt cx="962504" cy="287331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96250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961587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C-BREEZE-2</a:t>
              </a:r>
            </a:p>
          </p:txBody>
        </p:sp>
      </p:grp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4725144"/>
            <a:ext cx="442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 smtClean="0"/>
              <a:t>RZR : 180 mg QD ; UPR : 450 mg QD</a:t>
            </a:r>
            <a:endParaRPr lang="fr-FR" dirty="0"/>
          </a:p>
        </p:txBody>
      </p:sp>
      <p:sp>
        <p:nvSpPr>
          <p:cNvPr id="21" name="Line 63"/>
          <p:cNvSpPr>
            <a:spLocks noChangeShapeType="1"/>
          </p:cNvSpPr>
          <p:nvPr/>
        </p:nvSpPr>
        <p:spPr bwMode="auto">
          <a:xfrm>
            <a:off x="6372400" y="2852936"/>
            <a:ext cx="180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105981" y="2627620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18207"/>
              </p:ext>
            </p:extLst>
          </p:nvPr>
        </p:nvGraphicFramePr>
        <p:xfrm>
          <a:off x="4211960" y="2564904"/>
          <a:ext cx="2160240" cy="631625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RZR + UPR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Line 172"/>
          <p:cNvSpPr>
            <a:spLocks noChangeShapeType="1"/>
          </p:cNvSpPr>
          <p:nvPr/>
        </p:nvSpPr>
        <p:spPr bwMode="auto">
          <a:xfrm>
            <a:off x="6371506" y="1989104"/>
            <a:ext cx="0" cy="72910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8" name="Oval 110"/>
          <p:cNvSpPr>
            <a:spLocks noChangeArrowheads="1"/>
          </p:cNvSpPr>
          <p:nvPr/>
        </p:nvSpPr>
        <p:spPr bwMode="auto">
          <a:xfrm>
            <a:off x="6084168" y="1412776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689157" y="3212976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W0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AutoShape 162"/>
          <p:cNvSpPr>
            <a:spLocks noChangeArrowheads="1"/>
          </p:cNvSpPr>
          <p:nvPr/>
        </p:nvSpPr>
        <p:spPr bwMode="auto">
          <a:xfrm>
            <a:off x="306512" y="1916832"/>
            <a:ext cx="2465288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18-70 </a:t>
            </a:r>
            <a:r>
              <a:rPr lang="en-US" sz="1400" b="1" dirty="0">
                <a:latin typeface="Calibri" pitchFamily="34" charset="0"/>
              </a:rPr>
              <a:t>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</a:t>
            </a:r>
            <a:r>
              <a:rPr lang="en-US" sz="1400" b="1" dirty="0" smtClean="0">
                <a:latin typeface="Calibri" pitchFamily="34" charset="0"/>
              </a:rPr>
              <a:t>1-6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Treatment naïve or experienced (no prior DAA)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HCV RNA ≥ 10,000 IU/ml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</a:rPr>
              <a:t>No cirrhosis or compensated cirrhosis *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</a:rPr>
              <a:t>HIV </a:t>
            </a:r>
            <a:r>
              <a:rPr lang="en-US" sz="1400" b="1" dirty="0">
                <a:latin typeface="Calibri" pitchFamily="34" charset="0"/>
              </a:rPr>
              <a:t>co-</a:t>
            </a:r>
            <a:r>
              <a:rPr lang="en-US" sz="1400" b="1" dirty="0" smtClean="0">
                <a:latin typeface="Calibri" pitchFamily="34" charset="0"/>
              </a:rPr>
              <a:t>infection allowed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No HBV co-infection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36" name="Espace réservé du contenu 2"/>
          <p:cNvSpPr>
            <a:spLocks/>
          </p:cNvSpPr>
          <p:nvPr/>
        </p:nvSpPr>
        <p:spPr bwMode="auto">
          <a:xfrm>
            <a:off x="395536" y="5157192"/>
            <a:ext cx="8496944" cy="106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1</a:t>
            </a:r>
            <a:r>
              <a:rPr lang="fr-FR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5 IU/</a:t>
            </a:r>
            <a:r>
              <a:rPr lang="fr-FR" dirty="0" err="1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), full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analysis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set (FAS) : all participants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who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received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≥ 1 dose of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medication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;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mFAS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:  exclusion of participants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non-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failure</a:t>
            </a:r>
            <a:endParaRPr lang="fr-FR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3347864" y="249289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250</a:t>
            </a:r>
            <a:endParaRPr lang="en-US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3568" y="4221088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fr-FR" sz="1400" dirty="0" smtClean="0"/>
              <a:t>* </a:t>
            </a:r>
            <a:r>
              <a:rPr lang="fr-FR" sz="1400" dirty="0" err="1">
                <a:ea typeface="ＭＳ Ｐゴシック" pitchFamily="-1" charset="-128"/>
                <a:cs typeface="ＭＳ Ｐゴシック" pitchFamily="-1" charset="-128"/>
              </a:rPr>
              <a:t>Liver</a:t>
            </a:r>
            <a:r>
              <a:rPr lang="fr-FR" sz="14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err="1" smtClean="0">
                <a:ea typeface="ＭＳ Ｐゴシック" pitchFamily="-1" charset="-128"/>
                <a:cs typeface="ＭＳ Ｐゴシック" pitchFamily="-1" charset="-128"/>
              </a:rPr>
              <a:t>biopsy</a:t>
            </a:r>
            <a:r>
              <a:rPr lang="fr-FR" sz="1400" dirty="0" smtClean="0">
                <a:ea typeface="ＭＳ Ｐゴシック" pitchFamily="-1" charset="-128"/>
                <a:cs typeface="ＭＳ Ｐゴシック" pitchFamily="-1" charset="-128"/>
              </a:rPr>
              <a:t> or </a:t>
            </a:r>
            <a:r>
              <a:rPr lang="fr-FR" sz="1400" dirty="0" err="1" smtClean="0"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fr-FR" sz="1400" dirty="0">
                <a:ea typeface="ＭＳ Ｐゴシック" pitchFamily="-1" charset="-128"/>
                <a:cs typeface="ＭＳ Ｐゴシック" pitchFamily="-1" charset="-128"/>
              </a:rPr>
              <a:t>® &gt; 12.5 </a:t>
            </a:r>
            <a:r>
              <a:rPr lang="fr-FR" sz="1400" dirty="0" smtClean="0">
                <a:ea typeface="ＭＳ Ｐゴシック" pitchFamily="-1" charset="-128"/>
                <a:cs typeface="ＭＳ Ｐゴシック" pitchFamily="-1" charset="-128"/>
              </a:rPr>
              <a:t>kPa or </a:t>
            </a:r>
            <a:r>
              <a:rPr lang="fr-FR" sz="1400" dirty="0" err="1" smtClean="0">
                <a:ea typeface="ＭＳ Ｐゴシック" pitchFamily="-1" charset="-128"/>
                <a:cs typeface="ＭＳ Ｐゴシック" pitchFamily="-1" charset="-128"/>
              </a:rPr>
              <a:t>FibroSure</a:t>
            </a:r>
            <a:r>
              <a:rPr lang="fr-FR" sz="1400" dirty="0">
                <a:ea typeface="ＭＳ Ｐゴシック" pitchFamily="-1" charset="-128"/>
                <a:cs typeface="ＭＳ Ｐゴシック" pitchFamily="-1" charset="-128"/>
              </a:rPr>
              <a:t>® </a:t>
            </a:r>
            <a:r>
              <a:rPr lang="fr-FR" sz="1400" dirty="0" smtClean="0">
                <a:ea typeface="ＭＳ Ｐゴシック" pitchFamily="-1" charset="-128"/>
                <a:cs typeface="ＭＳ Ｐゴシック" pitchFamily="-1" charset="-128"/>
              </a:rPr>
              <a:t>&gt; 0.75 </a:t>
            </a:r>
            <a:r>
              <a:rPr lang="fr-FR" sz="1400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fr-FR" sz="14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>
                <a:ea typeface="ＭＳ Ｐゴシック" pitchFamily="-1" charset="-128"/>
                <a:cs typeface="ＭＳ Ｐゴシック" pitchFamily="-1" charset="-128"/>
              </a:rPr>
              <a:t>APRI </a:t>
            </a:r>
            <a:r>
              <a:rPr lang="fr-FR" sz="1400" dirty="0" smtClean="0">
                <a:ea typeface="ＭＳ Ｐゴシック" pitchFamily="-1" charset="-128"/>
                <a:cs typeface="ＭＳ Ｐゴシック" pitchFamily="-1" charset="-128"/>
              </a:rPr>
              <a:t>&gt; 2</a:t>
            </a:r>
            <a:endParaRPr lang="fr-FR" sz="1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2771960" y="2852936"/>
            <a:ext cx="144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491880" y="3409836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 cohorts: initial enrollment of 50 participants, and continue enrollment for a total of 250 patients if no safety criteria are met</a:t>
            </a:r>
            <a:endParaRPr lang="en-US" sz="1400" dirty="0"/>
          </a:p>
        </p:txBody>
      </p:sp>
      <p:sp>
        <p:nvSpPr>
          <p:cNvPr id="47" name="Rectangle 27"/>
          <p:cNvSpPr>
            <a:spLocks noGrp="1" noChangeArrowheads="1"/>
          </p:cNvSpPr>
          <p:nvPr>
            <p:ph type="title"/>
          </p:nvPr>
        </p:nvSpPr>
        <p:spPr>
          <a:xfrm>
            <a:off x="994" y="76200"/>
            <a:ext cx="7595342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C-BREEZE-2 Study: </a:t>
            </a:r>
            <a:r>
              <a:rPr lang="en-US" sz="2800" dirty="0" err="1" smtClean="0">
                <a:ea typeface="ＭＳ Ｐゴシック" pitchFamily="34" charset="-128"/>
              </a:rPr>
              <a:t>ruzasvir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+ </a:t>
            </a:r>
            <a:r>
              <a:rPr lang="en-US" sz="2800" dirty="0" err="1" smtClean="0">
                <a:ea typeface="ＭＳ Ｐゴシック" pitchFamily="34" charset="-128"/>
              </a:rPr>
              <a:t>uprifosbuvir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>
                <a:ea typeface="ＭＳ Ｐゴシック" pitchFamily="34" charset="-128"/>
              </a:rPr>
              <a:t>for 12 weeks </a:t>
            </a:r>
            <a:r>
              <a:rPr lang="en-US" sz="2800" dirty="0" smtClean="0">
                <a:ea typeface="ＭＳ Ｐゴシック" pitchFamily="34" charset="-128"/>
              </a:rPr>
              <a:t> in </a:t>
            </a:r>
            <a:r>
              <a:rPr lang="en-US" sz="2800" dirty="0">
                <a:ea typeface="ＭＳ Ｐゴシック" pitchFamily="34" charset="-128"/>
              </a:rPr>
              <a:t>genotype 1-6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1340565"/>
              </p:ext>
            </p:extLst>
          </p:nvPr>
        </p:nvGraphicFramePr>
        <p:xfrm>
          <a:off x="1691680" y="1844824"/>
          <a:ext cx="6048672" cy="3496530"/>
        </p:xfrm>
        <a:graphic>
          <a:graphicData uri="http://schemas.openxmlformats.org/drawingml/2006/table">
            <a:tbl>
              <a:tblPr/>
              <a:tblGrid>
                <a:gridCol w="3217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1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RZR + UPR 12W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Asian / Black,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 / 10 / 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6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%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2 / 3 / 4 / 5 / 6,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/ 11 / 17 / 22 / 21 / 6 / 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 treatment-experienced,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46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FAS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mFAS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 *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23528" y="1340768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characteristics and 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994" y="76200"/>
            <a:ext cx="7595342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C-BREEZE-2 Study: </a:t>
            </a:r>
            <a:r>
              <a:rPr lang="en-US" sz="2800" dirty="0" err="1" smtClean="0">
                <a:ea typeface="ＭＳ Ｐゴシック" pitchFamily="34" charset="-128"/>
              </a:rPr>
              <a:t>ruzasvir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+ </a:t>
            </a:r>
            <a:r>
              <a:rPr lang="en-US" sz="2800" dirty="0" err="1" smtClean="0">
                <a:ea typeface="ＭＳ Ｐゴシック" pitchFamily="34" charset="-128"/>
              </a:rPr>
              <a:t>uprifosbuvir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>
                <a:ea typeface="ＭＳ Ｐゴシック" pitchFamily="34" charset="-128"/>
              </a:rPr>
              <a:t>for 12 weeks </a:t>
            </a:r>
            <a:r>
              <a:rPr lang="en-US" sz="2800" dirty="0" smtClean="0">
                <a:ea typeface="ＭＳ Ｐゴシック" pitchFamily="34" charset="-128"/>
              </a:rPr>
              <a:t> in </a:t>
            </a:r>
            <a:r>
              <a:rPr lang="en-US" sz="2800" dirty="0">
                <a:ea typeface="ＭＳ Ｐゴシック" pitchFamily="34" charset="-128"/>
              </a:rPr>
              <a:t>genotype 1-6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63688" y="5373216"/>
            <a:ext cx="64352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* 19 relapses , 2 discontinuations due to </a:t>
            </a:r>
            <a:r>
              <a:rPr lang="fr-FR" sz="1600" dirty="0" err="1" smtClean="0"/>
              <a:t>drug-related</a:t>
            </a:r>
            <a:r>
              <a:rPr lang="fr-FR" sz="1600" dirty="0" smtClean="0"/>
              <a:t> adverse </a:t>
            </a:r>
            <a:r>
              <a:rPr lang="fr-FR" sz="1600" dirty="0" err="1" smtClean="0"/>
              <a:t>events</a:t>
            </a:r>
            <a:endParaRPr lang="fr-FR" sz="1600" dirty="0" smtClean="0"/>
          </a:p>
          <a:p>
            <a:r>
              <a:rPr lang="fr-FR" sz="1600" dirty="0" smtClean="0"/>
              <a:t>** 8 patients </a:t>
            </a:r>
            <a:r>
              <a:rPr lang="fr-FR" sz="1600" dirty="0" err="1" smtClean="0"/>
              <a:t>excluded</a:t>
            </a:r>
            <a:r>
              <a:rPr lang="fr-FR" sz="1600" dirty="0" smtClean="0"/>
              <a:t> (7 discontinuations, 1 </a:t>
            </a:r>
            <a:r>
              <a:rPr lang="fr-FR" sz="1600" dirty="0" err="1" smtClean="0"/>
              <a:t>lost</a:t>
            </a:r>
            <a:r>
              <a:rPr lang="fr-FR" sz="1600" dirty="0" smtClean="0"/>
              <a:t> to </a:t>
            </a:r>
            <a:r>
              <a:rPr lang="fr-FR" sz="1600" dirty="0" err="1" smtClean="0"/>
              <a:t>follow</a:t>
            </a:r>
            <a:r>
              <a:rPr lang="fr-FR" sz="1600" dirty="0" smtClean="0"/>
              <a:t>-up)</a:t>
            </a:r>
            <a:endParaRPr lang="fr-FR" sz="1600" dirty="0"/>
          </a:p>
        </p:txBody>
      </p:sp>
      <p:grpSp>
        <p:nvGrpSpPr>
          <p:cNvPr id="14" name="Grouper 65"/>
          <p:cNvGrpSpPr/>
          <p:nvPr/>
        </p:nvGrpSpPr>
        <p:grpSpPr>
          <a:xfrm>
            <a:off x="2" y="6525387"/>
            <a:ext cx="1043633" cy="359997"/>
            <a:chOff x="-1" y="6570669"/>
            <a:chExt cx="962504" cy="28733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96250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961587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C-BREEZE-2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107504" y="1295400"/>
            <a:ext cx="8928992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</a:t>
            </a:r>
            <a:r>
              <a:rPr lang="en-GB" sz="2800" b="1" dirty="0" err="1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mFAS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by genotype, %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67544" y="5445224"/>
            <a:ext cx="87721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Calibri" pitchFamily="34" charset="0"/>
              </a:rPr>
              <a:t>* GT1a: 3 relapses</a:t>
            </a:r>
          </a:p>
          <a:p>
            <a:r>
              <a:rPr lang="fr-FR" sz="1600" dirty="0" smtClean="0">
                <a:latin typeface="Calibri" pitchFamily="34" charset="0"/>
              </a:rPr>
              <a:t>** GT2 </a:t>
            </a:r>
            <a:r>
              <a:rPr lang="fr-FR" sz="1600" dirty="0">
                <a:latin typeface="Calibri" pitchFamily="34" charset="0"/>
              </a:rPr>
              <a:t>: </a:t>
            </a:r>
            <a:r>
              <a:rPr lang="fr-FR" sz="1600" dirty="0" smtClean="0">
                <a:latin typeface="Calibri" pitchFamily="34" charset="0"/>
              </a:rPr>
              <a:t>1 non-</a:t>
            </a:r>
            <a:r>
              <a:rPr lang="fr-FR" sz="1600" dirty="0" err="1" smtClean="0">
                <a:latin typeface="Calibri" pitchFamily="34" charset="0"/>
              </a:rPr>
              <a:t>compliance</a:t>
            </a:r>
            <a:r>
              <a:rPr lang="fr-FR" sz="1600" dirty="0" smtClean="0">
                <a:latin typeface="Calibri" pitchFamily="34" charset="0"/>
              </a:rPr>
              <a:t>, 1 </a:t>
            </a:r>
            <a:r>
              <a:rPr lang="fr-FR" sz="1600" dirty="0">
                <a:latin typeface="Calibri" pitchFamily="34" charset="0"/>
              </a:rPr>
              <a:t>discontinuation due to </a:t>
            </a:r>
            <a:r>
              <a:rPr lang="fr-FR" sz="1600" dirty="0" err="1">
                <a:latin typeface="Calibri" pitchFamily="34" charset="0"/>
              </a:rPr>
              <a:t>drug-related</a:t>
            </a:r>
            <a:r>
              <a:rPr lang="fr-FR" sz="1600" dirty="0">
                <a:latin typeface="Calibri" pitchFamily="34" charset="0"/>
              </a:rPr>
              <a:t> adverse </a:t>
            </a:r>
            <a:r>
              <a:rPr lang="fr-FR" sz="1600" dirty="0" err="1" smtClean="0">
                <a:latin typeface="Calibri" pitchFamily="34" charset="0"/>
              </a:rPr>
              <a:t>event</a:t>
            </a:r>
            <a:r>
              <a:rPr lang="fr-FR" sz="1600" dirty="0" smtClean="0">
                <a:latin typeface="Calibri" pitchFamily="34" charset="0"/>
              </a:rPr>
              <a:t> (</a:t>
            </a:r>
            <a:r>
              <a:rPr lang="fr-FR" sz="1600" dirty="0" err="1" smtClean="0">
                <a:latin typeface="Calibri" pitchFamily="34" charset="0"/>
              </a:rPr>
              <a:t>insomnia</a:t>
            </a:r>
            <a:r>
              <a:rPr lang="fr-FR" sz="1600" dirty="0" smtClean="0">
                <a:latin typeface="Calibri" pitchFamily="34" charset="0"/>
              </a:rPr>
              <a:t> and fatigue)</a:t>
            </a:r>
          </a:p>
          <a:p>
            <a:r>
              <a:rPr lang="fr-FR" sz="1600" dirty="0" smtClean="0">
                <a:latin typeface="Calibri" pitchFamily="34" charset="0"/>
              </a:rPr>
              <a:t>*** GT3:  14 relapses (SVR</a:t>
            </a:r>
            <a:r>
              <a:rPr lang="fr-FR" sz="1600" baseline="-25000" dirty="0" smtClean="0">
                <a:latin typeface="Calibri" pitchFamily="34" charset="0"/>
              </a:rPr>
              <a:t>12</a:t>
            </a:r>
            <a:r>
              <a:rPr lang="fr-FR" sz="1600" dirty="0" smtClean="0">
                <a:latin typeface="Calibri" pitchFamily="34" charset="0"/>
              </a:rPr>
              <a:t> : 80% in non-</a:t>
            </a:r>
            <a:r>
              <a:rPr lang="fr-FR" sz="1600" dirty="0" err="1" smtClean="0">
                <a:latin typeface="Calibri" pitchFamily="34" charset="0"/>
              </a:rPr>
              <a:t>cirrhotics</a:t>
            </a:r>
            <a:r>
              <a:rPr lang="fr-FR" sz="1600" dirty="0" smtClean="0">
                <a:latin typeface="Calibri" pitchFamily="34" charset="0"/>
              </a:rPr>
              <a:t> vs 68% in </a:t>
            </a:r>
            <a:r>
              <a:rPr lang="fr-FR" sz="1600" dirty="0" err="1" smtClean="0">
                <a:latin typeface="Calibri" pitchFamily="34" charset="0"/>
              </a:rPr>
              <a:t>cirrhotics</a:t>
            </a:r>
            <a:r>
              <a:rPr lang="fr-FR" sz="1600" dirty="0" smtClean="0">
                <a:latin typeface="Calibri" pitchFamily="34" charset="0"/>
              </a:rPr>
              <a:t>)</a:t>
            </a:r>
          </a:p>
          <a:p>
            <a:r>
              <a:rPr lang="fr-FR" sz="1600" dirty="0" smtClean="0">
                <a:latin typeface="Calibri" pitchFamily="34" charset="0"/>
              </a:rPr>
              <a:t>**** GT6 : 1 relapse, 1 discontinuation due to </a:t>
            </a:r>
            <a:r>
              <a:rPr lang="fr-FR" sz="1600" dirty="0" err="1" smtClean="0">
                <a:latin typeface="Calibri" pitchFamily="34" charset="0"/>
              </a:rPr>
              <a:t>drug-related</a:t>
            </a:r>
            <a:r>
              <a:rPr lang="fr-FR" sz="1600" dirty="0" smtClean="0">
                <a:latin typeface="Calibri" pitchFamily="34" charset="0"/>
              </a:rPr>
              <a:t> adverse </a:t>
            </a:r>
            <a:r>
              <a:rPr lang="fr-FR" sz="1600" dirty="0" err="1" smtClean="0">
                <a:latin typeface="Calibri" pitchFamily="34" charset="0"/>
              </a:rPr>
              <a:t>event</a:t>
            </a:r>
            <a:r>
              <a:rPr lang="fr-FR" sz="1600" dirty="0" smtClean="0">
                <a:latin typeface="Calibri" pitchFamily="34" charset="0"/>
              </a:rPr>
              <a:t> (</a:t>
            </a:r>
            <a:r>
              <a:rPr lang="fr-FR" sz="1600" dirty="0" err="1" smtClean="0">
                <a:latin typeface="Calibri" pitchFamily="34" charset="0"/>
              </a:rPr>
              <a:t>anxiéty</a:t>
            </a:r>
            <a:r>
              <a:rPr lang="fr-FR" sz="1600" dirty="0" smtClean="0">
                <a:latin typeface="Calibri" pitchFamily="34" charset="0"/>
              </a:rPr>
              <a:t> and </a:t>
            </a:r>
            <a:r>
              <a:rPr lang="fr-FR" sz="1600" dirty="0" err="1" smtClean="0">
                <a:latin typeface="Calibri" pitchFamily="34" charset="0"/>
              </a:rPr>
              <a:t>nausea</a:t>
            </a:r>
            <a:r>
              <a:rPr lang="fr-FR" sz="1600" dirty="0" smtClean="0">
                <a:latin typeface="Calibri" pitchFamily="34" charset="0"/>
              </a:rPr>
              <a:t>)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41" name="Rectangle 27"/>
          <p:cNvSpPr>
            <a:spLocks noGrp="1" noChangeArrowheads="1"/>
          </p:cNvSpPr>
          <p:nvPr>
            <p:ph type="title"/>
          </p:nvPr>
        </p:nvSpPr>
        <p:spPr>
          <a:xfrm>
            <a:off x="994" y="76200"/>
            <a:ext cx="7595342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C-BREEZE-2 Study: </a:t>
            </a:r>
            <a:r>
              <a:rPr lang="en-US" sz="2800" dirty="0" err="1" smtClean="0">
                <a:ea typeface="ＭＳ Ｐゴシック" pitchFamily="34" charset="-128"/>
              </a:rPr>
              <a:t>ruzasvir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+ </a:t>
            </a:r>
            <a:r>
              <a:rPr lang="en-US" sz="2800" dirty="0" err="1" smtClean="0">
                <a:ea typeface="ＭＳ Ｐゴシック" pitchFamily="34" charset="-128"/>
              </a:rPr>
              <a:t>uprifosbuvir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>
                <a:ea typeface="ＭＳ Ｐゴシック" pitchFamily="34" charset="-128"/>
              </a:rPr>
              <a:t>for 12 weeks </a:t>
            </a:r>
            <a:r>
              <a:rPr lang="en-US" sz="2800" dirty="0" smtClean="0">
                <a:ea typeface="ＭＳ Ｐゴシック" pitchFamily="34" charset="-128"/>
              </a:rPr>
              <a:t> in </a:t>
            </a:r>
            <a:r>
              <a:rPr lang="en-US" sz="2800" dirty="0">
                <a:ea typeface="ＭＳ Ｐゴシック" pitchFamily="34" charset="-128"/>
              </a:rPr>
              <a:t>genotype 1-6</a:t>
            </a:r>
          </a:p>
        </p:txBody>
      </p:sp>
      <p:grpSp>
        <p:nvGrpSpPr>
          <p:cNvPr id="42" name="Grouper 65"/>
          <p:cNvGrpSpPr/>
          <p:nvPr/>
        </p:nvGrpSpPr>
        <p:grpSpPr>
          <a:xfrm>
            <a:off x="2" y="6525387"/>
            <a:ext cx="1043633" cy="359997"/>
            <a:chOff x="-1" y="6570669"/>
            <a:chExt cx="962504" cy="287331"/>
          </a:xfrm>
        </p:grpSpPr>
        <p:sp>
          <p:nvSpPr>
            <p:cNvPr id="43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96250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4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961587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C-BREEZE-2</a:t>
              </a:r>
            </a:p>
          </p:txBody>
        </p:sp>
      </p:grpSp>
      <p:graphicFrame>
        <p:nvGraphicFramePr>
          <p:cNvPr id="38" name="Graphique 37"/>
          <p:cNvGraphicFramePr/>
          <p:nvPr>
            <p:extLst>
              <p:ext uri="{D42A27DB-BD31-4B8C-83A1-F6EECF244321}">
                <p14:modId xmlns:p14="http://schemas.microsoft.com/office/powerpoint/2010/main" val="53187817"/>
              </p:ext>
            </p:extLst>
          </p:nvPr>
        </p:nvGraphicFramePr>
        <p:xfrm>
          <a:off x="561171" y="1708399"/>
          <a:ext cx="8372689" cy="373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284938" y="4545553"/>
            <a:ext cx="569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bg1"/>
                </a:solidFill>
              </a:rPr>
              <a:t>259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12627" y="4545553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276196" y="4545553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239765" y="4545553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203334" y="4545553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59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166903" y="4545553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194592" y="454555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094042" y="4545553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48"/>
          <p:cNvSpPr txBox="1">
            <a:spLocks noChangeArrowheads="1"/>
          </p:cNvSpPr>
          <p:nvPr/>
        </p:nvSpPr>
        <p:spPr bwMode="auto">
          <a:xfrm>
            <a:off x="670631" y="1844824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13" name="Rectangle 133"/>
          <p:cNvSpPr>
            <a:spLocks noChangeArrowheads="1"/>
          </p:cNvSpPr>
          <p:nvPr/>
        </p:nvSpPr>
        <p:spPr bwMode="auto">
          <a:xfrm>
            <a:off x="2570100" y="2839745"/>
            <a:ext cx="338400" cy="2268000"/>
          </a:xfrm>
          <a:prstGeom prst="rect">
            <a:avLst/>
          </a:prstGeom>
          <a:solidFill>
            <a:srgbClr val="A38904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ectangle 135"/>
          <p:cNvSpPr>
            <a:spLocks noChangeArrowheads="1"/>
          </p:cNvSpPr>
          <p:nvPr/>
        </p:nvSpPr>
        <p:spPr bwMode="auto">
          <a:xfrm>
            <a:off x="769056" y="4309487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15" name="Rectangle 136"/>
          <p:cNvSpPr>
            <a:spLocks noChangeArrowheads="1"/>
          </p:cNvSpPr>
          <p:nvPr/>
        </p:nvSpPr>
        <p:spPr bwMode="auto">
          <a:xfrm>
            <a:off x="769056" y="3617337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16" name="Rectangle 137"/>
          <p:cNvSpPr>
            <a:spLocks noChangeArrowheads="1"/>
          </p:cNvSpPr>
          <p:nvPr/>
        </p:nvSpPr>
        <p:spPr bwMode="auto">
          <a:xfrm>
            <a:off x="670631" y="2236212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17" name="Rectangle 138"/>
          <p:cNvSpPr>
            <a:spLocks noChangeArrowheads="1"/>
          </p:cNvSpPr>
          <p:nvPr/>
        </p:nvSpPr>
        <p:spPr bwMode="auto">
          <a:xfrm>
            <a:off x="769056" y="2926774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18" name="Line 139"/>
          <p:cNvSpPr>
            <a:spLocks noChangeShapeType="1"/>
          </p:cNvSpPr>
          <p:nvPr/>
        </p:nvSpPr>
        <p:spPr bwMode="auto">
          <a:xfrm>
            <a:off x="1018213" y="4415849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Line 140"/>
          <p:cNvSpPr>
            <a:spLocks noChangeShapeType="1"/>
          </p:cNvSpPr>
          <p:nvPr/>
        </p:nvSpPr>
        <p:spPr bwMode="auto">
          <a:xfrm>
            <a:off x="1018213" y="372528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Line 141"/>
          <p:cNvSpPr>
            <a:spLocks noChangeShapeType="1"/>
          </p:cNvSpPr>
          <p:nvPr/>
        </p:nvSpPr>
        <p:spPr bwMode="auto">
          <a:xfrm>
            <a:off x="1018213" y="2340987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Line 142"/>
          <p:cNvSpPr>
            <a:spLocks noChangeShapeType="1"/>
          </p:cNvSpPr>
          <p:nvPr/>
        </p:nvSpPr>
        <p:spPr bwMode="auto">
          <a:xfrm>
            <a:off x="1018213" y="3031549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Line 143"/>
          <p:cNvSpPr>
            <a:spLocks noChangeShapeType="1"/>
          </p:cNvSpPr>
          <p:nvPr/>
        </p:nvSpPr>
        <p:spPr bwMode="auto">
          <a:xfrm>
            <a:off x="1108702" y="2331462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Rectangle 144"/>
          <p:cNvSpPr>
            <a:spLocks noChangeArrowheads="1"/>
          </p:cNvSpPr>
          <p:nvPr/>
        </p:nvSpPr>
        <p:spPr bwMode="auto">
          <a:xfrm>
            <a:off x="2538134" y="2531506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79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4" name="Rectangle 145"/>
          <p:cNvSpPr>
            <a:spLocks noChangeArrowheads="1"/>
          </p:cNvSpPr>
          <p:nvPr/>
        </p:nvSpPr>
        <p:spPr bwMode="auto">
          <a:xfrm>
            <a:off x="2929905" y="3107570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57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5" name="Rectangle 151"/>
          <p:cNvSpPr>
            <a:spLocks noChangeArrowheads="1"/>
          </p:cNvSpPr>
          <p:nvPr/>
        </p:nvSpPr>
        <p:spPr bwMode="auto">
          <a:xfrm>
            <a:off x="2953870" y="3451745"/>
            <a:ext cx="338400" cy="1656000"/>
          </a:xfrm>
          <a:prstGeom prst="rect">
            <a:avLst/>
          </a:prstGeom>
          <a:solidFill>
            <a:srgbClr val="E1BC08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B2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Rectangle 151"/>
          <p:cNvSpPr>
            <a:spLocks noChangeArrowheads="1"/>
          </p:cNvSpPr>
          <p:nvPr/>
        </p:nvSpPr>
        <p:spPr bwMode="auto">
          <a:xfrm>
            <a:off x="3746222" y="2983745"/>
            <a:ext cx="338400" cy="2124000"/>
          </a:xfrm>
          <a:prstGeom prst="rect">
            <a:avLst/>
          </a:prstGeom>
          <a:solidFill>
            <a:srgbClr val="A38904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Rectangle 133"/>
          <p:cNvSpPr>
            <a:spLocks noChangeArrowheads="1"/>
          </p:cNvSpPr>
          <p:nvPr/>
        </p:nvSpPr>
        <p:spPr bwMode="auto">
          <a:xfrm>
            <a:off x="1286526" y="2623745"/>
            <a:ext cx="338400" cy="2484000"/>
          </a:xfrm>
          <a:prstGeom prst="rect">
            <a:avLst/>
          </a:prstGeom>
          <a:solidFill>
            <a:srgbClr val="A38904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Rectangle 151"/>
          <p:cNvSpPr>
            <a:spLocks noChangeArrowheads="1"/>
          </p:cNvSpPr>
          <p:nvPr/>
        </p:nvSpPr>
        <p:spPr bwMode="auto">
          <a:xfrm>
            <a:off x="1665044" y="3019745"/>
            <a:ext cx="338400" cy="2088000"/>
          </a:xfrm>
          <a:prstGeom prst="rect">
            <a:avLst/>
          </a:prstGeom>
          <a:solidFill>
            <a:srgbClr val="E1BC08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Rectangle 145"/>
          <p:cNvSpPr>
            <a:spLocks noChangeArrowheads="1"/>
          </p:cNvSpPr>
          <p:nvPr/>
        </p:nvSpPr>
        <p:spPr bwMode="auto">
          <a:xfrm>
            <a:off x="3707904" y="2643584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82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064293" y="4803643"/>
            <a:ext cx="2872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</a:t>
            </a:r>
            <a:endParaRPr lang="fr-FR" sz="1100" dirty="0"/>
          </a:p>
        </p:txBody>
      </p:sp>
      <p:sp>
        <p:nvSpPr>
          <p:cNvPr id="47" name="ZoneTexte 46"/>
          <p:cNvSpPr txBox="1"/>
          <p:nvPr/>
        </p:nvSpPr>
        <p:spPr>
          <a:xfrm>
            <a:off x="2540469" y="4803643"/>
            <a:ext cx="341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52</a:t>
            </a:r>
            <a:endParaRPr lang="fr-FR" sz="1100" dirty="0"/>
          </a:p>
        </p:txBody>
      </p:sp>
      <p:sp>
        <p:nvSpPr>
          <p:cNvPr id="48" name="ZoneTexte 47"/>
          <p:cNvSpPr txBox="1"/>
          <p:nvPr/>
        </p:nvSpPr>
        <p:spPr>
          <a:xfrm>
            <a:off x="2977814" y="4803643"/>
            <a:ext cx="26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7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268079" y="4803643"/>
            <a:ext cx="341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28</a:t>
            </a:r>
            <a:endParaRPr lang="fr-FR" sz="1100" dirty="0"/>
          </a:p>
        </p:txBody>
      </p:sp>
      <p:sp>
        <p:nvSpPr>
          <p:cNvPr id="69" name="ZoneTexte 86"/>
          <p:cNvSpPr txBox="1">
            <a:spLocks noChangeArrowheads="1"/>
          </p:cNvSpPr>
          <p:nvPr/>
        </p:nvSpPr>
        <p:spPr bwMode="auto">
          <a:xfrm>
            <a:off x="2686855" y="5133928"/>
            <a:ext cx="514020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A30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0" name="Rectangle 40"/>
          <p:cNvSpPr>
            <a:spLocks noChangeArrowheads="1"/>
          </p:cNvSpPr>
          <p:nvPr/>
        </p:nvSpPr>
        <p:spPr bwMode="auto">
          <a:xfrm>
            <a:off x="1083852" y="5133928"/>
            <a:ext cx="1102335" cy="53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Any of 7</a:t>
            </a:r>
          </a:p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>
                <a:ea typeface="Arial" pitchFamily="-1" charset="0"/>
                <a:cs typeface="Arial" pitchFamily="-1" charset="0"/>
              </a:rPr>
              <a:t>p</a:t>
            </a:r>
            <a:r>
              <a:rPr lang="en-GB" sz="1400" b="1" dirty="0" smtClean="0">
                <a:ea typeface="Arial" pitchFamily="-1" charset="0"/>
                <a:cs typeface="Arial" pitchFamily="-1" charset="0"/>
              </a:rPr>
              <a:t>ositions *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663875" y="4803643"/>
            <a:ext cx="341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31</a:t>
            </a:r>
            <a:endParaRPr lang="fr-FR" sz="1100" dirty="0"/>
          </a:p>
        </p:txBody>
      </p:sp>
      <p:sp>
        <p:nvSpPr>
          <p:cNvPr id="84" name="Rectangle 151"/>
          <p:cNvSpPr>
            <a:spLocks noChangeArrowheads="1"/>
          </p:cNvSpPr>
          <p:nvPr/>
        </p:nvSpPr>
        <p:spPr bwMode="auto">
          <a:xfrm>
            <a:off x="4124963" y="3127745"/>
            <a:ext cx="338400" cy="1980000"/>
          </a:xfrm>
          <a:prstGeom prst="rect">
            <a:avLst/>
          </a:prstGeom>
          <a:solidFill>
            <a:srgbClr val="E1BC08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5" name="Rectangle 151"/>
          <p:cNvSpPr>
            <a:spLocks noChangeArrowheads="1"/>
          </p:cNvSpPr>
          <p:nvPr/>
        </p:nvSpPr>
        <p:spPr bwMode="auto">
          <a:xfrm>
            <a:off x="4899372" y="2803745"/>
            <a:ext cx="338400" cy="2304000"/>
          </a:xfrm>
          <a:prstGeom prst="rect">
            <a:avLst/>
          </a:prstGeom>
          <a:solidFill>
            <a:srgbClr val="A38904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6" name="Rectangle 151"/>
          <p:cNvSpPr>
            <a:spLocks noChangeArrowheads="1"/>
          </p:cNvSpPr>
          <p:nvPr/>
        </p:nvSpPr>
        <p:spPr bwMode="auto">
          <a:xfrm>
            <a:off x="5288341" y="3955745"/>
            <a:ext cx="338400" cy="1152000"/>
          </a:xfrm>
          <a:prstGeom prst="rect">
            <a:avLst/>
          </a:prstGeom>
          <a:solidFill>
            <a:srgbClr val="E1BC08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4872438" y="4803643"/>
            <a:ext cx="341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54</a:t>
            </a:r>
            <a:endParaRPr lang="fr-FR" sz="1100" dirty="0"/>
          </a:p>
        </p:txBody>
      </p:sp>
      <p:sp>
        <p:nvSpPr>
          <p:cNvPr id="92" name="ZoneTexte 91"/>
          <p:cNvSpPr txBox="1"/>
          <p:nvPr/>
        </p:nvSpPr>
        <p:spPr>
          <a:xfrm>
            <a:off x="5309783" y="4803643"/>
            <a:ext cx="26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5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3729574" y="4803643"/>
            <a:ext cx="341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33</a:t>
            </a:r>
            <a:endParaRPr lang="fr-FR" sz="1100" dirty="0"/>
          </a:p>
        </p:txBody>
      </p:sp>
      <p:sp>
        <p:nvSpPr>
          <p:cNvPr id="94" name="ZoneTexte 93"/>
          <p:cNvSpPr txBox="1"/>
          <p:nvPr/>
        </p:nvSpPr>
        <p:spPr>
          <a:xfrm>
            <a:off x="4125370" y="4803643"/>
            <a:ext cx="341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26</a:t>
            </a:r>
            <a:endParaRPr lang="fr-FR" sz="1100" dirty="0"/>
          </a:p>
        </p:txBody>
      </p:sp>
      <p:sp>
        <p:nvSpPr>
          <p:cNvPr id="95" name="Rectangle 145"/>
          <p:cNvSpPr>
            <a:spLocks noChangeArrowheads="1"/>
          </p:cNvSpPr>
          <p:nvPr/>
        </p:nvSpPr>
        <p:spPr bwMode="auto">
          <a:xfrm>
            <a:off x="4108448" y="2787600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69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6" name="Rectangle 145"/>
          <p:cNvSpPr>
            <a:spLocks noChangeArrowheads="1"/>
          </p:cNvSpPr>
          <p:nvPr/>
        </p:nvSpPr>
        <p:spPr bwMode="auto">
          <a:xfrm>
            <a:off x="4886531" y="2459498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80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267755" y="3579688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40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98" name="Rectangle 144"/>
          <p:cNvSpPr>
            <a:spLocks noChangeArrowheads="1"/>
          </p:cNvSpPr>
          <p:nvPr/>
        </p:nvSpPr>
        <p:spPr bwMode="auto">
          <a:xfrm>
            <a:off x="1246695" y="2315482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8</a:t>
            </a:r>
            <a:r>
              <a: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6</a:t>
            </a:r>
          </a:p>
        </p:txBody>
      </p:sp>
      <p:sp>
        <p:nvSpPr>
          <p:cNvPr id="99" name="Rectangle 145"/>
          <p:cNvSpPr>
            <a:spLocks noChangeArrowheads="1"/>
          </p:cNvSpPr>
          <p:nvPr/>
        </p:nvSpPr>
        <p:spPr bwMode="auto">
          <a:xfrm>
            <a:off x="1640509" y="2675522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7</a:t>
            </a: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4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0" name="Rectangle 151"/>
          <p:cNvSpPr>
            <a:spLocks noChangeArrowheads="1"/>
          </p:cNvSpPr>
          <p:nvPr/>
        </p:nvSpPr>
        <p:spPr bwMode="auto">
          <a:xfrm>
            <a:off x="6453730" y="2227745"/>
            <a:ext cx="338400" cy="2880000"/>
          </a:xfrm>
          <a:prstGeom prst="rect">
            <a:avLst/>
          </a:prstGeom>
          <a:solidFill>
            <a:srgbClr val="A38904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1" name="Rectangle 145"/>
          <p:cNvSpPr>
            <a:spLocks noChangeArrowheads="1"/>
          </p:cNvSpPr>
          <p:nvPr/>
        </p:nvSpPr>
        <p:spPr bwMode="auto">
          <a:xfrm>
            <a:off x="6359263" y="1876762"/>
            <a:ext cx="4842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100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02" name="Rectangle 151"/>
          <p:cNvSpPr>
            <a:spLocks noChangeArrowheads="1"/>
          </p:cNvSpPr>
          <p:nvPr/>
        </p:nvSpPr>
        <p:spPr bwMode="auto">
          <a:xfrm>
            <a:off x="6832471" y="2839745"/>
            <a:ext cx="338400" cy="2268000"/>
          </a:xfrm>
          <a:prstGeom prst="rect">
            <a:avLst/>
          </a:prstGeom>
          <a:solidFill>
            <a:srgbClr val="E1BC08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3" name="Rectangle 151"/>
          <p:cNvSpPr>
            <a:spLocks noChangeArrowheads="1"/>
          </p:cNvSpPr>
          <p:nvPr/>
        </p:nvSpPr>
        <p:spPr bwMode="auto">
          <a:xfrm>
            <a:off x="7737313" y="2263745"/>
            <a:ext cx="338400" cy="2844000"/>
          </a:xfrm>
          <a:prstGeom prst="rect">
            <a:avLst/>
          </a:prstGeom>
          <a:solidFill>
            <a:srgbClr val="A38904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4" name="Rectangle 151"/>
          <p:cNvSpPr>
            <a:spLocks noChangeArrowheads="1"/>
          </p:cNvSpPr>
          <p:nvPr/>
        </p:nvSpPr>
        <p:spPr bwMode="auto">
          <a:xfrm>
            <a:off x="8126282" y="5071745"/>
            <a:ext cx="338400" cy="36000"/>
          </a:xfrm>
          <a:prstGeom prst="rect">
            <a:avLst/>
          </a:prstGeom>
          <a:solidFill>
            <a:srgbClr val="E1BC08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7710379" y="4803643"/>
            <a:ext cx="341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43</a:t>
            </a:r>
            <a:endParaRPr lang="fr-FR" sz="1100" dirty="0"/>
          </a:p>
        </p:txBody>
      </p:sp>
      <p:sp>
        <p:nvSpPr>
          <p:cNvPr id="110" name="ZoneTexte 109"/>
          <p:cNvSpPr txBox="1"/>
          <p:nvPr/>
        </p:nvSpPr>
        <p:spPr>
          <a:xfrm>
            <a:off x="8147724" y="4803643"/>
            <a:ext cx="26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2</a:t>
            </a:r>
            <a:endParaRPr lang="fr-FR" sz="1100" dirty="0"/>
          </a:p>
        </p:txBody>
      </p:sp>
      <p:sp>
        <p:nvSpPr>
          <p:cNvPr id="111" name="ZoneTexte 110"/>
          <p:cNvSpPr txBox="1"/>
          <p:nvPr/>
        </p:nvSpPr>
        <p:spPr>
          <a:xfrm>
            <a:off x="6437082" y="4803643"/>
            <a:ext cx="341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31</a:t>
            </a:r>
            <a:endParaRPr lang="fr-FR" sz="11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6832878" y="4803643"/>
            <a:ext cx="341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14</a:t>
            </a:r>
            <a:endParaRPr lang="fr-FR" sz="1100" dirty="0"/>
          </a:p>
        </p:txBody>
      </p:sp>
      <p:sp>
        <p:nvSpPr>
          <p:cNvPr id="113" name="Rectangle 145"/>
          <p:cNvSpPr>
            <a:spLocks noChangeArrowheads="1"/>
          </p:cNvSpPr>
          <p:nvPr/>
        </p:nvSpPr>
        <p:spPr bwMode="auto">
          <a:xfrm>
            <a:off x="6815956" y="2499568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7</a:t>
            </a: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4" name="Rectangle 145"/>
          <p:cNvSpPr>
            <a:spLocks noChangeArrowheads="1"/>
          </p:cNvSpPr>
          <p:nvPr/>
        </p:nvSpPr>
        <p:spPr bwMode="auto">
          <a:xfrm>
            <a:off x="7724472" y="1923504"/>
            <a:ext cx="3843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98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8105696" y="4475722"/>
            <a:ext cx="2845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ea typeface="Arial" pitchFamily="-1" charset="0"/>
                <a:cs typeface="Arial" pitchFamily="-1" charset="0"/>
              </a:rPr>
              <a:t>0</a:t>
            </a:r>
            <a:endParaRPr lang="en-GB" sz="1400" b="1" dirty="0">
              <a:solidFill>
                <a:srgbClr val="333399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72008" y="1295400"/>
            <a:ext cx="903649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</a:t>
            </a:r>
            <a:r>
              <a:rPr lang="en-GB" sz="2400" b="1" dirty="0" err="1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mFAS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, according to baseline NS5A RAS in genotype 3 and 1a, %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7" name="ZoneTexte 86"/>
          <p:cNvSpPr txBox="1">
            <a:spLocks noChangeArrowheads="1"/>
          </p:cNvSpPr>
          <p:nvPr/>
        </p:nvSpPr>
        <p:spPr bwMode="auto">
          <a:xfrm>
            <a:off x="7884310" y="5133928"/>
            <a:ext cx="504114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ea typeface="ＭＳ Ｐゴシック" pitchFamily="-1" charset="-128"/>
                <a:cs typeface="ＭＳ Ｐゴシック" pitchFamily="-1" charset="-128"/>
              </a:rPr>
              <a:t>Y93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8" name="ZoneTexte 86"/>
          <p:cNvSpPr txBox="1">
            <a:spLocks noChangeArrowheads="1"/>
          </p:cNvSpPr>
          <p:nvPr/>
        </p:nvSpPr>
        <p:spPr bwMode="auto">
          <a:xfrm>
            <a:off x="3828952" y="5133928"/>
            <a:ext cx="504114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ea typeface="ＭＳ Ｐゴシック" pitchFamily="-1" charset="-128"/>
                <a:cs typeface="ＭＳ Ｐゴシック" pitchFamily="-1" charset="-128"/>
              </a:rPr>
              <a:t>S62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9" name="ZoneTexte 86"/>
          <p:cNvSpPr txBox="1">
            <a:spLocks noChangeArrowheads="1"/>
          </p:cNvSpPr>
          <p:nvPr/>
        </p:nvSpPr>
        <p:spPr bwMode="auto">
          <a:xfrm>
            <a:off x="5038443" y="5133928"/>
            <a:ext cx="504114" cy="28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ea typeface="ＭＳ Ｐゴシック" pitchFamily="-1" charset="-128"/>
                <a:cs typeface="ＭＳ Ｐゴシック" pitchFamily="-1" charset="-128"/>
              </a:rPr>
              <a:t>Y93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0" name="ZoneTexte 86"/>
          <p:cNvSpPr txBox="1">
            <a:spLocks noChangeArrowheads="1"/>
          </p:cNvSpPr>
          <p:nvPr/>
        </p:nvSpPr>
        <p:spPr bwMode="auto">
          <a:xfrm>
            <a:off x="6226253" y="5133928"/>
            <a:ext cx="1212091" cy="48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Any of 4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GB" sz="1400" b="1" dirty="0" smtClean="0">
                <a:ea typeface="ＭＳ Ｐゴシック" pitchFamily="-1" charset="-128"/>
                <a:cs typeface="ＭＳ Ｐゴシック" pitchFamily="-1" charset="-128"/>
              </a:rPr>
              <a:t>ositions **</a:t>
            </a:r>
            <a:endParaRPr lang="en-GB" sz="1400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1" name="Rectangle 40"/>
          <p:cNvSpPr>
            <a:spLocks noChangeArrowheads="1"/>
          </p:cNvSpPr>
          <p:nvPr/>
        </p:nvSpPr>
        <p:spPr bwMode="auto">
          <a:xfrm>
            <a:off x="2627784" y="5733256"/>
            <a:ext cx="18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3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22" name="Rectangle 40"/>
          <p:cNvSpPr>
            <a:spLocks noChangeArrowheads="1"/>
          </p:cNvSpPr>
          <p:nvPr/>
        </p:nvSpPr>
        <p:spPr bwMode="auto">
          <a:xfrm>
            <a:off x="6660232" y="5733256"/>
            <a:ext cx="18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Genotype 1a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827584" y="6021288"/>
            <a:ext cx="6558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24, 28, 30, 31, 58, 62, 93</a:t>
            </a:r>
          </a:p>
          <a:p>
            <a:r>
              <a:rPr lang="fr-FR" sz="1400" dirty="0" smtClean="0"/>
              <a:t>**  28, 30, 31, 93 (</a:t>
            </a:r>
            <a:r>
              <a:rPr lang="fr-FR" sz="1400" dirty="0" err="1" smtClean="0"/>
              <a:t>detection</a:t>
            </a:r>
            <a:r>
              <a:rPr lang="fr-FR" sz="1400" dirty="0" smtClean="0"/>
              <a:t> par </a:t>
            </a:r>
            <a:r>
              <a:rPr lang="fr-FR" sz="1400" dirty="0" err="1" smtClean="0"/>
              <a:t>next-generation</a:t>
            </a:r>
            <a:r>
              <a:rPr lang="fr-FR" sz="1400" dirty="0" smtClean="0"/>
              <a:t> </a:t>
            </a:r>
            <a:r>
              <a:rPr lang="fr-FR" sz="1400" dirty="0" err="1" smtClean="0"/>
              <a:t>sequencing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15% </a:t>
            </a:r>
            <a:r>
              <a:rPr lang="fr-FR" sz="1400" dirty="0" err="1" smtClean="0"/>
              <a:t>sensitivity</a:t>
            </a:r>
            <a:endParaRPr lang="fr-FR" sz="1400" dirty="0"/>
          </a:p>
        </p:txBody>
      </p:sp>
      <p:sp>
        <p:nvSpPr>
          <p:cNvPr id="124" name="Line 146"/>
          <p:cNvSpPr>
            <a:spLocks noChangeShapeType="1"/>
          </p:cNvSpPr>
          <p:nvPr/>
        </p:nvSpPr>
        <p:spPr bwMode="auto">
          <a:xfrm>
            <a:off x="1296115" y="5733256"/>
            <a:ext cx="428399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5" name="Line 146"/>
          <p:cNvSpPr>
            <a:spLocks noChangeShapeType="1"/>
          </p:cNvSpPr>
          <p:nvPr/>
        </p:nvSpPr>
        <p:spPr bwMode="auto">
          <a:xfrm>
            <a:off x="6516456" y="5733256"/>
            <a:ext cx="2052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2" name="Line 146"/>
          <p:cNvSpPr>
            <a:spLocks noChangeShapeType="1"/>
          </p:cNvSpPr>
          <p:nvPr/>
        </p:nvSpPr>
        <p:spPr bwMode="auto">
          <a:xfrm>
            <a:off x="1080471" y="5096017"/>
            <a:ext cx="7667993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26" name="Groupe 4"/>
          <p:cNvGrpSpPr/>
          <p:nvPr/>
        </p:nvGrpSpPr>
        <p:grpSpPr>
          <a:xfrm>
            <a:off x="2699792" y="1621253"/>
            <a:ext cx="3456384" cy="346101"/>
            <a:chOff x="1331640" y="1249783"/>
            <a:chExt cx="3456384" cy="346101"/>
          </a:xfrm>
        </p:grpSpPr>
        <p:sp>
          <p:nvSpPr>
            <p:cNvPr id="127" name="AutoShape 165"/>
            <p:cNvSpPr>
              <a:spLocks noChangeArrowheads="1"/>
            </p:cNvSpPr>
            <p:nvPr/>
          </p:nvSpPr>
          <p:spPr bwMode="auto">
            <a:xfrm>
              <a:off x="1331640" y="1249783"/>
              <a:ext cx="3456384" cy="2955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8" name="Rectangle 3"/>
            <p:cNvSpPr>
              <a:spLocks noChangeArrowheads="1"/>
            </p:cNvSpPr>
            <p:nvPr/>
          </p:nvSpPr>
          <p:spPr bwMode="auto">
            <a:xfrm>
              <a:off x="1473129" y="1350417"/>
              <a:ext cx="174681" cy="144462"/>
            </a:xfrm>
            <a:prstGeom prst="rect">
              <a:avLst/>
            </a:prstGeom>
            <a:solidFill>
              <a:srgbClr val="A3890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9" name="ZoneTexte 84"/>
            <p:cNvSpPr txBox="1">
              <a:spLocks noChangeArrowheads="1"/>
            </p:cNvSpPr>
            <p:nvPr/>
          </p:nvSpPr>
          <p:spPr bwMode="auto">
            <a:xfrm>
              <a:off x="1629139" y="1257330"/>
              <a:ext cx="8133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No RAS</a:t>
              </a:r>
              <a:endParaRPr lang="en-GB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0" name="Rectangle 3"/>
            <p:cNvSpPr>
              <a:spLocks noChangeArrowheads="1"/>
            </p:cNvSpPr>
            <p:nvPr/>
          </p:nvSpPr>
          <p:spPr bwMode="auto">
            <a:xfrm>
              <a:off x="3203848" y="1350417"/>
              <a:ext cx="174681" cy="144462"/>
            </a:xfrm>
            <a:prstGeom prst="rect">
              <a:avLst/>
            </a:prstGeom>
            <a:solidFill>
              <a:srgbClr val="E1BC08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17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1" name="ZoneTexte 84"/>
            <p:cNvSpPr txBox="1">
              <a:spLocks noChangeArrowheads="1"/>
            </p:cNvSpPr>
            <p:nvPr/>
          </p:nvSpPr>
          <p:spPr bwMode="auto">
            <a:xfrm>
              <a:off x="3359858" y="1257330"/>
              <a:ext cx="12206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RAS present</a:t>
              </a:r>
              <a:endParaRPr lang="en-GB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2" name="Rectangle 27"/>
          <p:cNvSpPr>
            <a:spLocks noGrp="1" noChangeArrowheads="1"/>
          </p:cNvSpPr>
          <p:nvPr>
            <p:ph type="title"/>
          </p:nvPr>
        </p:nvSpPr>
        <p:spPr>
          <a:xfrm>
            <a:off x="994" y="76200"/>
            <a:ext cx="7595342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C-BREEZE-2 Study: </a:t>
            </a:r>
            <a:r>
              <a:rPr lang="en-US" sz="2800" dirty="0" err="1" smtClean="0">
                <a:ea typeface="ＭＳ Ｐゴシック" pitchFamily="34" charset="-128"/>
              </a:rPr>
              <a:t>ruzasvir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+ </a:t>
            </a:r>
            <a:r>
              <a:rPr lang="en-US" sz="2800" dirty="0" err="1" smtClean="0">
                <a:ea typeface="ＭＳ Ｐゴシック" pitchFamily="34" charset="-128"/>
              </a:rPr>
              <a:t>uprifosbuvir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>
                <a:ea typeface="ＭＳ Ｐゴシック" pitchFamily="34" charset="-128"/>
              </a:rPr>
              <a:t>for 12 weeks </a:t>
            </a:r>
            <a:r>
              <a:rPr lang="en-US" sz="2800" dirty="0" smtClean="0">
                <a:ea typeface="ＭＳ Ｐゴシック" pitchFamily="34" charset="-128"/>
              </a:rPr>
              <a:t> in </a:t>
            </a:r>
            <a:r>
              <a:rPr lang="en-US" sz="2800" dirty="0">
                <a:ea typeface="ＭＳ Ｐゴシック" pitchFamily="34" charset="-128"/>
              </a:rPr>
              <a:t>genotype 1-6</a:t>
            </a:r>
          </a:p>
        </p:txBody>
      </p:sp>
      <p:grpSp>
        <p:nvGrpSpPr>
          <p:cNvPr id="133" name="Grouper 65"/>
          <p:cNvGrpSpPr/>
          <p:nvPr/>
        </p:nvGrpSpPr>
        <p:grpSpPr>
          <a:xfrm>
            <a:off x="2" y="6525387"/>
            <a:ext cx="1043633" cy="359997"/>
            <a:chOff x="-1" y="6570669"/>
            <a:chExt cx="962504" cy="287331"/>
          </a:xfrm>
        </p:grpSpPr>
        <p:sp>
          <p:nvSpPr>
            <p:cNvPr id="134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96250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961587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C-BREEZE-2</a:t>
              </a:r>
            </a:p>
          </p:txBody>
        </p:sp>
      </p:grpSp>
      <p:sp>
        <p:nvSpPr>
          <p:cNvPr id="136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52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2"/>
          <p:cNvSpPr txBox="1">
            <a:spLocks/>
          </p:cNvSpPr>
          <p:nvPr/>
        </p:nvSpPr>
        <p:spPr>
          <a:xfrm>
            <a:off x="323528" y="1196876"/>
            <a:ext cx="8640960" cy="575940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 algn="ctr">
              <a:spcBef>
                <a:spcPts val="300"/>
              </a:spcBef>
              <a:buNone/>
            </a:pPr>
            <a:r>
              <a:rPr lang="en-US" sz="2800" dirty="0" smtClean="0">
                <a:ea typeface="ＭＳ Ｐゴシック" pitchFamily="34" charset="-128"/>
              </a:rPr>
              <a:t>Adverse events, %</a:t>
            </a:r>
            <a:br>
              <a:rPr lang="en-US" sz="2800" dirty="0" smtClean="0">
                <a:ea typeface="ＭＳ Ｐゴシック" pitchFamily="34" charset="-128"/>
              </a:rPr>
            </a:br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61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793088"/>
              </p:ext>
            </p:extLst>
          </p:nvPr>
        </p:nvGraphicFramePr>
        <p:xfrm>
          <a:off x="1556858" y="1988840"/>
          <a:ext cx="6327510" cy="2765957"/>
        </p:xfrm>
        <a:graphic>
          <a:graphicData uri="http://schemas.openxmlformats.org/drawingml/2006/table">
            <a:tbl>
              <a:tblPr/>
              <a:tblGrid>
                <a:gridCol w="42484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9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7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RZR + UPR 12W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adverse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 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     Fatigue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     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2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994" y="76200"/>
            <a:ext cx="7595342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C-BREEZE-2 Study: </a:t>
            </a:r>
            <a:r>
              <a:rPr lang="en-US" sz="2800" dirty="0" err="1" smtClean="0">
                <a:ea typeface="ＭＳ Ｐゴシック" pitchFamily="34" charset="-128"/>
              </a:rPr>
              <a:t>ruzasvir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+ </a:t>
            </a:r>
            <a:r>
              <a:rPr lang="en-US" sz="2800" dirty="0" err="1" smtClean="0">
                <a:ea typeface="ＭＳ Ｐゴシック" pitchFamily="34" charset="-128"/>
              </a:rPr>
              <a:t>uprifosbuvir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>
                <a:ea typeface="ＭＳ Ｐゴシック" pitchFamily="34" charset="-128"/>
              </a:rPr>
              <a:t>for 12 weeks </a:t>
            </a:r>
            <a:r>
              <a:rPr lang="en-US" sz="2800" dirty="0" smtClean="0">
                <a:ea typeface="ＭＳ Ｐゴシック" pitchFamily="34" charset="-128"/>
              </a:rPr>
              <a:t> in </a:t>
            </a:r>
            <a:r>
              <a:rPr lang="en-US" sz="2800" dirty="0">
                <a:ea typeface="ＭＳ Ｐゴシック" pitchFamily="34" charset="-128"/>
              </a:rPr>
              <a:t>genotype 1-6</a:t>
            </a:r>
          </a:p>
        </p:txBody>
      </p:sp>
      <p:grpSp>
        <p:nvGrpSpPr>
          <p:cNvPr id="14" name="Grouper 65"/>
          <p:cNvGrpSpPr/>
          <p:nvPr/>
        </p:nvGrpSpPr>
        <p:grpSpPr>
          <a:xfrm>
            <a:off x="2" y="6525387"/>
            <a:ext cx="1043633" cy="359997"/>
            <a:chOff x="-1" y="6570669"/>
            <a:chExt cx="962504" cy="28733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96250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961587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C-BREEZE-2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45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Overall efficacy of the 2-drug regimen of </a:t>
            </a:r>
            <a:r>
              <a:rPr lang="en-US" sz="2000" dirty="0" err="1" smtClean="0">
                <a:ea typeface="ＭＳ Ｐゴシック" pitchFamily="34" charset="-128"/>
              </a:rPr>
              <a:t>ruzasvir</a:t>
            </a:r>
            <a:r>
              <a:rPr lang="en-US" sz="2000" dirty="0">
                <a:ea typeface="ＭＳ Ｐゴシック" pitchFamily="34" charset="-128"/>
              </a:rPr>
              <a:t> </a:t>
            </a:r>
            <a:r>
              <a:rPr lang="en-US" sz="2000" dirty="0" smtClean="0">
                <a:ea typeface="ＭＳ Ｐゴシック" pitchFamily="34" charset="-128"/>
              </a:rPr>
              <a:t>+ </a:t>
            </a:r>
            <a:r>
              <a:rPr lang="en-US" sz="2000" dirty="0" err="1" smtClean="0">
                <a:ea typeface="ＭＳ Ｐゴシック" pitchFamily="34" charset="-128"/>
              </a:rPr>
              <a:t>uprifosbuvir</a:t>
            </a:r>
            <a:r>
              <a:rPr lang="en-US" sz="2000" dirty="0" smtClean="0">
                <a:ea typeface="ＭＳ Ｐゴシック" pitchFamily="34" charset="-128"/>
              </a:rPr>
              <a:t> is suboptimal</a:t>
            </a:r>
          </a:p>
          <a:p>
            <a:pPr lvl="2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Lower efficacy in genotype 3; baseline RAS account for many failures</a:t>
            </a:r>
          </a:p>
          <a:p>
            <a:pPr lvl="2">
              <a:spcBef>
                <a:spcPts val="300"/>
              </a:spcBef>
            </a:pPr>
            <a:r>
              <a:rPr lang="en-US" sz="2000" dirty="0" smtClean="0">
                <a:ea typeface="ＭＳ Ｐゴシック" pitchFamily="34" charset="-128"/>
              </a:rPr>
              <a:t>High efficacy in other genotypes; potential impact of baseline Y93 RAS in GT1a, no impact of baseline RAS in other non-GT3 genotypes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</a:t>
            </a:r>
            <a:r>
              <a:rPr lang="en-US" sz="2000" dirty="0" smtClean="0">
                <a:ea typeface="ＭＳ Ｐゴシック" pitchFamily="34" charset="-128"/>
              </a:rPr>
              <a:t>ood safety profile</a:t>
            </a: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AASLD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Abs.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69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994" y="76200"/>
            <a:ext cx="7595342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C-BREEZE-2 Study: </a:t>
            </a:r>
            <a:r>
              <a:rPr lang="en-US" sz="2800" dirty="0" err="1" smtClean="0">
                <a:ea typeface="ＭＳ Ｐゴシック" pitchFamily="34" charset="-128"/>
              </a:rPr>
              <a:t>ruzasvir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+ </a:t>
            </a:r>
            <a:r>
              <a:rPr lang="en-US" sz="2800" dirty="0" err="1" smtClean="0">
                <a:ea typeface="ＭＳ Ｐゴシック" pitchFamily="34" charset="-128"/>
              </a:rPr>
              <a:t>uprifosbuvir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dirty="0">
                <a:ea typeface="ＭＳ Ｐゴシック" pitchFamily="34" charset="-128"/>
              </a:rPr>
              <a:t>for 12 weeks </a:t>
            </a:r>
            <a:r>
              <a:rPr lang="en-US" sz="2800" dirty="0" smtClean="0">
                <a:ea typeface="ＭＳ Ｐゴシック" pitchFamily="34" charset="-128"/>
              </a:rPr>
              <a:t> in </a:t>
            </a:r>
            <a:r>
              <a:rPr lang="en-US" sz="2800" dirty="0">
                <a:ea typeface="ＭＳ Ｐゴシック" pitchFamily="34" charset="-128"/>
              </a:rPr>
              <a:t>genotype 1-6</a:t>
            </a:r>
          </a:p>
        </p:txBody>
      </p:sp>
      <p:grpSp>
        <p:nvGrpSpPr>
          <p:cNvPr id="11" name="Grouper 65"/>
          <p:cNvGrpSpPr/>
          <p:nvPr/>
        </p:nvGrpSpPr>
        <p:grpSpPr>
          <a:xfrm>
            <a:off x="2" y="6525387"/>
            <a:ext cx="1043633" cy="359997"/>
            <a:chOff x="-1" y="6570669"/>
            <a:chExt cx="962504" cy="28733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-1" y="6570669"/>
              <a:ext cx="96250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961587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C-BREEZE-2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7742</TotalTime>
  <Words>588</Words>
  <Application>Microsoft Office PowerPoint</Application>
  <PresentationFormat>Affichage à l'écran (4:3)</PresentationFormat>
  <Paragraphs>143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</vt:lpstr>
      <vt:lpstr>C-BREEZE-2 Study: ruzasvir + uprifosbuvir for 12 weeks  in genotype 1-6</vt:lpstr>
      <vt:lpstr>C-BREEZE-2 Study: ruzasvir + uprifosbuvir for 12 weeks  in genotype 1-6</vt:lpstr>
      <vt:lpstr>C-BREEZE-2 Study: ruzasvir + uprifosbuvir for 12 weeks  in genotype 1-6</vt:lpstr>
      <vt:lpstr>C-BREEZE-2 Study: ruzasvir + uprifosbuvir for 12 weeks  in genotype 1-6</vt:lpstr>
      <vt:lpstr>C-BREEZE-2 Study: ruzasvir + uprifosbuvir for 12 weeks  in genotype 1-6</vt:lpstr>
      <vt:lpstr>C-BREEZE-2 Study: ruzasvir + uprifosbuvir for 12 weeks  in genotype 1-6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285</cp:revision>
  <dcterms:created xsi:type="dcterms:W3CDTF">2010-10-19T10:42:50Z</dcterms:created>
  <dcterms:modified xsi:type="dcterms:W3CDTF">2017-12-06T13:21:41Z</dcterms:modified>
</cp:coreProperties>
</file>