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84" r:id="rId2"/>
    <p:sldId id="285" r:id="rId3"/>
    <p:sldId id="298" r:id="rId4"/>
    <p:sldId id="297" r:id="rId5"/>
    <p:sldId id="289" r:id="rId6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2" pos="5759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ilisateur de Microsoft Office" initials="Office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000066"/>
    <a:srgbClr val="DDDDDD"/>
    <a:srgbClr val="12254C"/>
    <a:srgbClr val="B48259"/>
    <a:srgbClr val="B3513E"/>
    <a:srgbClr val="FF9966"/>
    <a:srgbClr val="B33C00"/>
    <a:srgbClr val="0070C0"/>
    <a:srgbClr val="E2E2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8898" autoAdjust="0"/>
    <p:restoredTop sz="98179" autoAdjust="0"/>
  </p:normalViewPr>
  <p:slideViewPr>
    <p:cSldViewPr>
      <p:cViewPr varScale="1">
        <p:scale>
          <a:sx n="69" d="100"/>
          <a:sy n="69" d="100"/>
        </p:scale>
        <p:origin x="1854" y="48"/>
      </p:cViewPr>
      <p:guideLst>
        <p:guide pos="5759"/>
        <p:guide orient="horz"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7" d="100"/>
          <a:sy n="67" d="100"/>
        </p:scale>
        <p:origin x="2748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SVR 12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1-8FC5-4A91-9065-0E3CEA6CBC1F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8FC5-4A91-9065-0E3CEA6CBC1F}"/>
              </c:ext>
            </c:extLst>
          </c:dPt>
          <c:dPt>
            <c:idx val="3"/>
            <c:invertIfNegative val="0"/>
            <c:bubble3D val="0"/>
            <c:spPr>
              <a:solidFill>
                <a:srgbClr val="7030A0"/>
              </a:solidFill>
            </c:spPr>
            <c:extLst>
              <c:ext xmlns:c16="http://schemas.microsoft.com/office/drawing/2014/chart" uri="{C3380CC4-5D6E-409C-BE32-E72D297353CC}">
                <c16:uniqueId val="{00000005-8FC5-4A91-9065-0E3CEA6CBC1F}"/>
              </c:ext>
            </c:extLst>
          </c:dPt>
          <c:dPt>
            <c:idx val="4"/>
            <c:invertIfNegative val="0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7-8FC5-4A91-9065-0E3CEA6CBC1F}"/>
              </c:ext>
            </c:extLst>
          </c:dPt>
          <c:cat>
            <c:strRef>
              <c:f>Feuil1!$A$2:$A$6</c:f>
              <c:strCache>
                <c:ptCount val="5"/>
                <c:pt idx="0">
                  <c:v>GT1a</c:v>
                </c:pt>
                <c:pt idx="1">
                  <c:v>GT1b</c:v>
                </c:pt>
                <c:pt idx="2">
                  <c:v>GT1 other</c:v>
                </c:pt>
                <c:pt idx="3">
                  <c:v>GT4</c:v>
                </c:pt>
                <c:pt idx="4">
                  <c:v>GT6</c:v>
                </c:pt>
              </c:strCache>
            </c:strRef>
          </c:cat>
          <c:val>
            <c:numRef>
              <c:f>Feuil1!$B$2:$B$6</c:f>
              <c:numCache>
                <c:formatCode>General</c:formatCode>
                <c:ptCount val="5"/>
                <c:pt idx="0">
                  <c:v>91.9</c:v>
                </c:pt>
                <c:pt idx="1">
                  <c:v>98.2</c:v>
                </c:pt>
                <c:pt idx="2">
                  <c:v>100</c:v>
                </c:pt>
                <c:pt idx="3">
                  <c:v>100</c:v>
                </c:pt>
                <c:pt idx="4">
                  <c:v>66.7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FC5-4A91-9065-0E3CEA6CBC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0"/>
        <c:axId val="-2072414664"/>
        <c:axId val="-2049804696"/>
      </c:barChart>
      <c:catAx>
        <c:axId val="-20724146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600" b="1">
                <a:solidFill>
                  <a:srgbClr val="000066"/>
                </a:solidFill>
              </a:defRPr>
            </a:pPr>
            <a:endParaRPr lang="fr-FR"/>
          </a:p>
        </c:txPr>
        <c:crossAx val="-2049804696"/>
        <c:crosses val="autoZero"/>
        <c:auto val="1"/>
        <c:lblAlgn val="ctr"/>
        <c:lblOffset val="100"/>
        <c:noMultiLvlLbl val="0"/>
      </c:catAx>
      <c:valAx>
        <c:axId val="-2049804696"/>
        <c:scaling>
          <c:orientation val="minMax"/>
          <c:max val="10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400">
                <a:solidFill>
                  <a:srgbClr val="000066"/>
                </a:solidFill>
              </a:defRPr>
            </a:pPr>
            <a:endParaRPr lang="fr-FR"/>
          </a:p>
        </c:txPr>
        <c:crossAx val="-2072414664"/>
        <c:crosses val="autoZero"/>
        <c:crossBetween val="between"/>
        <c:majorUnit val="2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28BBF9EE-755C-442F-BF83-7170AE36DB9B}" type="datetimeFigureOut">
              <a:rPr lang="fr-FR"/>
              <a:pPr>
                <a:defRPr/>
              </a:pPr>
              <a:t>19/03/2019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EB5E00BE-83C7-455A-A93C-2A1347F489C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72168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819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C24F8336-70D2-4EF2-9530-598646E5998F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1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244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A2CFFA3A-8919-4709-A92C-F6685B0C8F42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2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244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A2CFFA3A-8919-4709-A92C-F6685B0C8F42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3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244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A2CFFA3A-8919-4709-A92C-F6685B0C8F42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4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7412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3FF75E0B-FA5A-4347-A92C-0A8943D9EF88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5</a:t>
            </a:fld>
            <a:endParaRPr lang="fr-FR" sz="12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1" r:id="rId2"/>
    <p:sldLayoutId id="2147483650" r:id="rId3"/>
    <p:sldLayoutId id="2147483649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Line 172"/>
          <p:cNvSpPr>
            <a:spLocks noChangeShapeType="1"/>
          </p:cNvSpPr>
          <p:nvPr/>
        </p:nvSpPr>
        <p:spPr bwMode="auto">
          <a:xfrm flipH="1">
            <a:off x="6217298" y="1879113"/>
            <a:ext cx="13274" cy="2071521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43" name="Line 172"/>
          <p:cNvSpPr>
            <a:spLocks noChangeShapeType="1"/>
          </p:cNvSpPr>
          <p:nvPr/>
        </p:nvSpPr>
        <p:spPr bwMode="auto">
          <a:xfrm flipH="1">
            <a:off x="7006998" y="1905946"/>
            <a:ext cx="13274" cy="2071521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-68263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endParaRPr lang="en-US" sz="2800" b="1" kern="0">
              <a:solidFill>
                <a:srgbClr val="CC3300"/>
              </a:solidFill>
              <a:latin typeface="Calibri" pitchFamily="34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cxnSp>
        <p:nvCxnSpPr>
          <p:cNvPr id="7172" name="Connecteur droit 66"/>
          <p:cNvCxnSpPr>
            <a:cxnSpLocks noChangeShapeType="1"/>
          </p:cNvCxnSpPr>
          <p:nvPr/>
        </p:nvCxnSpPr>
        <p:spPr bwMode="auto">
          <a:xfrm flipH="1">
            <a:off x="3327826" y="1952889"/>
            <a:ext cx="4060" cy="467999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sp>
        <p:nvSpPr>
          <p:cNvPr id="7185" name="Oval 170"/>
          <p:cNvSpPr>
            <a:spLocks noChangeArrowheads="1"/>
          </p:cNvSpPr>
          <p:nvPr/>
        </p:nvSpPr>
        <p:spPr bwMode="auto">
          <a:xfrm>
            <a:off x="2483768" y="1196752"/>
            <a:ext cx="1656160" cy="899831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>
              <a:lnSpc>
                <a:spcPts val="1480"/>
              </a:lnSpc>
            </a:pPr>
            <a:r>
              <a:rPr lang="en-US" sz="1400" b="1" dirty="0" err="1">
                <a:latin typeface="Calibri" pitchFamily="34" charset="0"/>
              </a:rPr>
              <a:t>Randomisation</a:t>
            </a:r>
            <a:r>
              <a:rPr lang="en-US" sz="1400" b="1" dirty="0">
                <a:latin typeface="Calibri" pitchFamily="34" charset="0"/>
              </a:rPr>
              <a:t> *</a:t>
            </a:r>
          </a:p>
          <a:p>
            <a:pPr algn="ctr">
              <a:lnSpc>
                <a:spcPts val="1480"/>
              </a:lnSpc>
            </a:pPr>
            <a:r>
              <a:rPr lang="en-US" sz="1400" b="1" dirty="0">
                <a:latin typeface="Calibri" pitchFamily="34" charset="0"/>
              </a:rPr>
              <a:t>3 : 1</a:t>
            </a:r>
          </a:p>
          <a:p>
            <a:pPr algn="ctr">
              <a:lnSpc>
                <a:spcPts val="1480"/>
              </a:lnSpc>
            </a:pPr>
            <a:r>
              <a:rPr lang="en-US" sz="1400" b="1" dirty="0">
                <a:latin typeface="Calibri" pitchFamily="34" charset="0"/>
              </a:rPr>
              <a:t>Double-blind</a:t>
            </a:r>
          </a:p>
        </p:txBody>
      </p:sp>
      <p:sp>
        <p:nvSpPr>
          <p:cNvPr id="7186" name="AutoShape 162"/>
          <p:cNvSpPr>
            <a:spLocks noChangeArrowheads="1"/>
          </p:cNvSpPr>
          <p:nvPr/>
        </p:nvSpPr>
        <p:spPr bwMode="auto">
          <a:xfrm>
            <a:off x="395536" y="2492896"/>
            <a:ext cx="2555996" cy="1367998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spAutoFit/>
          </a:bodyPr>
          <a:lstStyle/>
          <a:p>
            <a:pPr algn="ctr"/>
            <a:r>
              <a:rPr lang="en-US" sz="1600" b="1" dirty="0">
                <a:latin typeface="Calibri" pitchFamily="34" charset="0"/>
              </a:rPr>
              <a:t>≥ </a:t>
            </a:r>
            <a:r>
              <a:rPr lang="en-US" sz="1400" b="1" dirty="0">
                <a:latin typeface="Calibri" pitchFamily="34" charset="0"/>
              </a:rPr>
              <a:t>18 years, </a:t>
            </a:r>
          </a:p>
          <a:p>
            <a:pPr algn="ctr"/>
            <a:r>
              <a:rPr lang="en-US" sz="1400" b="1" dirty="0">
                <a:latin typeface="Calibri" pitchFamily="34" charset="0"/>
              </a:rPr>
              <a:t>HCV genotype 1, 4, 6</a:t>
            </a:r>
            <a:endParaRPr lang="en-US" sz="1400" b="1" baseline="30000" dirty="0">
              <a:latin typeface="Calibri" pitchFamily="34" charset="0"/>
            </a:endParaRPr>
          </a:p>
          <a:p>
            <a:pPr algn="ctr"/>
            <a:r>
              <a:rPr lang="en-US" sz="1400" b="1" dirty="0">
                <a:latin typeface="Calibri" pitchFamily="34" charset="0"/>
              </a:rPr>
              <a:t>Treatment-naïve </a:t>
            </a:r>
            <a:endParaRPr lang="en-US" sz="1400" b="1" u="sng" dirty="0">
              <a:latin typeface="Calibri" pitchFamily="34" charset="0"/>
            </a:endParaRPr>
          </a:p>
          <a:p>
            <a:pPr algn="ctr"/>
            <a:r>
              <a:rPr lang="en-US" sz="1400" b="1" dirty="0">
                <a:latin typeface="Calibri" pitchFamily="34" charset="0"/>
              </a:rPr>
              <a:t>No cirrhosis or </a:t>
            </a:r>
            <a:br>
              <a:rPr lang="en-US" sz="1400" b="1" dirty="0">
                <a:latin typeface="Calibri" pitchFamily="34" charset="0"/>
              </a:rPr>
            </a:br>
            <a:r>
              <a:rPr lang="en-US" sz="1400" b="1" dirty="0">
                <a:latin typeface="Calibri" pitchFamily="34" charset="0"/>
              </a:rPr>
              <a:t>compensated cirrhosis** </a:t>
            </a:r>
          </a:p>
          <a:p>
            <a:pPr algn="ctr"/>
            <a:r>
              <a:rPr lang="en-US" sz="1400" b="1" dirty="0">
                <a:latin typeface="Calibri" pitchFamily="34" charset="0"/>
              </a:rPr>
              <a:t>No HBV or HIV co-infection</a:t>
            </a:r>
          </a:p>
        </p:txBody>
      </p:sp>
      <p:sp>
        <p:nvSpPr>
          <p:cNvPr id="7188" name="Espace réservé du contenu 26"/>
          <p:cNvSpPr>
            <a:spLocks noGrp="1"/>
          </p:cNvSpPr>
          <p:nvPr>
            <p:ph idx="1"/>
          </p:nvPr>
        </p:nvSpPr>
        <p:spPr>
          <a:xfrm>
            <a:off x="395536" y="1125538"/>
            <a:ext cx="1583978" cy="430212"/>
          </a:xfrm>
        </p:spPr>
        <p:txBody>
          <a:bodyPr/>
          <a:lstStyle/>
          <a:p>
            <a:r>
              <a:rPr lang="en-US" dirty="0"/>
              <a:t>Design</a:t>
            </a:r>
          </a:p>
          <a:p>
            <a:endParaRPr lang="en-US" dirty="0"/>
          </a:p>
        </p:txBody>
      </p:sp>
      <p:sp>
        <p:nvSpPr>
          <p:cNvPr id="7191" name="Rectangle 9"/>
          <p:cNvSpPr>
            <a:spLocks noChangeArrowheads="1"/>
          </p:cNvSpPr>
          <p:nvPr/>
        </p:nvSpPr>
        <p:spPr bwMode="auto">
          <a:xfrm>
            <a:off x="3334240" y="2298358"/>
            <a:ext cx="82747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 dirty="0">
                <a:solidFill>
                  <a:srgbClr val="C00000"/>
                </a:solidFill>
                <a:latin typeface="Calibri" pitchFamily="34" charset="0"/>
              </a:rPr>
              <a:t>N = 365</a:t>
            </a:r>
          </a:p>
        </p:txBody>
      </p:sp>
      <p:sp>
        <p:nvSpPr>
          <p:cNvPr id="7194" name="Line 172"/>
          <p:cNvSpPr>
            <a:spLocks noChangeShapeType="1"/>
          </p:cNvSpPr>
          <p:nvPr/>
        </p:nvSpPr>
        <p:spPr bwMode="auto">
          <a:xfrm flipH="1">
            <a:off x="7655070" y="1917096"/>
            <a:ext cx="13274" cy="2071521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29" name="Oval 110"/>
          <p:cNvSpPr>
            <a:spLocks noChangeArrowheads="1"/>
          </p:cNvSpPr>
          <p:nvPr/>
        </p:nvSpPr>
        <p:spPr bwMode="auto">
          <a:xfrm>
            <a:off x="6732240" y="1340768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600" b="1" dirty="0">
                <a:solidFill>
                  <a:srgbClr val="0066FF"/>
                </a:solidFill>
                <a:latin typeface="Calibri" pitchFamily="34" charset="0"/>
                <a:ea typeface="ＭＳ Ｐゴシック" pitchFamily="-109" charset="-128"/>
                <a:cs typeface="ＭＳ Ｐゴシック" pitchFamily="-109" charset="-128"/>
              </a:rPr>
              <a:t>W24</a:t>
            </a:r>
            <a:endParaRPr lang="en-US" sz="1600" dirty="0">
              <a:solidFill>
                <a:srgbClr val="0066FF"/>
              </a:solidFill>
              <a:latin typeface="Calibri" pitchFamily="34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2" name="Line 63"/>
          <p:cNvSpPr>
            <a:spLocks noChangeShapeType="1"/>
          </p:cNvSpPr>
          <p:nvPr/>
        </p:nvSpPr>
        <p:spPr bwMode="auto">
          <a:xfrm>
            <a:off x="5580112" y="2627620"/>
            <a:ext cx="1440160" cy="9292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latin typeface="Calibri" pitchFamily="34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7020272" y="2420888"/>
            <a:ext cx="714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333399"/>
                </a:solidFill>
                <a:latin typeface="Calibri" pitchFamily="34" charset="0"/>
              </a:rPr>
              <a:t>SVR</a:t>
            </a:r>
            <a:r>
              <a:rPr lang="fr-FR" b="1" baseline="-25000" dirty="0">
                <a:solidFill>
                  <a:srgbClr val="333399"/>
                </a:solidFill>
                <a:latin typeface="Calibri" pitchFamily="34" charset="0"/>
              </a:rPr>
              <a:t>12</a:t>
            </a:r>
          </a:p>
        </p:txBody>
      </p:sp>
      <p:graphicFrame>
        <p:nvGraphicFramePr>
          <p:cNvPr id="24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0263121"/>
              </p:ext>
            </p:extLst>
          </p:nvPr>
        </p:nvGraphicFramePr>
        <p:xfrm>
          <a:off x="4126677" y="2276872"/>
          <a:ext cx="1464409" cy="631625"/>
        </p:xfrm>
        <a:graphic>
          <a:graphicData uri="http://schemas.openxmlformats.org/drawingml/2006/table">
            <a:tbl>
              <a:tblPr/>
              <a:tblGrid>
                <a:gridCol w="14644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31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2254C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EBR/GZR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8" name="ZoneTexte 69"/>
          <p:cNvSpPr txBox="1">
            <a:spLocks noChangeArrowheads="1"/>
          </p:cNvSpPr>
          <p:nvPr/>
        </p:nvSpPr>
        <p:spPr bwMode="auto">
          <a:xfrm>
            <a:off x="2411760" y="6597352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latin typeface="+mn-lt"/>
                <a:ea typeface="ＭＳ Ｐゴシック" pitchFamily="34" charset="-128"/>
              </a:rPr>
              <a:t>Wei L. J Gastroenterol </a:t>
            </a:r>
            <a:r>
              <a:rPr lang="en-US" sz="1200" i="1" dirty="0" err="1">
                <a:solidFill>
                  <a:srgbClr val="0070C0"/>
                </a:solidFill>
                <a:latin typeface="+mn-lt"/>
                <a:ea typeface="ＭＳ Ｐゴシック" pitchFamily="34" charset="-128"/>
              </a:rPr>
              <a:t>Hepatol</a:t>
            </a:r>
            <a:r>
              <a:rPr lang="en-US" sz="1200" i="1" dirty="0">
                <a:solidFill>
                  <a:srgbClr val="0070C0"/>
                </a:solidFill>
                <a:latin typeface="+mn-lt"/>
                <a:ea typeface="ＭＳ Ｐゴシック" pitchFamily="34" charset="-128"/>
              </a:rPr>
              <a:t>. 2019; 34:12-21</a:t>
            </a:r>
          </a:p>
        </p:txBody>
      </p:sp>
      <p:sp>
        <p:nvSpPr>
          <p:cNvPr id="45" name="Rectangle 9"/>
          <p:cNvSpPr>
            <a:spLocks noChangeArrowheads="1"/>
          </p:cNvSpPr>
          <p:nvPr/>
        </p:nvSpPr>
        <p:spPr bwMode="auto">
          <a:xfrm>
            <a:off x="3334590" y="3717032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 dirty="0">
                <a:solidFill>
                  <a:srgbClr val="C00000"/>
                </a:solidFill>
                <a:latin typeface="Calibri" pitchFamily="34" charset="0"/>
              </a:rPr>
              <a:t>N = 123</a:t>
            </a:r>
          </a:p>
        </p:txBody>
      </p:sp>
      <p:sp>
        <p:nvSpPr>
          <p:cNvPr id="47" name="Line 63"/>
          <p:cNvSpPr>
            <a:spLocks noChangeShapeType="1"/>
          </p:cNvSpPr>
          <p:nvPr/>
        </p:nvSpPr>
        <p:spPr bwMode="auto">
          <a:xfrm>
            <a:off x="2915816" y="3177031"/>
            <a:ext cx="648000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 type="none"/>
            <a:tailEnd type="none"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cxnSp>
        <p:nvCxnSpPr>
          <p:cNvPr id="48" name="AutoShape 60"/>
          <p:cNvCxnSpPr>
            <a:cxnSpLocks noChangeShapeType="1"/>
          </p:cNvCxnSpPr>
          <p:nvPr/>
        </p:nvCxnSpPr>
        <p:spPr bwMode="auto">
          <a:xfrm rot="10800000" flipH="1" flipV="1">
            <a:off x="4094608" y="2637031"/>
            <a:ext cx="1587" cy="1080000"/>
          </a:xfrm>
          <a:prstGeom prst="bentConnector3">
            <a:avLst>
              <a:gd name="adj1" fmla="val -31949149"/>
            </a:avLst>
          </a:prstGeom>
          <a:noFill/>
          <a:ln w="28575">
            <a:solidFill>
              <a:srgbClr val="333399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51" name="Line 63"/>
          <p:cNvSpPr>
            <a:spLocks noChangeShapeType="1"/>
          </p:cNvSpPr>
          <p:nvPr/>
        </p:nvSpPr>
        <p:spPr bwMode="auto">
          <a:xfrm>
            <a:off x="7020272" y="3676382"/>
            <a:ext cx="14400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latin typeface="Calibri" pitchFamily="34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2" name="ZoneTexte 51"/>
          <p:cNvSpPr txBox="1"/>
          <p:nvPr/>
        </p:nvSpPr>
        <p:spPr>
          <a:xfrm>
            <a:off x="8388424" y="3491716"/>
            <a:ext cx="714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333399"/>
                </a:solidFill>
                <a:latin typeface="Calibri" pitchFamily="34" charset="0"/>
              </a:rPr>
              <a:t>SVR</a:t>
            </a:r>
            <a:r>
              <a:rPr lang="fr-FR" b="1" baseline="-25000" dirty="0">
                <a:solidFill>
                  <a:srgbClr val="333399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297077" y="4345940"/>
            <a:ext cx="69017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+mn-lt"/>
              </a:rPr>
              <a:t>* </a:t>
            </a:r>
            <a:r>
              <a:rPr lang="en-US" sz="1400" dirty="0" err="1">
                <a:latin typeface="+mn-lt"/>
              </a:rPr>
              <a:t>Randomisation</a:t>
            </a:r>
            <a:r>
              <a:rPr lang="en-US" sz="1400" dirty="0">
                <a:latin typeface="+mn-lt"/>
              </a:rPr>
              <a:t> was stratified by cirrhosis status (yes vs no) and study site (country)</a:t>
            </a:r>
          </a:p>
          <a:p>
            <a:r>
              <a:rPr lang="en-US" sz="1400" dirty="0">
                <a:latin typeface="+mn-lt"/>
              </a:rPr>
              <a:t>** </a:t>
            </a:r>
            <a:r>
              <a:rPr lang="en-US" sz="1400" dirty="0" err="1">
                <a:latin typeface="+mn-lt"/>
              </a:rPr>
              <a:t>Fibroscan</a:t>
            </a:r>
            <a:r>
              <a:rPr lang="en-US" sz="1400" baseline="30000" dirty="0">
                <a:latin typeface="+mn-lt"/>
              </a:rPr>
              <a:t>®</a:t>
            </a:r>
            <a:r>
              <a:rPr lang="en-US" sz="1400" dirty="0">
                <a:latin typeface="+mn-lt"/>
              </a:rPr>
              <a:t> &gt; 12.5 </a:t>
            </a:r>
            <a:r>
              <a:rPr lang="en-US" sz="1400" dirty="0" err="1">
                <a:latin typeface="+mn-lt"/>
              </a:rPr>
              <a:t>kPa</a:t>
            </a:r>
            <a:r>
              <a:rPr lang="en-US" sz="1400" dirty="0">
                <a:latin typeface="+mn-lt"/>
              </a:rPr>
              <a:t>, or liver biopsy (F4), or </a:t>
            </a:r>
            <a:r>
              <a:rPr lang="en-US" sz="1400" dirty="0" err="1">
                <a:latin typeface="+mn-lt"/>
              </a:rPr>
              <a:t>Fibrotest</a:t>
            </a:r>
            <a:r>
              <a:rPr lang="en-US" sz="1400" baseline="30000" dirty="0">
                <a:latin typeface="+mn-lt"/>
              </a:rPr>
              <a:t> ® </a:t>
            </a:r>
            <a:r>
              <a:rPr lang="en-US" sz="1400" dirty="0">
                <a:latin typeface="+mn-lt"/>
              </a:rPr>
              <a:t>&gt; 0.75 or APRI &gt; 2</a:t>
            </a:r>
          </a:p>
        </p:txBody>
      </p:sp>
      <p:sp>
        <p:nvSpPr>
          <p:cNvPr id="35" name="Line 172"/>
          <p:cNvSpPr>
            <a:spLocks noChangeShapeType="1"/>
          </p:cNvSpPr>
          <p:nvPr/>
        </p:nvSpPr>
        <p:spPr bwMode="auto">
          <a:xfrm flipH="1">
            <a:off x="5580111" y="1917096"/>
            <a:ext cx="1" cy="2071521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36" name="Oval 110"/>
          <p:cNvSpPr>
            <a:spLocks noChangeArrowheads="1"/>
          </p:cNvSpPr>
          <p:nvPr/>
        </p:nvSpPr>
        <p:spPr bwMode="auto">
          <a:xfrm>
            <a:off x="5292080" y="1340768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600" b="1" dirty="0">
                <a:solidFill>
                  <a:srgbClr val="0066FF"/>
                </a:solidFill>
                <a:latin typeface="Calibri" pitchFamily="34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US" sz="1600" dirty="0">
              <a:solidFill>
                <a:srgbClr val="0066FF"/>
              </a:solidFill>
              <a:latin typeface="Calibri" pitchFamily="34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55576" y="5147900"/>
            <a:ext cx="39421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Clr>
                <a:srgbClr val="0070C0"/>
              </a:buClr>
              <a:buFont typeface="Arial" panose="020B0604020202020204" pitchFamily="34" charset="0"/>
              <a:buChar char="‒"/>
            </a:pPr>
            <a:r>
              <a:rPr lang="en-US" dirty="0">
                <a:latin typeface="+mn-lt"/>
              </a:rPr>
              <a:t>EBR/GZR: 50/100 mg 1 tablet QD</a:t>
            </a:r>
          </a:p>
        </p:txBody>
      </p:sp>
      <p:graphicFrame>
        <p:nvGraphicFramePr>
          <p:cNvPr id="37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6973255"/>
              </p:ext>
            </p:extLst>
          </p:nvPr>
        </p:nvGraphicFramePr>
        <p:xfrm>
          <a:off x="6228184" y="3356992"/>
          <a:ext cx="1440160" cy="631625"/>
        </p:xfrm>
        <a:graphic>
          <a:graphicData uri="http://schemas.openxmlformats.org/drawingml/2006/table">
            <a:tbl>
              <a:tblPr/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31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2254C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EBR/GZR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482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9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3989250"/>
              </p:ext>
            </p:extLst>
          </p:nvPr>
        </p:nvGraphicFramePr>
        <p:xfrm>
          <a:off x="4126677" y="3356992"/>
          <a:ext cx="1464409" cy="631625"/>
        </p:xfrm>
        <a:graphic>
          <a:graphicData uri="http://schemas.openxmlformats.org/drawingml/2006/table">
            <a:tbl>
              <a:tblPr/>
              <a:tblGrid>
                <a:gridCol w="14644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31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Placebo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2" name="Espace réservé du contenu 1"/>
          <p:cNvSpPr txBox="1">
            <a:spLocks/>
          </p:cNvSpPr>
          <p:nvPr/>
        </p:nvSpPr>
        <p:spPr bwMode="auto">
          <a:xfrm>
            <a:off x="359795" y="5589240"/>
            <a:ext cx="5076302" cy="786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r>
              <a:rPr lang="en-US" kern="0" dirty="0"/>
              <a:t>Objective</a:t>
            </a:r>
          </a:p>
          <a:p>
            <a:pPr lvl="1"/>
            <a:r>
              <a:rPr lang="en-US" kern="0" dirty="0"/>
              <a:t>SVR</a:t>
            </a:r>
            <a:r>
              <a:rPr lang="en-US" kern="0" baseline="-25000" dirty="0"/>
              <a:t>12</a:t>
            </a:r>
            <a:r>
              <a:rPr lang="en-US" kern="0" dirty="0"/>
              <a:t> (HCV RNA &lt; 15 IU/mL), by ITT</a:t>
            </a:r>
          </a:p>
        </p:txBody>
      </p:sp>
      <p:sp>
        <p:nvSpPr>
          <p:cNvPr id="30" name="Oval 110"/>
          <p:cNvSpPr>
            <a:spLocks noChangeArrowheads="1"/>
          </p:cNvSpPr>
          <p:nvPr/>
        </p:nvSpPr>
        <p:spPr bwMode="auto">
          <a:xfrm>
            <a:off x="7380113" y="1340768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600" b="1" dirty="0">
                <a:solidFill>
                  <a:srgbClr val="0066FF"/>
                </a:solidFill>
                <a:latin typeface="Calibri" pitchFamily="34" charset="0"/>
                <a:ea typeface="ＭＳ Ｐゴシック" pitchFamily="-109" charset="-128"/>
                <a:cs typeface="ＭＳ Ｐゴシック" pitchFamily="-109" charset="-128"/>
              </a:rPr>
              <a:t>W28</a:t>
            </a:r>
            <a:endParaRPr lang="en-US" sz="1600" dirty="0">
              <a:solidFill>
                <a:srgbClr val="0066FF"/>
              </a:solidFill>
              <a:latin typeface="Calibri" pitchFamily="34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580112" y="2265699"/>
            <a:ext cx="648000" cy="1728000"/>
          </a:xfrm>
          <a:prstGeom prst="rect">
            <a:avLst/>
          </a:prstGeom>
          <a:solidFill>
            <a:srgbClr val="E2E2F6"/>
          </a:solidFill>
          <a:ln>
            <a:solidFill>
              <a:srgbClr val="E2E2F6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fr-FR" sz="1000" b="1" dirty="0">
                <a:solidFill>
                  <a:srgbClr val="333399"/>
                </a:solidFill>
                <a:latin typeface="Calibri" pitchFamily="34" charset="0"/>
              </a:rPr>
              <a:t>LEVEE </a:t>
            </a:r>
          </a:p>
          <a:p>
            <a:pPr algn="ctr"/>
            <a:r>
              <a:rPr lang="fr-FR" sz="1000" b="1" dirty="0">
                <a:solidFill>
                  <a:srgbClr val="333399"/>
                </a:solidFill>
                <a:latin typeface="Calibri" pitchFamily="34" charset="0"/>
              </a:rPr>
              <a:t>AVEUGLE</a:t>
            </a:r>
          </a:p>
        </p:txBody>
      </p:sp>
      <p:sp>
        <p:nvSpPr>
          <p:cNvPr id="40" name="Oval 110"/>
          <p:cNvSpPr>
            <a:spLocks noChangeArrowheads="1"/>
          </p:cNvSpPr>
          <p:nvPr/>
        </p:nvSpPr>
        <p:spPr bwMode="auto">
          <a:xfrm>
            <a:off x="5939953" y="1335352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600" b="1" dirty="0">
                <a:solidFill>
                  <a:srgbClr val="0066FF"/>
                </a:solidFill>
                <a:latin typeface="Calibri" pitchFamily="34" charset="0"/>
                <a:ea typeface="ＭＳ Ｐゴシック" pitchFamily="-109" charset="-128"/>
                <a:cs typeface="ＭＳ Ｐゴシック" pitchFamily="-109" charset="-128"/>
              </a:rPr>
              <a:t>W16</a:t>
            </a:r>
            <a:endParaRPr lang="en-US" sz="1600" dirty="0">
              <a:solidFill>
                <a:srgbClr val="0066FF"/>
              </a:solidFill>
              <a:latin typeface="Calibri" pitchFamily="34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44" name="Rectangle 27"/>
          <p:cNvSpPr>
            <a:spLocks noGrp="1" noChangeArrowheads="1"/>
          </p:cNvSpPr>
          <p:nvPr>
            <p:ph type="title"/>
          </p:nvPr>
        </p:nvSpPr>
        <p:spPr>
          <a:xfrm>
            <a:off x="3" y="76200"/>
            <a:ext cx="9143997" cy="976313"/>
          </a:xfrm>
        </p:spPr>
        <p:txBody>
          <a:bodyPr/>
          <a:lstStyle/>
          <a:p>
            <a:r>
              <a:rPr lang="en-US" sz="3000" dirty="0">
                <a:latin typeface="Calibri" pitchFamily="34" charset="0"/>
                <a:ea typeface="ＭＳ Ｐゴシック" pitchFamily="34" charset="-128"/>
              </a:rPr>
              <a:t>C-CORAL Study: </a:t>
            </a:r>
            <a:r>
              <a:rPr lang="en-US" sz="3000" dirty="0" err="1">
                <a:latin typeface="Calibri" pitchFamily="34" charset="0"/>
                <a:ea typeface="ＭＳ Ｐゴシック" pitchFamily="34" charset="-128"/>
              </a:rPr>
              <a:t>elbasvir</a:t>
            </a:r>
            <a:r>
              <a:rPr lang="en-US" sz="3000" dirty="0">
                <a:latin typeface="Calibri" pitchFamily="34" charset="0"/>
                <a:ea typeface="ＭＳ Ｐゴシック" pitchFamily="34" charset="-128"/>
              </a:rPr>
              <a:t>/</a:t>
            </a:r>
            <a:r>
              <a:rPr lang="en-US" sz="3000" dirty="0" err="1">
                <a:latin typeface="Calibri" pitchFamily="34" charset="0"/>
                <a:ea typeface="ＭＳ Ｐゴシック" pitchFamily="34" charset="-128"/>
              </a:rPr>
              <a:t>grazoprevir</a:t>
            </a:r>
            <a:r>
              <a:rPr lang="en-US" sz="3000" dirty="0">
                <a:latin typeface="Calibri" pitchFamily="34" charset="0"/>
                <a:ea typeface="ＭＳ Ｐゴシック" pitchFamily="34" charset="-128"/>
              </a:rPr>
              <a:t> for genotype 1, 4, 6</a:t>
            </a:r>
          </a:p>
        </p:txBody>
      </p:sp>
      <p:grpSp>
        <p:nvGrpSpPr>
          <p:cNvPr id="46" name="Grouper 3"/>
          <p:cNvGrpSpPr/>
          <p:nvPr/>
        </p:nvGrpSpPr>
        <p:grpSpPr>
          <a:xfrm>
            <a:off x="0" y="6525387"/>
            <a:ext cx="755576" cy="324000"/>
            <a:chOff x="0" y="6525387"/>
            <a:chExt cx="755576" cy="324000"/>
          </a:xfrm>
        </p:grpSpPr>
        <p:sp>
          <p:nvSpPr>
            <p:cNvPr id="49" name="AutoShape 162"/>
            <p:cNvSpPr>
              <a:spLocks noChangeArrowheads="1"/>
            </p:cNvSpPr>
            <p:nvPr/>
          </p:nvSpPr>
          <p:spPr bwMode="auto">
            <a:xfrm>
              <a:off x="3" y="6525387"/>
              <a:ext cx="755573" cy="324000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50" name="ZoneTexte 23"/>
            <p:cNvSpPr txBox="1">
              <a:spLocks noChangeArrowheads="1"/>
            </p:cNvSpPr>
            <p:nvPr/>
          </p:nvSpPr>
          <p:spPr bwMode="auto">
            <a:xfrm>
              <a:off x="0" y="6536377"/>
              <a:ext cx="75557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C-CORAL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843224940"/>
              </p:ext>
            </p:extLst>
          </p:nvPr>
        </p:nvGraphicFramePr>
        <p:xfrm>
          <a:off x="398488" y="1563209"/>
          <a:ext cx="8349976" cy="3738000"/>
        </p:xfrm>
        <a:graphic>
          <a:graphicData uri="http://schemas.openxmlformats.org/drawingml/2006/table">
            <a:tbl>
              <a:tblPr/>
              <a:tblGrid>
                <a:gridCol w="38134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72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292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93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2254C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Immediate treatment N = 365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2254C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Deferred treatment N = 123*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482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73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age, years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48.1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48.6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3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73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Race: Asian, White,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72 / 28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72 / 28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73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1a / 1b / 4 / 6, %</a:t>
                      </a:r>
                      <a:endParaRPr kumimoji="0" lang="en-GB" sz="1400" b="1" i="0" u="none" strike="noStrike" cap="none" normalizeH="0" baseline="3000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 / 80 / &lt; 1 / 11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 / 80 / &lt; 1 / 10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73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Baseline HCV RNA &gt; 800 000 IU/mL,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73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Cirrhosis,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73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Baseline ALT, IU/L, mean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147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SVR</a:t>
                      </a:r>
                      <a:r>
                        <a:rPr kumimoji="0" lang="en-GB" sz="14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, n/N (%) ITT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Breakthrough/rebound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Relapse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Discontinued for administrative reasons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344/365 (94.2 %)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115/121 ( 95.0 %)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9269" name="Rectangle 6"/>
          <p:cNvSpPr>
            <a:spLocks noChangeArrowheads="1"/>
          </p:cNvSpPr>
          <p:nvPr/>
        </p:nvSpPr>
        <p:spPr bwMode="auto">
          <a:xfrm>
            <a:off x="251520" y="1224460"/>
            <a:ext cx="8640960" cy="284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Baseline characteristics and SVR</a:t>
            </a:r>
            <a:r>
              <a:rPr lang="en-GB" sz="2400" b="1" baseline="-25000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12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377788" y="5301208"/>
            <a:ext cx="73065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* Two patients did not receive the active treatment (EBV/GZR) after the placebo treatment 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40985" y="5589240"/>
            <a:ext cx="8967519" cy="8771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GB" sz="1700" dirty="0">
                <a:latin typeface="+mn-lt"/>
                <a:ea typeface="ＭＳ Ｐゴシック" pitchFamily="34" charset="-128"/>
              </a:rPr>
              <a:t>SVR</a:t>
            </a:r>
            <a:r>
              <a:rPr lang="en-GB" sz="1700" baseline="-25000" dirty="0">
                <a:latin typeface="+mn-lt"/>
                <a:ea typeface="ＭＳ Ｐゴシック" pitchFamily="34" charset="-128"/>
              </a:rPr>
              <a:t>12 </a:t>
            </a:r>
            <a:r>
              <a:rPr lang="fr-FR" sz="1700" dirty="0">
                <a:latin typeface="+mn-lt"/>
              </a:rPr>
              <a:t>in all participants: 94.4% </a:t>
            </a: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fr-FR" sz="1700" dirty="0">
                <a:latin typeface="+mn-lt"/>
              </a:rPr>
              <a:t>Race, </a:t>
            </a:r>
            <a:r>
              <a:rPr lang="en-US" sz="1700" dirty="0">
                <a:latin typeface="+mn-lt"/>
              </a:rPr>
              <a:t>gender and age had </a:t>
            </a:r>
            <a:r>
              <a:rPr lang="fr-FR" sz="1700" dirty="0">
                <a:latin typeface="+mn-lt"/>
              </a:rPr>
              <a:t>no impact on SVR</a:t>
            </a:r>
            <a:r>
              <a:rPr lang="fr-FR" sz="1700" baseline="-25000" dirty="0">
                <a:latin typeface="+mn-lt"/>
              </a:rPr>
              <a:t>12</a:t>
            </a: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1700" dirty="0">
                <a:latin typeface="+mn-lt"/>
              </a:rPr>
              <a:t>Cirrhotic patients had the same SVR</a:t>
            </a:r>
            <a:r>
              <a:rPr lang="en-US" sz="1700" baseline="-25000" dirty="0">
                <a:latin typeface="+mn-lt"/>
              </a:rPr>
              <a:t>12</a:t>
            </a:r>
            <a:r>
              <a:rPr lang="en-US" sz="1700" dirty="0">
                <a:latin typeface="+mn-lt"/>
              </a:rPr>
              <a:t> rate than non-cirrhotic </a:t>
            </a:r>
            <a:r>
              <a:rPr lang="fr-FR" sz="1700" dirty="0">
                <a:latin typeface="+mn-lt"/>
              </a:rPr>
              <a:t>patients: 93.3% vs 94.7%</a:t>
            </a:r>
          </a:p>
        </p:txBody>
      </p:sp>
      <p:grpSp>
        <p:nvGrpSpPr>
          <p:cNvPr id="11" name="Grouper 3"/>
          <p:cNvGrpSpPr/>
          <p:nvPr/>
        </p:nvGrpSpPr>
        <p:grpSpPr>
          <a:xfrm>
            <a:off x="0" y="6525387"/>
            <a:ext cx="755576" cy="324000"/>
            <a:chOff x="0" y="6525387"/>
            <a:chExt cx="755576" cy="324000"/>
          </a:xfrm>
        </p:grpSpPr>
        <p:sp>
          <p:nvSpPr>
            <p:cNvPr id="12" name="AutoShape 162"/>
            <p:cNvSpPr>
              <a:spLocks noChangeArrowheads="1"/>
            </p:cNvSpPr>
            <p:nvPr/>
          </p:nvSpPr>
          <p:spPr bwMode="auto">
            <a:xfrm>
              <a:off x="3" y="6525387"/>
              <a:ext cx="755573" cy="324000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13" name="ZoneTexte 23"/>
            <p:cNvSpPr txBox="1">
              <a:spLocks noChangeArrowheads="1"/>
            </p:cNvSpPr>
            <p:nvPr/>
          </p:nvSpPr>
          <p:spPr bwMode="auto">
            <a:xfrm>
              <a:off x="0" y="6536377"/>
              <a:ext cx="75557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C-CORAL</a:t>
              </a:r>
            </a:p>
          </p:txBody>
        </p:sp>
      </p:grpSp>
      <p:sp>
        <p:nvSpPr>
          <p:cNvPr id="14" name="ZoneTexte 69"/>
          <p:cNvSpPr txBox="1">
            <a:spLocks noChangeArrowheads="1"/>
          </p:cNvSpPr>
          <p:nvPr/>
        </p:nvSpPr>
        <p:spPr bwMode="auto">
          <a:xfrm>
            <a:off x="2411760" y="6597352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Wei L. J Gastroenterol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. 2019; 34:12-21</a:t>
            </a:r>
          </a:p>
        </p:txBody>
      </p:sp>
      <p:sp>
        <p:nvSpPr>
          <p:cNvPr id="15" name="Rectangle 27"/>
          <p:cNvSpPr>
            <a:spLocks noGrp="1" noChangeArrowheads="1"/>
          </p:cNvSpPr>
          <p:nvPr>
            <p:ph type="title"/>
          </p:nvPr>
        </p:nvSpPr>
        <p:spPr>
          <a:xfrm>
            <a:off x="3" y="76200"/>
            <a:ext cx="9143997" cy="976313"/>
          </a:xfrm>
        </p:spPr>
        <p:txBody>
          <a:bodyPr/>
          <a:lstStyle/>
          <a:p>
            <a:r>
              <a:rPr lang="en-US" sz="3000" dirty="0">
                <a:latin typeface="Calibri" pitchFamily="34" charset="0"/>
                <a:ea typeface="ＭＳ Ｐゴシック" pitchFamily="34" charset="-128"/>
              </a:rPr>
              <a:t>C-CORAL Study: </a:t>
            </a:r>
            <a:r>
              <a:rPr lang="en-US" sz="3000" dirty="0" err="1">
                <a:latin typeface="Calibri" pitchFamily="34" charset="0"/>
                <a:ea typeface="ＭＳ Ｐゴシック" pitchFamily="34" charset="-128"/>
              </a:rPr>
              <a:t>elbasvir</a:t>
            </a:r>
            <a:r>
              <a:rPr lang="en-US" sz="3000" dirty="0">
                <a:latin typeface="Calibri" pitchFamily="34" charset="0"/>
                <a:ea typeface="ＭＳ Ｐゴシック" pitchFamily="34" charset="-128"/>
              </a:rPr>
              <a:t>/</a:t>
            </a:r>
            <a:r>
              <a:rPr lang="en-US" sz="3000" dirty="0" err="1">
                <a:latin typeface="Calibri" pitchFamily="34" charset="0"/>
                <a:ea typeface="ＭＳ Ｐゴシック" pitchFamily="34" charset="-128"/>
              </a:rPr>
              <a:t>grazoprevir</a:t>
            </a:r>
            <a:r>
              <a:rPr lang="en-US" sz="3000" dirty="0">
                <a:latin typeface="Calibri" pitchFamily="34" charset="0"/>
                <a:ea typeface="ＭＳ Ｐゴシック" pitchFamily="34" charset="-128"/>
              </a:rPr>
              <a:t> for genotype 1, 4, 6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69" name="Rectangle 6"/>
          <p:cNvSpPr>
            <a:spLocks noChangeArrowheads="1"/>
          </p:cNvSpPr>
          <p:nvPr/>
        </p:nvSpPr>
        <p:spPr bwMode="auto">
          <a:xfrm>
            <a:off x="251521" y="1302812"/>
            <a:ext cx="8640960" cy="31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SVR</a:t>
            </a:r>
            <a:r>
              <a:rPr lang="en-GB" sz="2400" b="1" baseline="-25000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12</a:t>
            </a:r>
            <a:r>
              <a:rPr lang="en-GB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 by genotype (%) </a:t>
            </a:r>
            <a:endParaRPr lang="en-GB" sz="2400" b="1" baseline="-25000" dirty="0">
              <a:solidFill>
                <a:srgbClr val="0070C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graphicFrame>
        <p:nvGraphicFramePr>
          <p:cNvPr id="3" name="Graphique 2"/>
          <p:cNvGraphicFramePr/>
          <p:nvPr>
            <p:extLst>
              <p:ext uri="{D42A27DB-BD31-4B8C-83A1-F6EECF244321}">
                <p14:modId xmlns:p14="http://schemas.microsoft.com/office/powerpoint/2010/main" val="475872193"/>
              </p:ext>
            </p:extLst>
          </p:nvPr>
        </p:nvGraphicFramePr>
        <p:xfrm>
          <a:off x="1187624" y="1639476"/>
          <a:ext cx="6612587" cy="3013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2133937" y="3882533"/>
            <a:ext cx="384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>
                <a:solidFill>
                  <a:schemeClr val="bg1"/>
                </a:solidFill>
                <a:latin typeface="+mn-lt"/>
              </a:rPr>
              <a:t>37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3256058" y="3882533"/>
            <a:ext cx="4842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>
                <a:solidFill>
                  <a:schemeClr val="bg1"/>
                </a:solidFill>
                <a:latin typeface="+mn-lt"/>
              </a:rPr>
              <a:t>389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4393694" y="3882533"/>
            <a:ext cx="6040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latin typeface="+mn-lt"/>
              </a:rPr>
              <a:t>6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5735297" y="3882533"/>
            <a:ext cx="284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>
                <a:solidFill>
                  <a:schemeClr val="bg1"/>
                </a:solidFill>
                <a:latin typeface="+mn-lt"/>
              </a:rPr>
              <a:t>3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6874251" y="3882533"/>
            <a:ext cx="384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>
                <a:latin typeface="+mn-lt"/>
              </a:rPr>
              <a:t>51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1887412" y="4581128"/>
            <a:ext cx="5616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70C0"/>
              </a:buClr>
            </a:pP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Impact of baseline NS5A RASs on SVR</a:t>
            </a:r>
            <a:r>
              <a:rPr lang="en-US" sz="2400" b="1" baseline="-25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12</a:t>
            </a:r>
          </a:p>
        </p:txBody>
      </p:sp>
      <p:grpSp>
        <p:nvGrpSpPr>
          <p:cNvPr id="16" name="Grouper 3"/>
          <p:cNvGrpSpPr/>
          <p:nvPr/>
        </p:nvGrpSpPr>
        <p:grpSpPr>
          <a:xfrm>
            <a:off x="0" y="6525387"/>
            <a:ext cx="755576" cy="324000"/>
            <a:chOff x="0" y="6525387"/>
            <a:chExt cx="755576" cy="324000"/>
          </a:xfrm>
        </p:grpSpPr>
        <p:sp>
          <p:nvSpPr>
            <p:cNvPr id="17" name="AutoShape 162"/>
            <p:cNvSpPr>
              <a:spLocks noChangeArrowheads="1"/>
            </p:cNvSpPr>
            <p:nvPr/>
          </p:nvSpPr>
          <p:spPr bwMode="auto">
            <a:xfrm>
              <a:off x="3" y="6525387"/>
              <a:ext cx="755573" cy="324000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18" name="ZoneTexte 23"/>
            <p:cNvSpPr txBox="1">
              <a:spLocks noChangeArrowheads="1"/>
            </p:cNvSpPr>
            <p:nvPr/>
          </p:nvSpPr>
          <p:spPr bwMode="auto">
            <a:xfrm>
              <a:off x="0" y="6536377"/>
              <a:ext cx="75557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C-CORAL</a:t>
              </a:r>
            </a:p>
          </p:txBody>
        </p:sp>
      </p:grpSp>
      <p:sp>
        <p:nvSpPr>
          <p:cNvPr id="19" name="ZoneTexte 69"/>
          <p:cNvSpPr txBox="1">
            <a:spLocks noChangeArrowheads="1"/>
          </p:cNvSpPr>
          <p:nvPr/>
        </p:nvSpPr>
        <p:spPr bwMode="auto">
          <a:xfrm>
            <a:off x="2411760" y="6597352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Wei L. J Gastroenterol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. 2019; 34:12-21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763688" y="385175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n</a:t>
            </a:r>
          </a:p>
        </p:txBody>
      </p:sp>
      <p:sp>
        <p:nvSpPr>
          <p:cNvPr id="21" name="Rectangle 27"/>
          <p:cNvSpPr>
            <a:spLocks noGrp="1" noChangeArrowheads="1"/>
          </p:cNvSpPr>
          <p:nvPr>
            <p:ph type="title"/>
          </p:nvPr>
        </p:nvSpPr>
        <p:spPr>
          <a:xfrm>
            <a:off x="3" y="76200"/>
            <a:ext cx="9143997" cy="976313"/>
          </a:xfrm>
        </p:spPr>
        <p:txBody>
          <a:bodyPr/>
          <a:lstStyle/>
          <a:p>
            <a:r>
              <a:rPr lang="en-US" sz="3000" dirty="0">
                <a:latin typeface="Calibri" pitchFamily="34" charset="0"/>
                <a:ea typeface="ＭＳ Ｐゴシック" pitchFamily="34" charset="-128"/>
              </a:rPr>
              <a:t>C-CORAL Study: </a:t>
            </a:r>
            <a:r>
              <a:rPr lang="en-US" sz="3000" dirty="0" err="1">
                <a:latin typeface="Calibri" pitchFamily="34" charset="0"/>
                <a:ea typeface="ＭＳ Ｐゴシック" pitchFamily="34" charset="-128"/>
              </a:rPr>
              <a:t>elbasvir</a:t>
            </a:r>
            <a:r>
              <a:rPr lang="en-US" sz="3000" dirty="0">
                <a:latin typeface="Calibri" pitchFamily="34" charset="0"/>
                <a:ea typeface="ＭＳ Ｐゴシック" pitchFamily="34" charset="-128"/>
              </a:rPr>
              <a:t>/</a:t>
            </a:r>
            <a:r>
              <a:rPr lang="en-US" sz="3000" dirty="0" err="1">
                <a:latin typeface="Calibri" pitchFamily="34" charset="0"/>
                <a:ea typeface="ＭＳ Ｐゴシック" pitchFamily="34" charset="-128"/>
              </a:rPr>
              <a:t>grazoprevir</a:t>
            </a:r>
            <a:r>
              <a:rPr lang="en-US" sz="3000" dirty="0">
                <a:latin typeface="Calibri" pitchFamily="34" charset="0"/>
                <a:ea typeface="ＭＳ Ｐゴシック" pitchFamily="34" charset="-128"/>
              </a:rPr>
              <a:t> for genotype 1, 4, 6</a:t>
            </a:r>
          </a:p>
        </p:txBody>
      </p:sp>
      <p:graphicFrame>
        <p:nvGraphicFramePr>
          <p:cNvPr id="20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1886732"/>
              </p:ext>
            </p:extLst>
          </p:nvPr>
        </p:nvGraphicFramePr>
        <p:xfrm>
          <a:off x="503548" y="5028277"/>
          <a:ext cx="8136905" cy="1436736"/>
        </p:xfrm>
        <a:graphic>
          <a:graphicData uri="http://schemas.openxmlformats.org/drawingml/2006/table">
            <a:tbl>
              <a:tblPr/>
              <a:tblGrid>
                <a:gridCol w="16273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49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9795">
                  <a:extLst>
                    <a:ext uri="{9D8B030D-6E8A-4147-A177-3AD203B41FA5}">
                      <a16:colId xmlns:a16="http://schemas.microsoft.com/office/drawing/2014/main" val="441457722"/>
                    </a:ext>
                  </a:extLst>
                </a:gridCol>
                <a:gridCol w="1627381">
                  <a:extLst>
                    <a:ext uri="{9D8B030D-6E8A-4147-A177-3AD203B41FA5}">
                      <a16:colId xmlns:a16="http://schemas.microsoft.com/office/drawing/2014/main" val="1876020927"/>
                    </a:ext>
                  </a:extLst>
                </a:gridCol>
                <a:gridCol w="16273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89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noProof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Genotype 1a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noProof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Genotype 1b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noProof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Genotype 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noProof="0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Genotype 6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9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RASs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>
                          <a:solidFill>
                            <a:srgbClr val="000066"/>
                          </a:solidFill>
                        </a:rPr>
                        <a:t>4/6 (67%)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>
                          <a:solidFill>
                            <a:srgbClr val="000066"/>
                          </a:solidFill>
                        </a:rPr>
                        <a:t>62/65 (95%)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>
                          <a:solidFill>
                            <a:srgbClr val="000066"/>
                          </a:solidFill>
                        </a:rPr>
                        <a:t>1/1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>
                          <a:solidFill>
                            <a:srgbClr val="000066"/>
                          </a:solidFill>
                        </a:rPr>
                        <a:t>6/15 (40%)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89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No RASs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>
                          <a:solidFill>
                            <a:srgbClr val="000066"/>
                          </a:solidFill>
                        </a:rPr>
                        <a:t>19/20 (95%)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>
                          <a:solidFill>
                            <a:srgbClr val="000066"/>
                          </a:solidFill>
                        </a:rPr>
                        <a:t>226/226 (100%)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>
                          <a:solidFill>
                            <a:srgbClr val="000066"/>
                          </a:solidFill>
                        </a:rPr>
                        <a:t>1/1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>
                          <a:solidFill>
                            <a:srgbClr val="000066"/>
                          </a:solidFill>
                        </a:rPr>
                        <a:t>15/19 (79%)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2" name="ZoneTexte 21"/>
          <p:cNvSpPr txBox="1"/>
          <p:nvPr/>
        </p:nvSpPr>
        <p:spPr>
          <a:xfrm>
            <a:off x="5613692" y="1531417"/>
            <a:ext cx="4972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100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4421677" y="1531417"/>
            <a:ext cx="4972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100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6790556" y="2334853"/>
            <a:ext cx="5517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66.7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3246411" y="1568112"/>
            <a:ext cx="5517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98.2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2039160" y="1693052"/>
            <a:ext cx="5517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91.9</a:t>
            </a:r>
          </a:p>
        </p:txBody>
      </p:sp>
    </p:spTree>
    <p:extLst>
      <p:ext uri="{BB962C8B-B14F-4D97-AF65-F5344CB8AC3E}">
        <p14:creationId xmlns:p14="http://schemas.microsoft.com/office/powerpoint/2010/main" val="1008617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154543677"/>
              </p:ext>
            </p:extLst>
          </p:nvPr>
        </p:nvGraphicFramePr>
        <p:xfrm>
          <a:off x="144017" y="1628800"/>
          <a:ext cx="8820471" cy="3528392"/>
        </p:xfrm>
        <a:graphic>
          <a:graphicData uri="http://schemas.openxmlformats.org/drawingml/2006/table">
            <a:tbl>
              <a:tblPr/>
              <a:tblGrid>
                <a:gridCol w="39239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45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20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49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2254C"/>
                          </a:solidFill>
                          <a:effectLst/>
                          <a:latin typeface="Calibri" panose="020F0502020204030204" pitchFamily="34" charset="0"/>
                          <a:ea typeface="ＭＳ Ｐゴシック" pitchFamily="-109" charset="-128"/>
                          <a:cs typeface="Calibri" panose="020F0502020204030204" pitchFamily="34" charset="0"/>
                        </a:rPr>
                        <a:t>Immediate treatment</a:t>
                      </a:r>
                      <a:b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2254C"/>
                          </a:solidFill>
                          <a:effectLst/>
                          <a:latin typeface="Calibri" panose="020F0502020204030204" pitchFamily="34" charset="0"/>
                          <a:ea typeface="ＭＳ Ｐゴシック" pitchFamily="-109" charset="-128"/>
                          <a:cs typeface="Calibri" panose="020F0502020204030204" pitchFamily="34" charset="0"/>
                        </a:rPr>
                      </a:b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2254C"/>
                          </a:solidFill>
                          <a:effectLst/>
                          <a:latin typeface="Calibri" panose="020F0502020204030204" pitchFamily="34" charset="0"/>
                          <a:ea typeface="ＭＳ Ｐゴシック" pitchFamily="-109" charset="-128"/>
                          <a:cs typeface="Calibri" panose="020F0502020204030204" pitchFamily="34" charset="0"/>
                        </a:rPr>
                        <a:t>N = 365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2254C"/>
                          </a:solidFill>
                          <a:effectLst/>
                          <a:latin typeface="Calibri" panose="020F0502020204030204" pitchFamily="34" charset="0"/>
                          <a:ea typeface="ＭＳ Ｐゴシック" pitchFamily="-109" charset="-128"/>
                          <a:cs typeface="Calibri" panose="020F0502020204030204" pitchFamily="34" charset="0"/>
                        </a:rPr>
                        <a:t>Deferred treatment</a:t>
                      </a:r>
                      <a:b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2254C"/>
                          </a:solidFill>
                          <a:effectLst/>
                          <a:latin typeface="Calibri" panose="020F0502020204030204" pitchFamily="34" charset="0"/>
                          <a:ea typeface="ＭＳ Ｐゴシック" pitchFamily="-109" charset="-128"/>
                          <a:cs typeface="Calibri" panose="020F0502020204030204" pitchFamily="34" charset="0"/>
                        </a:rPr>
                      </a:b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2254C"/>
                          </a:solidFill>
                          <a:effectLst/>
                          <a:latin typeface="Calibri" panose="020F0502020204030204" pitchFamily="34" charset="0"/>
                          <a:ea typeface="ＭＳ Ｐゴシック" pitchFamily="-109" charset="-128"/>
                          <a:cs typeface="Calibri" panose="020F0502020204030204" pitchFamily="34" charset="0"/>
                        </a:rPr>
                        <a:t> N = 121*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482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2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At least one adverse event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186 (51%)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44 (36%)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Serious adverse event **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5 (1%)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3 (3%)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42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Adverse event leading to discontinuation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1 (&lt; 1%)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2 (2%)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0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Drug-related adverse event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78 (21%)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13 (11%)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654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Biological adverse events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ALT/AST &gt; 2-5 x ULN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ALT/AST &gt; 5 x ULN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Total bilirubin &gt; 5 x baseline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5 (1.4%)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4 (1.1%)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1 (0.3%)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2 (1.7%)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3 (2.5%)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1 (0.8%)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269" name="Rectangle 6"/>
          <p:cNvSpPr>
            <a:spLocks noChangeArrowheads="1"/>
          </p:cNvSpPr>
          <p:nvPr/>
        </p:nvSpPr>
        <p:spPr bwMode="auto">
          <a:xfrm>
            <a:off x="395536" y="1241052"/>
            <a:ext cx="8640960" cy="284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Adverse events and laboratory abnormalities, N (%)</a:t>
            </a:r>
          </a:p>
        </p:txBody>
      </p:sp>
      <p:sp>
        <p:nvSpPr>
          <p:cNvPr id="3" name="Rectangle 2"/>
          <p:cNvSpPr/>
          <p:nvPr/>
        </p:nvSpPr>
        <p:spPr>
          <a:xfrm>
            <a:off x="162343" y="5229200"/>
            <a:ext cx="846043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+mn-lt"/>
              </a:rPr>
              <a:t>* Data given for the EBR/GZR period</a:t>
            </a:r>
          </a:p>
          <a:p>
            <a:r>
              <a:rPr lang="en-US" sz="1400" dirty="0">
                <a:latin typeface="+mn-lt"/>
              </a:rPr>
              <a:t>** Suicide, Evan’s syndrome, contusion, enteritis, gastric lymphoma, atrial fibrillation, ankle fracture, uterine hemorrhage. Only atrial fibrillation was considered related to EBR/GZR</a:t>
            </a:r>
          </a:p>
        </p:txBody>
      </p:sp>
      <p:grpSp>
        <p:nvGrpSpPr>
          <p:cNvPr id="12" name="Grouper 3"/>
          <p:cNvGrpSpPr/>
          <p:nvPr/>
        </p:nvGrpSpPr>
        <p:grpSpPr>
          <a:xfrm>
            <a:off x="0" y="6525387"/>
            <a:ext cx="755576" cy="324000"/>
            <a:chOff x="0" y="6525387"/>
            <a:chExt cx="755576" cy="324000"/>
          </a:xfrm>
        </p:grpSpPr>
        <p:sp>
          <p:nvSpPr>
            <p:cNvPr id="13" name="AutoShape 162"/>
            <p:cNvSpPr>
              <a:spLocks noChangeArrowheads="1"/>
            </p:cNvSpPr>
            <p:nvPr/>
          </p:nvSpPr>
          <p:spPr bwMode="auto">
            <a:xfrm>
              <a:off x="3" y="6525387"/>
              <a:ext cx="755573" cy="324000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14" name="ZoneTexte 23"/>
            <p:cNvSpPr txBox="1">
              <a:spLocks noChangeArrowheads="1"/>
            </p:cNvSpPr>
            <p:nvPr/>
          </p:nvSpPr>
          <p:spPr bwMode="auto">
            <a:xfrm>
              <a:off x="0" y="6536377"/>
              <a:ext cx="75557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C-CORAL</a:t>
              </a:r>
            </a:p>
          </p:txBody>
        </p:sp>
      </p:grpSp>
      <p:sp>
        <p:nvSpPr>
          <p:cNvPr id="15" name="ZoneTexte 69"/>
          <p:cNvSpPr txBox="1">
            <a:spLocks noChangeArrowheads="1"/>
          </p:cNvSpPr>
          <p:nvPr/>
        </p:nvSpPr>
        <p:spPr bwMode="auto">
          <a:xfrm>
            <a:off x="2411760" y="6597352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Wei L. J Gastroenterol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. 2019; 34:12-21</a:t>
            </a:r>
          </a:p>
        </p:txBody>
      </p:sp>
      <p:sp>
        <p:nvSpPr>
          <p:cNvPr id="16" name="Rectangle 27"/>
          <p:cNvSpPr>
            <a:spLocks noGrp="1" noChangeArrowheads="1"/>
          </p:cNvSpPr>
          <p:nvPr>
            <p:ph type="title"/>
          </p:nvPr>
        </p:nvSpPr>
        <p:spPr>
          <a:xfrm>
            <a:off x="3" y="76200"/>
            <a:ext cx="9143997" cy="976313"/>
          </a:xfrm>
        </p:spPr>
        <p:txBody>
          <a:bodyPr/>
          <a:lstStyle/>
          <a:p>
            <a:r>
              <a:rPr lang="en-US" sz="3000" dirty="0">
                <a:latin typeface="Calibri" pitchFamily="34" charset="0"/>
                <a:ea typeface="ＭＳ Ｐゴシック" pitchFamily="34" charset="-128"/>
              </a:rPr>
              <a:t>C-CORAL Study: </a:t>
            </a:r>
            <a:r>
              <a:rPr lang="en-US" sz="3000" dirty="0" err="1">
                <a:latin typeface="Calibri" pitchFamily="34" charset="0"/>
                <a:ea typeface="ＭＳ Ｐゴシック" pitchFamily="34" charset="-128"/>
              </a:rPr>
              <a:t>elbasvir</a:t>
            </a:r>
            <a:r>
              <a:rPr lang="en-US" sz="3000" dirty="0">
                <a:latin typeface="Calibri" pitchFamily="34" charset="0"/>
                <a:ea typeface="ＭＳ Ｐゴシック" pitchFamily="34" charset="-128"/>
              </a:rPr>
              <a:t>/</a:t>
            </a:r>
            <a:r>
              <a:rPr lang="en-US" sz="3000" dirty="0" err="1">
                <a:latin typeface="Calibri" pitchFamily="34" charset="0"/>
                <a:ea typeface="ＭＳ Ｐゴシック" pitchFamily="34" charset="-128"/>
              </a:rPr>
              <a:t>grazoprevir</a:t>
            </a:r>
            <a:r>
              <a:rPr lang="en-US" sz="3000" dirty="0">
                <a:latin typeface="Calibri" pitchFamily="34" charset="0"/>
                <a:ea typeface="ＭＳ Ｐゴシック" pitchFamily="34" charset="-128"/>
              </a:rPr>
              <a:t> for genotype 1, 4, 6</a:t>
            </a:r>
          </a:p>
        </p:txBody>
      </p:sp>
    </p:spTree>
    <p:extLst>
      <p:ext uri="{BB962C8B-B14F-4D97-AF65-F5344CB8AC3E}">
        <p14:creationId xmlns:p14="http://schemas.microsoft.com/office/powerpoint/2010/main" val="344578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u contenu 2"/>
          <p:cNvSpPr>
            <a:spLocks noGrp="1"/>
          </p:cNvSpPr>
          <p:nvPr>
            <p:ph idx="1"/>
          </p:nvPr>
        </p:nvSpPr>
        <p:spPr>
          <a:xfrm>
            <a:off x="395536" y="1268760"/>
            <a:ext cx="8208912" cy="518445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3200" dirty="0">
                <a:ea typeface="ＭＳ Ｐゴシック" pitchFamily="34" charset="-128"/>
              </a:rPr>
              <a:t>Summary</a:t>
            </a:r>
          </a:p>
          <a:p>
            <a:pPr marL="0" indent="0">
              <a:spcBef>
                <a:spcPts val="0"/>
              </a:spcBef>
              <a:buNone/>
            </a:pPr>
            <a:endParaRPr lang="en-US" sz="3200" dirty="0">
              <a:ea typeface="ＭＳ Ｐゴシック" pitchFamily="34" charset="-128"/>
            </a:endParaRPr>
          </a:p>
          <a:p>
            <a:pPr lvl="1">
              <a:spcBef>
                <a:spcPts val="0"/>
              </a:spcBef>
            </a:pPr>
            <a:r>
              <a:rPr lang="en-US" sz="2000" dirty="0">
                <a:ea typeface="ＭＳ Ｐゴシック" pitchFamily="34" charset="-128"/>
              </a:rPr>
              <a:t>Treatment with a 12-week regimen of EBR/GZR achieved a global rate of SVR</a:t>
            </a:r>
            <a:r>
              <a:rPr lang="en-US" sz="2000" baseline="-25000" dirty="0">
                <a:ea typeface="ＭＳ Ｐゴシック" pitchFamily="34" charset="-128"/>
              </a:rPr>
              <a:t>12</a:t>
            </a:r>
            <a:r>
              <a:rPr lang="en-US" sz="2000" dirty="0">
                <a:ea typeface="ＭＳ Ｐゴシック" pitchFamily="34" charset="-128"/>
              </a:rPr>
              <a:t> of 94% in a heterogeneous population with GT1, 4 and 6</a:t>
            </a:r>
            <a:br>
              <a:rPr lang="en-US" sz="2000" dirty="0">
                <a:ea typeface="ＭＳ Ｐゴシック" pitchFamily="34" charset="-128"/>
              </a:rPr>
            </a:br>
            <a:endParaRPr lang="en-US" sz="2000" dirty="0">
              <a:ea typeface="ＭＳ Ｐゴシック" pitchFamily="34" charset="-128"/>
            </a:endParaRPr>
          </a:p>
          <a:p>
            <a:pPr lvl="1">
              <a:spcBef>
                <a:spcPts val="0"/>
              </a:spcBef>
            </a:pPr>
            <a:r>
              <a:rPr lang="en-US" sz="2000" dirty="0">
                <a:ea typeface="ＭＳ Ｐゴシック" pitchFamily="34" charset="-128"/>
              </a:rPr>
              <a:t>Low rates of SVR</a:t>
            </a:r>
            <a:r>
              <a:rPr lang="en-US" sz="2000" baseline="-25000" dirty="0">
                <a:ea typeface="ＭＳ Ｐゴシック" pitchFamily="34" charset="-128"/>
              </a:rPr>
              <a:t>12</a:t>
            </a:r>
            <a:r>
              <a:rPr lang="en-US" sz="2000" dirty="0">
                <a:ea typeface="ＭＳ Ｐゴシック" pitchFamily="34" charset="-128"/>
              </a:rPr>
              <a:t> were observed in GT6 patients (66.7%)</a:t>
            </a:r>
            <a:br>
              <a:rPr lang="en-US" sz="2000" dirty="0">
                <a:ea typeface="ＭＳ Ｐゴシック" pitchFamily="34" charset="-128"/>
              </a:rPr>
            </a:br>
            <a:endParaRPr lang="en-US" sz="2000" dirty="0">
              <a:ea typeface="ＭＳ Ｐゴシック" pitchFamily="34" charset="-128"/>
            </a:endParaRPr>
          </a:p>
          <a:p>
            <a:pPr lvl="1">
              <a:spcBef>
                <a:spcPts val="0"/>
              </a:spcBef>
            </a:pPr>
            <a:r>
              <a:rPr lang="en-US" sz="2000" dirty="0">
                <a:ea typeface="ＭＳ Ｐゴシック" pitchFamily="34" charset="-128"/>
              </a:rPr>
              <a:t>Cirrhosis, gender and race had no impact on SVR</a:t>
            </a:r>
            <a:r>
              <a:rPr lang="en-US" sz="2000" baseline="-25000" dirty="0">
                <a:ea typeface="ＭＳ Ｐゴシック" pitchFamily="34" charset="-128"/>
              </a:rPr>
              <a:t>12</a:t>
            </a:r>
            <a:br>
              <a:rPr lang="en-US" sz="2000" baseline="-25000" dirty="0">
                <a:ea typeface="ＭＳ Ｐゴシック" pitchFamily="34" charset="-128"/>
              </a:rPr>
            </a:br>
            <a:endParaRPr lang="en-US" sz="2000" baseline="-25000" dirty="0">
              <a:ea typeface="ＭＳ Ｐゴシック" pitchFamily="34" charset="-128"/>
            </a:endParaRPr>
          </a:p>
          <a:p>
            <a:pPr lvl="1">
              <a:spcBef>
                <a:spcPts val="0"/>
              </a:spcBef>
            </a:pPr>
            <a:r>
              <a:rPr lang="en-US" sz="2000" dirty="0">
                <a:ea typeface="ＭＳ Ｐゴシック" pitchFamily="34" charset="-128"/>
              </a:rPr>
              <a:t>RASs decreased SVR</a:t>
            </a:r>
            <a:r>
              <a:rPr lang="en-US" sz="2000" baseline="-25000" dirty="0">
                <a:ea typeface="ＭＳ Ｐゴシック" pitchFamily="34" charset="-128"/>
              </a:rPr>
              <a:t>12</a:t>
            </a:r>
            <a:r>
              <a:rPr lang="en-US" sz="2000" dirty="0">
                <a:ea typeface="ＭＳ Ｐゴシック" pitchFamily="34" charset="-128"/>
              </a:rPr>
              <a:t> rate in genotypes 1a and 6</a:t>
            </a:r>
            <a:br>
              <a:rPr lang="en-US" sz="2000" dirty="0">
                <a:ea typeface="ＭＳ Ｐゴシック" pitchFamily="34" charset="-128"/>
              </a:rPr>
            </a:br>
            <a:endParaRPr lang="en-US" sz="2000" dirty="0">
              <a:ea typeface="ＭＳ Ｐゴシック" pitchFamily="34" charset="-128"/>
            </a:endParaRPr>
          </a:p>
          <a:p>
            <a:pPr lvl="1">
              <a:spcBef>
                <a:spcPts val="0"/>
              </a:spcBef>
            </a:pPr>
            <a:r>
              <a:rPr lang="en-US" sz="2000" dirty="0">
                <a:ea typeface="ＭＳ Ｐゴシック" pitchFamily="34" charset="-128"/>
              </a:rPr>
              <a:t>Treatment was safe and well tolerated</a:t>
            </a:r>
            <a:endParaRPr lang="en-US" sz="4000" dirty="0">
              <a:ea typeface="ＭＳ Ｐゴシック" pitchFamily="34" charset="-128"/>
            </a:endParaRPr>
          </a:p>
        </p:txBody>
      </p:sp>
      <p:grpSp>
        <p:nvGrpSpPr>
          <p:cNvPr id="4" name="Grouper 3"/>
          <p:cNvGrpSpPr/>
          <p:nvPr/>
        </p:nvGrpSpPr>
        <p:grpSpPr>
          <a:xfrm>
            <a:off x="0" y="6525387"/>
            <a:ext cx="755576" cy="324000"/>
            <a:chOff x="0" y="6525387"/>
            <a:chExt cx="755576" cy="324000"/>
          </a:xfrm>
        </p:grpSpPr>
        <p:sp>
          <p:nvSpPr>
            <p:cNvPr id="5" name="AutoShape 162"/>
            <p:cNvSpPr>
              <a:spLocks noChangeArrowheads="1"/>
            </p:cNvSpPr>
            <p:nvPr/>
          </p:nvSpPr>
          <p:spPr bwMode="auto">
            <a:xfrm>
              <a:off x="3" y="6525387"/>
              <a:ext cx="755573" cy="324000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6" name="ZoneTexte 23"/>
            <p:cNvSpPr txBox="1">
              <a:spLocks noChangeArrowheads="1"/>
            </p:cNvSpPr>
            <p:nvPr/>
          </p:nvSpPr>
          <p:spPr bwMode="auto">
            <a:xfrm>
              <a:off x="0" y="6536377"/>
              <a:ext cx="75557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C-CORAL</a:t>
              </a:r>
            </a:p>
          </p:txBody>
        </p:sp>
      </p:grp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2411760" y="6597352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Wei L. J Gastroenterol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. 2019; 34:12-21</a:t>
            </a:r>
          </a:p>
        </p:txBody>
      </p:sp>
      <p:sp>
        <p:nvSpPr>
          <p:cNvPr id="11" name="Rectangle 27"/>
          <p:cNvSpPr>
            <a:spLocks noGrp="1" noChangeArrowheads="1"/>
          </p:cNvSpPr>
          <p:nvPr>
            <p:ph type="title"/>
          </p:nvPr>
        </p:nvSpPr>
        <p:spPr>
          <a:xfrm>
            <a:off x="3" y="76200"/>
            <a:ext cx="9143997" cy="976313"/>
          </a:xfrm>
        </p:spPr>
        <p:txBody>
          <a:bodyPr/>
          <a:lstStyle/>
          <a:p>
            <a:r>
              <a:rPr lang="en-US" sz="3000" dirty="0">
                <a:latin typeface="Calibri" pitchFamily="34" charset="0"/>
                <a:ea typeface="ＭＳ Ｐゴシック" pitchFamily="34" charset="-128"/>
              </a:rPr>
              <a:t>C-CORAL Study: </a:t>
            </a:r>
            <a:r>
              <a:rPr lang="en-US" sz="3000" dirty="0" err="1">
                <a:latin typeface="Calibri" pitchFamily="34" charset="0"/>
                <a:ea typeface="ＭＳ Ｐゴシック" pitchFamily="34" charset="-128"/>
              </a:rPr>
              <a:t>elbasvir</a:t>
            </a:r>
            <a:r>
              <a:rPr lang="en-US" sz="3000" dirty="0">
                <a:latin typeface="Calibri" pitchFamily="34" charset="0"/>
                <a:ea typeface="ＭＳ Ｐゴシック" pitchFamily="34" charset="-128"/>
              </a:rPr>
              <a:t>/</a:t>
            </a:r>
            <a:r>
              <a:rPr lang="en-US" sz="3000" dirty="0" err="1">
                <a:latin typeface="Calibri" pitchFamily="34" charset="0"/>
                <a:ea typeface="ＭＳ Ｐゴシック" pitchFamily="34" charset="-128"/>
              </a:rPr>
              <a:t>grazoprevir</a:t>
            </a:r>
            <a:r>
              <a:rPr lang="en-US" sz="3000" dirty="0">
                <a:latin typeface="Calibri" pitchFamily="34" charset="0"/>
                <a:ea typeface="ＭＳ Ｐゴシック" pitchFamily="34" charset="-128"/>
              </a:rPr>
              <a:t> for genotype 1, 4, 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CV-trials.com 2017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621</Words>
  <Application>Microsoft Office PowerPoint</Application>
  <PresentationFormat>Affichage à l'écran (4:3)</PresentationFormat>
  <Paragraphs>149</Paragraphs>
  <Slides>5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Arial</vt:lpstr>
      <vt:lpstr>Calibri</vt:lpstr>
      <vt:lpstr>Trebuchet MS</vt:lpstr>
      <vt:lpstr>Wingdings</vt:lpstr>
      <vt:lpstr>HCV-trials.com 2017</vt:lpstr>
      <vt:lpstr>C-CORAL Study: elbasvir/grazoprevir for genotype 1, 4, 6</vt:lpstr>
      <vt:lpstr>C-CORAL Study: elbasvir/grazoprevir for genotype 1, 4, 6</vt:lpstr>
      <vt:lpstr>C-CORAL Study: elbasvir/grazoprevir for genotype 1, 4, 6</vt:lpstr>
      <vt:lpstr>C-CORAL Study: elbasvir/grazoprevir for genotype 1, 4, 6</vt:lpstr>
      <vt:lpstr>C-CORAL Study: elbasvir/grazoprevir for genotype 1, 4, 6</vt:lpstr>
    </vt:vector>
  </TitlesOfParts>
  <Company>AEI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2017</dc:title>
  <dc:subject>AEI - www.aei.fr</dc:subject>
  <dc:creator>www.hcv-trial.com</dc:creator>
  <cp:lastModifiedBy>Yannick Darrats</cp:lastModifiedBy>
  <cp:revision>276</cp:revision>
  <dcterms:created xsi:type="dcterms:W3CDTF">2010-10-19T10:42:50Z</dcterms:created>
  <dcterms:modified xsi:type="dcterms:W3CDTF">2019-03-19T14:07:21Z</dcterms:modified>
</cp:coreProperties>
</file>