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296" r:id="rId4"/>
    <p:sldId id="297" r:id="rId5"/>
    <p:sldId id="298" r:id="rId6"/>
    <p:sldId id="299" r:id="rId7"/>
    <p:sldId id="300" r:id="rId8"/>
    <p:sldId id="303" r:id="rId9"/>
    <p:sldId id="293" r:id="rId10"/>
    <p:sldId id="289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D04"/>
    <a:srgbClr val="000066"/>
    <a:srgbClr val="333399"/>
    <a:srgbClr val="3366FF"/>
    <a:srgbClr val="10EB00"/>
    <a:srgbClr val="006600"/>
    <a:srgbClr val="FFFFFF"/>
    <a:srgbClr val="DDDDDD"/>
    <a:srgbClr val="FF66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61" autoAdjust="0"/>
    <p:restoredTop sz="99804" autoAdjust="0"/>
  </p:normalViewPr>
  <p:slideViewPr>
    <p:cSldViewPr>
      <p:cViewPr>
        <p:scale>
          <a:sx n="100" d="100"/>
          <a:sy n="100" d="100"/>
        </p:scale>
        <p:origin x="-2694" y="-372"/>
      </p:cViewPr>
      <p:guideLst>
        <p:guide orient="horz" pos="98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5E85-9353-44BA-83EA-1E2F44EE0E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7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5E85-9353-44BA-83EA-1E2F44EE0E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9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5E85-9353-44BA-83EA-1E2F44EE0E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87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5E85-9353-44BA-83EA-1E2F44EE0E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89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5E85-9353-44BA-83EA-1E2F44EE0E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72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596336" y="1826138"/>
            <a:ext cx="48708" cy="331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16200000" flipH="1">
            <a:off x="3994698" y="1970824"/>
            <a:ext cx="25199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26249"/>
              </p:ext>
            </p:extLst>
          </p:nvPr>
        </p:nvGraphicFramePr>
        <p:xfrm>
          <a:off x="5004048" y="2171156"/>
          <a:ext cx="1622611" cy="409044"/>
        </p:xfrm>
        <a:graphic>
          <a:graphicData uri="http://schemas.openxmlformats.org/drawingml/2006/table">
            <a:tbl>
              <a:tblPr/>
              <a:tblGrid>
                <a:gridCol w="1622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94493"/>
              </p:ext>
            </p:extLst>
          </p:nvPr>
        </p:nvGraphicFramePr>
        <p:xfrm>
          <a:off x="5004048" y="2658734"/>
          <a:ext cx="1622611" cy="409044"/>
        </p:xfrm>
        <a:graphic>
          <a:graphicData uri="http://schemas.openxmlformats.org/drawingml/2006/table">
            <a:tbl>
              <a:tblPr/>
              <a:tblGrid>
                <a:gridCol w="1622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409529" y="1196752"/>
            <a:ext cx="1450503" cy="64807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644365" y="1826138"/>
            <a:ext cx="48708" cy="331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6380588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4572048" y="2375678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4572048" y="2863256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179512" y="4221088"/>
            <a:ext cx="3317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baseline="30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&gt; 12.5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endParaRPr lang="en-US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US" sz="1400" baseline="30000" dirty="0">
                <a:ea typeface="ＭＳ Ｐゴシック" pitchFamily="-1" charset="-128"/>
                <a:cs typeface="ＭＳ Ｐゴシック" pitchFamily="-1" charset="-128"/>
                <a:sym typeface="Symbol" panose="05050102010706020507" pitchFamily="18" charset="2"/>
              </a:rPr>
              <a:t> 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u="sng" dirty="0"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0.75 + APRI 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&gt; 2</a:t>
            </a:r>
            <a:endParaRPr lang="en-US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0663" y="5445224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SVR</a:t>
            </a:r>
            <a:r>
              <a:rPr lang="en-US" baseline="-25000" dirty="0">
                <a:solidFill>
                  <a:srgbClr val="000066"/>
                </a:solidFill>
              </a:rPr>
              <a:t>12 </a:t>
            </a:r>
            <a:r>
              <a:rPr lang="en-US" dirty="0">
                <a:solidFill>
                  <a:srgbClr val="000066"/>
                </a:solidFill>
              </a:rPr>
              <a:t>(HCV RNA &lt; 15 IU/mL), full analysis set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/>
              <a:t>(patients having received </a:t>
            </a:r>
            <a:r>
              <a:rPr lang="en-US" dirty="0">
                <a:solidFill>
                  <a:srgbClr val="000066"/>
                </a:solidFill>
              </a:rPr>
              <a:t>≥ 1 dose of study drug)</a:t>
            </a: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85522"/>
              </p:ext>
            </p:extLst>
          </p:nvPr>
        </p:nvGraphicFramePr>
        <p:xfrm>
          <a:off x="5004048" y="3713036"/>
          <a:ext cx="2620586" cy="409044"/>
        </p:xfrm>
        <a:graphic>
          <a:graphicData uri="http://schemas.openxmlformats.org/drawingml/2006/table">
            <a:tbl>
              <a:tblPr/>
              <a:tblGrid>
                <a:gridCol w="26205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662073"/>
              </p:ext>
            </p:extLst>
          </p:nvPr>
        </p:nvGraphicFramePr>
        <p:xfrm>
          <a:off x="5004048" y="3179268"/>
          <a:ext cx="2630724" cy="409044"/>
        </p:xfrm>
        <a:graphic>
          <a:graphicData uri="http://schemas.openxmlformats.org/drawingml/2006/table">
            <a:tbl>
              <a:tblPr/>
              <a:tblGrid>
                <a:gridCol w="2630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4572048" y="4426792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220663" y="1265387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1520" y="2132856"/>
            <a:ext cx="3240360" cy="20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18000" rIns="18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2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(GT1 or GT2)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PEG-IFN failure (GT3)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co-infection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B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(MK-3682)/GZR/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(MK-8408) fixed-dose combination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dirty="0"/>
          </a:p>
        </p:txBody>
      </p: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4572048" y="4929666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61796"/>
              </p:ext>
            </p:extLst>
          </p:nvPr>
        </p:nvGraphicFramePr>
        <p:xfrm>
          <a:off x="5004047" y="4725144"/>
          <a:ext cx="3768671" cy="409044"/>
        </p:xfrm>
        <a:graphic>
          <a:graphicData uri="http://schemas.openxmlformats.org/drawingml/2006/table">
            <a:tbl>
              <a:tblPr/>
              <a:tblGrid>
                <a:gridCol w="3768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73119"/>
              </p:ext>
            </p:extLst>
          </p:nvPr>
        </p:nvGraphicFramePr>
        <p:xfrm>
          <a:off x="5004048" y="4222270"/>
          <a:ext cx="3768670" cy="409044"/>
        </p:xfrm>
        <a:graphic>
          <a:graphicData uri="http://schemas.openxmlformats.org/drawingml/2006/table">
            <a:tbl>
              <a:tblPr/>
              <a:tblGrid>
                <a:gridCol w="37686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Oval 110"/>
          <p:cNvSpPr>
            <a:spLocks noChangeArrowheads="1"/>
          </p:cNvSpPr>
          <p:nvPr/>
        </p:nvSpPr>
        <p:spPr bwMode="auto">
          <a:xfrm>
            <a:off x="730830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3" name="Line 172"/>
          <p:cNvSpPr>
            <a:spLocks noChangeShapeType="1"/>
          </p:cNvSpPr>
          <p:nvPr/>
        </p:nvSpPr>
        <p:spPr bwMode="auto">
          <a:xfrm>
            <a:off x="8724011" y="1826138"/>
            <a:ext cx="48708" cy="331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023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5" name="ZoneTexte 71"/>
          <p:cNvSpPr txBox="1">
            <a:spLocks noChangeArrowheads="1"/>
          </p:cNvSpPr>
          <p:nvPr/>
        </p:nvSpPr>
        <p:spPr bwMode="auto">
          <a:xfrm>
            <a:off x="3549650" y="2060848"/>
            <a:ext cx="1094358" cy="62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alibri"/>
                <a:ea typeface="ＭＳ Ｐゴシック" pitchFamily="-1" charset="-128"/>
                <a:cs typeface="Calibri"/>
              </a:rPr>
              <a:t>GT1 (N = 88</a:t>
            </a:r>
            <a:r>
              <a:rPr lang="en-US" sz="1400" dirty="0">
                <a:solidFill>
                  <a:srgbClr val="000066"/>
                </a:solidFill>
                <a:latin typeface="Calibri"/>
                <a:ea typeface="ＭＳ Ｐゴシック" pitchFamily="-1" charset="-128"/>
                <a:cs typeface="Calibri"/>
              </a:rPr>
              <a:t>)</a:t>
            </a:r>
          </a:p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GT2 (N = 32)</a:t>
            </a:r>
          </a:p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GT3 (N = 53)</a:t>
            </a:r>
          </a:p>
        </p:txBody>
      </p:sp>
      <p:sp>
        <p:nvSpPr>
          <p:cNvPr id="37" name="ZoneTexte 71"/>
          <p:cNvSpPr txBox="1">
            <a:spLocks noChangeArrowheads="1"/>
          </p:cNvSpPr>
          <p:nvPr/>
        </p:nvSpPr>
        <p:spPr bwMode="auto">
          <a:xfrm>
            <a:off x="3549650" y="2655324"/>
            <a:ext cx="1094358" cy="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GT2 (N = 31)</a:t>
            </a:r>
          </a:p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GT3 (N = 50)</a:t>
            </a:r>
          </a:p>
        </p:txBody>
      </p:sp>
      <p:sp>
        <p:nvSpPr>
          <p:cNvPr id="38" name="ZoneTexte 71"/>
          <p:cNvSpPr txBox="1">
            <a:spLocks noChangeArrowheads="1"/>
          </p:cNvSpPr>
          <p:nvPr/>
        </p:nvSpPr>
        <p:spPr bwMode="auto">
          <a:xfrm>
            <a:off x="3549650" y="3087372"/>
            <a:ext cx="1094358" cy="62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alibri"/>
                <a:ea typeface="ＭＳ Ｐゴシック" pitchFamily="-1" charset="-128"/>
                <a:cs typeface="Calibri"/>
              </a:rPr>
              <a:t>GT1 (N = 88</a:t>
            </a:r>
            <a:r>
              <a:rPr lang="en-US" sz="1400" dirty="0">
                <a:latin typeface="Calibri"/>
                <a:ea typeface="ＭＳ Ｐゴシック" pitchFamily="-1" charset="-128"/>
                <a:cs typeface="Calibri"/>
              </a:rPr>
              <a:t>)</a:t>
            </a:r>
          </a:p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GT2 (N = 46)</a:t>
            </a:r>
          </a:p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GT3 (N = 79)</a:t>
            </a:r>
          </a:p>
        </p:txBody>
      </p:sp>
      <p:sp>
        <p:nvSpPr>
          <p:cNvPr id="42" name="ZoneTexte 71"/>
          <p:cNvSpPr txBox="1">
            <a:spLocks noChangeArrowheads="1"/>
          </p:cNvSpPr>
          <p:nvPr/>
        </p:nvSpPr>
        <p:spPr bwMode="auto">
          <a:xfrm>
            <a:off x="3549650" y="3691214"/>
            <a:ext cx="1094358" cy="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GT2 (N = 16)</a:t>
            </a:r>
          </a:p>
          <a:p>
            <a:pPr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GT3 (N = 80)</a:t>
            </a:r>
          </a:p>
        </p:txBody>
      </p:sp>
      <p:sp>
        <p:nvSpPr>
          <p:cNvPr id="43" name="ZoneTexte 71"/>
          <p:cNvSpPr txBox="1">
            <a:spLocks noChangeArrowheads="1"/>
          </p:cNvSpPr>
          <p:nvPr/>
        </p:nvSpPr>
        <p:spPr bwMode="auto">
          <a:xfrm>
            <a:off x="3549650" y="4200448"/>
            <a:ext cx="1094358" cy="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GT2 (N = 26)</a:t>
            </a:r>
          </a:p>
          <a:p>
            <a:pPr algn="r"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GT3 (N = 50)</a:t>
            </a:r>
          </a:p>
        </p:txBody>
      </p:sp>
      <p:sp>
        <p:nvSpPr>
          <p:cNvPr id="44" name="ZoneTexte 71"/>
          <p:cNvSpPr txBox="1">
            <a:spLocks noChangeArrowheads="1"/>
          </p:cNvSpPr>
          <p:nvPr/>
        </p:nvSpPr>
        <p:spPr bwMode="auto">
          <a:xfrm>
            <a:off x="3549650" y="4786465"/>
            <a:ext cx="1094358" cy="27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ts val="138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latin typeface="Calibri"/>
                <a:ea typeface="ＭＳ Ｐゴシック" pitchFamily="-1" charset="-128"/>
                <a:cs typeface="Calibri"/>
              </a:rPr>
              <a:t>GT3 (N = 50)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825" y="5174728"/>
            <a:ext cx="8539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 225 mg/GZR 50 mg/</a:t>
            </a:r>
            <a:r>
              <a:rPr lang="en-US" sz="16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 30 mg FDC (MK3) = 2 tablets QD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4572048" y="3383790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Line 63"/>
          <p:cNvSpPr>
            <a:spLocks noChangeShapeType="1"/>
          </p:cNvSpPr>
          <p:nvPr/>
        </p:nvSpPr>
        <p:spPr bwMode="auto">
          <a:xfrm>
            <a:off x="4572048" y="3917558"/>
            <a:ext cx="43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352730" cy="48244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MK3 (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grazoprevir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) for 8 or 12 weeks was highly effective in genotype 1 patients (SVR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= 97%)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MK3 for 12 or 16 weeks was highly effective in genotype 2 patients (SVR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= 98%)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The addition of RBV did not increase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MK3 for 8, 12 or 16 weeks was highly effective in genotype 3 treatment-naïve or treatment-experienced patients (SVR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= 96%)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The addition of RBV did not increase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Efficacy was maintained in genotype 3 treatment-experienced patients with cirrhosis (SVR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= 99%)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Treatment with MK3 was generally safe and well-tolerated</a:t>
            </a:r>
          </a:p>
          <a:p>
            <a:pPr lvl="1">
              <a:spcBef>
                <a:spcPts val="600"/>
              </a:spcBef>
            </a:pP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B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(MK-3682)/GZR/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(MK-8408) fixed-dose combination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108641"/>
              </p:ext>
            </p:extLst>
          </p:nvPr>
        </p:nvGraphicFramePr>
        <p:xfrm>
          <a:off x="395536" y="1700808"/>
          <a:ext cx="7704857" cy="4325121"/>
        </p:xfrm>
        <a:graphic>
          <a:graphicData uri="http://schemas.openxmlformats.org/drawingml/2006/table">
            <a:tbl>
              <a:tblPr/>
              <a:tblGrid>
                <a:gridCol w="2972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7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74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74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176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1a / 1b,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/ 49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F4,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experienced,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co-infection,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83219" y="1246620"/>
            <a:ext cx="3164899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B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(MK-3682)/GZR/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(MK-8408) fixed-dose combination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216" y="1169135"/>
            <a:ext cx="3600000" cy="3600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sz="2400" baseline="-25000" dirty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(Full Analysis Set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)</a:t>
            </a:r>
            <a:endParaRPr lang="en-US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15350"/>
              </p:ext>
            </p:extLst>
          </p:nvPr>
        </p:nvGraphicFramePr>
        <p:xfrm>
          <a:off x="251519" y="4235540"/>
          <a:ext cx="7889636" cy="852672"/>
        </p:xfrm>
        <a:graphic>
          <a:graphicData uri="http://schemas.openxmlformats.org/drawingml/2006/table">
            <a:tbl>
              <a:tblPr firstRow="1" firstCol="1" bandRow="1"/>
              <a:tblGrid>
                <a:gridCol w="2016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145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21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2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21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354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21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2265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21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1133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21146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Relapse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5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Discontinuation (DR-AE)*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Reinfection*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Non-virologic failure*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5"/>
          <p:cNvSpPr txBox="1"/>
          <p:nvPr/>
        </p:nvSpPr>
        <p:spPr>
          <a:xfrm>
            <a:off x="61396" y="5099637"/>
            <a:ext cx="881628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*Genotype 1a 8W, </a:t>
            </a:r>
            <a:r>
              <a:rPr lang="en-US" sz="1300" dirty="0"/>
              <a:t>No RBV: 1 patient achieved SVR</a:t>
            </a:r>
            <a:r>
              <a:rPr lang="en-US" sz="1300" baseline="-25000" dirty="0"/>
              <a:t>8</a:t>
            </a:r>
            <a:r>
              <a:rPr lang="en-US" sz="1300" dirty="0"/>
              <a:t> but was reinfected with a different HCV strain </a:t>
            </a:r>
            <a:r>
              <a:rPr lang="en-US" sz="1300" dirty="0" smtClean="0"/>
              <a:t>at FW12</a:t>
            </a:r>
          </a:p>
          <a:p>
            <a:r>
              <a:rPr lang="en-US" sz="1300" dirty="0" smtClean="0"/>
              <a:t>Genotype 1a 12W, </a:t>
            </a:r>
            <a:r>
              <a:rPr lang="en-US" sz="1300" dirty="0"/>
              <a:t>No RBV: 1 patient died due to study-drug unrelated bacterial </a:t>
            </a:r>
            <a:r>
              <a:rPr lang="en-US" sz="1300" dirty="0" smtClean="0"/>
              <a:t>sepsis</a:t>
            </a:r>
          </a:p>
          <a:p>
            <a:r>
              <a:rPr lang="en-US" sz="1300" dirty="0" smtClean="0"/>
              <a:t>Genotype 2 8W </a:t>
            </a:r>
            <a:r>
              <a:rPr lang="en-US" sz="1300" dirty="0"/>
              <a:t>+ RBV: 1 patient discontinued at </a:t>
            </a:r>
            <a:r>
              <a:rPr lang="en-US" sz="1300" dirty="0" smtClean="0"/>
              <a:t>D5 </a:t>
            </a:r>
            <a:r>
              <a:rPr lang="en-US" sz="1300" dirty="0"/>
              <a:t>due to drug-related AEs of fatigue, malaise; 1 patient lost </a:t>
            </a:r>
            <a:r>
              <a:rPr lang="en-US" sz="1300" dirty="0" smtClean="0"/>
              <a:t>to FU </a:t>
            </a:r>
          </a:p>
          <a:p>
            <a:r>
              <a:rPr lang="en-US" sz="1300" dirty="0" smtClean="0"/>
              <a:t>Genotype 2 12W, </a:t>
            </a:r>
            <a:r>
              <a:rPr lang="en-US" sz="1300" dirty="0"/>
              <a:t>No RBV: 2 patients lost to follow-</a:t>
            </a:r>
            <a:r>
              <a:rPr lang="en-US" sz="1300" dirty="0" smtClean="0"/>
              <a:t>up</a:t>
            </a:r>
          </a:p>
          <a:p>
            <a:r>
              <a:rPr lang="en-US" sz="1300" dirty="0" smtClean="0"/>
              <a:t>Genotype 3 8W + RBV: </a:t>
            </a:r>
            <a:r>
              <a:rPr lang="en-US" sz="1300" dirty="0"/>
              <a:t>1 patient lost to follow-</a:t>
            </a:r>
            <a:r>
              <a:rPr lang="en-US" sz="1300" dirty="0" smtClean="0"/>
              <a:t>up</a:t>
            </a:r>
          </a:p>
          <a:p>
            <a:r>
              <a:rPr lang="en-US" sz="1300" dirty="0" smtClean="0"/>
              <a:t>Genotype 3 12W, </a:t>
            </a:r>
            <a:r>
              <a:rPr lang="en-US" sz="1300" dirty="0"/>
              <a:t>No RBV: 1 patient withdrew due to pregnancy, lost to follow-</a:t>
            </a:r>
            <a:r>
              <a:rPr lang="en-US" sz="1300" dirty="0" smtClean="0"/>
              <a:t>up</a:t>
            </a:r>
          </a:p>
          <a:p>
            <a:r>
              <a:rPr lang="en-US" sz="1300" dirty="0" smtClean="0"/>
              <a:t>Genotype 3 16W: </a:t>
            </a:r>
            <a:r>
              <a:rPr lang="en-US" sz="1300" dirty="0"/>
              <a:t>1 patient lost to follow-up</a:t>
            </a:r>
          </a:p>
        </p:txBody>
      </p:sp>
      <p:sp>
        <p:nvSpPr>
          <p:cNvPr id="24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6" name="Titre 3"/>
          <p:cNvSpPr txBox="1">
            <a:spLocks/>
          </p:cNvSpPr>
          <p:nvPr/>
        </p:nvSpPr>
        <p:spPr bwMode="auto">
          <a:xfrm>
            <a:off x="107504" y="76200"/>
            <a:ext cx="892899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sz="2400" kern="0">
                <a:ea typeface="ＭＳ Ｐゴシック" pitchFamily="-1" charset="-128"/>
                <a:cs typeface="ＭＳ Ｐゴシック" pitchFamily="-1" charset="-128"/>
              </a:rPr>
              <a:t>C-CREST study, Part B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: uprifosbuvir (MK-3682)/GZR/ruzasvir (MK-8408) fixed-dose combination </a:t>
            </a:r>
            <a:r>
              <a:rPr lang="en-GB" sz="2400" u="sng" ker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ker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kern="0" dirty="0"/>
          </a:p>
        </p:txBody>
      </p:sp>
      <p:sp>
        <p:nvSpPr>
          <p:cNvPr id="50" name="ZoneTexte 49"/>
          <p:cNvSpPr txBox="1"/>
          <p:nvPr/>
        </p:nvSpPr>
        <p:spPr>
          <a:xfrm>
            <a:off x="1538836" y="3783748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0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699793" y="1556792"/>
            <a:ext cx="3602642" cy="314978"/>
            <a:chOff x="9037157" y="1170036"/>
            <a:chExt cx="3602642" cy="372365"/>
          </a:xfrm>
        </p:grpSpPr>
        <p:sp>
          <p:nvSpPr>
            <p:cNvPr id="28" name="AutoShape 126"/>
            <p:cNvSpPr>
              <a:spLocks noChangeArrowheads="1"/>
            </p:cNvSpPr>
            <p:nvPr/>
          </p:nvSpPr>
          <p:spPr bwMode="auto">
            <a:xfrm>
              <a:off x="9037157" y="1203927"/>
              <a:ext cx="3563999" cy="3384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371408" y="1170036"/>
              <a:ext cx="78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 weeks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0530908" y="1170038"/>
              <a:ext cx="87588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 weeks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195008" y="1272250"/>
              <a:ext cx="216024" cy="216023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332640" y="1272250"/>
              <a:ext cx="216024" cy="21602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763918" y="1170040"/>
              <a:ext cx="8758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16 weeks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1583406" y="1272250"/>
              <a:ext cx="216024" cy="21602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1906523" y="3896986"/>
            <a:ext cx="1272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1a</a:t>
            </a:r>
            <a:endParaRPr lang="fr-FR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094125" y="3896986"/>
            <a:ext cx="1281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1b</a:t>
            </a:r>
            <a:endParaRPr lang="fr-FR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828869" y="3896986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endParaRPr lang="fr-FR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038167" y="3896986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fr-FR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2009700" y="1960311"/>
            <a:ext cx="830531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93</a:t>
            </a:r>
          </a:p>
        </p:txBody>
      </p:sp>
      <p:sp>
        <p:nvSpPr>
          <p:cNvPr id="35" name="ZoneTexte 34"/>
          <p:cNvSpPr txBox="1"/>
          <p:nvPr/>
        </p:nvSpPr>
        <p:spPr>
          <a:xfrm flipH="1">
            <a:off x="2323190" y="1835497"/>
            <a:ext cx="830531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</a:p>
        </p:txBody>
      </p:sp>
      <p:sp>
        <p:nvSpPr>
          <p:cNvPr id="36" name="ZoneTexte 35"/>
          <p:cNvSpPr txBox="1"/>
          <p:nvPr/>
        </p:nvSpPr>
        <p:spPr>
          <a:xfrm flipH="1">
            <a:off x="3191871" y="1845587"/>
            <a:ext cx="830531" cy="18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</a:p>
        </p:txBody>
      </p:sp>
      <p:sp>
        <p:nvSpPr>
          <p:cNvPr id="37" name="ZoneTexte 36"/>
          <p:cNvSpPr txBox="1"/>
          <p:nvPr/>
        </p:nvSpPr>
        <p:spPr>
          <a:xfrm flipH="1">
            <a:off x="3442970" y="1835497"/>
            <a:ext cx="907348" cy="18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38" name="ZoneTexte 37"/>
          <p:cNvSpPr txBox="1"/>
          <p:nvPr/>
        </p:nvSpPr>
        <p:spPr>
          <a:xfrm flipH="1">
            <a:off x="5529122" y="1835497"/>
            <a:ext cx="907348" cy="18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39" name="ZoneTexte 38"/>
          <p:cNvSpPr txBox="1"/>
          <p:nvPr/>
        </p:nvSpPr>
        <p:spPr>
          <a:xfrm flipH="1">
            <a:off x="5291483" y="1879099"/>
            <a:ext cx="830531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1916514" y="2124150"/>
            <a:ext cx="0" cy="1821609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832441" y="2125279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1832441" y="2495206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1832441" y="2854175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832441" y="3218737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1746432" y="3947509"/>
            <a:ext cx="6300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1339136" y="1983731"/>
            <a:ext cx="484215" cy="268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100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438986" y="2362669"/>
            <a:ext cx="384365" cy="268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80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438986" y="2721164"/>
            <a:ext cx="384365" cy="268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60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438986" y="3078318"/>
            <a:ext cx="384365" cy="268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40</a:t>
            </a:r>
          </a:p>
        </p:txBody>
      </p:sp>
      <p:cxnSp>
        <p:nvCxnSpPr>
          <p:cNvPr id="60" name="Connecteur droit 59"/>
          <p:cNvCxnSpPr/>
          <p:nvPr/>
        </p:nvCxnSpPr>
        <p:spPr>
          <a:xfrm>
            <a:off x="1832441" y="3583123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1438986" y="3442705"/>
            <a:ext cx="384365" cy="268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20</a:t>
            </a:r>
          </a:p>
        </p:txBody>
      </p:sp>
      <p:sp>
        <p:nvSpPr>
          <p:cNvPr id="70" name="ZoneTexte 69"/>
          <p:cNvSpPr txBox="1"/>
          <p:nvPr/>
        </p:nvSpPr>
        <p:spPr>
          <a:xfrm flipH="1">
            <a:off x="4913934" y="2056677"/>
            <a:ext cx="907348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86</a:t>
            </a:r>
          </a:p>
        </p:txBody>
      </p:sp>
      <p:sp>
        <p:nvSpPr>
          <p:cNvPr id="72" name="ZoneTexte 71"/>
          <p:cNvSpPr txBox="1"/>
          <p:nvPr/>
        </p:nvSpPr>
        <p:spPr>
          <a:xfrm flipH="1">
            <a:off x="7189097" y="1905249"/>
            <a:ext cx="907348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96</a:t>
            </a:r>
          </a:p>
        </p:txBody>
      </p:sp>
      <p:sp>
        <p:nvSpPr>
          <p:cNvPr id="73" name="ZoneTexte 72"/>
          <p:cNvSpPr txBox="1"/>
          <p:nvPr/>
        </p:nvSpPr>
        <p:spPr>
          <a:xfrm flipH="1">
            <a:off x="6918530" y="1881609"/>
            <a:ext cx="830531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</a:t>
            </a:r>
          </a:p>
        </p:txBody>
      </p:sp>
      <p:sp>
        <p:nvSpPr>
          <p:cNvPr id="74" name="ZoneTexte 73"/>
          <p:cNvSpPr txBox="1"/>
          <p:nvPr/>
        </p:nvSpPr>
        <p:spPr>
          <a:xfrm flipH="1">
            <a:off x="6553054" y="1931461"/>
            <a:ext cx="907348" cy="26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252553" y="2257988"/>
            <a:ext cx="310630" cy="1684489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3430791" y="2157241"/>
            <a:ext cx="310630" cy="1785236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5204503" y="2374422"/>
            <a:ext cx="310630" cy="1568055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855419" y="2214444"/>
            <a:ext cx="310630" cy="1728032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560653" y="2138570"/>
            <a:ext cx="310630" cy="180390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3741329" y="2138570"/>
            <a:ext cx="310630" cy="180390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513717" y="2179350"/>
            <a:ext cx="310630" cy="176312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7164844" y="2179350"/>
            <a:ext cx="310630" cy="176312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823025" y="2122877"/>
            <a:ext cx="310630" cy="18195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7473018" y="2190831"/>
            <a:ext cx="310630" cy="175164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2225358" y="369138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42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1132" y="369138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46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8654" y="369138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48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8462" y="369138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40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3691380"/>
            <a:ext cx="368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6</a:t>
            </a:r>
            <a:r>
              <a:rPr lang="en-US" sz="1200" b="1" dirty="0" smtClean="0">
                <a:solidFill>
                  <a:schemeClr val="bg1"/>
                </a:solidFill>
              </a:rPr>
              <a:t>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96599" y="3691380"/>
            <a:ext cx="368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62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5572" y="3691380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103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0072" y="3691380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159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26271" y="369138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26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85098" y="369138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75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91680" y="1787270"/>
            <a:ext cx="367108" cy="323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1925485" y="369138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704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58898"/>
            <a:ext cx="8964488" cy="440245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sz="2400" baseline="-25000" dirty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(per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p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rotocol), genotype 1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p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atients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ith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or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without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irrhosis</a:t>
            </a:r>
            <a:endParaRPr lang="en-US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32384"/>
              </p:ext>
            </p:extLst>
          </p:nvPr>
        </p:nvGraphicFramePr>
        <p:xfrm>
          <a:off x="395536" y="5733256"/>
          <a:ext cx="8136903" cy="373888"/>
        </p:xfrm>
        <a:graphic>
          <a:graphicData uri="http://schemas.openxmlformats.org/drawingml/2006/table">
            <a:tbl>
              <a:tblPr firstRow="1" firstCol="1" bandRow="1"/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738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Relapse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8" name="Titre 3"/>
          <p:cNvSpPr txBox="1">
            <a:spLocks/>
          </p:cNvSpPr>
          <p:nvPr/>
        </p:nvSpPr>
        <p:spPr bwMode="auto">
          <a:xfrm>
            <a:off x="107504" y="76200"/>
            <a:ext cx="892899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sz="2400" kern="0">
                <a:ea typeface="ＭＳ Ｐゴシック" pitchFamily="-1" charset="-128"/>
                <a:cs typeface="ＭＳ Ｐゴシック" pitchFamily="-1" charset="-128"/>
              </a:rPr>
              <a:t>C-CREST study, Part B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: uprifosbuvir (MK-3682)/GZR/ruzasvir (MK-8408) fixed-dose combination </a:t>
            </a:r>
            <a:r>
              <a:rPr lang="en-GB" sz="2400" u="sng" ker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ker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kern="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076056" y="2529208"/>
            <a:ext cx="0" cy="2772000"/>
          </a:xfrm>
          <a:prstGeom prst="line">
            <a:avLst/>
          </a:prstGeom>
          <a:ln w="28575">
            <a:solidFill>
              <a:srgbClr val="00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3096184" y="1847854"/>
            <a:ext cx="3132000" cy="467999"/>
            <a:chOff x="9037157" y="1203928"/>
            <a:chExt cx="2488473" cy="308904"/>
          </a:xfrm>
        </p:grpSpPr>
        <p:sp>
          <p:nvSpPr>
            <p:cNvPr id="20" name="AutoShape 126"/>
            <p:cNvSpPr>
              <a:spLocks noChangeArrowheads="1"/>
            </p:cNvSpPr>
            <p:nvPr/>
          </p:nvSpPr>
          <p:spPr bwMode="auto">
            <a:xfrm>
              <a:off x="9037157" y="1203928"/>
              <a:ext cx="2488473" cy="3089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9323222" y="1243325"/>
              <a:ext cx="1048159" cy="2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cirrhosis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0631076" y="1243323"/>
              <a:ext cx="809013" cy="2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Cirrhosis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151584" y="1270695"/>
              <a:ext cx="216024" cy="19009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423089" y="1270695"/>
              <a:ext cx="216024" cy="1900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27" name="ZoneTexte 26"/>
          <p:cNvSpPr txBox="1"/>
          <p:nvPr/>
        </p:nvSpPr>
        <p:spPr>
          <a:xfrm flipH="1">
            <a:off x="1509221" y="2924944"/>
            <a:ext cx="83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</a:t>
            </a:r>
          </a:p>
        </p:txBody>
      </p:sp>
      <p:sp>
        <p:nvSpPr>
          <p:cNvPr id="28" name="ZoneTexte 27"/>
          <p:cNvSpPr txBox="1"/>
          <p:nvPr/>
        </p:nvSpPr>
        <p:spPr>
          <a:xfrm flipH="1">
            <a:off x="2229301" y="3059668"/>
            <a:ext cx="83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</a:t>
            </a:r>
          </a:p>
        </p:txBody>
      </p:sp>
      <p:sp>
        <p:nvSpPr>
          <p:cNvPr id="29" name="ZoneTexte 28"/>
          <p:cNvSpPr txBox="1"/>
          <p:nvPr/>
        </p:nvSpPr>
        <p:spPr>
          <a:xfrm flipH="1">
            <a:off x="3309421" y="2924944"/>
            <a:ext cx="83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96</a:t>
            </a:r>
          </a:p>
        </p:txBody>
      </p:sp>
      <p:sp>
        <p:nvSpPr>
          <p:cNvPr id="30" name="ZoneTexte 29"/>
          <p:cNvSpPr txBox="1"/>
          <p:nvPr/>
        </p:nvSpPr>
        <p:spPr>
          <a:xfrm flipH="1">
            <a:off x="3952684" y="2852936"/>
            <a:ext cx="90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31" name="ZoneTexte 30"/>
          <p:cNvSpPr txBox="1"/>
          <p:nvPr/>
        </p:nvSpPr>
        <p:spPr>
          <a:xfrm flipH="1">
            <a:off x="5203713" y="2852936"/>
            <a:ext cx="90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32" name="ZoneTexte 31"/>
          <p:cNvSpPr txBox="1"/>
          <p:nvPr/>
        </p:nvSpPr>
        <p:spPr>
          <a:xfrm flipH="1">
            <a:off x="5940152" y="2852936"/>
            <a:ext cx="83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1185295" y="3210728"/>
            <a:ext cx="0" cy="2086657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110275" y="3212022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110275" y="3635774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110275" y="4046974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110275" y="4464580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103078" y="5299392"/>
            <a:ext cx="7560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65125" y="3049878"/>
            <a:ext cx="52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100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79239" y="3483953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80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79239" y="3894610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60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79239" y="4303730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40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93352" y="513872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0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1110275" y="4881986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79239" y="4721136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20</a:t>
            </a:r>
          </a:p>
        </p:txBody>
      </p:sp>
      <p:sp>
        <p:nvSpPr>
          <p:cNvPr id="47" name="ZoneTexte 46"/>
          <p:cNvSpPr txBox="1"/>
          <p:nvPr/>
        </p:nvSpPr>
        <p:spPr>
          <a:xfrm flipH="1">
            <a:off x="6911344" y="2852936"/>
            <a:ext cx="90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48" name="ZoneTexte 47"/>
          <p:cNvSpPr txBox="1"/>
          <p:nvPr/>
        </p:nvSpPr>
        <p:spPr>
          <a:xfrm flipH="1">
            <a:off x="7701909" y="2852936"/>
            <a:ext cx="83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564066" y="5283388"/>
            <a:ext cx="140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1a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350524" y="5279802"/>
            <a:ext cx="1418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1b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042030" y="5279802"/>
            <a:ext cx="1418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1b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322044" y="5273293"/>
            <a:ext cx="140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1a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6432" y="3257271"/>
            <a:ext cx="684000" cy="20381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048240" y="3257271"/>
            <a:ext cx="684000" cy="20381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7056352" y="3257271"/>
            <a:ext cx="684000" cy="2038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331482" y="3257271"/>
            <a:ext cx="684000" cy="2038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104024" y="3257271"/>
            <a:ext cx="684000" cy="20381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303824" y="3414329"/>
            <a:ext cx="684000" cy="18810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3370040" y="3302938"/>
            <a:ext cx="684000" cy="199245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569343" y="3302938"/>
            <a:ext cx="684000" cy="199245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1652193" y="4899938"/>
            <a:ext cx="4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29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79189" y="4899088"/>
            <a:ext cx="51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13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4895571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23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9277" y="4895571"/>
            <a:ext cx="51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23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4895571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30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8800" y="4895571"/>
            <a:ext cx="64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17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92280" y="4895571"/>
            <a:ext cx="538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18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16915" y="4895571"/>
            <a:ext cx="64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22</a:t>
            </a:r>
            <a:endParaRPr lang="en-US" sz="16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971600" y="2817796"/>
            <a:ext cx="367108" cy="323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2420166" y="2420888"/>
            <a:ext cx="1269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fr-FR" sz="2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50188" y="2420888"/>
            <a:ext cx="1425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sz="2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259632" y="48691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73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15236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sz="2400" baseline="-25000" dirty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(per protocol), genotype 2 or 3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or p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atients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± RBV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37265"/>
              </p:ext>
            </p:extLst>
          </p:nvPr>
        </p:nvGraphicFramePr>
        <p:xfrm>
          <a:off x="35496" y="5515697"/>
          <a:ext cx="8640961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8467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942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7606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685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Relapse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06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Discontinuation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(DR-AE)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0" name="Titre 3"/>
          <p:cNvSpPr txBox="1">
            <a:spLocks/>
          </p:cNvSpPr>
          <p:nvPr/>
        </p:nvSpPr>
        <p:spPr bwMode="auto">
          <a:xfrm>
            <a:off x="107504" y="76200"/>
            <a:ext cx="892899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sz="2400" kern="0">
                <a:ea typeface="ＭＳ Ｐゴシック" pitchFamily="-1" charset="-128"/>
                <a:cs typeface="ＭＳ Ｐゴシック" pitchFamily="-1" charset="-128"/>
              </a:rPr>
              <a:t>C-CREST study, Part B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: uprifosbuvir (MK-3682)/GZR/ruzasvir (MK-8408) fixed-dose combination </a:t>
            </a:r>
            <a:r>
              <a:rPr lang="en-GB" sz="2400" u="sng" ker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ker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kern="0" dirty="0"/>
          </a:p>
        </p:txBody>
      </p:sp>
      <p:grpSp>
        <p:nvGrpSpPr>
          <p:cNvPr id="24" name="Groupe 23"/>
          <p:cNvGrpSpPr/>
          <p:nvPr/>
        </p:nvGrpSpPr>
        <p:grpSpPr>
          <a:xfrm>
            <a:off x="2771800" y="1772816"/>
            <a:ext cx="3600402" cy="467999"/>
            <a:chOff x="8941927" y="1203927"/>
            <a:chExt cx="2838542" cy="478124"/>
          </a:xfrm>
        </p:grpSpPr>
        <p:sp>
          <p:nvSpPr>
            <p:cNvPr id="66" name="AutoShape 126"/>
            <p:cNvSpPr>
              <a:spLocks noChangeArrowheads="1"/>
            </p:cNvSpPr>
            <p:nvPr/>
          </p:nvSpPr>
          <p:spPr bwMode="auto">
            <a:xfrm>
              <a:off x="8941927" y="1203927"/>
              <a:ext cx="2639549" cy="4781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9286236" y="1233094"/>
              <a:ext cx="1415586" cy="377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Without RBV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0692331" y="1229674"/>
              <a:ext cx="1088138" cy="377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 RBV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061956" y="1270694"/>
              <a:ext cx="216024" cy="29423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474739" y="1270694"/>
              <a:ext cx="216024" cy="29423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25" name="ZoneTexte 24"/>
          <p:cNvSpPr txBox="1"/>
          <p:nvPr/>
        </p:nvSpPr>
        <p:spPr>
          <a:xfrm flipH="1">
            <a:off x="1373851" y="2923409"/>
            <a:ext cx="82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</a:t>
            </a:r>
          </a:p>
        </p:txBody>
      </p:sp>
      <p:sp>
        <p:nvSpPr>
          <p:cNvPr id="26" name="ZoneTexte 25"/>
          <p:cNvSpPr txBox="1"/>
          <p:nvPr/>
        </p:nvSpPr>
        <p:spPr>
          <a:xfrm flipH="1">
            <a:off x="1979712" y="3067425"/>
            <a:ext cx="82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</a:t>
            </a:r>
          </a:p>
        </p:txBody>
      </p:sp>
      <p:sp>
        <p:nvSpPr>
          <p:cNvPr id="27" name="ZoneTexte 26"/>
          <p:cNvSpPr txBox="1"/>
          <p:nvPr/>
        </p:nvSpPr>
        <p:spPr>
          <a:xfrm flipH="1">
            <a:off x="2764108" y="2707385"/>
            <a:ext cx="82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8" name="ZoneTexte 27"/>
          <p:cNvSpPr txBox="1"/>
          <p:nvPr/>
        </p:nvSpPr>
        <p:spPr>
          <a:xfrm flipH="1">
            <a:off x="3386065" y="2718894"/>
            <a:ext cx="89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9" name="ZoneTexte 28"/>
          <p:cNvSpPr txBox="1"/>
          <p:nvPr/>
        </p:nvSpPr>
        <p:spPr>
          <a:xfrm flipH="1">
            <a:off x="4587071" y="2873667"/>
            <a:ext cx="89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30" name="ZoneTexte 29"/>
          <p:cNvSpPr txBox="1"/>
          <p:nvPr/>
        </p:nvSpPr>
        <p:spPr>
          <a:xfrm flipH="1">
            <a:off x="5262283" y="2779393"/>
            <a:ext cx="82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1147650" y="3107154"/>
            <a:ext cx="0" cy="2001063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073411" y="3108395"/>
            <a:ext cx="7125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073411" y="3514764"/>
            <a:ext cx="7125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073411" y="3909097"/>
            <a:ext cx="7125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073411" y="4309573"/>
            <a:ext cx="7125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28449" y="2952902"/>
            <a:ext cx="52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100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42564" y="3369171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80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642564" y="3762983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60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42564" y="4155321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40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56676" y="495606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0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1073411" y="4709857"/>
            <a:ext cx="7125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642564" y="4555605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20</a:t>
            </a:r>
          </a:p>
        </p:txBody>
      </p:sp>
      <p:sp>
        <p:nvSpPr>
          <p:cNvPr id="44" name="ZoneTexte 43"/>
          <p:cNvSpPr txBox="1"/>
          <p:nvPr/>
        </p:nvSpPr>
        <p:spPr>
          <a:xfrm flipH="1">
            <a:off x="7308304" y="2779393"/>
            <a:ext cx="89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</a:p>
        </p:txBody>
      </p:sp>
      <p:sp>
        <p:nvSpPr>
          <p:cNvPr id="45" name="ZoneTexte 44"/>
          <p:cNvSpPr txBox="1"/>
          <p:nvPr/>
        </p:nvSpPr>
        <p:spPr>
          <a:xfrm flipH="1">
            <a:off x="7998587" y="2851401"/>
            <a:ext cx="82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96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557448" y="5085113"/>
            <a:ext cx="99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fr-FR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952622" y="5085113"/>
            <a:ext cx="111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156176" y="5085113"/>
            <a:ext cx="111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876657" y="5085113"/>
            <a:ext cx="99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fr-FR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01128" y="3237633"/>
            <a:ext cx="540000" cy="18662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400152" y="3151788"/>
            <a:ext cx="540000" cy="19545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7488384" y="3163938"/>
            <a:ext cx="540000" cy="19429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789035" y="3262980"/>
            <a:ext cx="540000" cy="18356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524469" y="3125558"/>
            <a:ext cx="540000" cy="198045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2123728" y="3471245"/>
            <a:ext cx="540000" cy="16350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2915816" y="3117736"/>
            <a:ext cx="540000" cy="19904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1527700" y="3300901"/>
            <a:ext cx="540000" cy="18054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7487987" y="5085113"/>
            <a:ext cx="111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fr-FR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768304" y="3136793"/>
            <a:ext cx="540000" cy="19654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156692" y="3171399"/>
            <a:ext cx="540000" cy="19429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 flipH="1">
            <a:off x="5993321" y="2770101"/>
            <a:ext cx="89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</a:t>
            </a:r>
          </a:p>
        </p:txBody>
      </p:sp>
      <p:sp>
        <p:nvSpPr>
          <p:cNvPr id="75" name="ZoneTexte 74"/>
          <p:cNvSpPr txBox="1"/>
          <p:nvPr/>
        </p:nvSpPr>
        <p:spPr>
          <a:xfrm flipH="1">
            <a:off x="6630435" y="2707385"/>
            <a:ext cx="82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2263" y="4715852"/>
            <a:ext cx="4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32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6932" y="471585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4715852"/>
            <a:ext cx="6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44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18544" y="471585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77462" y="4715852"/>
            <a:ext cx="561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53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64088" y="471585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49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60243" y="4715852"/>
            <a:ext cx="4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78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18390" y="4715852"/>
            <a:ext cx="67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52320" y="4715852"/>
            <a:ext cx="564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49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43619" y="4715852"/>
            <a:ext cx="63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25</a:t>
            </a:r>
            <a:endParaRPr lang="en-US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971600" y="2744253"/>
            <a:ext cx="367108" cy="323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63" name="Rectangle 62"/>
          <p:cNvSpPr/>
          <p:nvPr/>
        </p:nvSpPr>
        <p:spPr>
          <a:xfrm>
            <a:off x="2315313" y="2275337"/>
            <a:ext cx="1664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123332" y="2275337"/>
            <a:ext cx="1664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5" name="Straight Connector 13"/>
          <p:cNvCxnSpPr/>
          <p:nvPr/>
        </p:nvCxnSpPr>
        <p:spPr>
          <a:xfrm flipV="1">
            <a:off x="4427984" y="2347345"/>
            <a:ext cx="0" cy="2772000"/>
          </a:xfrm>
          <a:prstGeom prst="line">
            <a:avLst/>
          </a:prstGeom>
          <a:ln w="28575">
            <a:solidFill>
              <a:srgbClr val="00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066290" y="5110141"/>
            <a:ext cx="7739999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1187624" y="47251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4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982"/>
            <a:ext cx="8744272" cy="55731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sz="2400" baseline="-25000" dirty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(per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p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rotocol), genotype 2 or 3 patients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ith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or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without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irrhosis</a:t>
            </a:r>
            <a:endParaRPr lang="en-US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11468"/>
              </p:ext>
            </p:extLst>
          </p:nvPr>
        </p:nvGraphicFramePr>
        <p:xfrm>
          <a:off x="420750" y="5888696"/>
          <a:ext cx="8327715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1198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8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Relapse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8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9" name="Titre 3"/>
          <p:cNvSpPr txBox="1">
            <a:spLocks/>
          </p:cNvSpPr>
          <p:nvPr/>
        </p:nvSpPr>
        <p:spPr bwMode="auto">
          <a:xfrm>
            <a:off x="107504" y="76200"/>
            <a:ext cx="892899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sz="2400" kern="0">
                <a:ea typeface="ＭＳ Ｐゴシック" pitchFamily="-1" charset="-128"/>
                <a:cs typeface="ＭＳ Ｐゴシック" pitchFamily="-1" charset="-128"/>
              </a:rPr>
              <a:t>C-CREST study, Part B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: uprifosbuvir (MK-3682)/GZR/ruzasvir (MK-8408) fixed-dose combination </a:t>
            </a:r>
            <a:r>
              <a:rPr lang="en-GB" sz="2400" u="sng" ker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ker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kern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kern="0" dirty="0"/>
          </a:p>
        </p:txBody>
      </p:sp>
      <p:sp>
        <p:nvSpPr>
          <p:cNvPr id="23" name="ZoneTexte 22"/>
          <p:cNvSpPr txBox="1"/>
          <p:nvPr/>
        </p:nvSpPr>
        <p:spPr>
          <a:xfrm flipH="1">
            <a:off x="1518933" y="3059668"/>
            <a:ext cx="81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4" name="ZoneTexte 23"/>
          <p:cNvSpPr txBox="1"/>
          <p:nvPr/>
        </p:nvSpPr>
        <p:spPr>
          <a:xfrm flipH="1">
            <a:off x="2309196" y="3059668"/>
            <a:ext cx="81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5" name="ZoneTexte 24"/>
          <p:cNvSpPr txBox="1"/>
          <p:nvPr/>
        </p:nvSpPr>
        <p:spPr>
          <a:xfrm flipH="1">
            <a:off x="3848174" y="3108027"/>
            <a:ext cx="81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</a:p>
        </p:txBody>
      </p:sp>
      <p:sp>
        <p:nvSpPr>
          <p:cNvPr id="26" name="ZoneTexte 25"/>
          <p:cNvSpPr txBox="1"/>
          <p:nvPr/>
        </p:nvSpPr>
        <p:spPr>
          <a:xfrm flipH="1">
            <a:off x="4541551" y="3145592"/>
            <a:ext cx="88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96</a:t>
            </a:r>
          </a:p>
        </p:txBody>
      </p:sp>
      <p:sp>
        <p:nvSpPr>
          <p:cNvPr id="27" name="ZoneTexte 26"/>
          <p:cNvSpPr txBox="1"/>
          <p:nvPr/>
        </p:nvSpPr>
        <p:spPr>
          <a:xfrm flipH="1">
            <a:off x="5508104" y="3108027"/>
            <a:ext cx="88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</a:p>
        </p:txBody>
      </p:sp>
      <p:sp>
        <p:nvSpPr>
          <p:cNvPr id="28" name="ZoneTexte 27"/>
          <p:cNvSpPr txBox="1"/>
          <p:nvPr/>
        </p:nvSpPr>
        <p:spPr>
          <a:xfrm flipH="1">
            <a:off x="6228184" y="3059668"/>
            <a:ext cx="81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229556" y="3439554"/>
            <a:ext cx="0" cy="1970167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156287" y="3440775"/>
            <a:ext cx="70319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156287" y="3840871"/>
            <a:ext cx="70319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156287" y="4229115"/>
            <a:ext cx="70319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156287" y="4623408"/>
            <a:ext cx="70319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11560" y="3287683"/>
            <a:ext cx="52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100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25674" y="3697526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80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25674" y="4085257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60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25674" y="4471538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40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839787" y="525991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0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1156287" y="5017512"/>
            <a:ext cx="70319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725674" y="4865642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20</a:t>
            </a:r>
          </a:p>
        </p:txBody>
      </p:sp>
      <p:sp>
        <p:nvSpPr>
          <p:cNvPr id="42" name="ZoneTexte 41"/>
          <p:cNvSpPr txBox="1"/>
          <p:nvPr/>
        </p:nvSpPr>
        <p:spPr>
          <a:xfrm flipH="1">
            <a:off x="7164288" y="3203684"/>
            <a:ext cx="88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43" name="ZoneTexte 42"/>
          <p:cNvSpPr txBox="1"/>
          <p:nvPr/>
        </p:nvSpPr>
        <p:spPr>
          <a:xfrm flipH="1">
            <a:off x="7937321" y="3059668"/>
            <a:ext cx="81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553324" y="5396505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12W,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RBV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897020" y="539650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12W,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RBV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7202792" y="539650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16W,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RBV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652120" y="539650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12W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RBV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992456" y="3465717"/>
            <a:ext cx="684000" cy="19515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318697" y="3439554"/>
            <a:ext cx="684000" cy="19864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7265903" y="3552922"/>
            <a:ext cx="684000" cy="18637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609719" y="3492886"/>
            <a:ext cx="684000" cy="19243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4637687" y="3504725"/>
            <a:ext cx="684000" cy="19119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2369883" y="3445978"/>
            <a:ext cx="684000" cy="19618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902911" y="3469968"/>
            <a:ext cx="684000" cy="19467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604638" y="3439554"/>
            <a:ext cx="684000" cy="19682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717709" y="4994710"/>
            <a:ext cx="48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4994710"/>
            <a:ext cx="53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499471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6646" y="4994710"/>
            <a:ext cx="66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28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25165" y="4994710"/>
            <a:ext cx="51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9341" y="4994710"/>
            <a:ext cx="66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4994710"/>
            <a:ext cx="59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06500" y="4994710"/>
            <a:ext cx="66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33</a:t>
            </a:r>
            <a:endParaRPr lang="en-US" b="1" dirty="0"/>
          </a:p>
        </p:txBody>
      </p:sp>
      <p:cxnSp>
        <p:nvCxnSpPr>
          <p:cNvPr id="56" name="Straight Connector 13"/>
          <p:cNvCxnSpPr/>
          <p:nvPr/>
        </p:nvCxnSpPr>
        <p:spPr>
          <a:xfrm flipV="1">
            <a:off x="3491880" y="2420888"/>
            <a:ext cx="0" cy="2988000"/>
          </a:xfrm>
          <a:prstGeom prst="line">
            <a:avLst/>
          </a:prstGeom>
          <a:ln w="28575">
            <a:solidFill>
              <a:srgbClr val="00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e 18"/>
          <p:cNvGrpSpPr/>
          <p:nvPr/>
        </p:nvGrpSpPr>
        <p:grpSpPr>
          <a:xfrm>
            <a:off x="3096184" y="1844824"/>
            <a:ext cx="3132000" cy="467999"/>
            <a:chOff x="9037157" y="1203928"/>
            <a:chExt cx="2488473" cy="308904"/>
          </a:xfrm>
        </p:grpSpPr>
        <p:sp>
          <p:nvSpPr>
            <p:cNvPr id="58" name="AutoShape 126"/>
            <p:cNvSpPr>
              <a:spLocks noChangeArrowheads="1"/>
            </p:cNvSpPr>
            <p:nvPr/>
          </p:nvSpPr>
          <p:spPr bwMode="auto">
            <a:xfrm>
              <a:off x="9037157" y="1203928"/>
              <a:ext cx="2488473" cy="3089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9323222" y="1243325"/>
              <a:ext cx="1048159" cy="2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cirrhosis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0631076" y="1243323"/>
              <a:ext cx="809013" cy="2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Cirrhosis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151584" y="1270695"/>
              <a:ext cx="216024" cy="19009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423089" y="1270695"/>
              <a:ext cx="216024" cy="1900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1475656" y="2348880"/>
            <a:ext cx="1664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427792" y="2348880"/>
            <a:ext cx="1664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036540" y="3105828"/>
            <a:ext cx="367108" cy="323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cxnSp>
        <p:nvCxnSpPr>
          <p:cNvPr id="34" name="Connecteur droit 33"/>
          <p:cNvCxnSpPr/>
          <p:nvPr/>
        </p:nvCxnSpPr>
        <p:spPr>
          <a:xfrm>
            <a:off x="1149257" y="5411616"/>
            <a:ext cx="763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1234620" y="50038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43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345" y="1218555"/>
            <a:ext cx="7767095" cy="62626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US" sz="2400" baseline="-25000" dirty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(per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p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rotocol), </a:t>
            </a:r>
            <a:b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</a:b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genotype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3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treatment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-experienced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patients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with </a:t>
            </a:r>
            <a:r>
              <a:rPr lang="en-US" sz="2400" dirty="0" smtClean="0">
                <a:solidFill>
                  <a:srgbClr val="0070C0"/>
                </a:solidFill>
                <a:latin typeface="Calibri"/>
                <a:cs typeface="Calibri"/>
              </a:rPr>
              <a:t>cirrhosis</a:t>
            </a:r>
            <a:endParaRPr lang="en-US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38545"/>
              </p:ext>
            </p:extLst>
          </p:nvPr>
        </p:nvGraphicFramePr>
        <p:xfrm>
          <a:off x="424962" y="6093296"/>
          <a:ext cx="8001000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Relapse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Titre 3"/>
          <p:cNvSpPr txBox="1">
            <a:spLocks/>
          </p:cNvSpPr>
          <p:nvPr/>
        </p:nvSpPr>
        <p:spPr bwMode="auto">
          <a:xfrm>
            <a:off x="107504" y="76200"/>
            <a:ext cx="892899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sz="2400" kern="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kern="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kern="0" dirty="0">
                <a:ea typeface="ＭＳ Ｐゴシック" pitchFamily="-1" charset="-128"/>
                <a:cs typeface="ＭＳ Ｐゴシック" pitchFamily="-1" charset="-128"/>
              </a:rPr>
              <a:t>, Part B</a:t>
            </a:r>
            <a:r>
              <a:rPr lang="en-GB" sz="2400" kern="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kern="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kern="0" dirty="0">
                <a:ea typeface="ＭＳ Ｐゴシック" pitchFamily="-1" charset="-128"/>
                <a:cs typeface="ＭＳ Ｐゴシック" pitchFamily="-1" charset="-128"/>
              </a:rPr>
              <a:t> (MK-3682)/GZR/</a:t>
            </a:r>
            <a:r>
              <a:rPr lang="en-GB" sz="2400" kern="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GB" sz="2400" kern="0" dirty="0">
                <a:ea typeface="ＭＳ Ｐゴシック" pitchFamily="-1" charset="-128"/>
                <a:cs typeface="ＭＳ Ｐゴシック" pitchFamily="-1" charset="-128"/>
              </a:rPr>
              <a:t> (MK-8408) fixed-dose combination </a:t>
            </a:r>
            <a:r>
              <a:rPr lang="en-GB" sz="2400" u="sng" kern="0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kern="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kern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kern="0" dirty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kern="0" dirty="0"/>
          </a:p>
        </p:txBody>
      </p:sp>
      <p:cxnSp>
        <p:nvCxnSpPr>
          <p:cNvPr id="13" name="Straight Connector 13"/>
          <p:cNvCxnSpPr/>
          <p:nvPr/>
        </p:nvCxnSpPr>
        <p:spPr>
          <a:xfrm flipV="1">
            <a:off x="4887041" y="2520143"/>
            <a:ext cx="0" cy="3488916"/>
          </a:xfrm>
          <a:prstGeom prst="line">
            <a:avLst/>
          </a:prstGeom>
          <a:ln w="28575">
            <a:solidFill>
              <a:srgbClr val="00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 flipH="1">
            <a:off x="1944081" y="2431341"/>
            <a:ext cx="83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8" name="ZoneTexte 17"/>
          <p:cNvSpPr txBox="1"/>
          <p:nvPr/>
        </p:nvSpPr>
        <p:spPr>
          <a:xfrm flipH="1">
            <a:off x="3626164" y="2431341"/>
            <a:ext cx="90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9" name="ZoneTexte 18"/>
          <p:cNvSpPr txBox="1"/>
          <p:nvPr/>
        </p:nvSpPr>
        <p:spPr>
          <a:xfrm flipH="1">
            <a:off x="5325405" y="2431341"/>
            <a:ext cx="90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1473327" y="2802272"/>
            <a:ext cx="0" cy="2941423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398307" y="2804096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398307" y="3401432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398307" y="3981073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398307" y="4569745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391110" y="5746524"/>
            <a:ext cx="6673806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853157" y="2666059"/>
            <a:ext cx="52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100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967271" y="3241737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80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967271" y="3829664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60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967271" y="4424479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40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081384" y="559106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0</a:t>
            </a:r>
          </a:p>
        </p:txBody>
      </p:sp>
      <p:cxnSp>
        <p:nvCxnSpPr>
          <p:cNvPr id="32" name="Connecteur droit 31"/>
          <p:cNvCxnSpPr/>
          <p:nvPr/>
        </p:nvCxnSpPr>
        <p:spPr>
          <a:xfrm>
            <a:off x="1398307" y="5158134"/>
            <a:ext cx="720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967271" y="4993541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20</a:t>
            </a:r>
          </a:p>
        </p:txBody>
      </p:sp>
      <p:sp>
        <p:nvSpPr>
          <p:cNvPr id="34" name="ZoneTexte 33"/>
          <p:cNvSpPr txBox="1"/>
          <p:nvPr/>
        </p:nvSpPr>
        <p:spPr>
          <a:xfrm flipH="1">
            <a:off x="7078361" y="2575357"/>
            <a:ext cx="90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96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876877" y="572396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RBV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51069" y="571890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RBV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164288" y="571890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RBV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301702" y="570973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RBV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72035" y="2946729"/>
            <a:ext cx="720000" cy="28045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09203" y="2838284"/>
            <a:ext cx="720000" cy="29129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3741588" y="2803420"/>
            <a:ext cx="720000" cy="29478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974885" y="2820764"/>
            <a:ext cx="720000" cy="29304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969070" y="5316029"/>
            <a:ext cx="75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5970" y="5316029"/>
            <a:ext cx="615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3636" y="5316029"/>
            <a:ext cx="65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1297" y="5316029"/>
            <a:ext cx="70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280239" y="2457756"/>
            <a:ext cx="367108" cy="323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43" name="Rectangle 42"/>
          <p:cNvSpPr/>
          <p:nvPr/>
        </p:nvSpPr>
        <p:spPr>
          <a:xfrm>
            <a:off x="2477780" y="1916832"/>
            <a:ext cx="1425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sz="2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85798" y="1916832"/>
            <a:ext cx="1425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fr-FR" sz="2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2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594660" y="530120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6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68767" y="1255673"/>
            <a:ext cx="6193823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according to the presence of NS5A RAVs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8651" y="5952142"/>
            <a:ext cx="1997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 </a:t>
            </a:r>
            <a:r>
              <a:rPr lang="fr-FR" sz="1400" dirty="0" err="1"/>
              <a:t>RAVs</a:t>
            </a:r>
            <a:r>
              <a:rPr lang="fr-FR" sz="1400" dirty="0"/>
              <a:t> : 28, 30, 31, 93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B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(MK-3682)/GZR/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(MK-8408) fixed-dose combination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dirty="0"/>
          </a:p>
        </p:txBody>
      </p:sp>
      <p:graphicFrame>
        <p:nvGraphicFramePr>
          <p:cNvPr id="11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449477"/>
              </p:ext>
            </p:extLst>
          </p:nvPr>
        </p:nvGraphicFramePr>
        <p:xfrm>
          <a:off x="287522" y="1673766"/>
          <a:ext cx="8604958" cy="4203507"/>
        </p:xfrm>
        <a:graphic>
          <a:graphicData uri="http://schemas.openxmlformats.org/drawingml/2006/table">
            <a:tbl>
              <a:tblPr/>
              <a:tblGrid>
                <a:gridCol w="1872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2878977285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3245746521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419586573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3219898955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3476451881"/>
                    </a:ext>
                  </a:extLst>
                </a:gridCol>
                <a:gridCol w="841594">
                  <a:extLst>
                    <a:ext uri="{9D8B030D-6E8A-4147-A177-3AD203B41FA5}">
                      <a16:colId xmlns="" xmlns:a16="http://schemas.microsoft.com/office/drawing/2014/main" val="3581193013"/>
                    </a:ext>
                  </a:extLst>
                </a:gridCol>
              </a:tblGrid>
              <a:tr h="513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1a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1b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1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treatment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8W</a:t>
                      </a:r>
                      <a:r>
                        <a:rPr lang="fr-FR" sz="16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56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RAVs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33/35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(94%)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41/41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(100%)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38/39 (97%)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24/24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(100%)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056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RAVs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3/3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6/6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6/6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16/16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056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31/33 (94%)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23/23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056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20/25 (80%)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28/28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056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95/97 (98%)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147/148 (95%)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3409134"/>
                  </a:ext>
                </a:extLst>
              </a:tr>
              <a:tr h="51056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2/4 (50%)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5/7 (71%)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8943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67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79446"/>
              </p:ext>
            </p:extLst>
          </p:nvPr>
        </p:nvGraphicFramePr>
        <p:xfrm>
          <a:off x="432032" y="1628800"/>
          <a:ext cx="8280920" cy="4059816"/>
        </p:xfrm>
        <a:graphic>
          <a:graphicData uri="http://schemas.openxmlformats.org/drawingml/2006/table">
            <a:tbl>
              <a:tblPr/>
              <a:tblGrid>
                <a:gridCol w="4236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85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without RBV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with RBV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event,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serious adverse event, N (%)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(1) *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Death, N (%)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(0.2) **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adverse event, N (%)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(0.6)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(3)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&gt; 5 x baseline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Late AST/ALT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 elevation, grade 1 /grade 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 / 0.2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3803" y="1196752"/>
            <a:ext cx="2143736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67544" y="5715250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1 genotype 3-infected patient had an exacerbation of chronic obstructive pulmonary disease related to RBV ; 1</a:t>
            </a:r>
            <a:r>
              <a:rPr lang="en-US" sz="1400" dirty="0" smtClean="0"/>
              <a:t> </a:t>
            </a:r>
            <a:r>
              <a:rPr lang="en-US" sz="1400" dirty="0"/>
              <a:t>genotype 2-infected patient had a worsening of depression related to RBV</a:t>
            </a:r>
          </a:p>
          <a:p>
            <a:r>
              <a:rPr lang="en-US" sz="1400" dirty="0">
                <a:ea typeface="SimSun"/>
              </a:rPr>
              <a:t>** </a:t>
            </a:r>
            <a:r>
              <a:rPr lang="en-US" sz="1400" dirty="0"/>
              <a:t>1 genotype 1-infected patient died due to a study drug-unrelated bacterial sepsis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35260" y="6565900"/>
            <a:ext cx="4100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:814-823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B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(MK-3682)/GZR/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(MK-8408) fixed-dose combination </a:t>
            </a:r>
            <a:r>
              <a:rPr lang="en-GB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for genotypes 1, 2 and 3 - Phase II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76020278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</TotalTime>
  <Words>1348</Words>
  <Application>Microsoft Office PowerPoint</Application>
  <PresentationFormat>Affichage à l'écran (4:3)</PresentationFormat>
  <Paragraphs>507</Paragraphs>
  <Slides>10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HCV-trials.com 2015 </vt:lpstr>
      <vt:lpstr>C-CREST study, Part B: uprifosbuvir (MK-3682)/GZR/ruzasvir (MK-8408) fixed-dose combination + RBV  for genotypes 1, 2 and 3 - Phase II</vt:lpstr>
      <vt:lpstr>C-CREST study, Part B: uprifosbuvir (MK-3682)/GZR/ruzasvir (MK-8408) fixed-dose combination + RBV  for genotypes 1, 2 and 3 - Phase II</vt:lpstr>
      <vt:lpstr>SVR12 (Full Analysis Set)</vt:lpstr>
      <vt:lpstr>SVR12 (per protocol), genotype 1 patients with or without cirrhosis</vt:lpstr>
      <vt:lpstr>SVR12 (per protocol), genotype 2 or 3 or patients ± RBV</vt:lpstr>
      <vt:lpstr>SVR12 (per protocol), genotype 2 or 3 patients with or without cirrhosis</vt:lpstr>
      <vt:lpstr>SVR12 (per protocol),  genotype 3 treatment-experienced patients with cirrhosis</vt:lpstr>
      <vt:lpstr>C-CREST study, Part B: uprifosbuvir (MK-3682)/GZR/ruzasvir (MK-8408) fixed-dose combination + RBV  for genotypes 1, 2 and 3 - Phase II</vt:lpstr>
      <vt:lpstr>C-CREST study, Part B: uprifosbuvir (MK-3682)/GZR/ruzasvir (MK-8408) fixed-dose combination + RBV  for genotypes 1, 2 and 3 - Phase II</vt:lpstr>
      <vt:lpstr>C-CREST study, Part B: uprifosbuvir (MK-3682)/GZR/ruzasvir (MK-8408) fixed-dose combination + RBV  for genotypes 1, 2 and 3 - Phase II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181</cp:revision>
  <dcterms:created xsi:type="dcterms:W3CDTF">2015-05-24T18:34:23Z</dcterms:created>
  <dcterms:modified xsi:type="dcterms:W3CDTF">2017-12-07T15:43:41Z</dcterms:modified>
</cp:coreProperties>
</file>