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304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EB00"/>
    <a:srgbClr val="000066"/>
    <a:srgbClr val="FFFFFF"/>
    <a:srgbClr val="DDDDDD"/>
    <a:srgbClr val="CC00CC"/>
    <a:srgbClr val="333399"/>
    <a:srgbClr val="006600"/>
    <a:srgbClr val="FF6600"/>
    <a:srgbClr val="33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81" d="100"/>
          <a:sy n="81" d="100"/>
        </p:scale>
        <p:origin x="-152" y="-104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14/07/17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flipH="1">
            <a:off x="4211762" y="1988841"/>
            <a:ext cx="0" cy="72007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481339" y="1340768"/>
            <a:ext cx="1450503" cy="64807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874842" y="4115979"/>
            <a:ext cx="578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 ≤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12.5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Fibrosure</a:t>
            </a:r>
            <a:r>
              <a:rPr lang="en-US" sz="1400" baseline="30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u="sng" dirty="0"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0.48 + APRI </a:t>
            </a:r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≤ 1</a:t>
            </a:r>
            <a:endParaRPr lang="en-US" sz="14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20663" y="5301208"/>
            <a:ext cx="865187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SVR</a:t>
            </a:r>
            <a:r>
              <a:rPr lang="en-US" baseline="-25000" dirty="0">
                <a:solidFill>
                  <a:srgbClr val="000066"/>
                </a:solidFill>
              </a:rPr>
              <a:t>12 </a:t>
            </a:r>
            <a:r>
              <a:rPr lang="en-US" dirty="0">
                <a:solidFill>
                  <a:srgbClr val="000066"/>
                </a:solidFill>
              </a:rPr>
              <a:t>(HCV RNA &lt; 15 IU/mL), full analysis set ≥ 1 dose of study drug</a:t>
            </a: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</a:t>
            </a: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5602838" y="6565900"/>
            <a:ext cx="3533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 (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ahead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of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print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)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220663" y="1265387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683720" y="2060848"/>
            <a:ext cx="3096192" cy="20159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18000" rIns="18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2 or 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 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Relapse following failure of 8 weeks </a:t>
            </a:r>
            <a:b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of C-CREST Part A </a:t>
            </a:r>
            <a:b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(</a:t>
            </a: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uprifosbuvir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+ EBR or </a:t>
            </a: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ruzasvir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) + GZR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o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r HIV co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-infection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C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16 weeks of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/GZR/RZR fixed-dose combination + RBV for genotypes 1, 2 and 3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after failure of 8 weeks of treatment</a:t>
            </a:r>
            <a:endParaRPr lang="en-US" sz="2400" dirty="0"/>
          </a:p>
        </p:txBody>
      </p:sp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3779714" y="3057233"/>
            <a:ext cx="82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438486"/>
              </p:ext>
            </p:extLst>
          </p:nvPr>
        </p:nvGraphicFramePr>
        <p:xfrm>
          <a:off x="4643810" y="2708695"/>
          <a:ext cx="2736304" cy="720080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Line 172"/>
          <p:cNvSpPr>
            <a:spLocks noChangeShapeType="1"/>
          </p:cNvSpPr>
          <p:nvPr/>
        </p:nvSpPr>
        <p:spPr bwMode="auto">
          <a:xfrm>
            <a:off x="7380312" y="1844823"/>
            <a:ext cx="0" cy="172819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092082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571" y="4436887"/>
            <a:ext cx="8539893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700" dirty="0" smtClean="0">
                <a:ea typeface="ＭＳ Ｐゴシック" pitchFamily="-1" charset="-128"/>
                <a:cs typeface="ＭＳ Ｐゴシック" pitchFamily="-1" charset="-128"/>
              </a:rPr>
              <a:t>MK3 : </a:t>
            </a:r>
            <a:r>
              <a:rPr lang="en-US" sz="1700" dirty="0" err="1" smtClean="0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US" sz="17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700" dirty="0">
                <a:ea typeface="ＭＳ Ｐゴシック" pitchFamily="-1" charset="-128"/>
                <a:cs typeface="ＭＳ Ｐゴシック" pitchFamily="-1" charset="-128"/>
              </a:rPr>
              <a:t>225 mg/GZR 50 mg/RZR 30 mg FDC (MK3) = 2 tablets QD </a:t>
            </a:r>
            <a:endParaRPr lang="en-US" sz="17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marL="742950" lvl="1" indent="-285750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RBV dose based on body weight (&lt; 65 kg = 800 mg/d ; 65-85 kg = 1000 mg/d ; </a:t>
            </a:r>
            <a:br>
              <a:rPr lang="en-US" sz="1600" dirty="0"/>
            </a:br>
            <a:r>
              <a:rPr lang="en-US" sz="1600" dirty="0"/>
              <a:t>&gt; 85-105 kg = 1200 mg/d ; &gt; 105 kg = 1400 mg/d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3851722" y="270869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</a:t>
            </a:r>
            <a:r>
              <a:rPr lang="en-GB" sz="1600" b="1" dirty="0">
                <a:solidFill>
                  <a:srgbClr val="C00000"/>
                </a:solidFill>
                <a:latin typeface="Calibri" pitchFamily="-84" charset="0"/>
              </a:rPr>
              <a:t>24</a:t>
            </a:r>
            <a:endParaRPr lang="en-GB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179704"/>
              </p:ext>
            </p:extLst>
          </p:nvPr>
        </p:nvGraphicFramePr>
        <p:xfrm>
          <a:off x="755575" y="1559499"/>
          <a:ext cx="7488833" cy="3509400"/>
        </p:xfrm>
        <a:graphic>
          <a:graphicData uri="http://schemas.openxmlformats.org/drawingml/2006/table">
            <a:tbl>
              <a:tblPr/>
              <a:tblGrid>
                <a:gridCol w="3588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004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6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white,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1a / 1b / 2 / 3,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 / 14 / 8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F0-F2,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inhibitor in part A regimen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RZR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GT2 = 9/14 ; GT3 = 5/8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 = 2/2 ; GT2 = 5/14 ; GT3 = 3/8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71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RAVs at retreatment baseline,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NS5B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467755" y="1196752"/>
            <a:ext cx="4195830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(N = 24)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84520"/>
              </p:ext>
            </p:extLst>
          </p:nvPr>
        </p:nvGraphicFramePr>
        <p:xfrm>
          <a:off x="323529" y="5589240"/>
          <a:ext cx="8280920" cy="867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9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29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39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9652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Genotype 1, N =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Genotype 2, N =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Genotype 3, N =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652"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93% 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(1 withdrawal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after single dose for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AE [vomiting and tachycardia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deemed drug-related]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831725" y="5157192"/>
            <a:ext cx="3468467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full analysis set, %</a:t>
            </a:r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C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16 weeks of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/GZR/RZR fixed-dose combination + RBV for genotypes 1, 2 and 3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after failure of 8 weeks of treatment</a:t>
            </a:r>
            <a:endParaRPr lang="en-US" sz="2400" dirty="0"/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02838" y="6565900"/>
            <a:ext cx="3533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 (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ahead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of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print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)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969572"/>
              </p:ext>
            </p:extLst>
          </p:nvPr>
        </p:nvGraphicFramePr>
        <p:xfrm>
          <a:off x="827584" y="1628800"/>
          <a:ext cx="6912768" cy="3325500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Treatment-related adverse events,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Treatment-related, N (%)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 *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Treatment-discontinuation due to AE, N (%)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 **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≥ 20%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Direct bilirubin &gt; 5 x baseline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Late ALT/AST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grade 1 (1.1-1.3 x ULN)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66260" y="1246620"/>
            <a:ext cx="3198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(N = 24)</a:t>
            </a:r>
          </a:p>
        </p:txBody>
      </p:sp>
      <p:sp>
        <p:nvSpPr>
          <p:cNvPr id="2" name="Rectangle 1"/>
          <p:cNvSpPr/>
          <p:nvPr/>
        </p:nvSpPr>
        <p:spPr>
          <a:xfrm>
            <a:off x="755576" y="4961200"/>
            <a:ext cx="8316416" cy="1532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US" sz="1500" dirty="0"/>
              <a:t>* 2 subjects had 3 SAEs:</a:t>
            </a:r>
          </a:p>
          <a:p>
            <a:pPr marL="460375" lvl="2" indent="-285750">
              <a:lnSpc>
                <a:spcPts val="1600"/>
              </a:lnSpc>
              <a:buClr>
                <a:srgbClr val="0070C0"/>
              </a:buClr>
              <a:buFont typeface="Arial" panose="020B0604020202020204" pitchFamily="34" charset="0"/>
              <a:buChar char="‒"/>
              <a:tabLst>
                <a:tab pos="631825" algn="l"/>
              </a:tabLst>
            </a:pPr>
            <a:r>
              <a:rPr lang="en-US" sz="1500" dirty="0"/>
              <a:t>1 genotype 2-infected patient withdrew after a single dose with SAEs of vomiting </a:t>
            </a:r>
            <a:br>
              <a:rPr lang="en-US" sz="1500" dirty="0"/>
            </a:br>
            <a:r>
              <a:rPr lang="en-US" sz="1500" dirty="0"/>
              <a:t>and tachycardia considered related to MK3 + RBV  </a:t>
            </a:r>
          </a:p>
          <a:p>
            <a:pPr marL="460375" lvl="2" indent="-285750">
              <a:lnSpc>
                <a:spcPts val="1600"/>
              </a:lnSpc>
              <a:buClr>
                <a:srgbClr val="0070C0"/>
              </a:buClr>
              <a:buFont typeface="Arial" panose="020B0604020202020204" pitchFamily="34" charset="0"/>
              <a:buChar char="‒"/>
              <a:tabLst>
                <a:tab pos="631825" algn="l"/>
              </a:tabLst>
            </a:pPr>
            <a:r>
              <a:rPr lang="en-US" sz="1500" dirty="0"/>
              <a:t>1 genotype 3-infected patient was hospitalized for severe anxiety, unrelated to MK3 + RBV</a:t>
            </a:r>
          </a:p>
          <a:p>
            <a:pPr>
              <a:lnSpc>
                <a:spcPts val="1600"/>
              </a:lnSpc>
            </a:pPr>
            <a:r>
              <a:rPr lang="en-US" sz="1500" dirty="0"/>
              <a:t>**  1 genotype 2-infected patient withdrew after a single dose with SAEs as </a:t>
            </a:r>
            <a:r>
              <a:rPr lang="en-US" sz="1500" dirty="0" smtClean="0"/>
              <a:t>above ;</a:t>
            </a:r>
            <a:endParaRPr lang="en-US" sz="1500" dirty="0"/>
          </a:p>
          <a:p>
            <a:pPr marL="266700" indent="-266700">
              <a:lnSpc>
                <a:spcPts val="1600"/>
              </a:lnSpc>
            </a:pPr>
            <a:r>
              <a:rPr lang="en-US" sz="1500" dirty="0"/>
              <a:t>     1 genotype 2-infected patient discontinued RBV 4 days before the completion of 16 weeks of therapy due to rash considered RBV-related, but completed 16 weeks of MK3</a:t>
            </a:r>
          </a:p>
        </p:txBody>
      </p:sp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C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16 weeks of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/GZR/RZR fixed-dose combination + RBV for genotypes 1, 2 and 3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after failure of 8 weeks of treatment</a:t>
            </a:r>
            <a:endParaRPr lang="en-US" sz="2400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602838" y="6565900"/>
            <a:ext cx="3533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 (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ahead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of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print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)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66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557338"/>
            <a:ext cx="8280722" cy="48244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MK3 (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grazoprevir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ruzasvir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) plus RBV for 16 weeks was highly effective in genotype 1, 2, and 3-infected patients without cirrhosis who had previously failed 8 weeks of treatment with a regimen of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+ EBR or RZR + GZR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100%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in 23 patients who completed treatment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High efficacy despite a high prevalence of baseline NS3 </a:t>
            </a:r>
            <a:br>
              <a:rPr lang="en-US" sz="2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NS5A RAVs in this DAA failure population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Treatment was generally safe and well-tolerated</a:t>
            </a:r>
          </a:p>
          <a:p>
            <a:pPr lvl="1">
              <a:spcBef>
                <a:spcPts val="600"/>
              </a:spcBef>
            </a:pP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24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2400" dirty="0">
                <a:ea typeface="ＭＳ Ｐゴシック" pitchFamily="-1" charset="-128"/>
                <a:cs typeface="ＭＳ Ｐゴシック" pitchFamily="-1" charset="-128"/>
              </a:rPr>
              <a:t>, Part C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: 16 weeks of </a:t>
            </a:r>
            <a:r>
              <a:rPr lang="en-GB" sz="2400" dirty="0" err="1">
                <a:ea typeface="ＭＳ Ｐゴシック" pitchFamily="-1" charset="-128"/>
                <a:cs typeface="ＭＳ Ｐゴシック" pitchFamily="-1" charset="-128"/>
              </a:rPr>
              <a:t>uprifosbuvir</a:t>
            </a:r>
            <a:r>
              <a:rPr lang="en-GB" sz="2400" dirty="0">
                <a:ea typeface="ＭＳ Ｐゴシック" pitchFamily="-1" charset="-128"/>
                <a:cs typeface="ＭＳ Ｐゴシック" pitchFamily="-1" charset="-128"/>
              </a:rPr>
              <a:t>/GZR/RZR fixed-dose combination + RBV for genotypes 1, 2 and 3 </a:t>
            </a:r>
            <a:br>
              <a:rPr lang="en-GB" sz="24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after failure of 8 weeks of treatment</a:t>
            </a:r>
            <a:endParaRPr lang="en-US" sz="2400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mr-IN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–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Part </a:t>
            </a:r>
            <a:r>
              <a: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602838" y="6565900"/>
            <a:ext cx="3533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 (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ahead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of </a:t>
            </a:r>
            <a:r>
              <a:rPr lang="fr-FR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print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)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</TotalTime>
  <Words>690</Words>
  <Application>Microsoft Macintosh PowerPoint</Application>
  <PresentationFormat>Présentation à l'écran (4:3)</PresentationFormat>
  <Paragraphs>108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C-CREST study, Part C: 16 weeks of uprifosbuvir/GZR/RZR fixed-dose combination + RBV for genotypes 1, 2 and 3  after failure of 8 weeks of treatment</vt:lpstr>
      <vt:lpstr>C-CREST study, Part C: 16 weeks of uprifosbuvir/GZR/RZR fixed-dose combination + RBV for genotypes 1, 2 and 3  after failure of 8 weeks of treatment</vt:lpstr>
      <vt:lpstr>C-CREST study, Part C: 16 weeks of uprifosbuvir/GZR/RZR fixed-dose combination + RBV for genotypes 1, 2 and 3  after failure of 8 weeks of treatment</vt:lpstr>
      <vt:lpstr>C-CREST study, Part C: 16 weeks of uprifosbuvir/GZR/RZR fixed-dose combination + RBV for genotypes 1, 2 and 3  after failure of 8 weeks of treatment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170</cp:revision>
  <dcterms:created xsi:type="dcterms:W3CDTF">2015-05-24T18:34:23Z</dcterms:created>
  <dcterms:modified xsi:type="dcterms:W3CDTF">2017-07-14T19:44:55Z</dcterms:modified>
</cp:coreProperties>
</file>