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4" r:id="rId2"/>
    <p:sldId id="285" r:id="rId3"/>
    <p:sldId id="304" r:id="rId4"/>
    <p:sldId id="289" r:id="rId5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tilisateur de Microsoft Office" initials="Office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EB00"/>
    <a:srgbClr val="000066"/>
    <a:srgbClr val="FFFFFF"/>
    <a:srgbClr val="DDDDDD"/>
    <a:srgbClr val="CC00CC"/>
    <a:srgbClr val="333399"/>
    <a:srgbClr val="006600"/>
    <a:srgbClr val="FF6600"/>
    <a:srgbClr val="3366F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9804" autoAdjust="0"/>
  </p:normalViewPr>
  <p:slideViewPr>
    <p:cSldViewPr>
      <p:cViewPr varScale="1">
        <p:scale>
          <a:sx n="81" d="100"/>
          <a:sy n="81" d="100"/>
        </p:scale>
        <p:origin x="-152" y="-104"/>
      </p:cViewPr>
      <p:guideLst>
        <p:guide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commentAuthors" Target="commentAuthors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14/07/17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449703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4576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E26E9A7A-16C4-8D4C-92B1-498CD72DE977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4501" name="Connecteur droit 66"/>
          <p:cNvCxnSpPr>
            <a:cxnSpLocks noChangeShapeType="1"/>
          </p:cNvCxnSpPr>
          <p:nvPr/>
        </p:nvCxnSpPr>
        <p:spPr bwMode="auto">
          <a:xfrm flipH="1">
            <a:off x="4211762" y="1988841"/>
            <a:ext cx="0" cy="720079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3481339" y="1340768"/>
            <a:ext cx="1450503" cy="648072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lIns="0" tIns="0" rIns="0" bIns="0" anchor="ctr">
            <a:prstTxWarp prst="textNoShape">
              <a:avLst/>
            </a:prstTxWarp>
            <a:noAutofit/>
          </a:bodyPr>
          <a:lstStyle/>
          <a:p>
            <a:pPr algn="ctr" defTabSz="914400" fontAlgn="base">
              <a:lnSpc>
                <a:spcPts val="13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</a:p>
        </p:txBody>
      </p:sp>
      <p:sp>
        <p:nvSpPr>
          <p:cNvPr id="68" name="ZoneTexte 71"/>
          <p:cNvSpPr txBox="1">
            <a:spLocks noChangeArrowheads="1"/>
          </p:cNvSpPr>
          <p:nvPr/>
        </p:nvSpPr>
        <p:spPr bwMode="auto">
          <a:xfrm>
            <a:off x="874842" y="4115979"/>
            <a:ext cx="57853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* Liver biopsy or </a:t>
            </a:r>
            <a:r>
              <a:rPr lang="en-US" sz="1400" dirty="0" err="1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Fibroscan</a:t>
            </a:r>
            <a:r>
              <a:rPr lang="en-US" sz="1400" dirty="0">
                <a:ea typeface="ＭＳ Ｐゴシック" pitchFamily="-1" charset="-128"/>
                <a:cs typeface="ＭＳ Ｐゴシック" pitchFamily="-1" charset="-128"/>
              </a:rPr>
              <a:t> ≤</a:t>
            </a:r>
            <a:r>
              <a:rPr lang="en-US" sz="14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12.5 </a:t>
            </a:r>
            <a:r>
              <a:rPr lang="en-US" sz="1400" dirty="0" err="1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kPa</a:t>
            </a:r>
            <a:r>
              <a:rPr lang="en-US" sz="14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or </a:t>
            </a:r>
            <a:r>
              <a:rPr lang="en-US" sz="1400" dirty="0" err="1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Fibrosure</a:t>
            </a:r>
            <a:r>
              <a:rPr lang="en-US" sz="1400" baseline="300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®</a:t>
            </a:r>
            <a:r>
              <a:rPr lang="en-US" sz="14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1400" u="sng" dirty="0">
                <a:ea typeface="ＭＳ Ｐゴシック" pitchFamily="-1" charset="-128"/>
                <a:cs typeface="ＭＳ Ｐゴシック" pitchFamily="-1" charset="-128"/>
              </a:rPr>
              <a:t>&lt;</a:t>
            </a:r>
            <a:r>
              <a:rPr lang="en-US" sz="1400" dirty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0.48 + APRI </a:t>
            </a:r>
            <a:r>
              <a:rPr lang="en-US" sz="1400" dirty="0">
                <a:ea typeface="ＭＳ Ｐゴシック" pitchFamily="-1" charset="-128"/>
                <a:cs typeface="ＭＳ Ｐゴシック" pitchFamily="-1" charset="-128"/>
              </a:rPr>
              <a:t>≤ 1</a:t>
            </a:r>
            <a:endParaRPr lang="en-US" sz="1400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74" name="Espace réservé du contenu 2"/>
          <p:cNvSpPr>
            <a:spLocks/>
          </p:cNvSpPr>
          <p:nvPr/>
        </p:nvSpPr>
        <p:spPr bwMode="auto">
          <a:xfrm>
            <a:off x="220663" y="5301208"/>
            <a:ext cx="8651875" cy="888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ts val="0"/>
              </a:spcBef>
              <a:buClr>
                <a:srgbClr val="0070C0"/>
              </a:buClr>
              <a:buFont typeface="Wingdings" pitchFamily="-84" charset="2"/>
              <a:buChar char="§"/>
            </a:pPr>
            <a:r>
              <a:rPr lang="en-US" sz="2800" b="1" dirty="0">
                <a:solidFill>
                  <a:srgbClr val="0070C0"/>
                </a:solidFill>
                <a:latin typeface="Calibri" pitchFamily="-84" charset="0"/>
              </a:rPr>
              <a:t>Objective</a:t>
            </a:r>
          </a:p>
          <a:p>
            <a:pPr marL="800100" lvl="1" indent="-342900" defTabSz="914400">
              <a:spcBef>
                <a:spcPts val="0"/>
              </a:spcBef>
              <a:buClr>
                <a:srgbClr val="0070C0"/>
              </a:buClr>
              <a:buFont typeface="Arial" charset="0"/>
              <a:buChar char="–"/>
            </a:pPr>
            <a:r>
              <a:rPr lang="en-US" dirty="0">
                <a:solidFill>
                  <a:srgbClr val="000066"/>
                </a:solidFill>
              </a:rPr>
              <a:t>Primary endpoint: SVR</a:t>
            </a:r>
            <a:r>
              <a:rPr lang="en-US" baseline="-25000" dirty="0">
                <a:solidFill>
                  <a:srgbClr val="000066"/>
                </a:solidFill>
              </a:rPr>
              <a:t>12 </a:t>
            </a:r>
            <a:r>
              <a:rPr lang="en-US" dirty="0">
                <a:solidFill>
                  <a:srgbClr val="000066"/>
                </a:solidFill>
              </a:rPr>
              <a:t>(HCV RNA &lt; 15 IU/mL), full analysis set ≥ 1 dose of study drug</a:t>
            </a:r>
          </a:p>
        </p:txBody>
      </p:sp>
      <p:sp>
        <p:nvSpPr>
          <p:cNvPr id="58" name="AutoShape 162"/>
          <p:cNvSpPr>
            <a:spLocks noChangeArrowheads="1"/>
          </p:cNvSpPr>
          <p:nvPr/>
        </p:nvSpPr>
        <p:spPr bwMode="auto">
          <a:xfrm>
            <a:off x="1" y="6558890"/>
            <a:ext cx="1259631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lvl="0"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C-CREST </a:t>
            </a:r>
            <a:r>
              <a:rPr lang="mr-IN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–</a:t>
            </a:r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 Part </a:t>
            </a:r>
            <a:r>
              <a: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</a:t>
            </a:r>
          </a:p>
        </p:txBody>
      </p:sp>
      <p:sp>
        <p:nvSpPr>
          <p:cNvPr id="59" name="ZoneTexte 69"/>
          <p:cNvSpPr txBox="1">
            <a:spLocks noChangeArrowheads="1"/>
          </p:cNvSpPr>
          <p:nvPr/>
        </p:nvSpPr>
        <p:spPr bwMode="auto">
          <a:xfrm>
            <a:off x="5602838" y="6565900"/>
            <a:ext cx="35332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fr-FR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Wyles</a:t>
            </a:r>
            <a:r>
              <a:rPr lang="fr-FR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D. </a:t>
            </a:r>
            <a:r>
              <a:rPr lang="fr-FR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Hepatology</a:t>
            </a:r>
            <a:r>
              <a:rPr lang="fr-FR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2017 (</a:t>
            </a:r>
            <a:r>
              <a:rPr lang="fr-FR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ePub</a:t>
            </a:r>
            <a:r>
              <a:rPr lang="fr-FR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fr-FR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ahead</a:t>
            </a:r>
            <a:r>
              <a:rPr lang="fr-FR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of </a:t>
            </a:r>
            <a:r>
              <a:rPr lang="fr-FR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print</a:t>
            </a:r>
            <a:r>
              <a:rPr lang="fr-FR" sz="1200" i="1" dirty="0" smtClean="0">
                <a:solidFill>
                  <a:srgbClr val="0070C0"/>
                </a:solidFill>
                <a:ea typeface="ＭＳ Ｐゴシック" pitchFamily="34" charset="-128"/>
              </a:rPr>
              <a:t>)</a:t>
            </a:r>
            <a:endParaRPr lang="fr-FR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  <p:sp>
        <p:nvSpPr>
          <p:cNvPr id="60" name="Espace réservé du contenu 2"/>
          <p:cNvSpPr txBox="1">
            <a:spLocks/>
          </p:cNvSpPr>
          <p:nvPr/>
        </p:nvSpPr>
        <p:spPr bwMode="auto">
          <a:xfrm>
            <a:off x="220663" y="1265387"/>
            <a:ext cx="18113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800" b="1" kern="0" dirty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36" name="AutoShape 162"/>
          <p:cNvSpPr>
            <a:spLocks noChangeArrowheads="1"/>
          </p:cNvSpPr>
          <p:nvPr/>
        </p:nvSpPr>
        <p:spPr bwMode="auto">
          <a:xfrm>
            <a:off x="683720" y="2060848"/>
            <a:ext cx="3096192" cy="2015999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lIns="18000" rIns="18000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≥ 18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infection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1, 2 or </a:t>
            </a: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3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HCV RNA &gt; 10,000 IU/ml </a:t>
            </a:r>
            <a:endParaRPr lang="en-US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Relapse following failure of 8 weeks </a:t>
            </a:r>
            <a:b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</a:b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of C-CREST Part A </a:t>
            </a:r>
            <a:b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</a:b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(</a:t>
            </a:r>
            <a:r>
              <a:rPr lang="en-US" sz="1400" b="1" dirty="0" err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uprifosbuvir</a:t>
            </a: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 + EBR or </a:t>
            </a:r>
            <a:r>
              <a:rPr lang="en-US" sz="1400" b="1" dirty="0" err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ruzasvir</a:t>
            </a:r>
            <a:r>
              <a:rPr lang="en-US" sz="1400" b="1" dirty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) + GZR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No cirrhosis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No HBV </a:t>
            </a: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o</a:t>
            </a:r>
            <a:r>
              <a:rPr lang="en-US" sz="1400" b="1" dirty="0" smtClean="0">
                <a:latin typeface="Calibri" pitchFamily="-1" charset="0"/>
                <a:ea typeface="Arial" pitchFamily="-1" charset="0"/>
                <a:cs typeface="Arial" pitchFamily="-1" charset="0"/>
              </a:rPr>
              <a:t>r HIV co</a:t>
            </a:r>
            <a:r>
              <a:rPr lang="en-US" sz="1400" b="1" dirty="0">
                <a:latin typeface="Calibri" pitchFamily="-1" charset="0"/>
                <a:ea typeface="Arial" pitchFamily="-1" charset="0"/>
                <a:cs typeface="Arial" pitchFamily="-1" charset="0"/>
              </a:rPr>
              <a:t>-infection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107504" y="76200"/>
            <a:ext cx="8928992" cy="976313"/>
          </a:xfrm>
        </p:spPr>
        <p:txBody>
          <a:bodyPr/>
          <a:lstStyle/>
          <a:p>
            <a:r>
              <a:rPr lang="fr-FR" sz="2400" dirty="0">
                <a:ea typeface="ＭＳ Ｐゴシック" pitchFamily="-1" charset="-128"/>
                <a:cs typeface="ＭＳ Ｐゴシック" pitchFamily="-1" charset="-128"/>
              </a:rPr>
              <a:t>C-CREST </a:t>
            </a:r>
            <a:r>
              <a:rPr lang="fr-FR" sz="24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fr-FR" sz="2400" dirty="0">
                <a:ea typeface="ＭＳ Ｐゴシック" pitchFamily="-1" charset="-128"/>
                <a:cs typeface="ＭＳ Ｐゴシック" pitchFamily="-1" charset="-128"/>
              </a:rPr>
              <a:t>, Part C</a:t>
            </a:r>
            <a:r>
              <a:rPr lang="en-GB" sz="2400" dirty="0">
                <a:ea typeface="ＭＳ Ｐゴシック" pitchFamily="-1" charset="-128"/>
                <a:cs typeface="ＭＳ Ｐゴシック" pitchFamily="-1" charset="-128"/>
              </a:rPr>
              <a:t>: 16 weeks of </a:t>
            </a:r>
            <a:r>
              <a:rPr lang="en-GB" sz="2400" dirty="0" err="1">
                <a:ea typeface="ＭＳ Ｐゴシック" pitchFamily="-1" charset="-128"/>
                <a:cs typeface="ＭＳ Ｐゴシック" pitchFamily="-1" charset="-128"/>
              </a:rPr>
              <a:t>uprifosbuvir</a:t>
            </a:r>
            <a:r>
              <a:rPr lang="en-GB" sz="2400" dirty="0">
                <a:ea typeface="ＭＳ Ｐゴシック" pitchFamily="-1" charset="-128"/>
                <a:cs typeface="ＭＳ Ｐゴシック" pitchFamily="-1" charset="-128"/>
              </a:rPr>
              <a:t>/GZR/RZR fixed-dose combination + RBV for genotypes 1, 2 and 3 </a:t>
            </a:r>
            <a:br>
              <a:rPr lang="en-GB" sz="2400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400" dirty="0">
                <a:ea typeface="ＭＳ Ｐゴシック" pitchFamily="-1" charset="-128"/>
                <a:cs typeface="ＭＳ Ｐゴシック" pitchFamily="-1" charset="-128"/>
              </a:rPr>
              <a:t>after failure of 8 weeks of treatment</a:t>
            </a:r>
            <a:endParaRPr lang="en-US" sz="2400" dirty="0"/>
          </a:p>
        </p:txBody>
      </p:sp>
      <p:sp>
        <p:nvSpPr>
          <p:cNvPr id="49" name="Line 63"/>
          <p:cNvSpPr>
            <a:spLocks noChangeShapeType="1"/>
          </p:cNvSpPr>
          <p:nvPr/>
        </p:nvSpPr>
        <p:spPr bwMode="auto">
          <a:xfrm>
            <a:off x="3779714" y="3057233"/>
            <a:ext cx="82800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triangle"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29" name="Group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438486"/>
              </p:ext>
            </p:extLst>
          </p:nvPr>
        </p:nvGraphicFramePr>
        <p:xfrm>
          <a:off x="4643810" y="2708695"/>
          <a:ext cx="2736304" cy="720080"/>
        </p:xfrm>
        <a:graphic>
          <a:graphicData uri="http://schemas.openxmlformats.org/drawingml/2006/table">
            <a:tbl>
              <a:tblPr/>
              <a:tblGrid>
                <a:gridCol w="27363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MK3 + RBV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3" name="Line 172"/>
          <p:cNvSpPr>
            <a:spLocks noChangeShapeType="1"/>
          </p:cNvSpPr>
          <p:nvPr/>
        </p:nvSpPr>
        <p:spPr bwMode="auto">
          <a:xfrm>
            <a:off x="7380312" y="1844823"/>
            <a:ext cx="0" cy="172819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4" name="Oval 110"/>
          <p:cNvSpPr>
            <a:spLocks noChangeArrowheads="1"/>
          </p:cNvSpPr>
          <p:nvPr/>
        </p:nvSpPr>
        <p:spPr bwMode="auto">
          <a:xfrm>
            <a:off x="7092082" y="1340768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W16</a:t>
            </a:r>
            <a:endParaRPr lang="en-US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8571" y="4436887"/>
            <a:ext cx="8539893" cy="8556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spcBef>
                <a:spcPts val="72"/>
              </a:spcBef>
              <a:buClr>
                <a:srgbClr val="0070C0"/>
              </a:buClr>
              <a:buFont typeface="Arial" panose="020B0604020202020204" pitchFamily="34" charset="0"/>
              <a:buChar char="‒"/>
            </a:pPr>
            <a:r>
              <a:rPr lang="en-US" sz="1700" dirty="0" smtClean="0">
                <a:ea typeface="ＭＳ Ｐゴシック" pitchFamily="-1" charset="-128"/>
                <a:cs typeface="ＭＳ Ｐゴシック" pitchFamily="-1" charset="-128"/>
              </a:rPr>
              <a:t>MK3 : </a:t>
            </a:r>
            <a:r>
              <a:rPr lang="en-US" sz="1700" dirty="0" err="1" smtClean="0">
                <a:ea typeface="ＭＳ Ｐゴシック" pitchFamily="-1" charset="-128"/>
                <a:cs typeface="ＭＳ Ｐゴシック" pitchFamily="-1" charset="-128"/>
              </a:rPr>
              <a:t>Uprifosbuvir</a:t>
            </a:r>
            <a:r>
              <a:rPr lang="en-US" sz="1700" dirty="0" smtClean="0">
                <a:ea typeface="ＭＳ Ｐゴシック" pitchFamily="-1" charset="-128"/>
                <a:cs typeface="ＭＳ Ｐゴシック" pitchFamily="-1" charset="-128"/>
              </a:rPr>
              <a:t> </a:t>
            </a:r>
            <a:r>
              <a:rPr lang="en-US" sz="1700" dirty="0">
                <a:ea typeface="ＭＳ Ｐゴシック" pitchFamily="-1" charset="-128"/>
                <a:cs typeface="ＭＳ Ｐゴシック" pitchFamily="-1" charset="-128"/>
              </a:rPr>
              <a:t>225 mg/GZR 50 mg/RZR 30 mg FDC (MK3) = 2 tablets QD </a:t>
            </a:r>
            <a:endParaRPr lang="en-US" sz="1700" dirty="0" smtClean="0">
              <a:ea typeface="ＭＳ Ｐゴシック" pitchFamily="-1" charset="-128"/>
              <a:cs typeface="ＭＳ Ｐゴシック" pitchFamily="-1" charset="-128"/>
            </a:endParaRPr>
          </a:p>
          <a:p>
            <a:pPr marL="742950" lvl="1" indent="-285750">
              <a:spcBef>
                <a:spcPts val="72"/>
              </a:spcBef>
              <a:buClr>
                <a:srgbClr val="0070C0"/>
              </a:buClr>
              <a:buFont typeface="Arial" panose="020B0604020202020204" pitchFamily="34" charset="0"/>
              <a:buChar char="‒"/>
            </a:pPr>
            <a:r>
              <a:rPr lang="en-US" sz="1600" dirty="0"/>
              <a:t>RBV dose based on body weight (&lt; 65 kg = 800 mg/d ; 65-85 kg = 1000 mg/d ; </a:t>
            </a:r>
            <a:br>
              <a:rPr lang="en-US" sz="1600" dirty="0"/>
            </a:br>
            <a:r>
              <a:rPr lang="en-US" sz="1600" dirty="0"/>
              <a:t>&gt; 85-105 kg = 1200 mg/d ; &gt; 105 kg = 1400 mg/d</a:t>
            </a:r>
            <a:r>
              <a:rPr lang="en-US" sz="1600" dirty="0" smtClean="0"/>
              <a:t>)</a:t>
            </a:r>
            <a:endParaRPr lang="en-US" sz="1600" dirty="0"/>
          </a:p>
        </p:txBody>
      </p:sp>
      <p:sp>
        <p:nvSpPr>
          <p:cNvPr id="51" name="Rectangle 8"/>
          <p:cNvSpPr>
            <a:spLocks noChangeArrowheads="1"/>
          </p:cNvSpPr>
          <p:nvPr/>
        </p:nvSpPr>
        <p:spPr bwMode="auto">
          <a:xfrm>
            <a:off x="3851722" y="2708695"/>
            <a:ext cx="72327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14400"/>
            <a:r>
              <a:rPr lang="en-GB" sz="1600" b="1" dirty="0">
                <a:solidFill>
                  <a:srgbClr val="C00000"/>
                </a:solidFill>
                <a:latin typeface="Calibri" pitchFamily="-84" charset="0"/>
                <a:cs typeface="Arial" charset="0"/>
              </a:rPr>
              <a:t>N = </a:t>
            </a:r>
            <a:r>
              <a:rPr lang="en-GB" sz="1600" b="1" dirty="0">
                <a:solidFill>
                  <a:srgbClr val="C00000"/>
                </a:solidFill>
                <a:latin typeface="Calibri" pitchFamily="-84" charset="0"/>
              </a:rPr>
              <a:t>24</a:t>
            </a:r>
            <a:endParaRPr lang="en-GB" sz="1600" b="1" dirty="0">
              <a:solidFill>
                <a:srgbClr val="C00000"/>
              </a:solidFill>
              <a:latin typeface="Calibri" pitchFamily="-84" charset="0"/>
              <a:cs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0179704"/>
              </p:ext>
            </p:extLst>
          </p:nvPr>
        </p:nvGraphicFramePr>
        <p:xfrm>
          <a:off x="755575" y="1559499"/>
          <a:ext cx="7488833" cy="3509400"/>
        </p:xfrm>
        <a:graphic>
          <a:graphicData uri="http://schemas.openxmlformats.org/drawingml/2006/table">
            <a:tbl>
              <a:tblPr/>
              <a:tblGrid>
                <a:gridCol w="35883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0043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562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24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562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Median age, years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53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62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Female, %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62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Race, white, %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88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562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genotype 1a / 1b / 2 / 3, 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/ 1 / 14 / 8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562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Metavir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F0-F2, %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96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562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4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IU/mL, median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6.6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999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NS5A inhibitor in part A regimen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EBR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RZR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GT2 = 9/14 ; GT3 = 5/8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GT1 = 2/2 ; GT2 = 5/14 ; GT3 = 3/8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7717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RAVs at retreatment baseline,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NS3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NS5A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NS5B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467755" y="1196752"/>
            <a:ext cx="4195830" cy="40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2360"/>
              </a:lnSpc>
            </a:pP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characteristics (N = 24)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884520"/>
              </p:ext>
            </p:extLst>
          </p:nvPr>
        </p:nvGraphicFramePr>
        <p:xfrm>
          <a:off x="323529" y="5589240"/>
          <a:ext cx="8280920" cy="8678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397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1297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8397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49652"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Genotype 1, N =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Genotype 2, N = 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Genotype 3, N = 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9652"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93% 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</a:t>
                      </a: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(1 withdrawal</a:t>
                      </a:r>
                      <a:r>
                        <a:rPr lang="en-US" sz="1400" b="1" baseline="0" noProof="0" dirty="0">
                          <a:solidFill>
                            <a:srgbClr val="000066"/>
                          </a:solidFill>
                        </a:rPr>
                        <a:t> </a:t>
                      </a:r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after single dose for </a:t>
                      </a:r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AE [vomiting and tachycardia</a:t>
                      </a:r>
                      <a:r>
                        <a:rPr lang="en-US" sz="1400" b="1" baseline="0" noProof="0" dirty="0" smtClean="0">
                          <a:solidFill>
                            <a:srgbClr val="000066"/>
                          </a:solidFill>
                        </a:rPr>
                        <a:t> deemed drug-related]</a:t>
                      </a:r>
                      <a:r>
                        <a:rPr lang="en-US" sz="1400" b="1" noProof="0" dirty="0" smtClean="0">
                          <a:solidFill>
                            <a:srgbClr val="000066"/>
                          </a:solidFill>
                        </a:rPr>
                        <a:t>)</a:t>
                      </a:r>
                      <a:endParaRPr lang="en-US" sz="1400" b="1" noProof="0" dirty="0">
                        <a:solidFill>
                          <a:srgbClr val="00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noProof="0" dirty="0">
                          <a:solidFill>
                            <a:srgbClr val="000066"/>
                          </a:solidFill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831725" y="5157192"/>
            <a:ext cx="3468467" cy="406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2360"/>
              </a:lnSpc>
            </a:pP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GB" sz="2400" b="1" baseline="-25000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, full analysis set, %</a:t>
            </a:r>
          </a:p>
        </p:txBody>
      </p:sp>
      <p:sp>
        <p:nvSpPr>
          <p:cNvPr id="6" name="Titre 3"/>
          <p:cNvSpPr>
            <a:spLocks noGrp="1"/>
          </p:cNvSpPr>
          <p:nvPr>
            <p:ph type="title"/>
          </p:nvPr>
        </p:nvSpPr>
        <p:spPr>
          <a:xfrm>
            <a:off x="107504" y="76200"/>
            <a:ext cx="8928992" cy="976313"/>
          </a:xfrm>
        </p:spPr>
        <p:txBody>
          <a:bodyPr/>
          <a:lstStyle/>
          <a:p>
            <a:r>
              <a:rPr lang="fr-FR" sz="2400" dirty="0">
                <a:ea typeface="ＭＳ Ｐゴシック" pitchFamily="-1" charset="-128"/>
                <a:cs typeface="ＭＳ Ｐゴシック" pitchFamily="-1" charset="-128"/>
              </a:rPr>
              <a:t>C-CREST </a:t>
            </a:r>
            <a:r>
              <a:rPr lang="fr-FR" sz="24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fr-FR" sz="2400" dirty="0">
                <a:ea typeface="ＭＳ Ｐゴシック" pitchFamily="-1" charset="-128"/>
                <a:cs typeface="ＭＳ Ｐゴシック" pitchFamily="-1" charset="-128"/>
              </a:rPr>
              <a:t>, Part C</a:t>
            </a:r>
            <a:r>
              <a:rPr lang="en-GB" sz="2400" dirty="0">
                <a:ea typeface="ＭＳ Ｐゴシック" pitchFamily="-1" charset="-128"/>
                <a:cs typeface="ＭＳ Ｐゴシック" pitchFamily="-1" charset="-128"/>
              </a:rPr>
              <a:t>: 16 weeks of </a:t>
            </a:r>
            <a:r>
              <a:rPr lang="en-GB" sz="2400" dirty="0" err="1">
                <a:ea typeface="ＭＳ Ｐゴシック" pitchFamily="-1" charset="-128"/>
                <a:cs typeface="ＭＳ Ｐゴシック" pitchFamily="-1" charset="-128"/>
              </a:rPr>
              <a:t>uprifosbuvir</a:t>
            </a:r>
            <a:r>
              <a:rPr lang="en-GB" sz="2400" dirty="0">
                <a:ea typeface="ＭＳ Ｐゴシック" pitchFamily="-1" charset="-128"/>
                <a:cs typeface="ＭＳ Ｐゴシック" pitchFamily="-1" charset="-128"/>
              </a:rPr>
              <a:t>/GZR/RZR fixed-dose combination + RBV for genotypes 1, 2 and 3 </a:t>
            </a:r>
            <a:br>
              <a:rPr lang="en-GB" sz="2400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400" dirty="0">
                <a:ea typeface="ＭＳ Ｐゴシック" pitchFamily="-1" charset="-128"/>
                <a:cs typeface="ＭＳ Ｐゴシック" pitchFamily="-1" charset="-128"/>
              </a:rPr>
              <a:t>after failure of 8 weeks of treatment</a:t>
            </a:r>
            <a:endParaRPr lang="en-US" sz="2400" dirty="0"/>
          </a:p>
        </p:txBody>
      </p:sp>
      <p:sp>
        <p:nvSpPr>
          <p:cNvPr id="8" name="AutoShape 162"/>
          <p:cNvSpPr>
            <a:spLocks noChangeArrowheads="1"/>
          </p:cNvSpPr>
          <p:nvPr/>
        </p:nvSpPr>
        <p:spPr bwMode="auto">
          <a:xfrm>
            <a:off x="1" y="6558890"/>
            <a:ext cx="1259631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lvl="0"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C-CREST </a:t>
            </a:r>
            <a:r>
              <a:rPr lang="mr-IN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–</a:t>
            </a:r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 Part </a:t>
            </a:r>
            <a:r>
              <a: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</a:t>
            </a:r>
          </a:p>
        </p:txBody>
      </p: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5602838" y="6565900"/>
            <a:ext cx="35332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fr-FR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Wyles</a:t>
            </a:r>
            <a:r>
              <a:rPr lang="fr-FR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D. </a:t>
            </a:r>
            <a:r>
              <a:rPr lang="fr-FR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Hepatology</a:t>
            </a:r>
            <a:r>
              <a:rPr lang="fr-FR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2017 (</a:t>
            </a:r>
            <a:r>
              <a:rPr lang="fr-FR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ePub</a:t>
            </a:r>
            <a:r>
              <a:rPr lang="fr-FR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fr-FR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ahead</a:t>
            </a:r>
            <a:r>
              <a:rPr lang="fr-FR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of </a:t>
            </a:r>
            <a:r>
              <a:rPr lang="fr-FR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print</a:t>
            </a:r>
            <a:r>
              <a:rPr lang="fr-FR" sz="1200" i="1" dirty="0" smtClean="0">
                <a:solidFill>
                  <a:srgbClr val="0070C0"/>
                </a:solidFill>
                <a:ea typeface="ＭＳ Ｐゴシック" pitchFamily="34" charset="-128"/>
              </a:rPr>
              <a:t>)</a:t>
            </a:r>
            <a:endParaRPr lang="fr-FR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6621" name="Group 7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5969572"/>
              </p:ext>
            </p:extLst>
          </p:nvPr>
        </p:nvGraphicFramePr>
        <p:xfrm>
          <a:off x="827584" y="1628800"/>
          <a:ext cx="6912768" cy="3325500"/>
        </p:xfrm>
        <a:graphic>
          <a:graphicData uri="http://schemas.openxmlformats.org/drawingml/2006/table">
            <a:tbl>
              <a:tblPr/>
              <a:tblGrid>
                <a:gridCol w="38884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84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Treatment-related adverse events, %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74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events, 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Treatment-related, N (%)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(8%) *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 (4%) *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4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Treatment-discontinuation due to AE, N (%)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(8%) **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236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AE occurring in ≥ 20% of patients, %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Rash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Insomnia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</a:t>
                      </a:r>
                      <a:b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046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Laboratory abnormalities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Hemoglobin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&lt; 10 g/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dl, 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Direct bilirubin &gt; 5 x baseline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Late ALT/AST &gt; 5 x ULN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Creatinine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grade 1 (1.1-1.3 x ULN)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 (8%)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</a:p>
                  </a:txBody>
                  <a:tcPr marL="86975" marR="86975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966260" y="1246620"/>
            <a:ext cx="319882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lnSpc>
                <a:spcPts val="2360"/>
              </a:lnSpc>
            </a:pP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 (N = 24)</a:t>
            </a:r>
          </a:p>
        </p:txBody>
      </p:sp>
      <p:sp>
        <p:nvSpPr>
          <p:cNvPr id="2" name="Rectangle 1"/>
          <p:cNvSpPr/>
          <p:nvPr/>
        </p:nvSpPr>
        <p:spPr>
          <a:xfrm>
            <a:off x="755576" y="4961200"/>
            <a:ext cx="8316416" cy="1532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</a:pPr>
            <a:r>
              <a:rPr lang="en-US" sz="1500" dirty="0"/>
              <a:t>* 2 subjects had 3 SAEs:</a:t>
            </a:r>
          </a:p>
          <a:p>
            <a:pPr marL="460375" lvl="2" indent="-285750">
              <a:lnSpc>
                <a:spcPts val="1600"/>
              </a:lnSpc>
              <a:buClr>
                <a:srgbClr val="0070C0"/>
              </a:buClr>
              <a:buFont typeface="Arial" panose="020B0604020202020204" pitchFamily="34" charset="0"/>
              <a:buChar char="‒"/>
              <a:tabLst>
                <a:tab pos="631825" algn="l"/>
              </a:tabLst>
            </a:pPr>
            <a:r>
              <a:rPr lang="en-US" sz="1500" dirty="0"/>
              <a:t>1 genotype 2-infected patient withdrew after a single dose with SAEs of vomiting </a:t>
            </a:r>
            <a:br>
              <a:rPr lang="en-US" sz="1500" dirty="0"/>
            </a:br>
            <a:r>
              <a:rPr lang="en-US" sz="1500" dirty="0"/>
              <a:t>and tachycardia considered related to MK3 + RBV  </a:t>
            </a:r>
          </a:p>
          <a:p>
            <a:pPr marL="460375" lvl="2" indent="-285750">
              <a:lnSpc>
                <a:spcPts val="1600"/>
              </a:lnSpc>
              <a:buClr>
                <a:srgbClr val="0070C0"/>
              </a:buClr>
              <a:buFont typeface="Arial" panose="020B0604020202020204" pitchFamily="34" charset="0"/>
              <a:buChar char="‒"/>
              <a:tabLst>
                <a:tab pos="631825" algn="l"/>
              </a:tabLst>
            </a:pPr>
            <a:r>
              <a:rPr lang="en-US" sz="1500" dirty="0"/>
              <a:t>1 genotype 3-infected patient was hospitalized for severe anxiety, unrelated to MK3 + RBV</a:t>
            </a:r>
          </a:p>
          <a:p>
            <a:pPr>
              <a:lnSpc>
                <a:spcPts val="1600"/>
              </a:lnSpc>
            </a:pPr>
            <a:r>
              <a:rPr lang="en-US" sz="1500" dirty="0"/>
              <a:t>**  1 genotype 2-infected patient withdrew after a single dose with SAEs as </a:t>
            </a:r>
            <a:r>
              <a:rPr lang="en-US" sz="1500" dirty="0" smtClean="0"/>
              <a:t>above ;</a:t>
            </a:r>
            <a:endParaRPr lang="en-US" sz="1500" dirty="0"/>
          </a:p>
          <a:p>
            <a:pPr marL="266700" indent="-266700">
              <a:lnSpc>
                <a:spcPts val="1600"/>
              </a:lnSpc>
            </a:pPr>
            <a:r>
              <a:rPr lang="en-US" sz="1500" dirty="0"/>
              <a:t>     1 genotype 2-infected patient discontinued RBV 4 days before the completion of 16 weeks of therapy due to rash considered RBV-related, but completed 16 weeks of MK3</a:t>
            </a:r>
          </a:p>
        </p:txBody>
      </p:sp>
      <p:sp>
        <p:nvSpPr>
          <p:cNvPr id="5" name="Titre 3"/>
          <p:cNvSpPr>
            <a:spLocks noGrp="1"/>
          </p:cNvSpPr>
          <p:nvPr>
            <p:ph type="title"/>
          </p:nvPr>
        </p:nvSpPr>
        <p:spPr>
          <a:xfrm>
            <a:off x="107504" y="76200"/>
            <a:ext cx="8928992" cy="976313"/>
          </a:xfrm>
        </p:spPr>
        <p:txBody>
          <a:bodyPr/>
          <a:lstStyle/>
          <a:p>
            <a:r>
              <a:rPr lang="fr-FR" sz="2400" dirty="0">
                <a:ea typeface="ＭＳ Ｐゴシック" pitchFamily="-1" charset="-128"/>
                <a:cs typeface="ＭＳ Ｐゴシック" pitchFamily="-1" charset="-128"/>
              </a:rPr>
              <a:t>C-CREST </a:t>
            </a:r>
            <a:r>
              <a:rPr lang="fr-FR" sz="24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fr-FR" sz="2400" dirty="0">
                <a:ea typeface="ＭＳ Ｐゴシック" pitchFamily="-1" charset="-128"/>
                <a:cs typeface="ＭＳ Ｐゴシック" pitchFamily="-1" charset="-128"/>
              </a:rPr>
              <a:t>, Part C</a:t>
            </a:r>
            <a:r>
              <a:rPr lang="en-GB" sz="2400" dirty="0">
                <a:ea typeface="ＭＳ Ｐゴシック" pitchFamily="-1" charset="-128"/>
                <a:cs typeface="ＭＳ Ｐゴシック" pitchFamily="-1" charset="-128"/>
              </a:rPr>
              <a:t>: 16 weeks of </a:t>
            </a:r>
            <a:r>
              <a:rPr lang="en-GB" sz="2400" dirty="0" err="1">
                <a:ea typeface="ＭＳ Ｐゴシック" pitchFamily="-1" charset="-128"/>
                <a:cs typeface="ＭＳ Ｐゴシック" pitchFamily="-1" charset="-128"/>
              </a:rPr>
              <a:t>uprifosbuvir</a:t>
            </a:r>
            <a:r>
              <a:rPr lang="en-GB" sz="2400" dirty="0">
                <a:ea typeface="ＭＳ Ｐゴシック" pitchFamily="-1" charset="-128"/>
                <a:cs typeface="ＭＳ Ｐゴシック" pitchFamily="-1" charset="-128"/>
              </a:rPr>
              <a:t>/GZR/RZR fixed-dose combination + RBV for genotypes 1, 2 and 3 </a:t>
            </a:r>
            <a:br>
              <a:rPr lang="en-GB" sz="2400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400" dirty="0">
                <a:ea typeface="ＭＳ Ｐゴシック" pitchFamily="-1" charset="-128"/>
                <a:cs typeface="ＭＳ Ｐゴシック" pitchFamily="-1" charset="-128"/>
              </a:rPr>
              <a:t>after failure of 8 weeks of treatment</a:t>
            </a:r>
            <a:endParaRPr lang="en-US" sz="2400" dirty="0"/>
          </a:p>
        </p:txBody>
      </p:sp>
      <p:sp>
        <p:nvSpPr>
          <p:cNvPr id="6" name="AutoShape 162"/>
          <p:cNvSpPr>
            <a:spLocks noChangeArrowheads="1"/>
          </p:cNvSpPr>
          <p:nvPr/>
        </p:nvSpPr>
        <p:spPr bwMode="auto">
          <a:xfrm>
            <a:off x="1" y="6558890"/>
            <a:ext cx="1259631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lvl="0"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C-CREST </a:t>
            </a:r>
            <a:r>
              <a:rPr lang="mr-IN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–</a:t>
            </a:r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 Part </a:t>
            </a:r>
            <a:r>
              <a: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</a:t>
            </a:r>
          </a:p>
        </p:txBody>
      </p: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5602838" y="6565900"/>
            <a:ext cx="35332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fr-FR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Wyles</a:t>
            </a:r>
            <a:r>
              <a:rPr lang="fr-FR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D. </a:t>
            </a:r>
            <a:r>
              <a:rPr lang="fr-FR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Hepatology</a:t>
            </a:r>
            <a:r>
              <a:rPr lang="fr-FR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2017 (</a:t>
            </a:r>
            <a:r>
              <a:rPr lang="fr-FR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ePub</a:t>
            </a:r>
            <a:r>
              <a:rPr lang="fr-FR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fr-FR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ahead</a:t>
            </a:r>
            <a:r>
              <a:rPr lang="fr-FR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of </a:t>
            </a:r>
            <a:r>
              <a:rPr lang="fr-FR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print</a:t>
            </a:r>
            <a:r>
              <a:rPr lang="fr-FR" sz="1200" i="1" dirty="0" smtClean="0">
                <a:solidFill>
                  <a:srgbClr val="0070C0"/>
                </a:solidFill>
                <a:ea typeface="ＭＳ Ｐゴシック" pitchFamily="34" charset="-128"/>
              </a:rPr>
              <a:t>)</a:t>
            </a:r>
            <a:endParaRPr lang="fr-FR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9660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40" name="Espace réservé du contenu 2"/>
          <p:cNvSpPr>
            <a:spLocks noGrp="1"/>
          </p:cNvSpPr>
          <p:nvPr>
            <p:ph idx="1"/>
          </p:nvPr>
        </p:nvSpPr>
        <p:spPr>
          <a:xfrm>
            <a:off x="539750" y="1557338"/>
            <a:ext cx="8280722" cy="482441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800" b="1" dirty="0"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Summary</a:t>
            </a:r>
            <a:endParaRPr lang="en-US" sz="2400" b="1" dirty="0"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  <a:p>
            <a:pPr lvl="1">
              <a:spcBef>
                <a:spcPts val="600"/>
              </a:spcBef>
            </a:pP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MK3 (</a:t>
            </a:r>
            <a:r>
              <a:rPr lang="en-US" sz="2000" dirty="0" err="1">
                <a:ea typeface="ＭＳ Ｐゴシック" pitchFamily="-1" charset="-128"/>
                <a:cs typeface="ＭＳ Ｐゴシック" pitchFamily="-1" charset="-128"/>
              </a:rPr>
              <a:t>uprifosbuvir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/</a:t>
            </a:r>
            <a:r>
              <a:rPr lang="en-US" sz="2000" dirty="0" err="1">
                <a:ea typeface="ＭＳ Ｐゴシック" pitchFamily="-1" charset="-128"/>
                <a:cs typeface="ＭＳ Ｐゴシック" pitchFamily="-1" charset="-128"/>
              </a:rPr>
              <a:t>grazoprevir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/</a:t>
            </a:r>
            <a:r>
              <a:rPr lang="en-US" sz="2000" dirty="0" err="1">
                <a:ea typeface="ＭＳ Ｐゴシック" pitchFamily="-1" charset="-128"/>
                <a:cs typeface="ＭＳ Ｐゴシック" pitchFamily="-1" charset="-128"/>
              </a:rPr>
              <a:t>ruzasvir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) plus RBV for 16 weeks was highly effective in genotype 1, 2, and 3-infected patients without cirrhosis who had previously failed 8 weeks of treatment with a regimen of </a:t>
            </a:r>
            <a:r>
              <a:rPr lang="en-US" sz="2000" dirty="0" err="1">
                <a:ea typeface="ＭＳ Ｐゴシック" pitchFamily="-1" charset="-128"/>
                <a:cs typeface="ＭＳ Ｐゴシック" pitchFamily="-1" charset="-128"/>
              </a:rPr>
              <a:t>uprifosbuvir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 + EBR or RZR + GZR</a:t>
            </a:r>
          </a:p>
          <a:p>
            <a:pPr lvl="1">
              <a:spcBef>
                <a:spcPts val="600"/>
              </a:spcBef>
            </a:pP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100% SVR</a:t>
            </a:r>
            <a:r>
              <a:rPr lang="en-US" sz="2000" baseline="-25000" dirty="0">
                <a:ea typeface="ＭＳ Ｐゴシック" pitchFamily="-1" charset="-128"/>
                <a:cs typeface="ＭＳ Ｐゴシック" pitchFamily="-1" charset="-128"/>
              </a:rPr>
              <a:t>12</a:t>
            </a: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 in 23 patients who completed treatment</a:t>
            </a:r>
          </a:p>
          <a:p>
            <a:pPr lvl="1">
              <a:spcBef>
                <a:spcPts val="600"/>
              </a:spcBef>
            </a:pP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High efficacy despite a high prevalence of baseline NS3 </a:t>
            </a:r>
            <a:br>
              <a:rPr lang="en-US" sz="2000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and NS5A RAVs in this DAA failure population</a:t>
            </a:r>
          </a:p>
          <a:p>
            <a:pPr lvl="1">
              <a:spcBef>
                <a:spcPts val="600"/>
              </a:spcBef>
            </a:pPr>
            <a:r>
              <a:rPr lang="en-US" sz="2000" dirty="0">
                <a:ea typeface="ＭＳ Ｐゴシック" pitchFamily="-1" charset="-128"/>
                <a:cs typeface="ＭＳ Ｐゴシック" pitchFamily="-1" charset="-128"/>
              </a:rPr>
              <a:t>Treatment was generally safe and well-tolerated</a:t>
            </a:r>
          </a:p>
          <a:p>
            <a:pPr lvl="1">
              <a:spcBef>
                <a:spcPts val="600"/>
              </a:spcBef>
            </a:pPr>
            <a:endParaRPr lang="en-US" sz="20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" name="Titre 3"/>
          <p:cNvSpPr>
            <a:spLocks noGrp="1"/>
          </p:cNvSpPr>
          <p:nvPr>
            <p:ph type="title"/>
          </p:nvPr>
        </p:nvSpPr>
        <p:spPr>
          <a:xfrm>
            <a:off x="107504" y="76200"/>
            <a:ext cx="8928992" cy="976313"/>
          </a:xfrm>
        </p:spPr>
        <p:txBody>
          <a:bodyPr/>
          <a:lstStyle/>
          <a:p>
            <a:r>
              <a:rPr lang="fr-FR" sz="2400" dirty="0">
                <a:ea typeface="ＭＳ Ｐゴシック" pitchFamily="-1" charset="-128"/>
                <a:cs typeface="ＭＳ Ｐゴシック" pitchFamily="-1" charset="-128"/>
              </a:rPr>
              <a:t>C-CREST </a:t>
            </a:r>
            <a:r>
              <a:rPr lang="fr-FR" sz="2400" dirty="0" err="1">
                <a:ea typeface="ＭＳ Ｐゴシック" pitchFamily="-1" charset="-128"/>
                <a:cs typeface="ＭＳ Ｐゴシック" pitchFamily="-1" charset="-128"/>
              </a:rPr>
              <a:t>study</a:t>
            </a:r>
            <a:r>
              <a:rPr lang="fr-FR" sz="2400" dirty="0">
                <a:ea typeface="ＭＳ Ｐゴシック" pitchFamily="-1" charset="-128"/>
                <a:cs typeface="ＭＳ Ｐゴシック" pitchFamily="-1" charset="-128"/>
              </a:rPr>
              <a:t>, Part C</a:t>
            </a:r>
            <a:r>
              <a:rPr lang="en-GB" sz="2400" dirty="0">
                <a:ea typeface="ＭＳ Ｐゴシック" pitchFamily="-1" charset="-128"/>
                <a:cs typeface="ＭＳ Ｐゴシック" pitchFamily="-1" charset="-128"/>
              </a:rPr>
              <a:t>: 16 weeks of </a:t>
            </a:r>
            <a:r>
              <a:rPr lang="en-GB" sz="2400" dirty="0" err="1">
                <a:ea typeface="ＭＳ Ｐゴシック" pitchFamily="-1" charset="-128"/>
                <a:cs typeface="ＭＳ Ｐゴシック" pitchFamily="-1" charset="-128"/>
              </a:rPr>
              <a:t>uprifosbuvir</a:t>
            </a:r>
            <a:r>
              <a:rPr lang="en-GB" sz="2400" dirty="0">
                <a:ea typeface="ＭＳ Ｐゴシック" pitchFamily="-1" charset="-128"/>
                <a:cs typeface="ＭＳ Ｐゴシック" pitchFamily="-1" charset="-128"/>
              </a:rPr>
              <a:t>/GZR/RZR fixed-dose combination + RBV for genotypes 1, 2 and 3 </a:t>
            </a:r>
            <a:br>
              <a:rPr lang="en-GB" sz="2400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400" dirty="0">
                <a:ea typeface="ＭＳ Ｐゴシック" pitchFamily="-1" charset="-128"/>
                <a:cs typeface="ＭＳ Ｐゴシック" pitchFamily="-1" charset="-128"/>
              </a:rPr>
              <a:t>after failure of 8 weeks of treatment</a:t>
            </a:r>
            <a:endParaRPr lang="en-US" sz="2400" dirty="0"/>
          </a:p>
        </p:txBody>
      </p:sp>
      <p:sp>
        <p:nvSpPr>
          <p:cNvPr id="4" name="AutoShape 162"/>
          <p:cNvSpPr>
            <a:spLocks noChangeArrowheads="1"/>
          </p:cNvSpPr>
          <p:nvPr/>
        </p:nvSpPr>
        <p:spPr bwMode="auto">
          <a:xfrm>
            <a:off x="1" y="6558890"/>
            <a:ext cx="1259631" cy="28811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lvl="0" algn="ctr"/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C-CREST </a:t>
            </a:r>
            <a:r>
              <a:rPr lang="mr-IN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–</a:t>
            </a:r>
            <a:r>
              <a:rPr lang="fr-FR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 Part </a:t>
            </a:r>
            <a:r>
              <a: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rPr>
              <a:t>C</a:t>
            </a:r>
          </a:p>
        </p:txBody>
      </p:sp>
      <p:sp>
        <p:nvSpPr>
          <p:cNvPr id="6" name="ZoneTexte 69"/>
          <p:cNvSpPr txBox="1">
            <a:spLocks noChangeArrowheads="1"/>
          </p:cNvSpPr>
          <p:nvPr/>
        </p:nvSpPr>
        <p:spPr bwMode="auto">
          <a:xfrm>
            <a:off x="5602838" y="6565900"/>
            <a:ext cx="35332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fr-FR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Wyles</a:t>
            </a:r>
            <a:r>
              <a:rPr lang="fr-FR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D. </a:t>
            </a:r>
            <a:r>
              <a:rPr lang="fr-FR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Hepatology</a:t>
            </a:r>
            <a:r>
              <a:rPr lang="fr-FR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2017 (</a:t>
            </a:r>
            <a:r>
              <a:rPr lang="fr-FR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ePub</a:t>
            </a:r>
            <a:r>
              <a:rPr lang="fr-FR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</a:t>
            </a:r>
            <a:r>
              <a:rPr lang="fr-FR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ahead</a:t>
            </a:r>
            <a:r>
              <a:rPr lang="fr-FR" sz="1200" i="1" dirty="0" smtClean="0">
                <a:solidFill>
                  <a:srgbClr val="0070C0"/>
                </a:solidFill>
                <a:ea typeface="ＭＳ Ｐゴシック" pitchFamily="34" charset="-128"/>
              </a:rPr>
              <a:t> of </a:t>
            </a:r>
            <a:r>
              <a:rPr lang="fr-FR" sz="1200" i="1" dirty="0" err="1" smtClean="0">
                <a:solidFill>
                  <a:srgbClr val="0070C0"/>
                </a:solidFill>
                <a:ea typeface="ＭＳ Ｐゴシック" pitchFamily="34" charset="-128"/>
              </a:rPr>
              <a:t>print</a:t>
            </a:r>
            <a:r>
              <a:rPr lang="fr-FR" sz="1200" i="1" dirty="0" smtClean="0">
                <a:solidFill>
                  <a:srgbClr val="0070C0"/>
                </a:solidFill>
                <a:ea typeface="ＭＳ Ｐゴシック" pitchFamily="34" charset="-128"/>
              </a:rPr>
              <a:t>)</a:t>
            </a:r>
            <a:endParaRPr lang="fr-FR" sz="1200" i="1" dirty="0">
              <a:solidFill>
                <a:srgbClr val="0070C0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3188</TotalTime>
  <Words>690</Words>
  <Application>Microsoft Macintosh PowerPoint</Application>
  <PresentationFormat>Présentation à l'écran (4:3)</PresentationFormat>
  <Paragraphs>108</Paragraphs>
  <Slides>4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HCV-trials.com 2015 </vt:lpstr>
      <vt:lpstr>C-CREST study, Part C: 16 weeks of uprifosbuvir/GZR/RZR fixed-dose combination + RBV for genotypes 1, 2 and 3  after failure of 8 weeks of treatment</vt:lpstr>
      <vt:lpstr>C-CREST study, Part C: 16 weeks of uprifosbuvir/GZR/RZR fixed-dose combination + RBV for genotypes 1, 2 and 3  after failure of 8 weeks of treatment</vt:lpstr>
      <vt:lpstr>C-CREST study, Part C: 16 weeks of uprifosbuvir/GZR/RZR fixed-dose combination + RBV for genotypes 1, 2 and 3  after failure of 8 weeks of treatment</vt:lpstr>
      <vt:lpstr>C-CREST study, Part C: 16 weeks of uprifosbuvir/GZR/RZR fixed-dose combination + RBV for genotypes 1, 2 and 3  after failure of 8 weeks of treatment</vt:lpstr>
    </vt:vector>
  </TitlesOfParts>
  <Company>AEI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lastModifiedBy>Utilisateur de Microsoft Office</cp:lastModifiedBy>
  <cp:revision>170</cp:revision>
  <dcterms:created xsi:type="dcterms:W3CDTF">2015-05-24T18:34:23Z</dcterms:created>
  <dcterms:modified xsi:type="dcterms:W3CDTF">2017-07-14T19:44:55Z</dcterms:modified>
</cp:coreProperties>
</file>