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6" r:id="rId3"/>
    <p:sldId id="294" r:id="rId4"/>
    <p:sldId id="297" r:id="rId5"/>
    <p:sldId id="295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3399"/>
    <a:srgbClr val="FF00FF"/>
    <a:srgbClr val="FFFFFF"/>
    <a:srgbClr val="000066"/>
    <a:srgbClr val="800080"/>
    <a:srgbClr val="CC6600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4" autoAdjust="0"/>
    <p:restoredTop sz="86376" autoAdjust="0"/>
  </p:normalViewPr>
  <p:slideViewPr>
    <p:cSldViewPr snapToObjects="1">
      <p:cViewPr varScale="1">
        <p:scale>
          <a:sx n="62" d="100"/>
          <a:sy n="62" d="100"/>
        </p:scale>
        <p:origin x="1764" y="78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23/11/2016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36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983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0056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556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6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487821" y="2082634"/>
            <a:ext cx="4060" cy="323666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659339" y="1974263"/>
            <a:ext cx="894" cy="151215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372001" y="161421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3972290" y="324026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126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72" name="Oval 170"/>
          <p:cNvSpPr>
            <a:spLocks noChangeArrowheads="1"/>
          </p:cNvSpPr>
          <p:nvPr/>
        </p:nvSpPr>
        <p:spPr bwMode="auto">
          <a:xfrm>
            <a:off x="2663972" y="1340768"/>
            <a:ext cx="1619996" cy="741867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r>
              <a:rPr lang="en-US" sz="1400" b="1" dirty="0">
                <a:latin typeface="Calibri" pitchFamily="34" charset="0"/>
              </a:rPr>
              <a:t> *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 1:1</a:t>
            </a:r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Espace réservé du contenu 1"/>
          <p:cNvSpPr txBox="1">
            <a:spLocks/>
          </p:cNvSpPr>
          <p:nvPr/>
        </p:nvSpPr>
        <p:spPr bwMode="auto">
          <a:xfrm>
            <a:off x="539750" y="4005064"/>
            <a:ext cx="8351838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Treatment regimens</a:t>
            </a:r>
          </a:p>
          <a:p>
            <a:pPr lvl="1"/>
            <a:r>
              <a:rPr lang="en-US" sz="1600" kern="0" dirty="0"/>
              <a:t>Co-formulated GZR/EBR 100/50 mg </a:t>
            </a:r>
            <a:r>
              <a:rPr lang="en-US" sz="1600" kern="0" dirty="0" err="1"/>
              <a:t>qd</a:t>
            </a:r>
            <a:endParaRPr lang="en-US" sz="1600" kern="0" dirty="0"/>
          </a:p>
          <a:p>
            <a:pPr lvl="1"/>
            <a:r>
              <a:rPr lang="en-US" sz="1600" kern="0" dirty="0"/>
              <a:t>SOF 400 mg </a:t>
            </a:r>
            <a:r>
              <a:rPr lang="en-US" sz="1600" kern="0" dirty="0" err="1"/>
              <a:t>qd</a:t>
            </a:r>
            <a:r>
              <a:rPr lang="en-US" sz="1600" kern="0" dirty="0"/>
              <a:t> : PEG-IFN </a:t>
            </a:r>
            <a:r>
              <a:rPr lang="en-US" sz="1600" kern="0" dirty="0">
                <a:latin typeface="Symbol" charset="2"/>
                <a:cs typeface="Symbol" charset="2"/>
              </a:rPr>
              <a:t>a</a:t>
            </a:r>
            <a:r>
              <a:rPr lang="en-US" sz="1600" kern="0" dirty="0"/>
              <a:t>-2b: 1.5 </a:t>
            </a:r>
            <a:r>
              <a:rPr lang="en-US" sz="1600" kern="0" dirty="0">
                <a:latin typeface="Symbol" charset="2"/>
                <a:cs typeface="Symbol" charset="2"/>
              </a:rPr>
              <a:t>m</a:t>
            </a:r>
            <a:r>
              <a:rPr lang="en-US" sz="1600" kern="0" dirty="0"/>
              <a:t>g/kg every week, weight-based RBV (1000 or 1200 mg/day)</a:t>
            </a:r>
          </a:p>
        </p:txBody>
      </p:sp>
      <p:sp>
        <p:nvSpPr>
          <p:cNvPr id="35" name="Espace réservé du contenu 1"/>
          <p:cNvSpPr txBox="1">
            <a:spLocks/>
          </p:cNvSpPr>
          <p:nvPr/>
        </p:nvSpPr>
        <p:spPr bwMode="auto">
          <a:xfrm>
            <a:off x="539750" y="5255943"/>
            <a:ext cx="8496746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kern="0" dirty="0"/>
              <a:t>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(HCV RNA &lt; 15 IU/ml), with 2 sided 95% confidence interval, non-inferiority margin – 10%, superiority if lower margin greater than 0</a:t>
            </a:r>
          </a:p>
          <a:p>
            <a:pPr lvl="1"/>
            <a:r>
              <a:rPr lang="en-US" sz="1600" kern="0" dirty="0"/>
              <a:t>Treatment-emergent adverse events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215776" y="1974300"/>
            <a:ext cx="2340000" cy="1800000"/>
          </a:xfrm>
          <a:prstGeom prst="roundRect">
            <a:avLst>
              <a:gd name="adj" fmla="val 10624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no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18-65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 or 4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&gt; 10 000 IU/ml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Naïve or pre-treated </a:t>
            </a:r>
            <a:br>
              <a:rPr lang="en-US" sz="1400" b="1" dirty="0">
                <a:latin typeface="Calibri" pitchFamily="34" charset="0"/>
              </a:rPr>
            </a:br>
            <a:r>
              <a:rPr lang="en-US" sz="1400" b="1" dirty="0">
                <a:latin typeface="Calibri" pitchFamily="34" charset="0"/>
              </a:rPr>
              <a:t>with PEG-IFN + RBV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Compensated cirrhosis allowed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graphicFrame>
        <p:nvGraphicFramePr>
          <p:cNvPr id="3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01031"/>
              </p:ext>
            </p:extLst>
          </p:nvPr>
        </p:nvGraphicFramePr>
        <p:xfrm>
          <a:off x="4689272" y="2910356"/>
          <a:ext cx="1944217" cy="458962"/>
        </p:xfrm>
        <a:graphic>
          <a:graphicData uri="http://schemas.openxmlformats.org/drawingml/2006/table">
            <a:tbl>
              <a:tblPr/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581775"/>
            <a:ext cx="1743076" cy="2762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C-EDGE HEAD-TO-HEAD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4011363" y="2194367"/>
            <a:ext cx="7465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129</a:t>
            </a: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2555776" y="2842439"/>
            <a:ext cx="151216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1" name="AutoShape 60"/>
          <p:cNvCxnSpPr>
            <a:cxnSpLocks noChangeShapeType="1"/>
          </p:cNvCxnSpPr>
          <p:nvPr/>
        </p:nvCxnSpPr>
        <p:spPr bwMode="auto">
          <a:xfrm rot="10800000" flipH="1" flipV="1">
            <a:off x="4647397" y="2554407"/>
            <a:ext cx="1587" cy="647999"/>
          </a:xfrm>
          <a:prstGeom prst="bentConnector3">
            <a:avLst>
              <a:gd name="adj1" fmla="val -37520794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graphicFrame>
        <p:nvGraphicFramePr>
          <p:cNvPr id="4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17371"/>
              </p:ext>
            </p:extLst>
          </p:nvPr>
        </p:nvGraphicFramePr>
        <p:xfrm>
          <a:off x="4689272" y="2334292"/>
          <a:ext cx="1944217" cy="458962"/>
        </p:xfrm>
        <a:graphic>
          <a:graphicData uri="http://schemas.openxmlformats.org/drawingml/2006/table">
            <a:tbl>
              <a:tblPr/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4" name="Line 63"/>
          <p:cNvSpPr>
            <a:spLocks noChangeShapeType="1"/>
          </p:cNvSpPr>
          <p:nvPr/>
        </p:nvSpPr>
        <p:spPr bwMode="auto">
          <a:xfrm>
            <a:off x="6732240" y="2816862"/>
            <a:ext cx="1188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7949012" y="2622324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18206" y="3492722"/>
            <a:ext cx="4879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* Randomisation </a:t>
            </a:r>
            <a:r>
              <a:rPr lang="fr-FR" sz="1400" dirty="0" err="1"/>
              <a:t>was</a:t>
            </a:r>
            <a:r>
              <a:rPr lang="fr-FR" sz="1400" dirty="0"/>
              <a:t> </a:t>
            </a:r>
            <a:r>
              <a:rPr lang="fr-FR" sz="1400" dirty="0" err="1"/>
              <a:t>stratified</a:t>
            </a:r>
            <a:r>
              <a:rPr lang="fr-FR" sz="1400" dirty="0"/>
              <a:t> on </a:t>
            </a:r>
            <a:r>
              <a:rPr lang="fr-FR" sz="1400" dirty="0" err="1"/>
              <a:t>genotype</a:t>
            </a:r>
            <a:r>
              <a:rPr lang="fr-FR" sz="1400" dirty="0"/>
              <a:t> (1a vs non-1a) </a:t>
            </a:r>
          </a:p>
          <a:p>
            <a:r>
              <a:rPr lang="fr-FR" sz="1400" dirty="0"/>
              <a:t>and </a:t>
            </a:r>
            <a:r>
              <a:rPr lang="fr-FR" sz="1400" dirty="0" err="1"/>
              <a:t>cirrhosis</a:t>
            </a:r>
            <a:r>
              <a:rPr lang="fr-FR" sz="1400" dirty="0"/>
              <a:t> (</a:t>
            </a:r>
            <a:r>
              <a:rPr lang="fr-FR" sz="1400" dirty="0" err="1"/>
              <a:t>presence</a:t>
            </a:r>
            <a:r>
              <a:rPr lang="fr-FR" sz="1400" dirty="0"/>
              <a:t> or absence)</a:t>
            </a:r>
          </a:p>
        </p:txBody>
      </p: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32211"/>
              </p:ext>
            </p:extLst>
          </p:nvPr>
        </p:nvGraphicFramePr>
        <p:xfrm>
          <a:off x="899593" y="1484784"/>
          <a:ext cx="7920557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5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GZR/EBR</a:t>
                      </a:r>
                    </a:p>
                    <a:p>
                      <a:pPr algn="ctr"/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800" baseline="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= 129</a:t>
                      </a:r>
                      <a:endParaRPr lang="en-US" sz="1800" noProof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SOF</a:t>
                      </a:r>
                      <a:r>
                        <a:rPr lang="en-US" sz="1800" baseline="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+ </a:t>
                      </a:r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PEG-IFN + RBV</a:t>
                      </a:r>
                    </a:p>
                    <a:p>
                      <a:pPr algn="ctr"/>
                      <a:r>
                        <a:rPr lang="en-US" sz="1800" noProof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 = 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Age, mean (years)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47.6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48.2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l"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Female,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57.4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50.8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White race,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%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99.2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99.2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i="1" noProof="0" dirty="0">
                          <a:solidFill>
                            <a:srgbClr val="000066"/>
                          </a:solidFill>
                        </a:rPr>
                        <a:t>Il28B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 CC,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20.2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20.6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Baseline HCV RNA,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	&gt; 800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000 IU/ml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69.8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64.3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	&gt; 2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000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000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IU/ml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44.2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38.9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Genotype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: 1a / 1b / 4, %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14.0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/ 81.4 / 4.7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13.5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/ 82.5 / 4.0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Cirrhosis,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17.1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16.7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HCV treatment naïve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77.5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72.2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PEG-IFN + RBV null response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8.5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PEG-IFN + RBV partial response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4.7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6.3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tabLst>
                          <a:tab pos="176213" algn="l"/>
                        </a:tabLs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PEG-IFN + RBV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relapse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9.3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10.3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2771800" y="1080155"/>
            <a:ext cx="3744416" cy="40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Baseline characteristics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81775"/>
            <a:ext cx="1743076" cy="2762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C-EDGE HEAD-TO-HEAD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74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2195736" y="1225518"/>
            <a:ext cx="4762842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rates overall and by genotype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00264" y="5589240"/>
            <a:ext cx="7888099" cy="738664"/>
            <a:chOff x="100264" y="5517232"/>
            <a:chExt cx="7888099" cy="738664"/>
          </a:xfrm>
        </p:grpSpPr>
        <p:sp>
          <p:nvSpPr>
            <p:cNvPr id="3" name="ZoneTexte 2"/>
            <p:cNvSpPr txBox="1"/>
            <p:nvPr/>
          </p:nvSpPr>
          <p:spPr>
            <a:xfrm>
              <a:off x="100264" y="5517232"/>
              <a:ext cx="155683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Virologic</a:t>
              </a:r>
              <a:r>
                <a:rPr lang="en-US" sz="1400" dirty="0"/>
                <a:t> failure</a:t>
              </a:r>
            </a:p>
            <a:p>
              <a:r>
                <a:rPr lang="en-US" sz="1400" dirty="0"/>
                <a:t>Lost to follow-up/</a:t>
              </a:r>
            </a:p>
            <a:p>
              <a:r>
                <a:rPr lang="en-US" sz="1400" dirty="0"/>
                <a:t>discontinuation</a:t>
              </a:r>
            </a:p>
          </p:txBody>
        </p:sp>
        <p:sp>
          <p:nvSpPr>
            <p:cNvPr id="126" name="Rectangle 68"/>
            <p:cNvSpPr>
              <a:spLocks noChangeArrowheads="1"/>
            </p:cNvSpPr>
            <p:nvPr/>
          </p:nvSpPr>
          <p:spPr bwMode="auto">
            <a:xfrm>
              <a:off x="1835696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1</a:t>
              </a:r>
            </a:p>
          </p:txBody>
        </p:sp>
        <p:sp>
          <p:nvSpPr>
            <p:cNvPr id="127" name="Rectangle 68"/>
            <p:cNvSpPr>
              <a:spLocks noChangeArrowheads="1"/>
            </p:cNvSpPr>
            <p:nvPr/>
          </p:nvSpPr>
          <p:spPr bwMode="auto">
            <a:xfrm>
              <a:off x="2515755" y="5517232"/>
              <a:ext cx="20799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11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1</a:t>
              </a:r>
            </a:p>
          </p:txBody>
        </p:sp>
        <p:sp>
          <p:nvSpPr>
            <p:cNvPr id="128" name="Rectangle 68"/>
            <p:cNvSpPr>
              <a:spLocks noChangeArrowheads="1"/>
            </p:cNvSpPr>
            <p:nvPr/>
          </p:nvSpPr>
          <p:spPr bwMode="auto">
            <a:xfrm>
              <a:off x="3563888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</p:txBody>
        </p:sp>
        <p:sp>
          <p:nvSpPr>
            <p:cNvPr id="129" name="Rectangle 68"/>
            <p:cNvSpPr>
              <a:spLocks noChangeArrowheads="1"/>
            </p:cNvSpPr>
            <p:nvPr/>
          </p:nvSpPr>
          <p:spPr bwMode="auto">
            <a:xfrm>
              <a:off x="4355976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</p:txBody>
        </p:sp>
        <p:sp>
          <p:nvSpPr>
            <p:cNvPr id="130" name="Rectangle 68"/>
            <p:cNvSpPr>
              <a:spLocks noChangeArrowheads="1"/>
            </p:cNvSpPr>
            <p:nvPr/>
          </p:nvSpPr>
          <p:spPr bwMode="auto">
            <a:xfrm>
              <a:off x="5535946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1</a:t>
              </a:r>
            </a:p>
          </p:txBody>
        </p:sp>
        <p:sp>
          <p:nvSpPr>
            <p:cNvPr id="131" name="Rectangle 68"/>
            <p:cNvSpPr>
              <a:spLocks noChangeArrowheads="1"/>
            </p:cNvSpPr>
            <p:nvPr/>
          </p:nvSpPr>
          <p:spPr bwMode="auto">
            <a:xfrm>
              <a:off x="6228184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9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1</a:t>
              </a:r>
            </a:p>
          </p:txBody>
        </p:sp>
        <p:sp>
          <p:nvSpPr>
            <p:cNvPr id="132" name="Rectangle 68"/>
            <p:cNvSpPr>
              <a:spLocks noChangeArrowheads="1"/>
            </p:cNvSpPr>
            <p:nvPr/>
          </p:nvSpPr>
          <p:spPr bwMode="auto">
            <a:xfrm>
              <a:off x="7215255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</p:txBody>
        </p:sp>
        <p:sp>
          <p:nvSpPr>
            <p:cNvPr id="133" name="Rectangle 68"/>
            <p:cNvSpPr>
              <a:spLocks noChangeArrowheads="1"/>
            </p:cNvSpPr>
            <p:nvPr/>
          </p:nvSpPr>
          <p:spPr bwMode="auto">
            <a:xfrm>
              <a:off x="7884368" y="5517232"/>
              <a:ext cx="10399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2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600" dirty="0"/>
                <a:t>0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827584" y="1866197"/>
            <a:ext cx="7740268" cy="3723043"/>
            <a:chOff x="1080204" y="1470497"/>
            <a:chExt cx="7956292" cy="3979697"/>
          </a:xfrm>
        </p:grpSpPr>
        <p:sp>
          <p:nvSpPr>
            <p:cNvPr id="17" name="ZoneTexte 15"/>
            <p:cNvSpPr txBox="1">
              <a:spLocks noChangeArrowheads="1"/>
            </p:cNvSpPr>
            <p:nvPr/>
          </p:nvSpPr>
          <p:spPr bwMode="auto">
            <a:xfrm>
              <a:off x="7359091" y="4627140"/>
              <a:ext cx="1204829" cy="36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Genotype 4</a:t>
              </a:r>
            </a:p>
          </p:txBody>
        </p:sp>
        <p:sp>
          <p:nvSpPr>
            <p:cNvPr id="19" name="Rectangle 69"/>
            <p:cNvSpPr>
              <a:spLocks noChangeArrowheads="1"/>
            </p:cNvSpPr>
            <p:nvPr/>
          </p:nvSpPr>
          <p:spPr bwMode="auto">
            <a:xfrm>
              <a:off x="1214090" y="4546460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Rectangle 70"/>
            <p:cNvSpPr>
              <a:spLocks noChangeArrowheads="1"/>
            </p:cNvSpPr>
            <p:nvPr/>
          </p:nvSpPr>
          <p:spPr bwMode="auto">
            <a:xfrm>
              <a:off x="1145511" y="399910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Rectangle 71"/>
            <p:cNvSpPr>
              <a:spLocks noChangeArrowheads="1"/>
            </p:cNvSpPr>
            <p:nvPr/>
          </p:nvSpPr>
          <p:spPr bwMode="auto">
            <a:xfrm>
              <a:off x="1145511" y="345323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Rectangle 72"/>
            <p:cNvSpPr>
              <a:spLocks noChangeArrowheads="1"/>
            </p:cNvSpPr>
            <p:nvPr/>
          </p:nvSpPr>
          <p:spPr bwMode="auto">
            <a:xfrm>
              <a:off x="1145511" y="2904387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Rectangle 73"/>
            <p:cNvSpPr>
              <a:spLocks noChangeArrowheads="1"/>
            </p:cNvSpPr>
            <p:nvPr/>
          </p:nvSpPr>
          <p:spPr bwMode="auto">
            <a:xfrm>
              <a:off x="1145511" y="235851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Rectangle 74"/>
            <p:cNvSpPr>
              <a:spLocks noChangeArrowheads="1"/>
            </p:cNvSpPr>
            <p:nvPr/>
          </p:nvSpPr>
          <p:spPr bwMode="auto">
            <a:xfrm>
              <a:off x="1080204" y="1803467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200" b="1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6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1476492" y="1914113"/>
              <a:ext cx="0" cy="272385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1391910" y="4637964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>
              <a:off x="1391910" y="4094816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1391910" y="3551666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391910" y="3000412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391910" y="2457263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1391910" y="1914113"/>
              <a:ext cx="845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 flipV="1">
              <a:off x="1476492" y="4637964"/>
              <a:ext cx="0" cy="4864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39" name="Rectangle 61"/>
            <p:cNvSpPr>
              <a:spLocks noChangeArrowheads="1"/>
            </p:cNvSpPr>
            <p:nvPr/>
          </p:nvSpPr>
          <p:spPr bwMode="auto">
            <a:xfrm>
              <a:off x="1891964" y="1917136"/>
              <a:ext cx="540000" cy="2736000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45" name="ZoneTexte 13"/>
            <p:cNvSpPr txBox="1">
              <a:spLocks noChangeArrowheads="1"/>
            </p:cNvSpPr>
            <p:nvPr/>
          </p:nvSpPr>
          <p:spPr bwMode="auto">
            <a:xfrm>
              <a:off x="1928307" y="4183767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129</a:t>
              </a:r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2663431" y="2205136"/>
              <a:ext cx="540000" cy="24480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53" name="Rectangle 68"/>
            <p:cNvSpPr>
              <a:spLocks noChangeArrowheads="1"/>
            </p:cNvSpPr>
            <p:nvPr/>
          </p:nvSpPr>
          <p:spPr bwMode="auto">
            <a:xfrm>
              <a:off x="1979712" y="1567825"/>
              <a:ext cx="4126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99.2</a:t>
              </a:r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3671543" y="1917136"/>
              <a:ext cx="540000" cy="2736000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59" name="ZoneTexte 15"/>
            <p:cNvSpPr txBox="1">
              <a:spLocks noChangeArrowheads="1"/>
            </p:cNvSpPr>
            <p:nvPr/>
          </p:nvSpPr>
          <p:spPr bwMode="auto">
            <a:xfrm>
              <a:off x="1834720" y="4653136"/>
              <a:ext cx="1375600" cy="36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All genotypes</a:t>
              </a:r>
            </a:p>
          </p:txBody>
        </p:sp>
        <p:sp>
          <p:nvSpPr>
            <p:cNvPr id="60" name="ZoneTexte 15"/>
            <p:cNvSpPr txBox="1">
              <a:spLocks noChangeArrowheads="1"/>
            </p:cNvSpPr>
            <p:nvPr/>
          </p:nvSpPr>
          <p:spPr bwMode="auto">
            <a:xfrm>
              <a:off x="3718196" y="4653136"/>
              <a:ext cx="1308636" cy="36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Genotype 1a</a:t>
              </a:r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flipV="1">
              <a:off x="3419455" y="4642088"/>
              <a:ext cx="0" cy="4864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110" name="Line 23"/>
            <p:cNvSpPr>
              <a:spLocks noChangeShapeType="1"/>
            </p:cNvSpPr>
            <p:nvPr/>
          </p:nvSpPr>
          <p:spPr bwMode="auto">
            <a:xfrm flipV="1">
              <a:off x="5363671" y="4642088"/>
              <a:ext cx="0" cy="4864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259215" y="1470497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1167496" y="4941167"/>
              <a:ext cx="2835798" cy="509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80"/>
                </a:lnSpc>
              </a:pPr>
              <a:r>
                <a:rPr lang="en-US" sz="1400" dirty="0"/>
                <a:t>* Estimated adjusted difference :</a:t>
              </a:r>
            </a:p>
            <a:p>
              <a:pPr>
                <a:lnSpc>
                  <a:spcPts val="1480"/>
                </a:lnSpc>
              </a:pPr>
              <a:r>
                <a:rPr lang="en-US" sz="1400" dirty="0"/>
                <a:t>8.8 % (95% CI : 3.6% ; 15.3%)</a:t>
              </a:r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 flipV="1">
              <a:off x="9036079" y="4653136"/>
              <a:ext cx="0" cy="4864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flipV="1">
              <a:off x="7091863" y="4653136"/>
              <a:ext cx="0" cy="4864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+mn-lt"/>
              </a:endParaRPr>
            </a:p>
          </p:txBody>
        </p:sp>
        <p:sp>
          <p:nvSpPr>
            <p:cNvPr id="93" name="Rectangle 61"/>
            <p:cNvSpPr>
              <a:spLocks noChangeArrowheads="1"/>
            </p:cNvSpPr>
            <p:nvPr/>
          </p:nvSpPr>
          <p:spPr bwMode="auto">
            <a:xfrm>
              <a:off x="4463631" y="1920934"/>
              <a:ext cx="540000" cy="2732202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94" name="Rectangle 61"/>
            <p:cNvSpPr>
              <a:spLocks noChangeArrowheads="1"/>
            </p:cNvSpPr>
            <p:nvPr/>
          </p:nvSpPr>
          <p:spPr bwMode="auto">
            <a:xfrm>
              <a:off x="6335839" y="2190306"/>
              <a:ext cx="540000" cy="246283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95" name="Rectangle 61"/>
            <p:cNvSpPr>
              <a:spLocks noChangeArrowheads="1"/>
            </p:cNvSpPr>
            <p:nvPr/>
          </p:nvSpPr>
          <p:spPr bwMode="auto">
            <a:xfrm>
              <a:off x="8063911" y="2997136"/>
              <a:ext cx="540000" cy="16560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96" name="Rectangle 61"/>
            <p:cNvSpPr>
              <a:spLocks noChangeArrowheads="1"/>
            </p:cNvSpPr>
            <p:nvPr/>
          </p:nvSpPr>
          <p:spPr bwMode="auto">
            <a:xfrm>
              <a:off x="5615759" y="1917136"/>
              <a:ext cx="540000" cy="2736000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7307887" y="1917136"/>
              <a:ext cx="540000" cy="2736000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altLang="fr-FR" sz="1600">
                <a:latin typeface="+mn-lt"/>
              </a:endParaRPr>
            </a:p>
          </p:txBody>
        </p:sp>
        <p:sp>
          <p:nvSpPr>
            <p:cNvPr id="99" name="Rectangle 68"/>
            <p:cNvSpPr>
              <a:spLocks noChangeArrowheads="1"/>
            </p:cNvSpPr>
            <p:nvPr/>
          </p:nvSpPr>
          <p:spPr bwMode="auto">
            <a:xfrm>
              <a:off x="2699792" y="1855857"/>
              <a:ext cx="4126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90.5</a:t>
              </a:r>
            </a:p>
          </p:txBody>
        </p:sp>
        <p:sp>
          <p:nvSpPr>
            <p:cNvPr id="100" name="Rectangle 68"/>
            <p:cNvSpPr>
              <a:spLocks noChangeArrowheads="1"/>
            </p:cNvSpPr>
            <p:nvPr/>
          </p:nvSpPr>
          <p:spPr bwMode="auto">
            <a:xfrm>
              <a:off x="3788969" y="1567825"/>
              <a:ext cx="3509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100</a:t>
              </a:r>
            </a:p>
          </p:txBody>
        </p:sp>
        <p:sp>
          <p:nvSpPr>
            <p:cNvPr id="113" name="Rectangle 68"/>
            <p:cNvSpPr>
              <a:spLocks noChangeArrowheads="1"/>
            </p:cNvSpPr>
            <p:nvPr/>
          </p:nvSpPr>
          <p:spPr bwMode="auto">
            <a:xfrm>
              <a:off x="4571583" y="1598546"/>
              <a:ext cx="3509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100</a:t>
              </a:r>
            </a:p>
          </p:txBody>
        </p:sp>
        <p:sp>
          <p:nvSpPr>
            <p:cNvPr id="114" name="Rectangle 68"/>
            <p:cNvSpPr>
              <a:spLocks noChangeArrowheads="1"/>
            </p:cNvSpPr>
            <p:nvPr/>
          </p:nvSpPr>
          <p:spPr bwMode="auto">
            <a:xfrm>
              <a:off x="5738180" y="1567825"/>
              <a:ext cx="23398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99</a:t>
              </a:r>
            </a:p>
          </p:txBody>
        </p:sp>
        <p:sp>
          <p:nvSpPr>
            <p:cNvPr id="115" name="Rectangle 68"/>
            <p:cNvSpPr>
              <a:spLocks noChangeArrowheads="1"/>
            </p:cNvSpPr>
            <p:nvPr/>
          </p:nvSpPr>
          <p:spPr bwMode="auto">
            <a:xfrm>
              <a:off x="6422976" y="1860351"/>
              <a:ext cx="4126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90.4</a:t>
              </a:r>
            </a:p>
          </p:txBody>
        </p:sp>
        <p:sp>
          <p:nvSpPr>
            <p:cNvPr id="116" name="Rectangle 68"/>
            <p:cNvSpPr>
              <a:spLocks noChangeArrowheads="1"/>
            </p:cNvSpPr>
            <p:nvPr/>
          </p:nvSpPr>
          <p:spPr bwMode="auto">
            <a:xfrm>
              <a:off x="7389369" y="1567825"/>
              <a:ext cx="35098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100</a:t>
              </a:r>
            </a:p>
          </p:txBody>
        </p:sp>
        <p:sp>
          <p:nvSpPr>
            <p:cNvPr id="117" name="Rectangle 68"/>
            <p:cNvSpPr>
              <a:spLocks noChangeArrowheads="1"/>
            </p:cNvSpPr>
            <p:nvPr/>
          </p:nvSpPr>
          <p:spPr bwMode="auto">
            <a:xfrm>
              <a:off x="8226444" y="2647945"/>
              <a:ext cx="23398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800" b="1" dirty="0"/>
                <a:t>60</a:t>
              </a:r>
            </a:p>
          </p:txBody>
        </p:sp>
        <p:sp>
          <p:nvSpPr>
            <p:cNvPr id="118" name="ZoneTexte 13"/>
            <p:cNvSpPr txBox="1">
              <a:spLocks noChangeArrowheads="1"/>
            </p:cNvSpPr>
            <p:nvPr/>
          </p:nvSpPr>
          <p:spPr bwMode="auto">
            <a:xfrm>
              <a:off x="2674130" y="4183767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126</a:t>
              </a:r>
            </a:p>
          </p:txBody>
        </p:sp>
        <p:sp>
          <p:nvSpPr>
            <p:cNvPr id="119" name="ZoneTexte 13"/>
            <p:cNvSpPr txBox="1">
              <a:spLocks noChangeArrowheads="1"/>
            </p:cNvSpPr>
            <p:nvPr/>
          </p:nvSpPr>
          <p:spPr bwMode="auto">
            <a:xfrm>
              <a:off x="7445724" y="4183767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6</a:t>
              </a:r>
            </a:p>
          </p:txBody>
        </p:sp>
        <p:sp>
          <p:nvSpPr>
            <p:cNvPr id="120" name="ZoneTexte 13"/>
            <p:cNvSpPr txBox="1">
              <a:spLocks noChangeArrowheads="1"/>
            </p:cNvSpPr>
            <p:nvPr/>
          </p:nvSpPr>
          <p:spPr bwMode="auto">
            <a:xfrm>
              <a:off x="8163761" y="4183767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5</a:t>
              </a:r>
            </a:p>
          </p:txBody>
        </p:sp>
        <p:sp>
          <p:nvSpPr>
            <p:cNvPr id="121" name="ZoneTexte 13"/>
            <p:cNvSpPr txBox="1">
              <a:spLocks noChangeArrowheads="1"/>
            </p:cNvSpPr>
            <p:nvPr/>
          </p:nvSpPr>
          <p:spPr bwMode="auto">
            <a:xfrm>
              <a:off x="5629191" y="4183767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105</a:t>
              </a:r>
            </a:p>
          </p:txBody>
        </p:sp>
        <p:sp>
          <p:nvSpPr>
            <p:cNvPr id="122" name="ZoneTexte 13"/>
            <p:cNvSpPr txBox="1">
              <a:spLocks noChangeArrowheads="1"/>
            </p:cNvSpPr>
            <p:nvPr/>
          </p:nvSpPr>
          <p:spPr bwMode="auto">
            <a:xfrm>
              <a:off x="6369368" y="4183767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104</a:t>
              </a:r>
            </a:p>
          </p:txBody>
        </p:sp>
        <p:sp>
          <p:nvSpPr>
            <p:cNvPr id="123" name="ZoneTexte 13"/>
            <p:cNvSpPr txBox="1">
              <a:spLocks noChangeArrowheads="1"/>
            </p:cNvSpPr>
            <p:nvPr/>
          </p:nvSpPr>
          <p:spPr bwMode="auto">
            <a:xfrm>
              <a:off x="3744840" y="4183767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18</a:t>
              </a:r>
            </a:p>
          </p:txBody>
        </p:sp>
        <p:sp>
          <p:nvSpPr>
            <p:cNvPr id="124" name="ZoneTexte 13"/>
            <p:cNvSpPr txBox="1">
              <a:spLocks noChangeArrowheads="1"/>
            </p:cNvSpPr>
            <p:nvPr/>
          </p:nvSpPr>
          <p:spPr bwMode="auto">
            <a:xfrm>
              <a:off x="4544758" y="4183767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FFFFFF"/>
                  </a:solidFill>
                  <a:latin typeface="+mn-lt"/>
                </a:rPr>
                <a:t>17</a:t>
              </a:r>
            </a:p>
          </p:txBody>
        </p:sp>
        <p:sp>
          <p:nvSpPr>
            <p:cNvPr id="125" name="ZoneTexte 15"/>
            <p:cNvSpPr txBox="1">
              <a:spLocks noChangeArrowheads="1"/>
            </p:cNvSpPr>
            <p:nvPr/>
          </p:nvSpPr>
          <p:spPr bwMode="auto">
            <a:xfrm>
              <a:off x="5580968" y="4651647"/>
              <a:ext cx="1318523" cy="361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Genotype 1b</a:t>
              </a:r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1476496" y="4637964"/>
              <a:ext cx="75600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202836" y="1511148"/>
            <a:ext cx="3465656" cy="338554"/>
            <a:chOff x="3046170" y="1442863"/>
            <a:chExt cx="3465656" cy="338554"/>
          </a:xfrm>
        </p:grpSpPr>
        <p:sp>
          <p:nvSpPr>
            <p:cNvPr id="70" name="AutoShape 126"/>
            <p:cNvSpPr>
              <a:spLocks noChangeArrowheads="1"/>
            </p:cNvSpPr>
            <p:nvPr/>
          </p:nvSpPr>
          <p:spPr bwMode="auto">
            <a:xfrm>
              <a:off x="3046170" y="1461924"/>
              <a:ext cx="3465656" cy="3194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137" name="Rectangle 40"/>
            <p:cNvSpPr>
              <a:spLocks noChangeArrowheads="1"/>
            </p:cNvSpPr>
            <p:nvPr/>
          </p:nvSpPr>
          <p:spPr bwMode="auto">
            <a:xfrm>
              <a:off x="3327306" y="1442863"/>
              <a:ext cx="9476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GZR/EBR</a:t>
              </a:r>
            </a:p>
          </p:txBody>
        </p:sp>
        <p:sp>
          <p:nvSpPr>
            <p:cNvPr id="138" name="Rectangle 3"/>
            <p:cNvSpPr>
              <a:spLocks noChangeArrowheads="1"/>
            </p:cNvSpPr>
            <p:nvPr/>
          </p:nvSpPr>
          <p:spPr bwMode="auto">
            <a:xfrm>
              <a:off x="3193395" y="1534789"/>
              <a:ext cx="177800" cy="144462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9" name="Rectangle 3"/>
            <p:cNvSpPr>
              <a:spLocks noChangeArrowheads="1"/>
            </p:cNvSpPr>
            <p:nvPr/>
          </p:nvSpPr>
          <p:spPr bwMode="auto">
            <a:xfrm>
              <a:off x="4453558" y="1534789"/>
              <a:ext cx="177800" cy="144462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0" name="Rectangle 40"/>
            <p:cNvSpPr>
              <a:spLocks noChangeArrowheads="1"/>
            </p:cNvSpPr>
            <p:nvPr/>
          </p:nvSpPr>
          <p:spPr bwMode="auto">
            <a:xfrm>
              <a:off x="4572000" y="1442863"/>
              <a:ext cx="19398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SOF + PEG-IFN + RBV</a:t>
              </a: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827584" y="6237312"/>
            <a:ext cx="429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GZR/EBR is non-inferior and superior</a:t>
            </a:r>
          </a:p>
        </p:txBody>
      </p:sp>
      <p:sp>
        <p:nvSpPr>
          <p:cNvPr id="14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143" name="AutoShape 162"/>
          <p:cNvSpPr>
            <a:spLocks noChangeArrowheads="1"/>
          </p:cNvSpPr>
          <p:nvPr/>
        </p:nvSpPr>
        <p:spPr bwMode="auto">
          <a:xfrm>
            <a:off x="0" y="6581775"/>
            <a:ext cx="1743076" cy="2762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C-EDGE HEAD-TO-HEAD</a:t>
            </a:r>
          </a:p>
        </p:txBody>
      </p:sp>
      <p:sp>
        <p:nvSpPr>
          <p:cNvPr id="76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7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39750" y="1412776"/>
            <a:ext cx="8351838" cy="431502"/>
          </a:xfrm>
        </p:spPr>
        <p:txBody>
          <a:bodyPr/>
          <a:lstStyle/>
          <a:p>
            <a:pPr marL="0" indent="0">
              <a:buNone/>
            </a:pPr>
            <a:r>
              <a:rPr lang="fr-FR" dirty="0" err="1"/>
              <a:t>Resistance</a:t>
            </a:r>
            <a:r>
              <a:rPr lang="fr-FR" dirty="0"/>
              <a:t>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variants</a:t>
            </a:r>
            <a:r>
              <a:rPr lang="fr-FR" dirty="0"/>
              <a:t> : </a:t>
            </a:r>
            <a:r>
              <a:rPr lang="fr-FR" dirty="0" err="1"/>
              <a:t>prevalence</a:t>
            </a:r>
            <a:r>
              <a:rPr lang="fr-FR" dirty="0"/>
              <a:t> in GZR/EBR group</a:t>
            </a:r>
            <a:endParaRPr lang="fr-FR" baseline="-25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110191"/>
              </p:ext>
            </p:extLst>
          </p:nvPr>
        </p:nvGraphicFramePr>
        <p:xfrm>
          <a:off x="323528" y="2060848"/>
          <a:ext cx="849662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1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Detectable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RAVs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at </a:t>
                      </a:r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baseline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</a:rPr>
                        <a:t>NS3 </a:t>
                      </a:r>
                      <a:r>
                        <a:rPr lang="fr-FR" sz="1400" b="1" dirty="0" err="1">
                          <a:solidFill>
                            <a:sysClr val="windowText" lastClr="000000"/>
                          </a:solidFill>
                        </a:rPr>
                        <a:t>RAVs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baseline="0" dirty="0">
                          <a:solidFill>
                            <a:sysClr val="windowText" lastClr="000000"/>
                          </a:solidFill>
                        </a:rPr>
                        <a:t> 1a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10/18 (56%) : V36M (n=1),</a:t>
                      </a:r>
                      <a:r>
                        <a:rPr lang="fr-FR" sz="1400" baseline="0" dirty="0">
                          <a:solidFill>
                            <a:sysClr val="windowText" lastClr="000000"/>
                          </a:solidFill>
                        </a:rPr>
                        <a:t> V55A (n=1), Q80K (n=2), V107I (n=1), S122G (n=3), I170V (n=2)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1b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11/103 (11%)</a:t>
                      </a:r>
                      <a:r>
                        <a:rPr lang="fr-FR" sz="1400" baseline="0" dirty="0">
                          <a:solidFill>
                            <a:sysClr val="windowText" lastClr="000000"/>
                          </a:solidFill>
                        </a:rPr>
                        <a:t> : V36L (n=1), V36I (n=1), T54S (n=5), V55A (n=1), V55I (n=2), Q80K (n=1), S122G (n=2), M175L (n=1)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4a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0/1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4d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1/5 (20%) : V107I (n=1)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ysClr val="windowText" lastClr="000000"/>
                          </a:solidFill>
                        </a:rPr>
                        <a:t>NS5A </a:t>
                      </a:r>
                      <a:r>
                        <a:rPr lang="fr-FR" sz="1400" b="1" dirty="0" err="1">
                          <a:solidFill>
                            <a:sysClr val="windowText" lastClr="000000"/>
                          </a:solidFill>
                        </a:rPr>
                        <a:t>RAVs</a:t>
                      </a:r>
                      <a:endParaRPr lang="fr-FR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baseline="0" dirty="0">
                          <a:solidFill>
                            <a:sysClr val="windowText" lastClr="000000"/>
                          </a:solidFill>
                        </a:rPr>
                        <a:t> 1a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2/18 (11%) : M28V (n=2)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1b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12/102 (12%) : Q30K (n=2), L31M (n=3),</a:t>
                      </a:r>
                      <a:r>
                        <a:rPr lang="fr-FR" sz="1400" baseline="0" dirty="0">
                          <a:solidFill>
                            <a:sysClr val="windowText" lastClr="000000"/>
                          </a:solidFill>
                        </a:rPr>
                        <a:t> Y93H (n=7)</a:t>
                      </a:r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4a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0/1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ysClr val="windowText" lastClr="000000"/>
                          </a:solidFill>
                        </a:rPr>
                        <a:t>Genotype</a:t>
                      </a:r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 4d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ysClr val="windowText" lastClr="000000"/>
                          </a:solidFill>
                        </a:rPr>
                        <a:t>1/5 (20%) : P58T (n=1)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23528" y="5956101"/>
            <a:ext cx="8190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100% of patients </a:t>
            </a:r>
            <a:r>
              <a:rPr lang="fr-FR" dirty="0" err="1"/>
              <a:t>achieved</a:t>
            </a:r>
            <a:r>
              <a:rPr lang="fr-FR" dirty="0"/>
              <a:t> SVR</a:t>
            </a:r>
            <a:r>
              <a:rPr lang="fr-FR" baseline="-25000" dirty="0"/>
              <a:t>12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GZR/EBR, </a:t>
            </a:r>
            <a:r>
              <a:rPr lang="fr-FR" dirty="0" err="1"/>
              <a:t>irrespective</a:t>
            </a:r>
            <a:r>
              <a:rPr lang="fr-FR" dirty="0"/>
              <a:t> of  </a:t>
            </a:r>
            <a:r>
              <a:rPr lang="fr-FR" dirty="0" err="1"/>
              <a:t>presence</a:t>
            </a:r>
            <a:r>
              <a:rPr lang="fr-FR" dirty="0"/>
              <a:t> or absence of </a:t>
            </a:r>
            <a:r>
              <a:rPr lang="fr-FR" dirty="0" err="1"/>
              <a:t>baseline</a:t>
            </a:r>
            <a:r>
              <a:rPr lang="fr-FR" dirty="0"/>
              <a:t> NS3 or NS5A </a:t>
            </a:r>
            <a:r>
              <a:rPr lang="fr-FR" dirty="0" err="1"/>
              <a:t>RAVs</a:t>
            </a:r>
            <a:endParaRPr lang="fr-FR" dirty="0"/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6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95808976"/>
              </p:ext>
            </p:extLst>
          </p:nvPr>
        </p:nvGraphicFramePr>
        <p:xfrm>
          <a:off x="224361" y="1727200"/>
          <a:ext cx="8452095" cy="4654126"/>
        </p:xfrm>
        <a:graphic>
          <a:graphicData uri="http://schemas.openxmlformats.org/drawingml/2006/table">
            <a:tbl>
              <a:tblPr/>
              <a:tblGrid>
                <a:gridCol w="4707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8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126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Any treatment-emergent adverse event,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51.9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92.9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Any treatment-related adverse event,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24.8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90.5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Serious drug related adverse event,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2.4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0.078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drug-related adverse event,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 count &lt; 0.75 x 10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/l,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12.7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g/dl,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14.3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Severe depression causing discontinuation,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Hepatic event causing discontinuation,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2138055" y="1295400"/>
            <a:ext cx="4867889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Treatment-emergent adverse events</a:t>
            </a: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81775"/>
            <a:ext cx="1743076" cy="2762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C-EDGE HEAD-TO-HEAD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8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12 weeks of GZR/EBR has superior efficacy to SOF + PEG-IFN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+ RBV on genotype 1 and genotype 4-infected patients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High SVR</a:t>
            </a:r>
            <a:r>
              <a:rPr lang="en-US" sz="1800" baseline="-25000" dirty="0">
                <a:ea typeface="ＭＳ Ｐゴシック" pitchFamily="34" charset="-128"/>
              </a:rPr>
              <a:t>12</a:t>
            </a:r>
            <a:r>
              <a:rPr lang="en-US" sz="1800" dirty="0">
                <a:ea typeface="ＭＳ Ｐゴシック" pitchFamily="34" charset="-128"/>
              </a:rPr>
              <a:t> in all subpopulations</a:t>
            </a:r>
          </a:p>
          <a:p>
            <a:pPr lvl="3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Experienced patients including PEG-IFN + RBV null responders (100%)</a:t>
            </a:r>
          </a:p>
          <a:p>
            <a:pPr lvl="3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Cirrhosis (100%)</a:t>
            </a:r>
          </a:p>
          <a:p>
            <a:pPr lvl="3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High baseline viral load (98.9%)</a:t>
            </a:r>
          </a:p>
          <a:p>
            <a:pPr marL="1371600" lvl="3" indent="0">
              <a:spcBef>
                <a:spcPts val="300"/>
              </a:spcBef>
              <a:buNone/>
            </a:pPr>
            <a:endParaRPr lang="en-US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Superior safety profile of GZR/EBR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No serious drug-related adverse events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No discontinuations due to drug-related adverse events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Superior hematological safety profile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No hepatic safety events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C-EDGE HEAD-TO-HEAD Study: GZR/EBR </a:t>
            </a:r>
            <a:r>
              <a:rPr lang="en-US" sz="2800" dirty="0" err="1">
                <a:ea typeface="ＭＳ Ｐゴシック" pitchFamily="34" charset="-128"/>
              </a:rPr>
              <a:t>vs</a:t>
            </a:r>
            <a:r>
              <a:rPr lang="en-US" sz="2800" dirty="0">
                <a:ea typeface="ＭＳ Ｐゴシック" pitchFamily="34" charset="-128"/>
              </a:rPr>
              <a:t> SOF + PEF-IFN + RBV in genotype 1 or 4 infection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81775"/>
            <a:ext cx="1743076" cy="2762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C-EDGE HEAD-TO-HEAD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132407" y="6581775"/>
            <a:ext cx="30115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Sperl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J Hepatology 2016; 65:1112-1119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813</Words>
  <Application>Microsoft Office PowerPoint</Application>
  <PresentationFormat>Affichage à l'écran (4:3)</PresentationFormat>
  <Paragraphs>214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HCV-trials.com 2016</vt:lpstr>
      <vt:lpstr>C-EDGE HEAD-TO-HEAD Study: GZR/EBR vs SOF + PEF-IFN + RBV in genotype 1 or 4 infection</vt:lpstr>
      <vt:lpstr>C-EDGE HEAD-TO-HEAD Study: GZR/EBR vs SOF + PEF-IFN + RBV in genotype 1 or 4 infection</vt:lpstr>
      <vt:lpstr>C-EDGE HEAD-TO-HEAD Study: GZR/EBR vs SOF + PEF-IFN + RBV in genotype 1 or 4 infection</vt:lpstr>
      <vt:lpstr>C-EDGE HEAD-TO-HEAD Study: GZR/EBR vs SOF + PEF-IFN + RBV in genotype 1 or 4 infection</vt:lpstr>
      <vt:lpstr>C-EDGE HEAD-TO-HEAD Study: GZR/EBR vs SOF + PEF-IFN + RBV in genotype 1 or 4 infection</vt:lpstr>
      <vt:lpstr>C-EDGE HEAD-TO-HEAD Study: GZR/EBR vs SOF + PEF-IFN + RBV in genotype 1 or 4 infection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Yannick Darrats</cp:lastModifiedBy>
  <cp:revision>223</cp:revision>
  <dcterms:created xsi:type="dcterms:W3CDTF">2010-10-19T10:42:50Z</dcterms:created>
  <dcterms:modified xsi:type="dcterms:W3CDTF">2016-11-23T14:11:33Z</dcterms:modified>
</cp:coreProperties>
</file>