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284" r:id="rId3"/>
    <p:sldId id="285" r:id="rId4"/>
    <p:sldId id="295" r:id="rId5"/>
    <p:sldId id="299" r:id="rId6"/>
    <p:sldId id="290" r:id="rId7"/>
    <p:sldId id="292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3399"/>
    <a:srgbClr val="DDDDDD"/>
    <a:srgbClr val="000066"/>
    <a:srgbClr val="CC00CC"/>
    <a:srgbClr val="33CC33"/>
    <a:srgbClr val="0070C0"/>
    <a:srgbClr val="8D3C15"/>
    <a:srgbClr val="FF6600"/>
    <a:srgbClr val="10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01" autoAdjust="0"/>
    <p:restoredTop sz="98575" autoAdjust="0"/>
  </p:normalViewPr>
  <p:slideViewPr>
    <p:cSldViewPr snapToObjects="1">
      <p:cViewPr>
        <p:scale>
          <a:sx n="85" d="100"/>
          <a:sy n="85" d="100"/>
        </p:scale>
        <p:origin x="-3114" y="-696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07/12/2017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553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547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595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15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42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575331"/>
              </p:ext>
            </p:extLst>
          </p:nvPr>
        </p:nvGraphicFramePr>
        <p:xfrm>
          <a:off x="4444390" y="2206906"/>
          <a:ext cx="1567770" cy="648072"/>
        </p:xfrm>
        <a:graphic>
          <a:graphicData uri="http://schemas.openxmlformats.org/drawingml/2006/table">
            <a:tbl>
              <a:tblPr/>
              <a:tblGrid>
                <a:gridCol w="15677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50/100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mg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747629" y="2254702"/>
            <a:ext cx="7473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107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38999" y="3586994"/>
            <a:ext cx="655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52</a:t>
            </a:r>
          </a:p>
        </p:txBody>
      </p:sp>
      <p:sp>
        <p:nvSpPr>
          <p:cNvPr id="12" name="Line 172"/>
          <p:cNvSpPr>
            <a:spLocks noChangeShapeType="1"/>
          </p:cNvSpPr>
          <p:nvPr/>
        </p:nvSpPr>
        <p:spPr bwMode="auto">
          <a:xfrm>
            <a:off x="6028672" y="1890811"/>
            <a:ext cx="0" cy="201267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3" name="Oval 110"/>
          <p:cNvSpPr>
            <a:spLocks noChangeArrowheads="1"/>
          </p:cNvSpPr>
          <p:nvPr/>
        </p:nvSpPr>
        <p:spPr bwMode="auto">
          <a:xfrm>
            <a:off x="5740534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6028566" y="2530942"/>
            <a:ext cx="1836331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>
            <a:off x="7828674" y="1890811"/>
            <a:ext cx="0" cy="201268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7540536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" name="Line 172"/>
          <p:cNvSpPr>
            <a:spLocks noChangeShapeType="1"/>
          </p:cNvSpPr>
          <p:nvPr/>
        </p:nvSpPr>
        <p:spPr bwMode="auto">
          <a:xfrm>
            <a:off x="6660140" y="1890810"/>
            <a:ext cx="0" cy="203220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Oval 110"/>
          <p:cNvSpPr>
            <a:spLocks noChangeArrowheads="1"/>
          </p:cNvSpPr>
          <p:nvPr/>
        </p:nvSpPr>
        <p:spPr bwMode="auto">
          <a:xfrm>
            <a:off x="6372002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899234"/>
              </p:ext>
            </p:extLst>
          </p:nvPr>
        </p:nvGraphicFramePr>
        <p:xfrm>
          <a:off x="4444389" y="3255416"/>
          <a:ext cx="1567771" cy="648074"/>
        </p:xfrm>
        <a:graphic>
          <a:graphicData uri="http://schemas.openxmlformats.org/drawingml/2006/table">
            <a:tbl>
              <a:tblPr/>
              <a:tblGrid>
                <a:gridCol w="1567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889007"/>
              </p:ext>
            </p:extLst>
          </p:nvPr>
        </p:nvGraphicFramePr>
        <p:xfrm>
          <a:off x="6679506" y="3255418"/>
          <a:ext cx="1708918" cy="648072"/>
        </p:xfrm>
        <a:graphic>
          <a:graphicData uri="http://schemas.openxmlformats.org/drawingml/2006/table">
            <a:tbl>
              <a:tblPr/>
              <a:tblGrid>
                <a:gridCol w="17089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EBR/GZR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" name="Line 172"/>
          <p:cNvSpPr>
            <a:spLocks noChangeShapeType="1"/>
          </p:cNvSpPr>
          <p:nvPr/>
        </p:nvSpPr>
        <p:spPr bwMode="auto">
          <a:xfrm>
            <a:off x="8404936" y="1906437"/>
            <a:ext cx="0" cy="197556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" name="Oval 110"/>
          <p:cNvSpPr>
            <a:spLocks noChangeArrowheads="1"/>
          </p:cNvSpPr>
          <p:nvPr/>
        </p:nvSpPr>
        <p:spPr bwMode="auto">
          <a:xfrm>
            <a:off x="8116798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W28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9" name="Connecteur droit 28"/>
          <p:cNvCxnSpPr>
            <a:stCxn id="21" idx="3"/>
            <a:endCxn id="22" idx="1"/>
          </p:cNvCxnSpPr>
          <p:nvPr/>
        </p:nvCxnSpPr>
        <p:spPr>
          <a:xfrm>
            <a:off x="6012160" y="3579453"/>
            <a:ext cx="667346" cy="1"/>
          </a:xfrm>
          <a:prstGeom prst="line">
            <a:avLst/>
          </a:prstGeom>
          <a:ln w="28575"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107858" y="1844824"/>
            <a:ext cx="3095990" cy="252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1, 4, 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≥ 10 000 IU/ml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IBLD: sickle cell anemia,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Symbol" charset="2"/>
                <a:ea typeface="Arial" pitchFamily="-1" charset="0"/>
                <a:cs typeface="Symbol" charset="2"/>
              </a:rPr>
              <a:t>b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-thalassemia, hemophilia A/B,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von </a:t>
            </a:r>
            <a:r>
              <a:rPr lang="en-US" sz="1400" b="1" dirty="0" err="1">
                <a:latin typeface="Calibri" pitchFamily="-1" charset="0"/>
                <a:ea typeface="Arial" pitchFamily="-1" charset="0"/>
                <a:cs typeface="Arial" pitchFamily="-1" charset="0"/>
              </a:rPr>
              <a:t>Willebrand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 disease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Hemoglobin &gt; 7 g/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T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reatment-naïve or experienced</a:t>
            </a:r>
          </a:p>
          <a:p>
            <a:pPr algn="ctr"/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 allowed 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**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HIV co-infection allowed *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**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2915816" y="1196752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*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2 : 1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471049" y="2535338"/>
            <a:ext cx="1587" cy="971994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203848" y="3039394"/>
            <a:ext cx="900000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425565" y="2354573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9" name="Line 63"/>
          <p:cNvSpPr>
            <a:spLocks noChangeShapeType="1"/>
          </p:cNvSpPr>
          <p:nvPr/>
        </p:nvSpPr>
        <p:spPr bwMode="auto">
          <a:xfrm>
            <a:off x="8424302" y="3559077"/>
            <a:ext cx="648329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 smtClean="0"/>
              <a:t>elbasvir</a:t>
            </a:r>
            <a:r>
              <a:rPr lang="en-US" sz="2600" dirty="0" smtClean="0"/>
              <a:t>/</a:t>
            </a:r>
            <a:r>
              <a:rPr lang="en-US" sz="2600" dirty="0" err="1" smtClean="0"/>
              <a:t>grazoprevir</a:t>
            </a:r>
            <a:r>
              <a:rPr lang="en-US" sz="2600" dirty="0" smtClean="0"/>
              <a:t> </a:t>
            </a:r>
            <a:r>
              <a:rPr lang="en-US" sz="2600" dirty="0"/>
              <a:t>for HCV infected patients with inherited blood disorders (IBLD)</a:t>
            </a:r>
          </a:p>
        </p:txBody>
      </p:sp>
      <p:sp>
        <p:nvSpPr>
          <p:cNvPr id="36" name="Espace réservé du contenu 1"/>
          <p:cNvSpPr txBox="1">
            <a:spLocks/>
          </p:cNvSpPr>
          <p:nvPr/>
        </p:nvSpPr>
        <p:spPr bwMode="auto">
          <a:xfrm>
            <a:off x="539749" y="5391800"/>
            <a:ext cx="853288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</a:t>
            </a:r>
            <a:r>
              <a:rPr lang="en-US" kern="0" dirty="0" smtClean="0"/>
              <a:t>/ml)</a:t>
            </a:r>
            <a:r>
              <a:rPr lang="en-US" kern="0" dirty="0"/>
              <a:t>, by </a:t>
            </a:r>
            <a:r>
              <a:rPr lang="en-US" kern="0" dirty="0" smtClean="0"/>
              <a:t>ITT analysis, 99% power to demonstrate superiority to a reference rate of 40% at an overall 1-sided 2.5% alpha level</a:t>
            </a:r>
            <a:endParaRPr lang="en-US" kern="0" dirty="0"/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6171713" y="660838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4653136"/>
            <a:ext cx="67736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** </a:t>
            </a:r>
            <a:r>
              <a:rPr lang="en-US" sz="1400" dirty="0" err="1"/>
              <a:t>Fibroscan</a:t>
            </a:r>
            <a:r>
              <a:rPr lang="en-US" sz="1400" dirty="0"/>
              <a:t> &gt; 12.5 </a:t>
            </a:r>
            <a:r>
              <a:rPr lang="en-US" sz="1400" dirty="0" err="1"/>
              <a:t>kPa</a:t>
            </a:r>
            <a:r>
              <a:rPr lang="en-US" sz="1400" dirty="0"/>
              <a:t>, or </a:t>
            </a:r>
            <a:r>
              <a:rPr lang="en-US" sz="1400" dirty="0" err="1"/>
              <a:t>FibroTest</a:t>
            </a:r>
            <a:r>
              <a:rPr lang="en-US" sz="1400" dirty="0"/>
              <a:t> &gt; 0.75 + APRI &gt; 2</a:t>
            </a:r>
          </a:p>
          <a:p>
            <a:r>
              <a:rPr lang="en-US" sz="1400" dirty="0"/>
              <a:t>*</a:t>
            </a:r>
            <a:r>
              <a:rPr lang="en-US" sz="1400" dirty="0" smtClean="0"/>
              <a:t>** </a:t>
            </a:r>
            <a:r>
              <a:rPr lang="en-US" sz="1400" dirty="0"/>
              <a:t>On stable ART with TDF or ABC, 3TC/FTC + RAL or DTG or RPV for ≥ 8 weeks, </a:t>
            </a:r>
            <a:br>
              <a:rPr lang="en-US" sz="1400" dirty="0"/>
            </a:br>
            <a:r>
              <a:rPr lang="en-US" sz="1400" dirty="0"/>
              <a:t>and CD4 &gt; 200/mm</a:t>
            </a:r>
            <a:r>
              <a:rPr lang="en-US" sz="1400" baseline="30000" dirty="0"/>
              <a:t>3</a:t>
            </a:r>
            <a:r>
              <a:rPr lang="en-US" sz="1400" dirty="0"/>
              <a:t>, and undetectable HIV RNA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6042" y="3933056"/>
            <a:ext cx="5220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/>
              <a:t>*</a:t>
            </a:r>
            <a:r>
              <a:rPr lang="en-US" sz="1400" dirty="0"/>
              <a:t> </a:t>
            </a:r>
            <a:r>
              <a:rPr lang="en-US" sz="1400" dirty="0" err="1" smtClean="0"/>
              <a:t>Randomisation</a:t>
            </a:r>
            <a:r>
              <a:rPr lang="en-US" sz="1400" dirty="0" smtClean="0"/>
              <a:t> was stratified by cirrhosis (yes vs </a:t>
            </a:r>
            <a:r>
              <a:rPr lang="en-US" sz="1400" dirty="0"/>
              <a:t>n</a:t>
            </a:r>
            <a:r>
              <a:rPr lang="en-US" sz="1400" dirty="0" smtClean="0"/>
              <a:t>o) and disease (sickle-cell disease vs </a:t>
            </a:r>
            <a:r>
              <a:rPr lang="en-US" sz="1400" dirty="0">
                <a:latin typeface="Symbol"/>
              </a:rPr>
              <a:t>b</a:t>
            </a:r>
            <a:r>
              <a:rPr lang="en-US" sz="1400" dirty="0" smtClean="0"/>
              <a:t>-thalassemia vs hemophilia/von </a:t>
            </a:r>
            <a:r>
              <a:rPr lang="en-US" sz="1400" dirty="0" err="1" smtClean="0"/>
              <a:t>Willebrand</a:t>
            </a:r>
            <a:r>
              <a:rPr lang="en-US" sz="1400" dirty="0" smtClean="0"/>
              <a:t> disease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26208"/>
              </p:ext>
            </p:extLst>
          </p:nvPr>
        </p:nvGraphicFramePr>
        <p:xfrm>
          <a:off x="364050" y="1595579"/>
          <a:ext cx="8312406" cy="4713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99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291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EBR/GZR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/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107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 (deferred)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52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49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Mean age, years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44.2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42.5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</a:tr>
              <a:tr h="2149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987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Black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Asian,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18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 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76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77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487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Genotype,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44</a:t>
                      </a:r>
                      <a:b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11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4974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 &gt; 800 000 IU/ml,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63.6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51.9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9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CC,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974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Metavir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F3 / F4,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24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 / 23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4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treatment-</a:t>
                      </a: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experienced,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50.5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48.1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49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Cirrhosis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24.3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23.1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49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HIV co-</a:t>
                      </a: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infection,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5.6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7.7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598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IBLD, 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Sickle-cell disease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Symbol" charset="2"/>
                          <a:ea typeface="Times New Roman"/>
                          <a:cs typeface="Symbol" charset="2"/>
                        </a:rPr>
                        <a:t>b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-thalassemia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Von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Willebrand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/hemophilia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17.8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38.3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43.9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19.2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38.5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42.3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 smtClean="0"/>
              <a:t>grazoprevir</a:t>
            </a:r>
            <a:r>
              <a:rPr lang="en-US" sz="2600" dirty="0" smtClean="0"/>
              <a:t> for </a:t>
            </a:r>
            <a:r>
              <a:rPr lang="en-US" sz="2600" dirty="0"/>
              <a:t>HCV infected patients with inherited blood disorders (IBLD)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71713" y="658177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263929"/>
              </p:ext>
            </p:extLst>
          </p:nvPr>
        </p:nvGraphicFramePr>
        <p:xfrm>
          <a:off x="271133" y="4653136"/>
          <a:ext cx="7454100" cy="1190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505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704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375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Breakthrough, 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75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Relapse, 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9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Lost to follow-up/early discontinuation, N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7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12,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ITT </a:t>
                      </a: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mFAS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%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94.3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91.5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97.8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91.7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450043" y="1284455"/>
            <a:ext cx="8233745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Primary endpoint : 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15 IU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% [95% CI], 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ITT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97155" y="6021288"/>
            <a:ext cx="79175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+mn-lt"/>
              </a:rPr>
              <a:t>* </a:t>
            </a:r>
            <a:r>
              <a:rPr lang="en-US" sz="1400" b="1" dirty="0">
                <a:latin typeface="+mn-lt"/>
                <a:ea typeface="Times New Roman"/>
                <a:cs typeface="Arial" pitchFamily="34" charset="0"/>
              </a:rPr>
              <a:t>ITT, </a:t>
            </a:r>
            <a:r>
              <a:rPr lang="en-US" sz="1400" b="1" dirty="0" err="1">
                <a:latin typeface="+mn-lt"/>
                <a:ea typeface="Times New Roman"/>
                <a:cs typeface="Arial" pitchFamily="34" charset="0"/>
              </a:rPr>
              <a:t>mFAS</a:t>
            </a:r>
            <a:r>
              <a:rPr lang="en-US" sz="1400" b="1" dirty="0">
                <a:latin typeface="+mn-lt"/>
                <a:ea typeface="Times New Roman"/>
                <a:cs typeface="Arial" pitchFamily="34" charset="0"/>
              </a:rPr>
              <a:t>: exclusion of 1 patient (genotype 1b) who discontinued due to non compliance</a:t>
            </a:r>
            <a:endParaRPr lang="fr-FR" sz="1400" dirty="0">
              <a:latin typeface="+mn-lt"/>
            </a:endParaRPr>
          </a:p>
        </p:txBody>
      </p:sp>
      <p:sp>
        <p:nvSpPr>
          <p:cNvPr id="46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/>
              <a:t>grazoprevir</a:t>
            </a:r>
            <a:r>
              <a:rPr lang="en-US" sz="2600" dirty="0"/>
              <a:t> for HCV infected patients with inherited blood disorders (IBLD)</a:t>
            </a:r>
          </a:p>
        </p:txBody>
      </p:sp>
      <p:sp>
        <p:nvSpPr>
          <p:cNvPr id="47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619672" y="1740158"/>
            <a:ext cx="6264696" cy="2855469"/>
            <a:chOff x="1619672" y="1740158"/>
            <a:chExt cx="6264696" cy="2855469"/>
          </a:xfrm>
        </p:grpSpPr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6717499" y="2264229"/>
              <a:ext cx="858838" cy="208236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411220" y="2155371"/>
              <a:ext cx="860425" cy="217725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4110262" y="2329543"/>
              <a:ext cx="858838" cy="200308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529117" y="2244626"/>
              <a:ext cx="858838" cy="208800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1975081" y="2681625"/>
              <a:ext cx="11430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1975081" y="3232488"/>
              <a:ext cx="11430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089381" y="2681625"/>
              <a:ext cx="0" cy="550863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975081" y="3781763"/>
              <a:ext cx="11430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1975081" y="3781763"/>
              <a:ext cx="114300" cy="550863"/>
            </a:xfrm>
            <a:custGeom>
              <a:avLst/>
              <a:gdLst>
                <a:gd name="T0" fmla="*/ 0 w 72"/>
                <a:gd name="T1" fmla="*/ 347 h 347"/>
                <a:gd name="T2" fmla="*/ 72 w 72"/>
                <a:gd name="T3" fmla="*/ 347 h 347"/>
                <a:gd name="T4" fmla="*/ 72 w 72"/>
                <a:gd name="T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347"/>
                  </a:moveTo>
                  <a:lnTo>
                    <a:pt x="72" y="347"/>
                  </a:lnTo>
                  <a:lnTo>
                    <a:pt x="72" y="0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2089381" y="3232488"/>
              <a:ext cx="0" cy="549275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H="1">
              <a:off x="2089381" y="4332625"/>
              <a:ext cx="5794987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1975081" y="2130763"/>
              <a:ext cx="114300" cy="550863"/>
            </a:xfrm>
            <a:custGeom>
              <a:avLst/>
              <a:gdLst>
                <a:gd name="T0" fmla="*/ 0 w 72"/>
                <a:gd name="T1" fmla="*/ 0 h 347"/>
                <a:gd name="T2" fmla="*/ 71 w 72"/>
                <a:gd name="T3" fmla="*/ 0 h 347"/>
                <a:gd name="T4" fmla="*/ 72 w 72"/>
                <a:gd name="T5" fmla="*/ 34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347">
                  <a:moveTo>
                    <a:pt x="0" y="0"/>
                  </a:moveTo>
                  <a:lnTo>
                    <a:pt x="71" y="0"/>
                  </a:lnTo>
                  <a:lnTo>
                    <a:pt x="72" y="347"/>
                  </a:lnTo>
                </a:path>
              </a:pathLst>
            </a:custGeom>
            <a:noFill/>
            <a:ln w="190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b="1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32472" y="2016145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100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731859" y="2567008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75</a:t>
              </a: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1731859" y="3117870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50</a:t>
              </a:r>
            </a:p>
          </p:txBody>
        </p:sp>
        <p:sp>
          <p:nvSpPr>
            <p:cNvPr id="1024" name="Rectangle 27"/>
            <p:cNvSpPr>
              <a:spLocks noChangeArrowheads="1"/>
            </p:cNvSpPr>
            <p:nvPr/>
          </p:nvSpPr>
          <p:spPr bwMode="auto">
            <a:xfrm>
              <a:off x="1731859" y="366873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  <p:sp>
          <p:nvSpPr>
            <p:cNvPr id="1025" name="Rectangle 28"/>
            <p:cNvSpPr>
              <a:spLocks noChangeArrowheads="1"/>
            </p:cNvSpPr>
            <p:nvPr/>
          </p:nvSpPr>
          <p:spPr bwMode="auto">
            <a:xfrm>
              <a:off x="1831245" y="4219595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1047" name="Rectangle 49"/>
            <p:cNvSpPr>
              <a:spLocks noChangeArrowheads="1"/>
            </p:cNvSpPr>
            <p:nvPr/>
          </p:nvSpPr>
          <p:spPr bwMode="auto">
            <a:xfrm>
              <a:off x="2438658" y="1844824"/>
              <a:ext cx="1039760" cy="394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48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93.5</a:t>
              </a:r>
            </a:p>
            <a:p>
              <a:pPr marL="0" marR="0" lvl="0" indent="0" algn="ctr" defTabSz="914400" rtl="0" eaLnBrk="1" fontAlgn="base" latinLnBrk="0" hangingPunct="1">
                <a:lnSpc>
                  <a:spcPts val="148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(87.0-97.3)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048" name="Rectangle 50"/>
            <p:cNvSpPr>
              <a:spLocks noChangeArrowheads="1"/>
            </p:cNvSpPr>
            <p:nvPr/>
          </p:nvSpPr>
          <p:spPr bwMode="auto">
            <a:xfrm>
              <a:off x="4333364" y="2116087"/>
              <a:ext cx="412635" cy="20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48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91.5</a:t>
              </a:r>
            </a:p>
          </p:txBody>
        </p:sp>
        <p:sp>
          <p:nvSpPr>
            <p:cNvPr id="1049" name="Rectangle 51"/>
            <p:cNvSpPr>
              <a:spLocks noChangeArrowheads="1"/>
            </p:cNvSpPr>
            <p:nvPr/>
          </p:nvSpPr>
          <p:spPr bwMode="auto">
            <a:xfrm>
              <a:off x="5635115" y="1963842"/>
              <a:ext cx="412635" cy="20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48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itchFamily="34" charset="0"/>
                  <a:cs typeface="Arial" pitchFamily="34" charset="0"/>
                </a:rPr>
                <a:t>95.7</a:t>
              </a:r>
            </a:p>
          </p:txBody>
        </p:sp>
        <p:sp>
          <p:nvSpPr>
            <p:cNvPr id="1050" name="Rectangle 52"/>
            <p:cNvSpPr>
              <a:spLocks noChangeArrowheads="1"/>
            </p:cNvSpPr>
            <p:nvPr/>
          </p:nvSpPr>
          <p:spPr bwMode="auto">
            <a:xfrm>
              <a:off x="6940601" y="2022307"/>
              <a:ext cx="412635" cy="20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ts val="148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91.7</a:t>
              </a:r>
            </a:p>
          </p:txBody>
        </p:sp>
        <p:sp>
          <p:nvSpPr>
            <p:cNvPr id="1052" name="Rectangle 54"/>
            <p:cNvSpPr>
              <a:spLocks noChangeArrowheads="1"/>
            </p:cNvSpPr>
            <p:nvPr/>
          </p:nvSpPr>
          <p:spPr bwMode="auto">
            <a:xfrm>
              <a:off x="2476352" y="4349406"/>
              <a:ext cx="96436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All patients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053" name="Rectangle 55"/>
            <p:cNvSpPr>
              <a:spLocks noChangeArrowheads="1"/>
            </p:cNvSpPr>
            <p:nvPr/>
          </p:nvSpPr>
          <p:spPr bwMode="auto">
            <a:xfrm>
              <a:off x="3995462" y="4349406"/>
              <a:ext cx="1088439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Arial" pitchFamily="34" charset="0"/>
                </a:rPr>
                <a:t>Genotype </a:t>
              </a: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1a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054" name="Rectangle 56"/>
            <p:cNvSpPr>
              <a:spLocks noChangeArrowheads="1"/>
            </p:cNvSpPr>
            <p:nvPr/>
          </p:nvSpPr>
          <p:spPr bwMode="auto">
            <a:xfrm>
              <a:off x="5292407" y="4349406"/>
              <a:ext cx="109805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Genotype 1b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1055" name="Rectangle 57"/>
            <p:cNvSpPr>
              <a:spLocks noChangeArrowheads="1"/>
            </p:cNvSpPr>
            <p:nvPr/>
          </p:nvSpPr>
          <p:spPr bwMode="auto">
            <a:xfrm>
              <a:off x="6653195" y="4349406"/>
              <a:ext cx="9874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Calibri" panose="020F0502020204030204" pitchFamily="34" charset="0"/>
                  <a:cs typeface="Arial" pitchFamily="34" charset="0"/>
                </a:rPr>
                <a:t>Genotype 4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5" name="Rectangle 54"/>
            <p:cNvSpPr>
              <a:spLocks noChangeArrowheads="1"/>
            </p:cNvSpPr>
            <p:nvPr/>
          </p:nvSpPr>
          <p:spPr bwMode="auto">
            <a:xfrm>
              <a:off x="2808762" y="4089052"/>
              <a:ext cx="29954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107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5"/>
            <p:cNvSpPr>
              <a:spLocks noChangeArrowheads="1"/>
            </p:cNvSpPr>
            <p:nvPr/>
          </p:nvSpPr>
          <p:spPr bwMode="auto">
            <a:xfrm>
              <a:off x="4439832" y="4089052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47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6"/>
            <p:cNvSpPr>
              <a:spLocks noChangeArrowheads="1"/>
            </p:cNvSpPr>
            <p:nvPr/>
          </p:nvSpPr>
          <p:spPr bwMode="auto">
            <a:xfrm>
              <a:off x="5741583" y="4089052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46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57"/>
            <p:cNvSpPr>
              <a:spLocks noChangeArrowheads="1"/>
            </p:cNvSpPr>
            <p:nvPr/>
          </p:nvSpPr>
          <p:spPr bwMode="auto">
            <a:xfrm>
              <a:off x="7047069" y="4089052"/>
              <a:ext cx="19969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cs typeface="Arial" pitchFamily="34" charset="0"/>
                </a:rPr>
                <a:t>12</a:t>
              </a: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619672" y="1740158"/>
              <a:ext cx="344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%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 flipH="1">
              <a:off x="2051720" y="4021868"/>
              <a:ext cx="56730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/>
                <a:t>N=</a:t>
              </a:r>
            </a:p>
          </p:txBody>
        </p:sp>
      </p:grp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6171713" y="658177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35763" y="1189748"/>
            <a:ext cx="8820472" cy="490017"/>
          </a:xfrm>
        </p:spPr>
        <p:txBody>
          <a:bodyPr/>
          <a:lstStyle/>
          <a:p>
            <a:pPr marL="0" indent="0" algn="ctr">
              <a:spcBef>
                <a:spcPts val="400"/>
              </a:spcBef>
              <a:spcAft>
                <a:spcPts val="0"/>
              </a:spcAft>
              <a:buNone/>
            </a:pPr>
            <a:r>
              <a:rPr lang="en-US" dirty="0" smtClean="0"/>
              <a:t>Impact of baseline characteristics on SVR</a:t>
            </a:r>
            <a:r>
              <a:rPr lang="en-US" baseline="-25000" dirty="0" smtClean="0"/>
              <a:t>12</a:t>
            </a:r>
          </a:p>
          <a:p>
            <a:pPr marL="457200" lvl="1" indent="0" algn="ctr">
              <a:spcBef>
                <a:spcPts val="40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/>
              <a:t>grazoprevir</a:t>
            </a:r>
            <a:r>
              <a:rPr lang="en-US" sz="2600" dirty="0"/>
              <a:t> for HCV infected patients with inherited blood disorders (IBLD)</a:t>
            </a: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171713" y="658177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Espace réservé du contenu 3"/>
          <p:cNvSpPr txBox="1">
            <a:spLocks/>
          </p:cNvSpPr>
          <p:nvPr/>
        </p:nvSpPr>
        <p:spPr bwMode="auto">
          <a:xfrm>
            <a:off x="146905" y="4581128"/>
            <a:ext cx="882047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dirty="0" smtClean="0"/>
              <a:t>Impact of baseline RASs in patients with genotype 1a </a:t>
            </a:r>
            <a:r>
              <a:rPr lang="en-US" sz="2000" dirty="0" smtClean="0"/>
              <a:t>(population sequencing with threshold of 20%)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lang="en-US" spc="-40" dirty="0" smtClean="0"/>
              <a:t>NS5A RASs at baseline in 4/47 (8.5%): SVR</a:t>
            </a:r>
            <a:r>
              <a:rPr lang="en-US" spc="-40" baseline="-25000" dirty="0" smtClean="0"/>
              <a:t>12</a:t>
            </a:r>
            <a:r>
              <a:rPr lang="en-US" spc="-40" dirty="0" smtClean="0"/>
              <a:t> = 1/4 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lang="en-US" spc="-40" dirty="0" smtClean="0"/>
              <a:t>NS3 RASS at baseline in 26/47 (55%)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lang="en-US" sz="1800" spc="-40" dirty="0" smtClean="0"/>
              <a:t>22 with NS3 only: SVR</a:t>
            </a:r>
            <a:r>
              <a:rPr lang="en-US" sz="1800" spc="-40" baseline="-25000" dirty="0" smtClean="0"/>
              <a:t>12</a:t>
            </a:r>
            <a:r>
              <a:rPr lang="en-US" sz="1800" spc="-40" dirty="0" smtClean="0"/>
              <a:t> = 100%</a:t>
            </a:r>
          </a:p>
          <a:p>
            <a:pPr lvl="3">
              <a:spcBef>
                <a:spcPts val="400"/>
              </a:spcBef>
              <a:spcAft>
                <a:spcPts val="0"/>
              </a:spcAft>
            </a:pPr>
            <a:r>
              <a:rPr lang="en-US" sz="1800" spc="-40" dirty="0" smtClean="0"/>
              <a:t>4 with NS3 + NS5A RASs: SVR</a:t>
            </a:r>
            <a:r>
              <a:rPr lang="en-US" sz="1800" spc="-40" baseline="-25000" dirty="0" smtClean="0"/>
              <a:t>12</a:t>
            </a:r>
            <a:r>
              <a:rPr lang="en-US" sz="1800" spc="-40" dirty="0" smtClean="0"/>
              <a:t> = 1/4 </a:t>
            </a:r>
          </a:p>
          <a:p>
            <a:pPr marL="915988" lvl="2" indent="0">
              <a:spcBef>
                <a:spcPts val="400"/>
              </a:spcBef>
              <a:spcAft>
                <a:spcPts val="0"/>
              </a:spcAft>
              <a:buFontTx/>
              <a:buNone/>
            </a:pPr>
            <a:endParaRPr lang="en-US" sz="1400" spc="-40" dirty="0" smtClean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en-US" dirty="0" smtClean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endParaRPr lang="en-US" spc="-40" dirty="0" smtClean="0"/>
          </a:p>
          <a:p>
            <a:pPr>
              <a:spcBef>
                <a:spcPts val="400"/>
              </a:spcBef>
            </a:pPr>
            <a:endParaRPr lang="en-US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207146" y="2201612"/>
            <a:ext cx="720000" cy="1656000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347864" y="1972022"/>
            <a:ext cx="720000" cy="1885590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195736" y="2174887"/>
            <a:ext cx="720000" cy="1682724"/>
          </a:xfrm>
          <a:prstGeom prst="rect">
            <a:avLst/>
          </a:prstGeom>
          <a:solidFill>
            <a:srgbClr val="0066CC"/>
          </a:solidFill>
          <a:ln>
            <a:solidFill>
              <a:srgbClr val="0066CC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369259" y="1949612"/>
            <a:ext cx="720000" cy="1908000"/>
          </a:xfrm>
          <a:prstGeom prst="rect">
            <a:avLst/>
          </a:prstGeom>
          <a:solidFill>
            <a:srgbClr val="0066CC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815223" y="2470660"/>
            <a:ext cx="114300" cy="0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815223" y="2933422"/>
            <a:ext cx="114300" cy="0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929523" y="2470660"/>
            <a:ext cx="0" cy="462761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815223" y="3394850"/>
            <a:ext cx="114300" cy="0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815223" y="3394850"/>
            <a:ext cx="114300" cy="462761"/>
          </a:xfrm>
          <a:custGeom>
            <a:avLst/>
            <a:gdLst>
              <a:gd name="T0" fmla="*/ 0 w 72"/>
              <a:gd name="T1" fmla="*/ 347 h 347"/>
              <a:gd name="T2" fmla="*/ 72 w 72"/>
              <a:gd name="T3" fmla="*/ 347 h 347"/>
              <a:gd name="T4" fmla="*/ 72 w 72"/>
              <a:gd name="T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347"/>
                </a:moveTo>
                <a:lnTo>
                  <a:pt x="72" y="347"/>
                </a:lnTo>
                <a:lnTo>
                  <a:pt x="72" y="0"/>
                </a:lnTo>
              </a:path>
            </a:pathLst>
          </a:cu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929523" y="2933422"/>
            <a:ext cx="0" cy="461428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23" name="Freeform 23"/>
          <p:cNvSpPr>
            <a:spLocks/>
          </p:cNvSpPr>
          <p:nvPr/>
        </p:nvSpPr>
        <p:spPr bwMode="auto">
          <a:xfrm>
            <a:off x="815223" y="2007899"/>
            <a:ext cx="114300" cy="462761"/>
          </a:xfrm>
          <a:custGeom>
            <a:avLst/>
            <a:gdLst>
              <a:gd name="T0" fmla="*/ 0 w 72"/>
              <a:gd name="T1" fmla="*/ 0 h 347"/>
              <a:gd name="T2" fmla="*/ 71 w 72"/>
              <a:gd name="T3" fmla="*/ 0 h 347"/>
              <a:gd name="T4" fmla="*/ 72 w 72"/>
              <a:gd name="T5" fmla="*/ 347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" h="347">
                <a:moveTo>
                  <a:pt x="0" y="0"/>
                </a:moveTo>
                <a:lnTo>
                  <a:pt x="71" y="0"/>
                </a:lnTo>
                <a:lnTo>
                  <a:pt x="72" y="347"/>
                </a:lnTo>
              </a:path>
            </a:pathLst>
          </a:cu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 b="1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472614" y="1911613"/>
            <a:ext cx="298159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72001" y="2374374"/>
            <a:ext cx="198772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75</a:t>
            </a: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572001" y="2837135"/>
            <a:ext cx="198772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50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572001" y="3299897"/>
            <a:ext cx="198772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25</a:t>
            </a:r>
          </a:p>
        </p:txBody>
      </p: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671387" y="3762658"/>
            <a:ext cx="99386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9" name="Rectangle 49"/>
          <p:cNvSpPr>
            <a:spLocks noChangeArrowheads="1"/>
          </p:cNvSpPr>
          <p:nvPr/>
        </p:nvSpPr>
        <p:spPr bwMode="auto">
          <a:xfrm>
            <a:off x="1547664" y="1700808"/>
            <a:ext cx="350983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30" name="Rectangle 50"/>
          <p:cNvSpPr>
            <a:spLocks noChangeArrowheads="1"/>
          </p:cNvSpPr>
          <p:nvPr/>
        </p:nvSpPr>
        <p:spPr bwMode="auto">
          <a:xfrm>
            <a:off x="2359165" y="1928527"/>
            <a:ext cx="412635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91.4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1" name="Rectangle 51"/>
          <p:cNvSpPr>
            <a:spLocks noChangeArrowheads="1"/>
          </p:cNvSpPr>
          <p:nvPr/>
        </p:nvSpPr>
        <p:spPr bwMode="auto">
          <a:xfrm>
            <a:off x="3491880" y="1712503"/>
            <a:ext cx="350983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itchFamily="34" charset="0"/>
                <a:cs typeface="Arial" pitchFamily="34" charset="0"/>
              </a:rPr>
              <a:t>100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32" name="Rectangle 52"/>
          <p:cNvSpPr>
            <a:spLocks noChangeArrowheads="1"/>
          </p:cNvSpPr>
          <p:nvPr/>
        </p:nvSpPr>
        <p:spPr bwMode="auto">
          <a:xfrm>
            <a:off x="4427984" y="2000535"/>
            <a:ext cx="412635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89.7</a:t>
            </a:r>
            <a:endParaRPr lang="en-US" b="1" dirty="0">
              <a:solidFill>
                <a:srgbClr val="3333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3" name="Rectangle 54"/>
          <p:cNvSpPr>
            <a:spLocks noChangeArrowheads="1"/>
          </p:cNvSpPr>
          <p:nvPr/>
        </p:nvSpPr>
        <p:spPr bwMode="auto">
          <a:xfrm>
            <a:off x="1547664" y="3857426"/>
            <a:ext cx="304571" cy="22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Yes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4" name="Rectangle 55"/>
          <p:cNvSpPr>
            <a:spLocks noChangeArrowheads="1"/>
          </p:cNvSpPr>
          <p:nvPr/>
        </p:nvSpPr>
        <p:spPr bwMode="auto">
          <a:xfrm>
            <a:off x="2411760" y="3857426"/>
            <a:ext cx="245460" cy="22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No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5" name="Rectangle 56"/>
          <p:cNvSpPr>
            <a:spLocks noChangeArrowheads="1"/>
          </p:cNvSpPr>
          <p:nvPr/>
        </p:nvSpPr>
        <p:spPr bwMode="auto">
          <a:xfrm>
            <a:off x="3347864" y="4088685"/>
            <a:ext cx="155170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Baseline HCV RNA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≤ 800,000 IU/ml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7" name="Rectangle 54"/>
          <p:cNvSpPr>
            <a:spLocks noChangeArrowheads="1"/>
          </p:cNvSpPr>
          <p:nvPr/>
        </p:nvSpPr>
        <p:spPr bwMode="auto">
          <a:xfrm>
            <a:off x="1597589" y="357301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55"/>
          <p:cNvSpPr>
            <a:spLocks noChangeArrowheads="1"/>
          </p:cNvSpPr>
          <p:nvPr/>
        </p:nvSpPr>
        <p:spPr bwMode="auto">
          <a:xfrm>
            <a:off x="2496074" y="357301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56"/>
          <p:cNvSpPr>
            <a:spLocks noChangeArrowheads="1"/>
          </p:cNvSpPr>
          <p:nvPr/>
        </p:nvSpPr>
        <p:spPr bwMode="auto">
          <a:xfrm>
            <a:off x="3648995" y="3573016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57"/>
          <p:cNvSpPr>
            <a:spLocks noChangeArrowheads="1"/>
          </p:cNvSpPr>
          <p:nvPr/>
        </p:nvSpPr>
        <p:spPr bwMode="auto">
          <a:xfrm>
            <a:off x="4983713" y="3652993"/>
            <a:ext cx="199699" cy="1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12</a:t>
            </a:r>
            <a:endParaRPr kumimoji="0" 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59814" y="1679765"/>
            <a:ext cx="344966" cy="258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%</a:t>
            </a:r>
          </a:p>
        </p:txBody>
      </p:sp>
      <p:sp>
        <p:nvSpPr>
          <p:cNvPr id="42" name="ZoneTexte 41"/>
          <p:cNvSpPr txBox="1"/>
          <p:nvPr/>
        </p:nvSpPr>
        <p:spPr>
          <a:xfrm flipH="1">
            <a:off x="891862" y="3501008"/>
            <a:ext cx="567307" cy="284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N=</a:t>
            </a:r>
          </a:p>
        </p:txBody>
      </p:sp>
      <p:sp>
        <p:nvSpPr>
          <p:cNvPr id="44" name="Rectangle 56"/>
          <p:cNvSpPr>
            <a:spLocks noChangeArrowheads="1"/>
          </p:cNvSpPr>
          <p:nvPr/>
        </p:nvSpPr>
        <p:spPr bwMode="auto">
          <a:xfrm>
            <a:off x="5436096" y="3857426"/>
            <a:ext cx="821739" cy="450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Sickle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 cell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baseline="0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disease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5" name="Rectangle 56"/>
          <p:cNvSpPr>
            <a:spLocks noChangeArrowheads="1"/>
          </p:cNvSpPr>
          <p:nvPr/>
        </p:nvSpPr>
        <p:spPr bwMode="auto">
          <a:xfrm>
            <a:off x="6588224" y="3857426"/>
            <a:ext cx="1019810" cy="450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Beta-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thalassemia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8063879" y="2213343"/>
            <a:ext cx="720000" cy="1656000"/>
          </a:xfrm>
          <a:prstGeom prst="rect">
            <a:avLst/>
          </a:prstGeom>
          <a:solidFill>
            <a:srgbClr val="333399"/>
          </a:solidFill>
          <a:ln>
            <a:solidFill>
              <a:srgbClr val="333399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6685592" y="2040304"/>
            <a:ext cx="720000" cy="1829039"/>
          </a:xfrm>
          <a:prstGeom prst="rect">
            <a:avLst/>
          </a:prstGeom>
          <a:solidFill>
            <a:srgbClr val="333399"/>
          </a:solidFill>
          <a:ln>
            <a:solidFill>
              <a:srgbClr val="333399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5508184" y="2105343"/>
            <a:ext cx="720000" cy="1764000"/>
          </a:xfrm>
          <a:prstGeom prst="rect">
            <a:avLst/>
          </a:prstGeom>
          <a:solidFill>
            <a:srgbClr val="333399"/>
          </a:solidFill>
          <a:ln>
            <a:solidFill>
              <a:srgbClr val="333399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49" name="Rectangle 54"/>
          <p:cNvSpPr>
            <a:spLocks noChangeArrowheads="1"/>
          </p:cNvSpPr>
          <p:nvPr/>
        </p:nvSpPr>
        <p:spPr bwMode="auto">
          <a:xfrm>
            <a:off x="1763688" y="4082835"/>
            <a:ext cx="739385" cy="22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Cirrhosis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0" name="Rectangle 54"/>
          <p:cNvSpPr>
            <a:spLocks noChangeArrowheads="1"/>
          </p:cNvSpPr>
          <p:nvPr/>
        </p:nvSpPr>
        <p:spPr bwMode="auto">
          <a:xfrm>
            <a:off x="3563888" y="3857426"/>
            <a:ext cx="304571" cy="22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Yes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1" name="Rectangle 55"/>
          <p:cNvSpPr>
            <a:spLocks noChangeArrowheads="1"/>
          </p:cNvSpPr>
          <p:nvPr/>
        </p:nvSpPr>
        <p:spPr bwMode="auto">
          <a:xfrm>
            <a:off x="4499992" y="3857426"/>
            <a:ext cx="245460" cy="225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No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7714820" y="3857426"/>
            <a:ext cx="1321676" cy="450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Hemophili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333399"/>
                </a:solidFill>
                <a:effectLst/>
                <a:latin typeface="Calibri" panose="020F0502020204030204" pitchFamily="34" charset="0"/>
                <a:cs typeface="Arial" pitchFamily="34" charset="0"/>
              </a:rPr>
              <a:t>a/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v</a:t>
            </a:r>
            <a:r>
              <a:rPr lang="en-US" sz="1600" b="1" dirty="0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on </a:t>
            </a:r>
            <a:r>
              <a:rPr lang="en-US" sz="1600" b="1" dirty="0" err="1" smtClean="0">
                <a:solidFill>
                  <a:srgbClr val="333399"/>
                </a:solidFill>
                <a:latin typeface="Calibri" panose="020F0502020204030204" pitchFamily="34" charset="0"/>
                <a:cs typeface="Arial" pitchFamily="34" charset="0"/>
              </a:rPr>
              <a:t>Willebrand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929522" y="3857610"/>
            <a:ext cx="7956000" cy="0"/>
          </a:xfrm>
          <a:prstGeom prst="line">
            <a:avLst/>
          </a:prstGeom>
          <a:noFill/>
          <a:ln w="19050">
            <a:solidFill>
              <a:srgbClr val="3333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4499992" y="3543218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68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5"/>
          <p:cNvSpPr>
            <a:spLocks noChangeArrowheads="1"/>
          </p:cNvSpPr>
          <p:nvPr/>
        </p:nvSpPr>
        <p:spPr bwMode="auto">
          <a:xfrm>
            <a:off x="5796136" y="351274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7036597" y="351274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8332741" y="3512744"/>
            <a:ext cx="19969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47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652120" y="1847447"/>
            <a:ext cx="412635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94.7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333399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>
            <a:off x="6846463" y="1784511"/>
            <a:ext cx="412635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97.6</a:t>
            </a:r>
            <a:endParaRPr lang="en-US" b="1" dirty="0">
              <a:solidFill>
                <a:srgbClr val="333399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9" name="Rectangle 52"/>
          <p:cNvSpPr>
            <a:spLocks noChangeArrowheads="1"/>
          </p:cNvSpPr>
          <p:nvPr/>
        </p:nvSpPr>
        <p:spPr bwMode="auto">
          <a:xfrm>
            <a:off x="8244408" y="2000535"/>
            <a:ext cx="412635" cy="204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4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333399"/>
                </a:solidFill>
                <a:latin typeface="Calibri" pitchFamily="34" charset="0"/>
                <a:cs typeface="Arial" pitchFamily="34" charset="0"/>
              </a:rPr>
              <a:t>89.4</a:t>
            </a:r>
            <a:endParaRPr lang="en-US" b="1" dirty="0">
              <a:solidFill>
                <a:srgbClr val="333399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9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196752"/>
            <a:ext cx="4424363" cy="1080591"/>
          </a:xfrm>
        </p:spPr>
        <p:txBody>
          <a:bodyPr/>
          <a:lstStyle/>
          <a:p>
            <a:r>
              <a:rPr lang="fr-FR" dirty="0"/>
              <a:t>Relapses</a:t>
            </a: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00891"/>
              </p:ext>
            </p:extLst>
          </p:nvPr>
        </p:nvGraphicFramePr>
        <p:xfrm>
          <a:off x="179512" y="1772817"/>
          <a:ext cx="8856983" cy="429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37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6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37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63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03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7244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4377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3119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NS3 </a:t>
                      </a:r>
                      <a:r>
                        <a:rPr lang="en-US" sz="1600" b="1" noProof="0" dirty="0" smtClean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RASs</a:t>
                      </a:r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NS5A </a:t>
                      </a:r>
                      <a:r>
                        <a:rPr lang="en-US" sz="1600" b="1" noProof="0" dirty="0" smtClean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RASs</a:t>
                      </a:r>
                      <a:endParaRPr lang="en-US" sz="16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400" b="0" noProof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5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Patient characteristics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Genotype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Baseline HCV RNA (IU</a:t>
                      </a:r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/ml)</a:t>
                      </a:r>
                      <a:endParaRPr lang="en-US" sz="14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Follow-up day of relapse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At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 b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aseline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At failure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At</a:t>
                      </a:r>
                      <a:r>
                        <a:rPr lang="en-US" sz="14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 b</a:t>
                      </a: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aseline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At failure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43y, Thai female, </a:t>
                      </a:r>
                      <a:br>
                        <a:rPr lang="en-US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>
                          <a:solidFill>
                            <a:srgbClr val="000066"/>
                          </a:solidFill>
                          <a:latin typeface="Symbol" charset="2"/>
                          <a:cs typeface="Symbol" charset="2"/>
                        </a:rPr>
                        <a:t>b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-thalassemia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9.07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S122S/G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Q30L/Q, Y93Y/H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3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43y, white male,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Factor VIII deficiency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2.02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A156T/A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Q30R,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60y, HIV+, white male, Factor VIII deficiency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4.29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Y56H, Q80K, D168A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Y93C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L31M, Y93C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0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47y, white male, </a:t>
                      </a:r>
                      <a:br>
                        <a:rPr lang="en-US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Factor VIII deficiency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4.51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Q80K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M28A, Q30R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0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41y, white male, </a:t>
                      </a:r>
                      <a:br>
                        <a:rPr lang="en-US" sz="12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Factor VIII deficiency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2.24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T54S, V55I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T54S, V55I, R155L/R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R30Q, 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R30Q, L31M,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Y93H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20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47y, black female,</a:t>
                      </a:r>
                      <a: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en-US" sz="1200" b="1" baseline="0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 err="1">
                          <a:solidFill>
                            <a:srgbClr val="000066"/>
                          </a:solidFill>
                        </a:rPr>
                        <a:t>Sicke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 cell anemia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1.97 x 10</a:t>
                      </a:r>
                      <a:r>
                        <a:rPr lang="en-US" sz="1200" b="1" baseline="30000" noProof="0" dirty="0">
                          <a:solidFill>
                            <a:srgbClr val="00006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D168E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D168E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L28M, L30H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L28M</a:t>
                      </a:r>
                      <a:r>
                        <a:rPr lang="en-US" sz="1200" b="1" noProof="0" dirty="0">
                          <a:solidFill>
                            <a:srgbClr val="000066"/>
                          </a:solidFill>
                        </a:rPr>
                        <a:t>, L30H, H93C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45357" y="6114782"/>
            <a:ext cx="5578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patients were HCV treatment-naïve and had no cirrhosis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/>
              <a:t>grazoprevir</a:t>
            </a:r>
            <a:r>
              <a:rPr lang="en-US" sz="2600" dirty="0"/>
              <a:t> for HCV infected patients with inherited blood disorders (IBLD)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6171713" y="660838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920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725509"/>
              </p:ext>
            </p:extLst>
          </p:nvPr>
        </p:nvGraphicFramePr>
        <p:xfrm>
          <a:off x="395536" y="1628801"/>
          <a:ext cx="8496943" cy="468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2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</a:rPr>
                        <a:t>EBR/GZR,</a:t>
                      </a:r>
                      <a:r>
                        <a:rPr lang="en-US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>
                          <a:latin typeface="Calibri" pitchFamily="34" charset="0"/>
                        </a:rPr>
                        <a:t>N = 107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Placebo,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52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</a:t>
                      </a: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event leading to discontinuation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1.9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Adverse events in &gt; 5% of patients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11.5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7.7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8.4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15.4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Asthenia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Abdominal pain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Arthralgia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6.5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Pyrexia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5.6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2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Nasopharyngitis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5.6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3.8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07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1.1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2.5 x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2.5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x 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3.7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1.9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59.6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7.7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07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1.1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2.5 x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2.5 </a:t>
                      </a: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x</a:t>
                      </a:r>
                      <a:r>
                        <a:rPr lang="en-US" sz="12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4.7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1.9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61.5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1.9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607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Bilirubin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2.5 - 5 x 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5 x baseline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1.9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2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Alkaline phosphatase &gt; 3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374394" y="1196752"/>
            <a:ext cx="6679019" cy="40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%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/>
              <a:t>grazoprevir</a:t>
            </a:r>
            <a:r>
              <a:rPr lang="en-US" sz="2600" dirty="0"/>
              <a:t> for HCV infected patients with inherited blood disorders (IBLD)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6171713" y="658177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557338"/>
            <a:ext cx="8208714" cy="4824412"/>
          </a:xfrm>
        </p:spPr>
        <p:txBody>
          <a:bodyPr/>
          <a:lstStyle/>
          <a:p>
            <a:r>
              <a:rPr lang="en-US" sz="2800" dirty="0"/>
              <a:t>Summary</a:t>
            </a:r>
            <a:br>
              <a:rPr lang="en-US" sz="2800" dirty="0"/>
            </a:br>
            <a:endParaRPr lang="en-US" sz="2000" dirty="0"/>
          </a:p>
          <a:p>
            <a:pPr lvl="1"/>
            <a:r>
              <a:rPr lang="en-US" sz="2000" dirty="0"/>
              <a:t>12 weeks of </a:t>
            </a:r>
            <a:r>
              <a:rPr lang="en-US" sz="2000" dirty="0" smtClean="0"/>
              <a:t>EBR/GZR </a:t>
            </a:r>
            <a:r>
              <a:rPr lang="en-US" sz="2000" dirty="0"/>
              <a:t>was highly efficacious in patients with inherited blood disorders and HCV genotype1 and 4 infection, and evidenced in various patient subgroups</a:t>
            </a:r>
          </a:p>
          <a:p>
            <a:pPr lvl="2"/>
            <a:r>
              <a:rPr lang="en-US" sz="1800" dirty="0"/>
              <a:t>Cirrhosis</a:t>
            </a:r>
          </a:p>
          <a:p>
            <a:pPr lvl="2"/>
            <a:r>
              <a:rPr lang="en-US" sz="1800" dirty="0"/>
              <a:t>HIV co-infection</a:t>
            </a:r>
          </a:p>
          <a:p>
            <a:pPr lvl="2"/>
            <a:r>
              <a:rPr lang="en-US" sz="1800" dirty="0"/>
              <a:t>All IBLDs</a:t>
            </a:r>
          </a:p>
          <a:p>
            <a:pPr lvl="1"/>
            <a:r>
              <a:rPr lang="en-US" sz="2000" dirty="0"/>
              <a:t>Lower response in patients with genotype 1a infection with baseline NS5A </a:t>
            </a:r>
            <a:r>
              <a:rPr lang="en-US" sz="2000" dirty="0" smtClean="0"/>
              <a:t>RASs</a:t>
            </a:r>
            <a:endParaRPr lang="en-US" sz="2000" dirty="0"/>
          </a:p>
          <a:p>
            <a:pPr lvl="1"/>
            <a:r>
              <a:rPr lang="en-US" sz="2000" dirty="0"/>
              <a:t>Tolerance was generally good</a:t>
            </a:r>
          </a:p>
          <a:p>
            <a:pPr lvl="2"/>
            <a:r>
              <a:rPr lang="en-US" sz="1800" dirty="0"/>
              <a:t>No impact on measures of hematology and clotting or on the treatment of the underlying blood disorder</a:t>
            </a:r>
          </a:p>
          <a:p>
            <a:pPr lvl="2"/>
            <a:endParaRPr lang="en-US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pPr>
              <a:lnSpc>
                <a:spcPts val="2500"/>
              </a:lnSpc>
            </a:pPr>
            <a:r>
              <a:rPr lang="en-US" sz="2600" dirty="0"/>
              <a:t>C-EDGE IBLD: </a:t>
            </a:r>
            <a:r>
              <a:rPr lang="en-US" sz="2600" dirty="0" err="1"/>
              <a:t>elbasvir</a:t>
            </a:r>
            <a:r>
              <a:rPr lang="en-US" sz="2600" dirty="0"/>
              <a:t>/</a:t>
            </a:r>
            <a:r>
              <a:rPr lang="en-US" sz="2600" dirty="0" err="1"/>
              <a:t>grazoprevir</a:t>
            </a:r>
            <a:r>
              <a:rPr lang="en-US" sz="2600" dirty="0"/>
              <a:t> for HCV infected patients with inherited blood disorders (IBLD)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0" y="6570663"/>
            <a:ext cx="1115616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C-EDGE IBLD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171713" y="6581775"/>
            <a:ext cx="2972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pt-BR" sz="1200" i="1" dirty="0">
                <a:solidFill>
                  <a:srgbClr val="0070C0"/>
                </a:solidFill>
                <a:ea typeface="ＭＳ Ｐゴシック" pitchFamily="34" charset="-128"/>
              </a:rPr>
              <a:t>Hezode C, Hepatology 2017 ; 66 :736-45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4262</TotalTime>
  <Words>923</Words>
  <Application>Microsoft Office PowerPoint</Application>
  <PresentationFormat>Affichage à l'écran (4:3)</PresentationFormat>
  <Paragraphs>326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HCV-trials.com 2016</vt:lpstr>
      <vt:lpstr>C-EDGE IBLD: elbasvir/grazoprevir for HCV infected patients with inherited blood disorders (IBLD)</vt:lpstr>
      <vt:lpstr>C-EDGE IBLD: elbasvir/grazoprevir for HCV infected patients with inherited blood disorders (IBLD)</vt:lpstr>
      <vt:lpstr>C-EDGE IBLD: elbasvir/grazoprevir for HCV infected patients with inherited blood disorders (IBLD)</vt:lpstr>
      <vt:lpstr>C-EDGE IBLD: elbasvir/grazoprevir for HCV infected patients with inherited blood disorders (IBLD)</vt:lpstr>
      <vt:lpstr>C-EDGE IBLD: elbasvir/grazoprevir for HCV infected patients with inherited blood disorders (IBLD)</vt:lpstr>
      <vt:lpstr>C-EDGE IBLD: elbasvir/grazoprevir for HCV infected patients with inherited blood disorders (IBLD)</vt:lpstr>
      <vt:lpstr>C-EDGE IBLD: elbasvir/grazoprevir for HCV infected patients with inherited blood disorders (IBLD)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214</cp:revision>
  <dcterms:created xsi:type="dcterms:W3CDTF">2015-05-23T16:11:26Z</dcterms:created>
  <dcterms:modified xsi:type="dcterms:W3CDTF">2017-12-07T15:45:46Z</dcterms:modified>
</cp:coreProperties>
</file>