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9" r:id="rId2"/>
    <p:sldId id="284" r:id="rId3"/>
    <p:sldId id="285" r:id="rId4"/>
    <p:sldId id="299" r:id="rId5"/>
    <p:sldId id="293" r:id="rId6"/>
    <p:sldId id="298" r:id="rId7"/>
    <p:sldId id="295" r:id="rId8"/>
    <p:sldId id="300" r:id="rId9"/>
    <p:sldId id="297" r:id="rId10"/>
    <p:sldId id="301" r:id="rId11"/>
    <p:sldId id="302" r:id="rId12"/>
    <p:sldId id="304" r:id="rId13"/>
    <p:sldId id="290" r:id="rId14"/>
    <p:sldId id="292" r:id="rId15"/>
    <p:sldId id="303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9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FFFFFF"/>
    <a:srgbClr val="DDDDDD"/>
    <a:srgbClr val="CC00CC"/>
    <a:srgbClr val="10EB00"/>
    <a:srgbClr val="D9D9D9"/>
    <a:srgbClr val="FF6600"/>
    <a:srgbClr val="33CC3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5" autoAdjust="0"/>
    <p:restoredTop sz="88362" autoAdjust="0"/>
  </p:normalViewPr>
  <p:slideViewPr>
    <p:cSldViewPr snapToObjects="1">
      <p:cViewPr varScale="1">
        <p:scale>
          <a:sx n="60" d="100"/>
          <a:sy n="60" d="100"/>
        </p:scale>
        <p:origin x="1446" y="78"/>
      </p:cViewPr>
      <p:guideLst>
        <p:guide orient="horz" pos="919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99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30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080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769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36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56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53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8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53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5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305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314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08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32802"/>
              </p:ext>
            </p:extLst>
          </p:nvPr>
        </p:nvGraphicFramePr>
        <p:xfrm>
          <a:off x="4300374" y="2380488"/>
          <a:ext cx="1719737" cy="648072"/>
        </p:xfrm>
        <a:graphic>
          <a:graphicData uri="http://schemas.openxmlformats.org/drawingml/2006/table">
            <a:tbl>
              <a:tblPr/>
              <a:tblGrid>
                <a:gridCol w="1719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100/50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585185" y="2384740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201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5185" y="3573016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100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 flipH="1">
            <a:off x="5992343" y="2038113"/>
            <a:ext cx="28724" cy="18229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740534" y="148478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028566" y="2704524"/>
            <a:ext cx="183633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Line 172"/>
          <p:cNvSpPr>
            <a:spLocks noChangeShapeType="1"/>
          </p:cNvSpPr>
          <p:nvPr/>
        </p:nvSpPr>
        <p:spPr bwMode="auto">
          <a:xfrm>
            <a:off x="7828674" y="2064392"/>
            <a:ext cx="0" cy="181640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7531658" y="148478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9" name="Line 172"/>
          <p:cNvSpPr>
            <a:spLocks noChangeShapeType="1"/>
          </p:cNvSpPr>
          <p:nvPr/>
        </p:nvSpPr>
        <p:spPr bwMode="auto">
          <a:xfrm flipH="1">
            <a:off x="6660140" y="2011834"/>
            <a:ext cx="16498" cy="186895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Oval 110"/>
          <p:cNvSpPr>
            <a:spLocks noChangeArrowheads="1"/>
          </p:cNvSpPr>
          <p:nvPr/>
        </p:nvSpPr>
        <p:spPr bwMode="auto">
          <a:xfrm>
            <a:off x="6372002" y="148478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71996"/>
              </p:ext>
            </p:extLst>
          </p:nvPr>
        </p:nvGraphicFramePr>
        <p:xfrm>
          <a:off x="4300374" y="3212976"/>
          <a:ext cx="1719737" cy="648074"/>
        </p:xfrm>
        <a:graphic>
          <a:graphicData uri="http://schemas.openxmlformats.org/drawingml/2006/table">
            <a:tbl>
              <a:tblPr/>
              <a:tblGrid>
                <a:gridCol w="1719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29072"/>
              </p:ext>
            </p:extLst>
          </p:nvPr>
        </p:nvGraphicFramePr>
        <p:xfrm>
          <a:off x="6676638" y="3212978"/>
          <a:ext cx="1719737" cy="648072"/>
        </p:xfrm>
        <a:graphic>
          <a:graphicData uri="http://schemas.openxmlformats.org/drawingml/2006/table">
            <a:tbl>
              <a:tblPr/>
              <a:tblGrid>
                <a:gridCol w="1719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(N = 95)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Line 172"/>
          <p:cNvSpPr>
            <a:spLocks noChangeShapeType="1"/>
          </p:cNvSpPr>
          <p:nvPr/>
        </p:nvSpPr>
        <p:spPr bwMode="auto">
          <a:xfrm>
            <a:off x="8404936" y="2080019"/>
            <a:ext cx="0" cy="180077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Oval 110"/>
          <p:cNvSpPr>
            <a:spLocks noChangeArrowheads="1"/>
          </p:cNvSpPr>
          <p:nvPr/>
        </p:nvSpPr>
        <p:spPr bwMode="auto">
          <a:xfrm>
            <a:off x="8116798" y="148478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9" name="Connecteur droit 28"/>
          <p:cNvCxnSpPr>
            <a:stCxn id="21" idx="3"/>
            <a:endCxn id="22" idx="1"/>
          </p:cNvCxnSpPr>
          <p:nvPr/>
        </p:nvCxnSpPr>
        <p:spPr>
          <a:xfrm>
            <a:off x="6020111" y="3537013"/>
            <a:ext cx="656527" cy="1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458036" y="2136437"/>
            <a:ext cx="2679767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1, 4,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IU/mL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/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≥ 3 months opioid replacement</a:t>
            </a:r>
          </a:p>
          <a:p>
            <a:pPr algn="ctr"/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HIV co-infection allowed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771800" y="1239466"/>
            <a:ext cx="1539875" cy="97551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282381" y="2708920"/>
            <a:ext cx="1587" cy="828000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167928" y="3140968"/>
            <a:ext cx="756000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281549" y="2498589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8424302" y="3516637"/>
            <a:ext cx="648329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GB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GB" sz="2600"/>
              <a:t>C-EDGE CO-STAR: grazoprevir/elbasvir for HCV infected drug users on opiod replacement therapy</a:t>
            </a:r>
          </a:p>
        </p:txBody>
      </p:sp>
      <p:sp>
        <p:nvSpPr>
          <p:cNvPr id="36" name="Espace réservé du contenu 1"/>
          <p:cNvSpPr txBox="1">
            <a:spLocks/>
          </p:cNvSpPr>
          <p:nvPr/>
        </p:nvSpPr>
        <p:spPr bwMode="auto">
          <a:xfrm>
            <a:off x="539749" y="4437112"/>
            <a:ext cx="8532882" cy="189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GB" kern="0" dirty="0"/>
              <a:t>Objective</a:t>
            </a:r>
          </a:p>
          <a:p>
            <a:pPr lvl="1"/>
            <a:r>
              <a:rPr lang="en-GB" kern="0" dirty="0"/>
              <a:t>SVR</a:t>
            </a:r>
            <a:r>
              <a:rPr lang="en-GB" kern="0" baseline="-25000" dirty="0"/>
              <a:t>12</a:t>
            </a:r>
            <a:r>
              <a:rPr lang="en-GB" kern="0" dirty="0"/>
              <a:t> (HCV RNA &lt; 15 IU/mL) with 2 – sided 95% CI</a:t>
            </a:r>
          </a:p>
          <a:p>
            <a:pPr lvl="2"/>
            <a:r>
              <a:rPr lang="en-GB" kern="0" dirty="0"/>
              <a:t>By intention to treat analysis: includes all patients, reinfection = failure</a:t>
            </a:r>
          </a:p>
          <a:p>
            <a:pPr lvl="2"/>
            <a:r>
              <a:rPr lang="en-GB" kern="0" dirty="0"/>
              <a:t>By modified ITT (primary efficacy endpoint): reinfection = success</a:t>
            </a:r>
          </a:p>
          <a:p>
            <a:pPr lvl="2"/>
            <a:r>
              <a:rPr lang="en-GB" kern="0" dirty="0"/>
              <a:t>Discontinuation without relapse considered as failure</a:t>
            </a:r>
          </a:p>
          <a:p>
            <a:pPr lvl="2"/>
            <a:r>
              <a:rPr lang="en-GB" kern="0" dirty="0"/>
              <a:t>Superiority of immediate GZR/EBR (hypothesis of SVR</a:t>
            </a:r>
            <a:r>
              <a:rPr lang="en-GB" kern="0" baseline="-25000" dirty="0"/>
              <a:t>12</a:t>
            </a:r>
            <a:r>
              <a:rPr lang="en-GB" kern="0" dirty="0"/>
              <a:t> ≥ 85%) </a:t>
            </a:r>
            <a:r>
              <a:rPr lang="en-GB" kern="0" dirty="0" err="1"/>
              <a:t>vs</a:t>
            </a:r>
            <a:r>
              <a:rPr lang="en-GB" kern="0" dirty="0"/>
              <a:t> reference rate of 67%, 99% power</a:t>
            </a: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552" y="4215835"/>
            <a:ext cx="4823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* Randomisation was stratified on genotype and cirrhosis (yes or no)</a:t>
            </a: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838865"/>
              </p:ext>
            </p:extLst>
          </p:nvPr>
        </p:nvGraphicFramePr>
        <p:xfrm>
          <a:off x="611560" y="1556793"/>
          <a:ext cx="8191658" cy="4861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0950465"/>
                    </a:ext>
                  </a:extLst>
                </a:gridCol>
                <a:gridCol w="2070978">
                  <a:extLst>
                    <a:ext uri="{9D8B030D-6E8A-4147-A177-3AD203B41FA5}">
                      <a16:colId xmlns:a16="http://schemas.microsoft.com/office/drawing/2014/main" val="604571619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2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Age, sex, cirrhotic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2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HCV RNA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2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2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Drug screen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2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Type/Time </a:t>
                      </a:r>
                      <a:r>
                        <a:rPr lang="en-US" sz="1200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of failure</a:t>
                      </a:r>
                      <a:endParaRPr lang="en-US" sz="1200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61-y, white male,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5.6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million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39062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50-y, black male,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13.6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million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927117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56-y, 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1.2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million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700627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63-y, white female,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3.5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million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26499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63-y, black female,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1.7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826867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29-y,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asian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 male, no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cirhhosis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33.2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51165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34-y,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asian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 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25.5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811681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29-y, white female,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335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157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Not done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79881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50-y, black female,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9.5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51665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58-y, black male,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2.8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Breakthrough W12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84723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59-y,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asian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 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1.9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Relapse follow-up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623428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43-y,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asian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 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6.8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Breakthrough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W12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087937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48-y,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asian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 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17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274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Reinfection (GT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6a) FU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95326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33-y, white female,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535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293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Reinfection (GT 1a) FU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845794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55-y, white female,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3.2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Reinfection (GT 3a) FU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85816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45-y,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asian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 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4.8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Reinfection (GT 1b) FU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34585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37-y, </a:t>
                      </a:r>
                      <a:r>
                        <a:rPr lang="en-US" sz="1050" b="1" noProof="0" dirty="0" err="1">
                          <a:solidFill>
                            <a:srgbClr val="000066"/>
                          </a:solidFill>
                        </a:rPr>
                        <a:t>asian</a:t>
                      </a: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 female,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18.6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6a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Reinfection (GT 6a) FU W8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24215"/>
                  </a:ext>
                </a:extLst>
              </a:tr>
              <a:tr h="255143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33-y, white male, no cirrhosis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1.5 million</a:t>
                      </a:r>
                      <a:r>
                        <a:rPr lang="en-US" sz="105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05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Not done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en-US" sz="1050" b="1" noProof="0" dirty="0">
                          <a:solidFill>
                            <a:srgbClr val="000066"/>
                          </a:solidFill>
                        </a:rPr>
                        <a:t>Reinfection (GT 3a) FU W24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1971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496" y="1185044"/>
            <a:ext cx="9162445" cy="4044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 of 18 patients with 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virological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or probable reinfection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970633" y="660838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</a:t>
            </a:r>
            <a:r>
              <a:rPr lang="en-US" sz="2600" dirty="0" err="1"/>
              <a:t>grazoprevir</a:t>
            </a:r>
            <a:r>
              <a:rPr lang="en-US" sz="2600" dirty="0"/>
              <a:t>/</a:t>
            </a:r>
            <a:r>
              <a:rPr lang="en-US" sz="2600" dirty="0" err="1"/>
              <a:t>elbasvir</a:t>
            </a:r>
            <a:r>
              <a:rPr lang="en-US" sz="2600" dirty="0"/>
              <a:t>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</p:spTree>
    <p:extLst>
      <p:ext uri="{BB962C8B-B14F-4D97-AF65-F5344CB8AC3E}">
        <p14:creationId xmlns:p14="http://schemas.microsoft.com/office/powerpoint/2010/main" val="1167263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</a:t>
            </a:r>
            <a:r>
              <a:rPr lang="en-US" sz="2600" dirty="0" err="1"/>
              <a:t>grazoprevir</a:t>
            </a:r>
            <a:r>
              <a:rPr lang="en-US" sz="2600" dirty="0"/>
              <a:t>/</a:t>
            </a:r>
            <a:r>
              <a:rPr lang="en-US" sz="2600" dirty="0" err="1"/>
              <a:t>elbasvir</a:t>
            </a:r>
            <a:r>
              <a:rPr lang="en-US" sz="2600" dirty="0"/>
              <a:t>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50" y="1340768"/>
            <a:ext cx="8352730" cy="1008112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dirty="0"/>
              <a:t>Reinfection during post-treatment and follow-up </a:t>
            </a:r>
            <a:br>
              <a:rPr lang="en-US" dirty="0"/>
            </a:br>
            <a:r>
              <a:rPr lang="en-US" dirty="0"/>
              <a:t>(3 years post-treatment)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endParaRPr lang="en-US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endParaRPr lang="en-US" spc="-40" dirty="0"/>
          </a:p>
          <a:p>
            <a:pPr>
              <a:spcBef>
                <a:spcPts val="400"/>
              </a:spcBef>
            </a:pPr>
            <a:endParaRPr lang="en-US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571129" y="6581775"/>
            <a:ext cx="55728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 ;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Grebely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J. AASLD 2018 ; Abs. 52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24024"/>
              </p:ext>
            </p:extLst>
          </p:nvPr>
        </p:nvGraphicFramePr>
        <p:xfrm>
          <a:off x="573994" y="2636912"/>
          <a:ext cx="8246156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8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1151">
                <a:tc>
                  <a:txBody>
                    <a:bodyPr/>
                    <a:lstStyle/>
                    <a:p>
                      <a:endParaRPr lang="en-US" sz="1600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Reinfections</a:t>
                      </a:r>
                    </a:p>
                    <a:p>
                      <a:pPr algn="ctr"/>
                      <a:r>
                        <a:rPr lang="en-US" sz="16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Follow-up </a:t>
                      </a:r>
                    </a:p>
                    <a:p>
                      <a:pPr algn="ctr"/>
                      <a:r>
                        <a:rPr lang="en-US" sz="160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person-years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Reinfection rate</a:t>
                      </a:r>
                    </a:p>
                    <a:p>
                      <a:pPr algn="ctr"/>
                      <a:r>
                        <a:rPr lang="en-US" sz="1600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 100 person-years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574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All persons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565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1.8 (0.8 </a:t>
                      </a:r>
                      <a:r>
                        <a:rPr lang="mr-IN" sz="1400" b="1" dirty="0">
                          <a:solidFill>
                            <a:srgbClr val="000066"/>
                          </a:solidFill>
                        </a:rPr>
                        <a:t>–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 3.3)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579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Post-treatment to 3 years-follow-up</a:t>
                      </a:r>
                    </a:p>
                    <a:p>
                      <a:pPr lvl="1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Persons who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reported IDU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Persons who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did not report IDU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212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2.8 (1.0 </a:t>
                      </a:r>
                      <a:r>
                        <a:rPr lang="mr-IN" sz="1400" b="1" dirty="0">
                          <a:solidFill>
                            <a:srgbClr val="000066"/>
                          </a:solidFill>
                        </a:rPr>
                        <a:t>–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 6.2)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0.3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(0.0 </a:t>
                      </a:r>
                      <a:r>
                        <a:rPr lang="mr-IN" sz="1400" b="1" baseline="0" dirty="0">
                          <a:solidFill>
                            <a:srgbClr val="000066"/>
                          </a:solidFill>
                        </a:rPr>
                        <a:t>–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1.8)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75944" y="5507359"/>
            <a:ext cx="2375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IDU = </a:t>
            </a:r>
            <a:r>
              <a:rPr lang="fr-FR" sz="1400" dirty="0" err="1"/>
              <a:t>intravenous</a:t>
            </a:r>
            <a:r>
              <a:rPr lang="fr-FR" sz="1400" dirty="0"/>
              <a:t> </a:t>
            </a:r>
            <a:r>
              <a:rPr lang="fr-FR" sz="1400" dirty="0" err="1"/>
              <a:t>drug</a:t>
            </a:r>
            <a:r>
              <a:rPr lang="fr-FR" sz="1400" dirty="0"/>
              <a:t> use</a:t>
            </a:r>
          </a:p>
        </p:txBody>
      </p:sp>
    </p:spTree>
    <p:extLst>
      <p:ext uri="{BB962C8B-B14F-4D97-AF65-F5344CB8AC3E}">
        <p14:creationId xmlns:p14="http://schemas.microsoft.com/office/powerpoint/2010/main" val="977399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sz="half" idx="1"/>
          </p:nvPr>
        </p:nvSpPr>
        <p:spPr>
          <a:xfrm>
            <a:off x="69424" y="4940697"/>
            <a:ext cx="8754688" cy="648543"/>
          </a:xfrm>
        </p:spPr>
        <p:txBody>
          <a:bodyPr/>
          <a:lstStyle/>
          <a:p>
            <a:r>
              <a:rPr lang="en-US" sz="2400" dirty="0"/>
              <a:t>Incidence of reinfection</a:t>
            </a:r>
          </a:p>
          <a:p>
            <a:pPr lvl="1"/>
            <a:r>
              <a:rPr lang="en-US" sz="1800" dirty="0"/>
              <a:t>4.6 reinfections (CI, 1.7 to 10.0) per 100 person-years</a:t>
            </a:r>
            <a:endParaRPr lang="en-US" sz="6000" dirty="0"/>
          </a:p>
          <a:p>
            <a:r>
              <a:rPr lang="en-US" sz="2400" dirty="0"/>
              <a:t>6 reinfections: different genotype, subtype or viral strain</a:t>
            </a:r>
          </a:p>
          <a:p>
            <a:pPr lvl="1"/>
            <a:endParaRPr lang="en-US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719655" y="6405963"/>
            <a:ext cx="4424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G. EASL 2016, Abs. SAT-163,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2016;64:S771 ; </a:t>
            </a:r>
          </a:p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</a:t>
            </a:r>
            <a:r>
              <a:rPr lang="en-US" sz="2600" dirty="0" err="1"/>
              <a:t>grazoprevir</a:t>
            </a:r>
            <a:r>
              <a:rPr lang="en-US" sz="2600" dirty="0"/>
              <a:t>/</a:t>
            </a:r>
            <a:r>
              <a:rPr lang="en-US" sz="2600" dirty="0" err="1"/>
              <a:t>elbasvir</a:t>
            </a:r>
            <a:r>
              <a:rPr lang="en-US" sz="2600" dirty="0"/>
              <a:t>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  <p:sp>
        <p:nvSpPr>
          <p:cNvPr id="31" name="Espace réservé du contenu 2"/>
          <p:cNvSpPr>
            <a:spLocks noGrp="1"/>
          </p:cNvSpPr>
          <p:nvPr>
            <p:ph sz="half" idx="1"/>
          </p:nvPr>
        </p:nvSpPr>
        <p:spPr>
          <a:xfrm>
            <a:off x="68949" y="1124744"/>
            <a:ext cx="8754688" cy="648543"/>
          </a:xfrm>
        </p:spPr>
        <p:txBody>
          <a:bodyPr/>
          <a:lstStyle/>
          <a:p>
            <a:r>
              <a:rPr lang="en-US" sz="2400" dirty="0"/>
              <a:t>Reinfection</a:t>
            </a: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78605"/>
              </p:ext>
            </p:extLst>
          </p:nvPr>
        </p:nvGraphicFramePr>
        <p:xfrm>
          <a:off x="684657" y="4153272"/>
          <a:ext cx="7703767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Reinfection,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 (0.0)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 (1.7)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(0.3)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failure, N (%)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(0.7)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(1.0)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(1.0)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2632006" y="1412776"/>
            <a:ext cx="5756418" cy="2742925"/>
            <a:chOff x="2126861" y="1412776"/>
            <a:chExt cx="5756418" cy="2742925"/>
          </a:xfrm>
        </p:grpSpPr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371529" y="1731547"/>
              <a:ext cx="15289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2371529" y="2410024"/>
              <a:ext cx="15289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2524421" y="1727391"/>
              <a:ext cx="0" cy="393705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2371529" y="3111616"/>
              <a:ext cx="15289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2371529" y="2950638"/>
              <a:ext cx="152892" cy="831940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2524421" y="2121096"/>
              <a:ext cx="0" cy="82954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flipH="1">
              <a:off x="2524421" y="3782577"/>
              <a:ext cx="5358858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126861" y="163372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3.0</a:t>
              </a:r>
              <a:endPara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126861" y="2992947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2126861" y="3656478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0.0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778270" y="3317295"/>
              <a:ext cx="481605" cy="45726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67632" y="3105311"/>
              <a:ext cx="481605" cy="65880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60260" y="3317295"/>
              <a:ext cx="481605" cy="45824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8" name="Groupe 17"/>
            <p:cNvGrpSpPr/>
            <p:nvPr/>
          </p:nvGrpSpPr>
          <p:grpSpPr>
            <a:xfrm>
              <a:off x="4993651" y="1947211"/>
              <a:ext cx="481605" cy="1809843"/>
              <a:chOff x="2843808" y="2081934"/>
              <a:chExt cx="360040" cy="1198374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843808" y="2844084"/>
                <a:ext cx="360040" cy="43622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843808" y="2081934"/>
                <a:ext cx="360040" cy="753536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7112712" y="3098360"/>
              <a:ext cx="481605" cy="692112"/>
              <a:chOff x="4427984" y="2844159"/>
              <a:chExt cx="360040" cy="45827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427984" y="2999014"/>
                <a:ext cx="360040" cy="30342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427984" y="2844159"/>
                <a:ext cx="360040" cy="148942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126861" y="2287096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2.0</a:t>
              </a:r>
              <a:endPara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Groupe 45"/>
            <p:cNvGrpSpPr/>
            <p:nvPr/>
          </p:nvGrpSpPr>
          <p:grpSpPr>
            <a:xfrm>
              <a:off x="2910174" y="1448153"/>
              <a:ext cx="3499478" cy="338554"/>
              <a:chOff x="2910174" y="1515969"/>
              <a:chExt cx="3499478" cy="338554"/>
            </a:xfrm>
          </p:grpSpPr>
          <p:sp>
            <p:nvSpPr>
              <p:cNvPr id="45" name="AutoShape 126"/>
              <p:cNvSpPr>
                <a:spLocks noChangeArrowheads="1"/>
              </p:cNvSpPr>
              <p:nvPr/>
            </p:nvSpPr>
            <p:spPr bwMode="auto">
              <a:xfrm>
                <a:off x="2910174" y="1519323"/>
                <a:ext cx="3499478" cy="31949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400"/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3214146" y="1515969"/>
                <a:ext cx="12333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Reinfections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642919" y="1593250"/>
                <a:ext cx="192642" cy="17310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4801647" y="1515969"/>
                <a:ext cx="16080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Virologic</a:t>
                </a:r>
                <a:r>
                  <a:rPr lang="en-US" sz="16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 failures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044844" y="1593250"/>
                <a:ext cx="192642" cy="173102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0" name="ZoneTexte 39"/>
            <p:cNvSpPr txBox="1"/>
            <p:nvPr/>
          </p:nvSpPr>
          <p:spPr>
            <a:xfrm>
              <a:off x="2423295" y="3791412"/>
              <a:ext cx="1165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TW10 or 12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802214" y="3800246"/>
              <a:ext cx="569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FW4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949759" y="3774561"/>
              <a:ext cx="569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FW8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972801" y="3804894"/>
              <a:ext cx="6735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FW12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7036081" y="3817147"/>
              <a:ext cx="6735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FW24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2266655" y="1412776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582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48280"/>
              </p:ext>
            </p:extLst>
          </p:nvPr>
        </p:nvGraphicFramePr>
        <p:xfrm>
          <a:off x="395536" y="1772822"/>
          <a:ext cx="8496943" cy="446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18"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latin typeface="Calibri" pitchFamily="34" charset="0"/>
                        </a:rPr>
                        <a:t>GZR/EBR</a:t>
                      </a:r>
                      <a:br>
                        <a:rPr lang="en-US" sz="1800" b="1" dirty="0">
                          <a:latin typeface="Calibri" pitchFamily="34" charset="0"/>
                        </a:rPr>
                      </a:br>
                      <a:r>
                        <a:rPr lang="en-US" sz="1800" b="1" dirty="0">
                          <a:latin typeface="Calibri" pitchFamily="34" charset="0"/>
                        </a:rPr>
                        <a:t>N = 201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Deferred GZR/EBR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570"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1" dirty="0"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phase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Active phase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95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drug-related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 leading to discontinuation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Most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frequent adverse events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12.4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13.0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12.6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10.9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7.4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AST/ALT &gt; 3 x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bilirubin &gt; 2.6 x ULN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 8.5 g/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dL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3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Creatinine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&gt; 2.5 times baseline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56849" y="1196752"/>
            <a:ext cx="2714092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%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/>
              <a:t>C-EDGE CO-STAR: grazoprevir/elbasvir for HCV infected drug users on opiod replacement therapy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776"/>
            <a:ext cx="8351838" cy="4824412"/>
          </a:xfrm>
        </p:spPr>
        <p:txBody>
          <a:bodyPr/>
          <a:lstStyle/>
          <a:p>
            <a:r>
              <a:rPr lang="en-US" sz="2800" dirty="0"/>
              <a:t>Summary</a:t>
            </a:r>
            <a:br>
              <a:rPr lang="en-US" sz="2800" dirty="0"/>
            </a:br>
            <a:endParaRPr lang="en-US" sz="2000" dirty="0"/>
          </a:p>
          <a:p>
            <a:pPr lvl="1"/>
            <a:r>
              <a:rPr lang="en-US" sz="2000" dirty="0"/>
              <a:t>EBR/GZR demonstrated high efficacy in genotype 1 </a:t>
            </a:r>
            <a:br>
              <a:rPr lang="en-US" sz="2000" dirty="0"/>
            </a:br>
            <a:r>
              <a:rPr lang="en-US" sz="2000" dirty="0"/>
              <a:t>and 4-infected patients receiving opiate agonist therapy</a:t>
            </a:r>
          </a:p>
          <a:p>
            <a:pPr lvl="2"/>
            <a:r>
              <a:rPr lang="en-US" sz="2000" dirty="0"/>
              <a:t>Limitation: small number of genotype 6-infected patients</a:t>
            </a:r>
          </a:p>
          <a:p>
            <a:pPr lvl="1"/>
            <a:r>
              <a:rPr lang="en-US" sz="2000" dirty="0"/>
              <a:t>Acceptable safety profile with comparable adverse event rates between the immediate and deferred treatment arms</a:t>
            </a:r>
          </a:p>
          <a:p>
            <a:pPr lvl="1"/>
            <a:r>
              <a:rPr lang="en-US" sz="2000" dirty="0"/>
              <a:t>High study medication adherence</a:t>
            </a:r>
          </a:p>
          <a:p>
            <a:pPr lvl="1"/>
            <a:r>
              <a:rPr lang="en-US" sz="2000" dirty="0"/>
              <a:t>Stable ongoing drug use throughout the initial treatment phase </a:t>
            </a:r>
            <a:br>
              <a:rPr lang="en-US" sz="2000" dirty="0"/>
            </a:br>
            <a:r>
              <a:rPr lang="en-US" sz="2000" dirty="0"/>
              <a:t>in both groups</a:t>
            </a:r>
          </a:p>
          <a:p>
            <a:pPr lvl="1"/>
            <a:r>
              <a:rPr lang="en-US" sz="2000" dirty="0"/>
              <a:t>Reinfection rate is higher in the immediate follow-up period</a:t>
            </a:r>
          </a:p>
          <a:p>
            <a:pPr lvl="1"/>
            <a:r>
              <a:rPr lang="en-US" dirty="0"/>
              <a:t>These results support the removal of drug use as a barrier to interferon-free HCV treatment for patients receiving opiate agonist therapy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</a:t>
            </a:r>
            <a:r>
              <a:rPr lang="en-US" sz="2600" dirty="0" err="1"/>
              <a:t>grazoprevir</a:t>
            </a:r>
            <a:r>
              <a:rPr lang="en-US" sz="2600" dirty="0"/>
              <a:t>/</a:t>
            </a:r>
            <a:r>
              <a:rPr lang="en-US" sz="2600" dirty="0" err="1"/>
              <a:t>elbasvir</a:t>
            </a:r>
            <a:r>
              <a:rPr lang="en-US" sz="2600" dirty="0"/>
              <a:t>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924"/>
            <a:ext cx="8604250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Observational cohort (6-month follow-up visits)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Follow-up of 199/296 (67%) patients enrolled in Co-STAR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Positive urine drug screen (UDS) at enrollment: 56% and 58% of patients in the 3YFU study and the Phase 3 trial, respectively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Median time from EOT to the first visit during the 3YFU was 330 days </a:t>
            </a:r>
            <a:br>
              <a:rPr lang="en-US" dirty="0"/>
            </a:br>
            <a:r>
              <a:rPr lang="en-US" dirty="0"/>
              <a:t>(range: 206-485)</a:t>
            </a:r>
          </a:p>
          <a:p>
            <a:pPr lvl="1">
              <a:spcBef>
                <a:spcPts val="0"/>
              </a:spcBef>
            </a:pPr>
            <a:r>
              <a:rPr lang="en-US" dirty="0"/>
              <a:t>84 (56%) patients reported any drug use (non-injecting or injecting) in the past 6 months. Injecting drug use in the past 6 months was reported by 25% of patients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Reinfection rate : higher in the immediate follow-up period through week (FW)12 (N = 5) than in the period through FW24 (+1) and through the ongoing observational follow-up</a:t>
            </a:r>
          </a:p>
          <a:p>
            <a:pPr lvl="2">
              <a:spcBef>
                <a:spcPts val="0"/>
              </a:spcBef>
            </a:pPr>
            <a:r>
              <a:rPr lang="en-US" dirty="0"/>
              <a:t>Overall reinfection rate through the 6-month follow-up period is 4.0/100 person-years (N = 8) [ 95% CI : 1.7-8.0]</a:t>
            </a:r>
          </a:p>
          <a:p>
            <a:pPr lvl="2">
              <a:spcBef>
                <a:spcPts val="0"/>
              </a:spcBef>
            </a:pPr>
            <a:r>
              <a:rPr lang="en-US" dirty="0"/>
              <a:t>Including only those patients with persistence of viremia (N = 5), the effective reinfection rate is 2.5/100 person-years [95% CI : 0.8-5.9]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These data support addressing barriers in the treatment of patients on opiate agonist therapy and patients with ongoing drug use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23528" y="1134792"/>
            <a:ext cx="8604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/>
                <a:cs typeface="Calibri"/>
              </a:rPr>
              <a:t>3-year Follow-up on Risk Factors and Rate of Reinfection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grazoprevir/elbasvir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691525" y="6581775"/>
            <a:ext cx="24524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AASLD 2016, Abs. 871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13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93675"/>
              </p:ext>
            </p:extLst>
          </p:nvPr>
        </p:nvGraphicFramePr>
        <p:xfrm>
          <a:off x="436929" y="1658212"/>
          <a:ext cx="8312406" cy="472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22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GZR/EBR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201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median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Black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Asian,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15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78 /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 / 84 / 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432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Genotype, %</a:t>
                      </a:r>
                    </a:p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2.5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75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29.0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&gt; 2 000 000 IU/mL,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56.7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51.0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Fibrosis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stage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F4,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19.9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22.0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HIV co-infection,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03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Urine drug screen positive at D1,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62.2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432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before W12 of follow-up 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(active phase), N</a:t>
                      </a:r>
                    </a:p>
                    <a:p>
                      <a:pPr marL="457200" marR="0" lvl="1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</a:p>
                    <a:p>
                      <a:pPr marL="457200" marR="0" lvl="1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For adverse event</a:t>
                      </a:r>
                    </a:p>
                    <a:p>
                      <a:pPr marL="457200" marR="0" lvl="1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Administrative reason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33147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/>
              <a:t>C-EDGE CO-STAR: grazoprevir/elbasvir for HCV infected drug users on opiod replacement therapy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251"/>
              </p:ext>
            </p:extLst>
          </p:nvPr>
        </p:nvGraphicFramePr>
        <p:xfrm>
          <a:off x="179512" y="5301208"/>
          <a:ext cx="8351839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Non-</a:t>
                      </a:r>
                      <a:r>
                        <a:rPr lang="en-US" sz="12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103091" y="1196752"/>
            <a:ext cx="90774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endpoint: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15 IU/mL), % (95% CI), ITT 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mFAS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*</a:t>
            </a:r>
          </a:p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Immediate GZR/EBR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179276"/>
              </p:ext>
            </p:extLst>
          </p:nvPr>
        </p:nvGraphicFramePr>
        <p:xfrm>
          <a:off x="251520" y="4941168"/>
          <a:ext cx="8351839" cy="21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, ITT, Full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analysis set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91.5%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93.5%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93.3%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91.7%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/>
              <a:t>C-EDGE CO-STAR: grazoprevir/elbasvir for HCV infected drug users on opiod replacement therapy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8285" y="6103208"/>
            <a:ext cx="5110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+mn-lt"/>
              </a:rPr>
              <a:t>* </a:t>
            </a:r>
            <a:r>
              <a:rPr lang="en-US" sz="1200" dirty="0">
                <a:latin typeface="+mn-lt"/>
                <a:ea typeface="Times New Roman"/>
                <a:cs typeface="Arial" pitchFamily="34" charset="0"/>
              </a:rPr>
              <a:t>ITT, </a:t>
            </a:r>
            <a:r>
              <a:rPr lang="en-US" sz="1200" dirty="0" err="1">
                <a:latin typeface="+mn-lt"/>
                <a:ea typeface="Times New Roman"/>
                <a:cs typeface="Arial" pitchFamily="34" charset="0"/>
              </a:rPr>
              <a:t>mFAS</a:t>
            </a:r>
            <a:r>
              <a:rPr lang="en-US" sz="1200" dirty="0">
                <a:latin typeface="+mn-lt"/>
                <a:ea typeface="Times New Roman"/>
                <a:cs typeface="Arial" pitchFamily="34" charset="0"/>
              </a:rPr>
              <a:t>: reinfection = success, unrelated discontinuation = excluded</a:t>
            </a:r>
            <a:endParaRPr lang="fr-FR" sz="1200" dirty="0">
              <a:latin typeface="+mn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658749" y="1954269"/>
            <a:ext cx="6944608" cy="2870149"/>
            <a:chOff x="1658749" y="1738245"/>
            <a:chExt cx="6944608" cy="2870149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615151" y="2949576"/>
              <a:ext cx="860425" cy="137937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555018" y="2294954"/>
              <a:ext cx="858838" cy="2034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462818" y="2276955"/>
              <a:ext cx="860425" cy="205199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383225" y="2204954"/>
              <a:ext cx="858838" cy="2124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529117" y="2240954"/>
              <a:ext cx="858838" cy="208800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975081" y="2681625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1975081" y="3232488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089381" y="2681625"/>
              <a:ext cx="0" cy="5508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975081" y="3781763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975081" y="3781763"/>
              <a:ext cx="114300" cy="550863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2089381" y="3232488"/>
              <a:ext cx="0" cy="549275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H="1">
              <a:off x="2089381" y="4332625"/>
              <a:ext cx="651397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975081" y="2130763"/>
              <a:ext cx="114300" cy="550863"/>
            </a:xfrm>
            <a:custGeom>
              <a:avLst/>
              <a:gdLst>
                <a:gd name="T0" fmla="*/ 0 w 72"/>
                <a:gd name="T1" fmla="*/ 0 h 347"/>
                <a:gd name="T2" fmla="*/ 71 w 72"/>
                <a:gd name="T3" fmla="*/ 0 h 347"/>
                <a:gd name="T4" fmla="*/ 72 w 72"/>
                <a:gd name="T5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0"/>
                  </a:moveTo>
                  <a:lnTo>
                    <a:pt x="71" y="0"/>
                  </a:lnTo>
                  <a:lnTo>
                    <a:pt x="72" y="347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75754" y="2016145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60713" y="256700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760713" y="311787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1024" name="Rectangle 27"/>
            <p:cNvSpPr>
              <a:spLocks noChangeArrowheads="1"/>
            </p:cNvSpPr>
            <p:nvPr/>
          </p:nvSpPr>
          <p:spPr bwMode="auto">
            <a:xfrm>
              <a:off x="1760713" y="36687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1025" name="Rectangle 28"/>
            <p:cNvSpPr>
              <a:spLocks noChangeArrowheads="1"/>
            </p:cNvSpPr>
            <p:nvPr/>
          </p:nvSpPr>
          <p:spPr bwMode="auto">
            <a:xfrm>
              <a:off x="1845672" y="421959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047" name="Rectangle 49"/>
            <p:cNvSpPr>
              <a:spLocks noChangeArrowheads="1"/>
            </p:cNvSpPr>
            <p:nvPr/>
          </p:nvSpPr>
          <p:spPr bwMode="auto">
            <a:xfrm>
              <a:off x="2552978" y="1820143"/>
              <a:ext cx="811120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94.0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(89.8-96.0)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8" name="Rectangle 50"/>
            <p:cNvSpPr>
              <a:spLocks noChangeArrowheads="1"/>
            </p:cNvSpPr>
            <p:nvPr/>
          </p:nvSpPr>
          <p:spPr bwMode="auto">
            <a:xfrm>
              <a:off x="4407086" y="1772816"/>
              <a:ext cx="81111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95.5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(90.9-98.2)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9" name="Rectangle 51"/>
            <p:cNvSpPr>
              <a:spLocks noChangeArrowheads="1"/>
            </p:cNvSpPr>
            <p:nvPr/>
          </p:nvSpPr>
          <p:spPr bwMode="auto">
            <a:xfrm>
              <a:off x="5487471" y="1820998"/>
              <a:ext cx="81111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93.3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(77.9-99.2)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0" name="Rectangle 52"/>
            <p:cNvSpPr>
              <a:spLocks noChangeArrowheads="1"/>
            </p:cNvSpPr>
            <p:nvPr/>
          </p:nvSpPr>
          <p:spPr bwMode="auto">
            <a:xfrm>
              <a:off x="6578880" y="1844824"/>
              <a:ext cx="811119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91.7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(61.5-99.8)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1" name="Rectangle 53"/>
            <p:cNvSpPr>
              <a:spLocks noChangeArrowheads="1"/>
            </p:cNvSpPr>
            <p:nvPr/>
          </p:nvSpPr>
          <p:spPr bwMode="auto">
            <a:xfrm>
              <a:off x="7641013" y="2564904"/>
              <a:ext cx="808702" cy="38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6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(14.7-94.7)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2" name="Rectangle 54"/>
            <p:cNvSpPr>
              <a:spLocks noChangeArrowheads="1"/>
            </p:cNvSpPr>
            <p:nvPr/>
          </p:nvSpPr>
          <p:spPr bwMode="auto">
            <a:xfrm>
              <a:off x="2534606" y="4392950"/>
              <a:ext cx="8478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All patients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3" name="Rectangle 55"/>
            <p:cNvSpPr>
              <a:spLocks noChangeArrowheads="1"/>
            </p:cNvSpPr>
            <p:nvPr/>
          </p:nvSpPr>
          <p:spPr bwMode="auto">
            <a:xfrm>
              <a:off x="4338154" y="4392950"/>
              <a:ext cx="94897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Genotype 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1a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4" name="Rectangle 56"/>
            <p:cNvSpPr>
              <a:spLocks noChangeArrowheads="1"/>
            </p:cNvSpPr>
            <p:nvPr/>
          </p:nvSpPr>
          <p:spPr bwMode="auto">
            <a:xfrm>
              <a:off x="5414537" y="4392950"/>
              <a:ext cx="95699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1b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5" name="Rectangle 57"/>
            <p:cNvSpPr>
              <a:spLocks noChangeArrowheads="1"/>
            </p:cNvSpPr>
            <p:nvPr/>
          </p:nvSpPr>
          <p:spPr bwMode="auto">
            <a:xfrm>
              <a:off x="6554033" y="4392950"/>
              <a:ext cx="86081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4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6" name="Rectangle 58"/>
            <p:cNvSpPr>
              <a:spLocks noChangeArrowheads="1"/>
            </p:cNvSpPr>
            <p:nvPr/>
          </p:nvSpPr>
          <p:spPr bwMode="auto">
            <a:xfrm>
              <a:off x="7614959" y="4392950"/>
              <a:ext cx="86081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6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5" name="Rectangle 54"/>
            <p:cNvSpPr>
              <a:spLocks noChangeArrowheads="1"/>
            </p:cNvSpPr>
            <p:nvPr/>
          </p:nvSpPr>
          <p:spPr bwMode="auto">
            <a:xfrm>
              <a:off x="2808762" y="405001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5"/>
            <p:cNvSpPr>
              <a:spLocks noChangeArrowheads="1"/>
            </p:cNvSpPr>
            <p:nvPr/>
          </p:nvSpPr>
          <p:spPr bwMode="auto">
            <a:xfrm>
              <a:off x="4662870" y="4050015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154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5793181" y="4050015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30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6884588" y="4050015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58"/>
            <p:cNvSpPr>
              <a:spLocks noChangeArrowheads="1"/>
            </p:cNvSpPr>
            <p:nvPr/>
          </p:nvSpPr>
          <p:spPr bwMode="auto">
            <a:xfrm>
              <a:off x="7995438" y="4050015"/>
              <a:ext cx="998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658749" y="1738245"/>
              <a:ext cx="344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%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44931" y="4022998"/>
              <a:ext cx="4841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N=</a:t>
              </a:r>
            </a:p>
          </p:txBody>
        </p:sp>
      </p:grp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95702"/>
              </p:ext>
            </p:extLst>
          </p:nvPr>
        </p:nvGraphicFramePr>
        <p:xfrm>
          <a:off x="179512" y="5301208"/>
          <a:ext cx="8351839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Non-</a:t>
                      </a:r>
                      <a:r>
                        <a:rPr lang="en-US" sz="12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28204" y="1196752"/>
            <a:ext cx="9077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endpoint: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15 IU/mL), % (95% CI), ITT 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mFAS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*</a:t>
            </a:r>
          </a:p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Deferred GZR/EBR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45079"/>
              </p:ext>
            </p:extLst>
          </p:nvPr>
        </p:nvGraphicFramePr>
        <p:xfrm>
          <a:off x="251520" y="4941168"/>
          <a:ext cx="8351839" cy="21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2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, ITT, Full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analysis set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89.5%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90.1%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92.9%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50%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/>
              <a:t>C-EDGE CO-STAR: grazoprevir/elbasvir for HCV infected drug users on opiod replacement therapy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7155" y="6248345"/>
            <a:ext cx="5110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+mn-lt"/>
              </a:rPr>
              <a:t>* </a:t>
            </a:r>
            <a:r>
              <a:rPr lang="en-US" sz="1200" dirty="0">
                <a:latin typeface="+mn-lt"/>
                <a:ea typeface="Times New Roman"/>
                <a:cs typeface="Arial" pitchFamily="34" charset="0"/>
              </a:rPr>
              <a:t>ITT, </a:t>
            </a:r>
            <a:r>
              <a:rPr lang="en-US" sz="1200" dirty="0" err="1">
                <a:latin typeface="+mn-lt"/>
                <a:ea typeface="Times New Roman"/>
                <a:cs typeface="Arial" pitchFamily="34" charset="0"/>
              </a:rPr>
              <a:t>mFAS</a:t>
            </a:r>
            <a:r>
              <a:rPr lang="en-US" sz="1200" dirty="0">
                <a:latin typeface="+mn-lt"/>
                <a:ea typeface="Times New Roman"/>
                <a:cs typeface="Arial" pitchFamily="34" charset="0"/>
              </a:rPr>
              <a:t>: reinfection = success, unrelated discontinuation = excluded</a:t>
            </a:r>
            <a:endParaRPr lang="fr-FR" sz="1200" dirty="0">
              <a:latin typeface="+mn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658749" y="1916832"/>
            <a:ext cx="6944608" cy="2907586"/>
            <a:chOff x="1658749" y="1700808"/>
            <a:chExt cx="6944608" cy="2907586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615151" y="3216626"/>
              <a:ext cx="860425" cy="1116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555018" y="2130763"/>
              <a:ext cx="858838" cy="22018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462818" y="2244626"/>
              <a:ext cx="860425" cy="208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383225" y="2320226"/>
              <a:ext cx="858838" cy="20124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529117" y="2352626"/>
              <a:ext cx="858838" cy="198000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975081" y="2681625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1975081" y="3232488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089381" y="2681625"/>
              <a:ext cx="0" cy="5508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975081" y="3781763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975081" y="3781763"/>
              <a:ext cx="114300" cy="550863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2089381" y="3232488"/>
              <a:ext cx="0" cy="549275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H="1">
              <a:off x="2089381" y="4332625"/>
              <a:ext cx="6513976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975081" y="2130763"/>
              <a:ext cx="114300" cy="550863"/>
            </a:xfrm>
            <a:custGeom>
              <a:avLst/>
              <a:gdLst>
                <a:gd name="T0" fmla="*/ 0 w 72"/>
                <a:gd name="T1" fmla="*/ 0 h 347"/>
                <a:gd name="T2" fmla="*/ 71 w 72"/>
                <a:gd name="T3" fmla="*/ 0 h 347"/>
                <a:gd name="T4" fmla="*/ 72 w 72"/>
                <a:gd name="T5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0"/>
                  </a:moveTo>
                  <a:lnTo>
                    <a:pt x="71" y="0"/>
                  </a:lnTo>
                  <a:lnTo>
                    <a:pt x="72" y="347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75754" y="2016145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60713" y="256700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760713" y="311787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1024" name="Rectangle 27"/>
            <p:cNvSpPr>
              <a:spLocks noChangeArrowheads="1"/>
            </p:cNvSpPr>
            <p:nvPr/>
          </p:nvSpPr>
          <p:spPr bwMode="auto">
            <a:xfrm>
              <a:off x="1760713" y="36687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1025" name="Rectangle 28"/>
            <p:cNvSpPr>
              <a:spLocks noChangeArrowheads="1"/>
            </p:cNvSpPr>
            <p:nvPr/>
          </p:nvSpPr>
          <p:spPr bwMode="auto">
            <a:xfrm>
              <a:off x="1845672" y="421959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047" name="Rectangle 49"/>
            <p:cNvSpPr>
              <a:spLocks noChangeArrowheads="1"/>
            </p:cNvSpPr>
            <p:nvPr/>
          </p:nvSpPr>
          <p:spPr bwMode="auto">
            <a:xfrm>
              <a:off x="2554187" y="1916832"/>
              <a:ext cx="808702" cy="38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89.5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(81.5-94.8)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8" name="Rectangle 50"/>
            <p:cNvSpPr>
              <a:spLocks noChangeArrowheads="1"/>
            </p:cNvSpPr>
            <p:nvPr/>
          </p:nvSpPr>
          <p:spPr bwMode="auto">
            <a:xfrm>
              <a:off x="4408295" y="1875428"/>
              <a:ext cx="808702" cy="38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90.1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(80.7-95.9)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9" name="Rectangle 51"/>
            <p:cNvSpPr>
              <a:spLocks noChangeArrowheads="1"/>
            </p:cNvSpPr>
            <p:nvPr/>
          </p:nvSpPr>
          <p:spPr bwMode="auto">
            <a:xfrm>
              <a:off x="5488680" y="1820998"/>
              <a:ext cx="808702" cy="38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92.9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(66.1-99.8)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0" name="Rectangle 52"/>
            <p:cNvSpPr>
              <a:spLocks noChangeArrowheads="1"/>
            </p:cNvSpPr>
            <p:nvPr/>
          </p:nvSpPr>
          <p:spPr bwMode="auto">
            <a:xfrm>
              <a:off x="6604066" y="1700808"/>
              <a:ext cx="760750" cy="38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100 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(54.1-100)</a:t>
              </a:r>
            </a:p>
          </p:txBody>
        </p:sp>
        <p:sp>
          <p:nvSpPr>
            <p:cNvPr id="1051" name="Rectangle 53"/>
            <p:cNvSpPr>
              <a:spLocks noChangeArrowheads="1"/>
            </p:cNvSpPr>
            <p:nvPr/>
          </p:nvSpPr>
          <p:spPr bwMode="auto">
            <a:xfrm>
              <a:off x="7685489" y="2780928"/>
              <a:ext cx="719748" cy="38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5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(6.8-93.2)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2" name="Rectangle 54"/>
            <p:cNvSpPr>
              <a:spLocks noChangeArrowheads="1"/>
            </p:cNvSpPr>
            <p:nvPr/>
          </p:nvSpPr>
          <p:spPr bwMode="auto">
            <a:xfrm>
              <a:off x="2534606" y="4392950"/>
              <a:ext cx="84786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All patients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3" name="Rectangle 55"/>
            <p:cNvSpPr>
              <a:spLocks noChangeArrowheads="1"/>
            </p:cNvSpPr>
            <p:nvPr/>
          </p:nvSpPr>
          <p:spPr bwMode="auto">
            <a:xfrm>
              <a:off x="4338154" y="4392950"/>
              <a:ext cx="94897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Genotype 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1a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4" name="Rectangle 56"/>
            <p:cNvSpPr>
              <a:spLocks noChangeArrowheads="1"/>
            </p:cNvSpPr>
            <p:nvPr/>
          </p:nvSpPr>
          <p:spPr bwMode="auto">
            <a:xfrm>
              <a:off x="5414537" y="4392950"/>
              <a:ext cx="95699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1b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5" name="Rectangle 57"/>
            <p:cNvSpPr>
              <a:spLocks noChangeArrowheads="1"/>
            </p:cNvSpPr>
            <p:nvPr/>
          </p:nvSpPr>
          <p:spPr bwMode="auto">
            <a:xfrm>
              <a:off x="6554033" y="4392950"/>
              <a:ext cx="86081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4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6" name="Rectangle 58"/>
            <p:cNvSpPr>
              <a:spLocks noChangeArrowheads="1"/>
            </p:cNvSpPr>
            <p:nvPr/>
          </p:nvSpPr>
          <p:spPr bwMode="auto">
            <a:xfrm>
              <a:off x="7614959" y="4392950"/>
              <a:ext cx="86081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6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5" name="Rectangle 54"/>
            <p:cNvSpPr>
              <a:spLocks noChangeArrowheads="1"/>
            </p:cNvSpPr>
            <p:nvPr/>
          </p:nvSpPr>
          <p:spPr bwMode="auto">
            <a:xfrm>
              <a:off x="2858687" y="4050015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95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5"/>
            <p:cNvSpPr>
              <a:spLocks noChangeArrowheads="1"/>
            </p:cNvSpPr>
            <p:nvPr/>
          </p:nvSpPr>
          <p:spPr bwMode="auto">
            <a:xfrm>
              <a:off x="4712795" y="4050015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5793181" y="4050015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14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6934512" y="4050015"/>
              <a:ext cx="998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58"/>
            <p:cNvSpPr>
              <a:spLocks noChangeArrowheads="1"/>
            </p:cNvSpPr>
            <p:nvPr/>
          </p:nvSpPr>
          <p:spPr bwMode="auto">
            <a:xfrm>
              <a:off x="7995438" y="4050015"/>
              <a:ext cx="998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658749" y="1738245"/>
              <a:ext cx="344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%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44931" y="4022998"/>
              <a:ext cx="4841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N=</a:t>
              </a:r>
            </a:p>
          </p:txBody>
        </p:sp>
      </p:grp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130161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24133" y="1196752"/>
            <a:ext cx="8324331" cy="71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15 IU/mL) in the immediate treatment group, </a:t>
            </a:r>
          </a:p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by subgroup, % (95% CI), ITT, Full analysis set *</a:t>
            </a:r>
          </a:p>
        </p:txBody>
      </p:sp>
      <p:grpSp>
        <p:nvGrpSpPr>
          <p:cNvPr id="64" name="Groupe 63"/>
          <p:cNvGrpSpPr/>
          <p:nvPr/>
        </p:nvGrpSpPr>
        <p:grpSpPr>
          <a:xfrm>
            <a:off x="277863" y="2108264"/>
            <a:ext cx="8370300" cy="4201056"/>
            <a:chOff x="277863" y="2118716"/>
            <a:chExt cx="8370300" cy="4201056"/>
          </a:xfrm>
        </p:grpSpPr>
        <p:sp>
          <p:nvSpPr>
            <p:cNvPr id="1052" name="Rectangle 54"/>
            <p:cNvSpPr>
              <a:spLocks noChangeArrowheads="1"/>
            </p:cNvSpPr>
            <p:nvPr/>
          </p:nvSpPr>
          <p:spPr bwMode="auto">
            <a:xfrm>
              <a:off x="1073243" y="5436512"/>
              <a:ext cx="43281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Male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3" name="Rectangle 55"/>
            <p:cNvSpPr>
              <a:spLocks noChangeArrowheads="1"/>
            </p:cNvSpPr>
            <p:nvPr/>
          </p:nvSpPr>
          <p:spPr bwMode="auto">
            <a:xfrm>
              <a:off x="2970472" y="5436512"/>
              <a:ext cx="66640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Positive</a:t>
              </a: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4" name="Rectangle 56"/>
            <p:cNvSpPr>
              <a:spLocks noChangeArrowheads="1"/>
            </p:cNvSpPr>
            <p:nvPr/>
          </p:nvSpPr>
          <p:spPr bwMode="auto">
            <a:xfrm>
              <a:off x="3856854" y="5436512"/>
              <a:ext cx="7492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Negative</a:t>
              </a: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5" name="Rectangle 57"/>
            <p:cNvSpPr>
              <a:spLocks noChangeArrowheads="1"/>
            </p:cNvSpPr>
            <p:nvPr/>
          </p:nvSpPr>
          <p:spPr bwMode="auto">
            <a:xfrm>
              <a:off x="5214247" y="5436512"/>
              <a:ext cx="2452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No</a:t>
              </a: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6" name="Rectangle 58"/>
            <p:cNvSpPr>
              <a:spLocks noChangeArrowheads="1"/>
            </p:cNvSpPr>
            <p:nvPr/>
          </p:nvSpPr>
          <p:spPr bwMode="auto">
            <a:xfrm>
              <a:off x="6071157" y="5436512"/>
              <a:ext cx="27533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Yes</a:t>
              </a: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1896101" y="5436512"/>
              <a:ext cx="61414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Female</a:t>
              </a: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45" name="Rectangle 57"/>
            <p:cNvSpPr>
              <a:spLocks noChangeArrowheads="1"/>
            </p:cNvSpPr>
            <p:nvPr/>
          </p:nvSpPr>
          <p:spPr bwMode="auto">
            <a:xfrm>
              <a:off x="7125063" y="5436512"/>
              <a:ext cx="2452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No</a:t>
              </a: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46" name="Rectangle 58"/>
            <p:cNvSpPr>
              <a:spLocks noChangeArrowheads="1"/>
            </p:cNvSpPr>
            <p:nvPr/>
          </p:nvSpPr>
          <p:spPr bwMode="auto">
            <a:xfrm>
              <a:off x="8002055" y="5436512"/>
              <a:ext cx="27533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Yes</a:t>
              </a: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845721" y="2734660"/>
              <a:ext cx="726207" cy="262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4973774" y="2770660"/>
              <a:ext cx="726207" cy="2592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868373" y="2698660"/>
              <a:ext cx="726207" cy="2664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940569" y="2806660"/>
              <a:ext cx="726207" cy="2556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926546" y="2734660"/>
              <a:ext cx="726207" cy="262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grpSp>
          <p:nvGrpSpPr>
            <p:cNvPr id="5" name="Groupe 4"/>
            <p:cNvGrpSpPr/>
            <p:nvPr/>
          </p:nvGrpSpPr>
          <p:grpSpPr>
            <a:xfrm>
              <a:off x="461777" y="2531582"/>
              <a:ext cx="8186386" cy="2918724"/>
              <a:chOff x="778102" y="2531582"/>
              <a:chExt cx="8186386" cy="2918724"/>
            </a:xfrm>
          </p:grpSpPr>
          <p:sp>
            <p:nvSpPr>
              <p:cNvPr id="1025" name="Rectangle 28"/>
              <p:cNvSpPr>
                <a:spLocks noChangeArrowheads="1"/>
              </p:cNvSpPr>
              <p:nvPr/>
            </p:nvSpPr>
            <p:spPr bwMode="auto">
              <a:xfrm>
                <a:off x="778102" y="5265640"/>
                <a:ext cx="84959" cy="18466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898025" y="3242502"/>
                <a:ext cx="115285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898025" y="3953423"/>
                <a:ext cx="115285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1013310" y="3242502"/>
                <a:ext cx="0" cy="710921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898025" y="4662295"/>
                <a:ext cx="115285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898025" y="4662295"/>
                <a:ext cx="115285" cy="710921"/>
              </a:xfrm>
              <a:custGeom>
                <a:avLst/>
                <a:gdLst>
                  <a:gd name="T0" fmla="*/ 0 w 72"/>
                  <a:gd name="T1" fmla="*/ 347 h 347"/>
                  <a:gd name="T2" fmla="*/ 72 w 72"/>
                  <a:gd name="T3" fmla="*/ 347 h 347"/>
                  <a:gd name="T4" fmla="*/ 72 w 72"/>
                  <a:gd name="T5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7">
                    <a:moveTo>
                      <a:pt x="0" y="347"/>
                    </a:moveTo>
                    <a:lnTo>
                      <a:pt x="72" y="347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1013310" y="3953423"/>
                <a:ext cx="0" cy="708872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898025" y="2531582"/>
                <a:ext cx="115285" cy="710921"/>
              </a:xfrm>
              <a:custGeom>
                <a:avLst/>
                <a:gdLst>
                  <a:gd name="T0" fmla="*/ 0 w 72"/>
                  <a:gd name="T1" fmla="*/ 0 h 347"/>
                  <a:gd name="T2" fmla="*/ 71 w 72"/>
                  <a:gd name="T3" fmla="*/ 0 h 347"/>
                  <a:gd name="T4" fmla="*/ 72 w 72"/>
                  <a:gd name="T5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7">
                    <a:moveTo>
                      <a:pt x="0" y="0"/>
                    </a:moveTo>
                    <a:lnTo>
                      <a:pt x="71" y="0"/>
                    </a:lnTo>
                    <a:lnTo>
                      <a:pt x="72" y="347"/>
                    </a:lnTo>
                  </a:path>
                </a:pathLst>
              </a:cu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H="1">
                <a:off x="1013308" y="5373215"/>
                <a:ext cx="7951180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 b="1">
                  <a:solidFill>
                    <a:srgbClr val="333399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294802" y="2419521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79761" y="314837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79761" y="3850327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1024" name="Rectangle 27"/>
            <p:cNvSpPr>
              <a:spLocks noChangeArrowheads="1"/>
            </p:cNvSpPr>
            <p:nvPr/>
          </p:nvSpPr>
          <p:spPr bwMode="auto">
            <a:xfrm>
              <a:off x="379761" y="456124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1047" name="Rectangle 49"/>
            <p:cNvSpPr>
              <a:spLocks noChangeArrowheads="1"/>
            </p:cNvSpPr>
            <p:nvPr/>
          </p:nvSpPr>
          <p:spPr bwMode="auto">
            <a:xfrm>
              <a:off x="885298" y="2216477"/>
              <a:ext cx="8087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92.8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(87.5-96.4)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8" name="Rectangle 50"/>
            <p:cNvSpPr>
              <a:spLocks noChangeArrowheads="1"/>
            </p:cNvSpPr>
            <p:nvPr/>
          </p:nvSpPr>
          <p:spPr bwMode="auto">
            <a:xfrm>
              <a:off x="2899321" y="2288485"/>
              <a:ext cx="8087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90.4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(84.2-94.8)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9" name="Rectangle 51"/>
            <p:cNvSpPr>
              <a:spLocks noChangeArrowheads="1"/>
            </p:cNvSpPr>
            <p:nvPr/>
          </p:nvSpPr>
          <p:spPr bwMode="auto">
            <a:xfrm>
              <a:off x="3896598" y="2193885"/>
              <a:ext cx="66975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93.8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(85-98.3)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50" name="Rectangle 52"/>
            <p:cNvSpPr>
              <a:spLocks noChangeArrowheads="1"/>
            </p:cNvSpPr>
            <p:nvPr/>
          </p:nvSpPr>
          <p:spPr bwMode="auto">
            <a:xfrm>
              <a:off x="4932526" y="2288485"/>
              <a:ext cx="8087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91.3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(85.8-95.2)</a:t>
              </a:r>
            </a:p>
          </p:txBody>
        </p:sp>
        <p:sp>
          <p:nvSpPr>
            <p:cNvPr id="1051" name="Rectangle 53"/>
            <p:cNvSpPr>
              <a:spLocks noChangeArrowheads="1"/>
            </p:cNvSpPr>
            <p:nvPr/>
          </p:nvSpPr>
          <p:spPr bwMode="auto">
            <a:xfrm>
              <a:off x="5804473" y="2216477"/>
              <a:ext cx="8087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92.5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(79.6-98.4)</a:t>
              </a:r>
            </a:p>
          </p:txBody>
        </p:sp>
        <p:sp>
          <p:nvSpPr>
            <p:cNvPr id="65" name="Rectangle 54"/>
            <p:cNvSpPr>
              <a:spLocks noChangeArrowheads="1"/>
            </p:cNvSpPr>
            <p:nvPr/>
          </p:nvSpPr>
          <p:spPr bwMode="auto">
            <a:xfrm>
              <a:off x="1139875" y="5025386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153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5"/>
            <p:cNvSpPr>
              <a:spLocks noChangeArrowheads="1"/>
            </p:cNvSpPr>
            <p:nvPr/>
          </p:nvSpPr>
          <p:spPr bwMode="auto">
            <a:xfrm>
              <a:off x="3153898" y="5025386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136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4132090" y="502538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65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5187103" y="5025386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161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58"/>
            <p:cNvSpPr>
              <a:spLocks noChangeArrowheads="1"/>
            </p:cNvSpPr>
            <p:nvPr/>
          </p:nvSpPr>
          <p:spPr bwMode="auto">
            <a:xfrm>
              <a:off x="6109438" y="502538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77863" y="2118716"/>
              <a:ext cx="344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%</a:t>
              </a: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840069" y="2878660"/>
              <a:ext cx="726207" cy="2484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7776619" y="2770660"/>
              <a:ext cx="726207" cy="2592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8" name="Rectangle 7"/>
            <p:cNvSpPr>
              <a:spLocks noChangeArrowheads="1"/>
            </p:cNvSpPr>
            <p:nvPr/>
          </p:nvSpPr>
          <p:spPr bwMode="auto">
            <a:xfrm>
              <a:off x="6884590" y="2734660"/>
              <a:ext cx="726207" cy="262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2103323" y="502538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48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7147844" y="5025386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88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1798822" y="2359332"/>
              <a:ext cx="8087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87.5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(74.8-95.3)</a:t>
              </a:r>
            </a:p>
          </p:txBody>
        </p:sp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6843343" y="2216477"/>
              <a:ext cx="8087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92.0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(84.3-96.7)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3" name="Rectangle 53"/>
            <p:cNvSpPr>
              <a:spLocks noChangeArrowheads="1"/>
            </p:cNvSpPr>
            <p:nvPr/>
          </p:nvSpPr>
          <p:spPr bwMode="auto">
            <a:xfrm>
              <a:off x="7735371" y="2309437"/>
              <a:ext cx="80870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91.2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(84.3-95.7)</a:t>
              </a: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7995580" y="5025386"/>
              <a:ext cx="28828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113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608661" y="5796552"/>
              <a:ext cx="503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/>
                <a:t>Sex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3140749" y="5796552"/>
              <a:ext cx="1229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/>
                <a:t>Drug screen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303873" y="5796552"/>
              <a:ext cx="9717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/>
                <a:t>Cirrhosis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836368" y="5796552"/>
              <a:ext cx="16818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HCV RNA </a:t>
              </a:r>
            </a:p>
            <a:p>
              <a:pPr algn="ctr"/>
              <a:r>
                <a:rPr lang="en-US" sz="1400" b="1" dirty="0"/>
                <a:t>&gt; 2 000 000 IU/mL</a:t>
              </a:r>
            </a:p>
          </p:txBody>
        </p:sp>
        <p:cxnSp>
          <p:nvCxnSpPr>
            <p:cNvPr id="16" name="Connecteur droit 15"/>
            <p:cNvCxnSpPr/>
            <p:nvPr/>
          </p:nvCxnSpPr>
          <p:spPr>
            <a:xfrm>
              <a:off x="943307" y="5796552"/>
              <a:ext cx="1656184" cy="0"/>
            </a:xfrm>
            <a:prstGeom prst="line">
              <a:avLst/>
            </a:prstGeom>
            <a:ln>
              <a:solidFill>
                <a:srgbClr val="00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2950854" y="5796552"/>
              <a:ext cx="1656184" cy="0"/>
            </a:xfrm>
            <a:prstGeom prst="line">
              <a:avLst/>
            </a:prstGeom>
            <a:ln>
              <a:solidFill>
                <a:srgbClr val="00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4948572" y="5796552"/>
              <a:ext cx="1656184" cy="0"/>
            </a:xfrm>
            <a:prstGeom prst="line">
              <a:avLst/>
            </a:prstGeom>
            <a:ln>
              <a:solidFill>
                <a:srgbClr val="00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6903439" y="5796552"/>
              <a:ext cx="1656184" cy="0"/>
            </a:xfrm>
            <a:prstGeom prst="line">
              <a:avLst/>
            </a:prstGeom>
            <a:ln>
              <a:solidFill>
                <a:srgbClr val="00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/>
              <a:t>C-EDGE CO-STAR: grazoprevir/elbasvir for HCV infected drug users on opiod replacement therapy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9761" y="6217567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Reinfection = failure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311887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944847" y="1190048"/>
            <a:ext cx="7244140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 (HCV RNA &lt; 15 IU/mL), %, per protocol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</a:t>
            </a:r>
            <a:r>
              <a:rPr lang="en-US" sz="2600" dirty="0" err="1"/>
              <a:t>grazoprevir</a:t>
            </a:r>
            <a:r>
              <a:rPr lang="en-US" sz="2600" dirty="0"/>
              <a:t>/</a:t>
            </a:r>
            <a:r>
              <a:rPr lang="en-US" sz="2600" dirty="0" err="1"/>
              <a:t>elbasvir</a:t>
            </a:r>
            <a:r>
              <a:rPr lang="en-US" sz="2600" dirty="0"/>
              <a:t>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1063621" y="2176060"/>
            <a:ext cx="6244683" cy="3600400"/>
            <a:chOff x="1631082" y="2060848"/>
            <a:chExt cx="5474619" cy="3156416"/>
          </a:xfrm>
        </p:grpSpPr>
        <p:sp>
          <p:nvSpPr>
            <p:cNvPr id="2" name="ZoneTexte 1"/>
            <p:cNvSpPr txBox="1"/>
            <p:nvPr/>
          </p:nvSpPr>
          <p:spPr>
            <a:xfrm>
              <a:off x="1644491" y="2360436"/>
              <a:ext cx="344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%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53862" y="2060848"/>
              <a:ext cx="224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Immediate treatment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769955" y="2060848"/>
              <a:ext cx="20531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alibri" panose="020F0502020204030204" pitchFamily="34" charset="0"/>
                </a:rPr>
                <a:t>Deferred treatment</a:t>
              </a:r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1631082" y="2555847"/>
              <a:ext cx="5474619" cy="2661417"/>
              <a:chOff x="1631082" y="2186515"/>
              <a:chExt cx="5474619" cy="2661417"/>
            </a:xfrm>
          </p:grpSpPr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5906264" y="2461485"/>
                <a:ext cx="860425" cy="2124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4807863" y="2416630"/>
                <a:ext cx="858838" cy="21688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2529117" y="2497485"/>
                <a:ext cx="858838" cy="2088000"/>
              </a:xfrm>
              <a:prstGeom prst="rect">
                <a:avLst/>
              </a:prstGeom>
              <a:solidFill>
                <a:srgbClr val="0066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1975081" y="2934484"/>
                <a:ext cx="114300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1975081" y="3485347"/>
                <a:ext cx="114300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>
                <a:off x="2089381" y="2934484"/>
                <a:ext cx="0" cy="550863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1975081" y="4034622"/>
                <a:ext cx="114300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1975081" y="4034622"/>
                <a:ext cx="114300" cy="550863"/>
              </a:xfrm>
              <a:custGeom>
                <a:avLst/>
                <a:gdLst>
                  <a:gd name="T0" fmla="*/ 0 w 72"/>
                  <a:gd name="T1" fmla="*/ 347 h 347"/>
                  <a:gd name="T2" fmla="*/ 72 w 72"/>
                  <a:gd name="T3" fmla="*/ 347 h 347"/>
                  <a:gd name="T4" fmla="*/ 72 w 72"/>
                  <a:gd name="T5" fmla="*/ 0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7">
                    <a:moveTo>
                      <a:pt x="0" y="347"/>
                    </a:moveTo>
                    <a:lnTo>
                      <a:pt x="72" y="347"/>
                    </a:lnTo>
                    <a:lnTo>
                      <a:pt x="72" y="0"/>
                    </a:lnTo>
                  </a:path>
                </a:pathLst>
              </a:cu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2089381" y="3485347"/>
                <a:ext cx="0" cy="549275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 flipH="1">
                <a:off x="2089380" y="4585484"/>
                <a:ext cx="5016321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1975081" y="2383622"/>
                <a:ext cx="114300" cy="550863"/>
              </a:xfrm>
              <a:custGeom>
                <a:avLst/>
                <a:gdLst>
                  <a:gd name="T0" fmla="*/ 0 w 72"/>
                  <a:gd name="T1" fmla="*/ 0 h 347"/>
                  <a:gd name="T2" fmla="*/ 71 w 72"/>
                  <a:gd name="T3" fmla="*/ 0 h 347"/>
                  <a:gd name="T4" fmla="*/ 72 w 72"/>
                  <a:gd name="T5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347">
                    <a:moveTo>
                      <a:pt x="0" y="0"/>
                    </a:moveTo>
                    <a:lnTo>
                      <a:pt x="71" y="0"/>
                    </a:lnTo>
                    <a:lnTo>
                      <a:pt x="72" y="347"/>
                    </a:lnTo>
                  </a:path>
                </a:pathLst>
              </a:custGeom>
              <a:noFill/>
              <a:ln w="19050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b="1"/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1631082" y="2269004"/>
                <a:ext cx="29954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100</a:t>
                </a:r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1730932" y="2819867"/>
                <a:ext cx="1996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75</a:t>
                </a:r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1730932" y="3370729"/>
                <a:ext cx="1996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50</a:t>
                </a:r>
              </a:p>
            </p:txBody>
          </p:sp>
          <p:sp>
            <p:nvSpPr>
              <p:cNvPr id="1024" name="Rectangle 27"/>
              <p:cNvSpPr>
                <a:spLocks noChangeArrowheads="1"/>
              </p:cNvSpPr>
              <p:nvPr/>
            </p:nvSpPr>
            <p:spPr bwMode="auto">
              <a:xfrm>
                <a:off x="1730932" y="3921592"/>
                <a:ext cx="19969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25</a:t>
                </a:r>
              </a:p>
            </p:txBody>
          </p:sp>
          <p:sp>
            <p:nvSpPr>
              <p:cNvPr id="1025" name="Rectangle 28"/>
              <p:cNvSpPr>
                <a:spLocks noChangeArrowheads="1"/>
              </p:cNvSpPr>
              <p:nvPr/>
            </p:nvSpPr>
            <p:spPr bwMode="auto">
              <a:xfrm>
                <a:off x="1830781" y="4472454"/>
                <a:ext cx="9985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047" name="Rectangle 49"/>
              <p:cNvSpPr>
                <a:spLocks noChangeArrowheads="1"/>
              </p:cNvSpPr>
              <p:nvPr/>
            </p:nvSpPr>
            <p:spPr bwMode="auto">
              <a:xfrm>
                <a:off x="2771800" y="2216701"/>
                <a:ext cx="366787" cy="19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148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itchFamily="34" charset="0"/>
                    <a:cs typeface="Arial" pitchFamily="34" charset="0"/>
                  </a:rPr>
                  <a:t>95.5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50"/>
              <p:cNvSpPr>
                <a:spLocks noChangeArrowheads="1"/>
              </p:cNvSpPr>
              <p:nvPr/>
            </p:nvSpPr>
            <p:spPr bwMode="auto">
              <a:xfrm>
                <a:off x="3707904" y="2258523"/>
                <a:ext cx="366787" cy="19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148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itchFamily="34" charset="0"/>
                    <a:cs typeface="Arial" pitchFamily="34" charset="0"/>
                  </a:rPr>
                  <a:t>94.1</a:t>
                </a:r>
              </a:p>
            </p:txBody>
          </p:sp>
          <p:sp>
            <p:nvSpPr>
              <p:cNvPr id="1049" name="Rectangle 51"/>
              <p:cNvSpPr>
                <a:spLocks noChangeArrowheads="1"/>
              </p:cNvSpPr>
              <p:nvPr/>
            </p:nvSpPr>
            <p:spPr bwMode="auto">
              <a:xfrm>
                <a:off x="5078955" y="2186515"/>
                <a:ext cx="366787" cy="19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148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itchFamily="34" charset="0"/>
                    <a:cs typeface="Arial" pitchFamily="34" charset="0"/>
                  </a:rPr>
                  <a:t>96.6</a:t>
                </a:r>
              </a:p>
            </p:txBody>
          </p:sp>
          <p:sp>
            <p:nvSpPr>
              <p:cNvPr id="1052" name="Rectangle 54"/>
              <p:cNvSpPr>
                <a:spLocks noChangeArrowheads="1"/>
              </p:cNvSpPr>
              <p:nvPr/>
            </p:nvSpPr>
            <p:spPr bwMode="auto">
              <a:xfrm>
                <a:off x="2723154" y="4601711"/>
                <a:ext cx="4707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SVR</a:t>
                </a:r>
                <a:r>
                  <a:rPr kumimoji="0" lang="en-US" sz="1600" b="1" i="0" u="none" strike="noStrike" cap="none" normalizeH="0" baseline="-2500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12</a:t>
                </a:r>
                <a:endParaRPr kumimoji="0" lang="en-US" sz="1600" b="0" i="0" u="none" strike="noStrike" cap="none" normalizeH="0" baseline="-2500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65" name="Rectangle 54"/>
              <p:cNvSpPr>
                <a:spLocks noChangeArrowheads="1"/>
              </p:cNvSpPr>
              <p:nvPr/>
            </p:nvSpPr>
            <p:spPr bwMode="auto">
              <a:xfrm>
                <a:off x="2809457" y="4310053"/>
                <a:ext cx="29815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198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55"/>
              <p:cNvSpPr>
                <a:spLocks noChangeArrowheads="1"/>
              </p:cNvSpPr>
              <p:nvPr/>
            </p:nvSpPr>
            <p:spPr bwMode="auto">
              <a:xfrm>
                <a:off x="5139338" y="4310053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88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56"/>
              <p:cNvSpPr>
                <a:spLocks noChangeArrowheads="1"/>
              </p:cNvSpPr>
              <p:nvPr/>
            </p:nvSpPr>
            <p:spPr bwMode="auto">
              <a:xfrm>
                <a:off x="6265158" y="4310053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85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10"/>
              <p:cNvSpPr>
                <a:spLocks noChangeArrowheads="1"/>
              </p:cNvSpPr>
              <p:nvPr/>
            </p:nvSpPr>
            <p:spPr bwMode="auto">
              <a:xfrm>
                <a:off x="3504609" y="2536370"/>
                <a:ext cx="858838" cy="2062021"/>
              </a:xfrm>
              <a:prstGeom prst="rect">
                <a:avLst/>
              </a:prstGeom>
              <a:solidFill>
                <a:srgbClr val="0066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45" name="Rectangle 54"/>
              <p:cNvSpPr>
                <a:spLocks noChangeArrowheads="1"/>
              </p:cNvSpPr>
              <p:nvPr/>
            </p:nvSpPr>
            <p:spPr bwMode="auto">
              <a:xfrm>
                <a:off x="3747694" y="4310053"/>
                <a:ext cx="29815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186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54"/>
              <p:cNvSpPr>
                <a:spLocks noChangeArrowheads="1"/>
              </p:cNvSpPr>
              <p:nvPr/>
            </p:nvSpPr>
            <p:spPr bwMode="auto">
              <a:xfrm>
                <a:off x="3760042" y="4601711"/>
                <a:ext cx="4707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SVR</a:t>
                </a:r>
                <a:r>
                  <a:rPr kumimoji="0" lang="en-US" sz="1600" b="1" i="0" u="none" strike="noStrike" cap="none" normalizeH="0" baseline="-2500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24</a:t>
                </a:r>
                <a:endParaRPr kumimoji="0" lang="en-US" sz="1600" b="0" i="0" u="none" strike="noStrike" cap="none" normalizeH="0" baseline="-2500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7" name="Rectangle 51"/>
              <p:cNvSpPr>
                <a:spLocks noChangeArrowheads="1"/>
              </p:cNvSpPr>
              <p:nvPr/>
            </p:nvSpPr>
            <p:spPr bwMode="auto">
              <a:xfrm>
                <a:off x="6093065" y="2186515"/>
                <a:ext cx="366787" cy="19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ts val="148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itchFamily="34" charset="0"/>
                    <a:cs typeface="Arial" pitchFamily="34" charset="0"/>
                  </a:rPr>
                  <a:t>96.5</a:t>
                </a:r>
              </a:p>
            </p:txBody>
          </p:sp>
          <p:sp>
            <p:nvSpPr>
              <p:cNvPr id="48" name="Rectangle 54"/>
              <p:cNvSpPr>
                <a:spLocks noChangeArrowheads="1"/>
              </p:cNvSpPr>
              <p:nvPr/>
            </p:nvSpPr>
            <p:spPr bwMode="auto">
              <a:xfrm>
                <a:off x="5083556" y="4601711"/>
                <a:ext cx="4707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SVR</a:t>
                </a:r>
                <a:r>
                  <a:rPr kumimoji="0" lang="en-US" sz="1600" b="1" i="0" u="none" strike="noStrike" cap="none" normalizeH="0" baseline="-2500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12</a:t>
                </a:r>
                <a:endParaRPr kumimoji="0" lang="en-US" sz="1600" b="0" i="0" u="none" strike="noStrike" cap="none" normalizeH="0" baseline="-2500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49" name="Rectangle 54"/>
              <p:cNvSpPr>
                <a:spLocks noChangeArrowheads="1"/>
              </p:cNvSpPr>
              <p:nvPr/>
            </p:nvSpPr>
            <p:spPr bwMode="auto">
              <a:xfrm>
                <a:off x="6151949" y="4601711"/>
                <a:ext cx="4707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SVR</a:t>
                </a:r>
                <a:r>
                  <a:rPr kumimoji="0" lang="en-US" sz="1600" b="1" i="0" u="none" strike="noStrike" cap="none" normalizeH="0" baseline="-2500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Calibri" panose="020F0502020204030204" pitchFamily="34" charset="0"/>
                    <a:cs typeface="Arial" pitchFamily="34" charset="0"/>
                  </a:rPr>
                  <a:t>24</a:t>
                </a:r>
                <a:endParaRPr kumimoji="0" lang="en-US" sz="1600" b="0" i="0" u="none" strike="noStrike" cap="none" normalizeH="0" baseline="-2500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endParaRPr>
              </a:p>
            </p:txBody>
          </p:sp>
          <p:sp>
            <p:nvSpPr>
              <p:cNvPr id="3" name="ZoneTexte 2"/>
              <p:cNvSpPr txBox="1"/>
              <p:nvPr/>
            </p:nvSpPr>
            <p:spPr>
              <a:xfrm>
                <a:off x="2089381" y="4255264"/>
                <a:ext cx="4187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/>
                  <a:t>N=</a:t>
                </a:r>
              </a:p>
            </p:txBody>
          </p:sp>
        </p:grpSp>
      </p:grpSp>
      <p:sp>
        <p:nvSpPr>
          <p:cNvPr id="43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344984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/>
              <a:t>C-EDGE CO-STAR: grazoprevir/elbasvir for HCV infected drug users on opiod replacement therapy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49" y="1268760"/>
            <a:ext cx="8352731" cy="259228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dirty="0"/>
              <a:t>Urine drug screen results, from D1 to treatment W12</a:t>
            </a:r>
            <a:endParaRPr lang="en-US" sz="180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spc="-40" dirty="0"/>
              <a:t>At each visit, in both groups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lang="en-US" sz="1800" spc="-40" dirty="0"/>
              <a:t>&gt; 50% of patients with positive urine drug screen of any drug among the 8 following classes: amphetamines, barbiturates, benzodiazepines, cannabinoids, cocaine, opiates, phencyclidine, propoxyphene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spc="-40" dirty="0"/>
              <a:t>Positive UDS results at baseline or during treatment (2 or more positive UDS results) did not affect adherence or efficacy, regardless of which drug class was positive on UDS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endParaRPr lang="en-US" spc="-4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spc="-40" dirty="0"/>
              <a:t>Adherence to study drugs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endParaRPr lang="en-US" sz="1400" spc="-4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endParaRPr lang="en-US" spc="-40" dirty="0"/>
          </a:p>
          <a:p>
            <a:pPr>
              <a:spcBef>
                <a:spcPts val="400"/>
              </a:spcBef>
            </a:pPr>
            <a:endParaRPr lang="en-US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22916"/>
              </p:ext>
            </p:extLst>
          </p:nvPr>
        </p:nvGraphicFramePr>
        <p:xfrm>
          <a:off x="580074" y="4567026"/>
          <a:ext cx="8312407" cy="1742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7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noProof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Immediate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noProof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GZR/EBR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noProof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Deferred GZR/EBR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noProof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65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noProof="0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noProof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noProof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 phase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noProof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Active phase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765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Adherence &gt; 95% during the 12 weeks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96.5%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95.8%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</p:spTree>
    <p:extLst>
      <p:ext uri="{BB962C8B-B14F-4D97-AF65-F5344CB8AC3E}">
        <p14:creationId xmlns:p14="http://schemas.microsoft.com/office/powerpoint/2010/main" val="322259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78040" y="1196752"/>
            <a:ext cx="7947157" cy="70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urine drug screen results </a:t>
            </a:r>
          </a:p>
          <a:p>
            <a:pPr algn="ctr">
              <a:lnSpc>
                <a:spcPts val="236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the immediate treatment group (all 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randomised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patients)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970633" y="6581775"/>
            <a:ext cx="31733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  <p:sp>
        <p:nvSpPr>
          <p:cNvPr id="10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grazoprevir/elbasvir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80798"/>
              </p:ext>
            </p:extLst>
          </p:nvPr>
        </p:nvGraphicFramePr>
        <p:xfrm>
          <a:off x="412790" y="2239676"/>
          <a:ext cx="8191658" cy="378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96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Subgroup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SVR</a:t>
                      </a:r>
                      <a:r>
                        <a:rPr lang="fr-FR" sz="1600" baseline="-2500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noProof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640">
                <a:tc vMerge="1"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673">
                <a:tc>
                  <a:txBody>
                    <a:bodyPr/>
                    <a:lstStyle/>
                    <a:p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Opiod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agonist therapy at D1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Buprenorphine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Methadone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37/39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147/162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94.9 (82.7-99.4)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90.7 (85.2-94.7)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284258"/>
                  </a:ext>
                </a:extLst>
              </a:tr>
              <a:tr h="1198659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Drug screen during the treatment period</a:t>
                      </a:r>
                    </a:p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Positive (at least 2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time points)</a:t>
                      </a:r>
                    </a:p>
                    <a:p>
                      <a:pPr lvl="1"/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Negative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123/136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61/65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90.4 (84.2-94.8)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93.8 (85.0-98.3)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39062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266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sz="half" idx="1"/>
          </p:nvPr>
        </p:nvSpPr>
        <p:spPr>
          <a:xfrm>
            <a:off x="69424" y="4940697"/>
            <a:ext cx="8754688" cy="648543"/>
          </a:xfrm>
        </p:spPr>
        <p:txBody>
          <a:bodyPr/>
          <a:lstStyle/>
          <a:p>
            <a:r>
              <a:rPr lang="en-US" sz="2400" dirty="0"/>
              <a:t>Incidence of reinfection</a:t>
            </a:r>
          </a:p>
          <a:p>
            <a:pPr lvl="1"/>
            <a:r>
              <a:rPr lang="en-US" sz="1800" dirty="0"/>
              <a:t>4.6 reinfections (CI, 1.7 to 10.0) per 100 person-years</a:t>
            </a:r>
            <a:endParaRPr lang="en-US" sz="6000" dirty="0"/>
          </a:p>
          <a:p>
            <a:r>
              <a:rPr lang="en-US" sz="2400" dirty="0"/>
              <a:t>6 reinfections: different genotype, subtype or viral strain</a:t>
            </a:r>
          </a:p>
          <a:p>
            <a:pPr lvl="1"/>
            <a:endParaRPr lang="en-US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719655" y="6405963"/>
            <a:ext cx="4424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G. EASL 2016, Abs. SAT-163,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2016;64:S771 ; </a:t>
            </a:r>
          </a:p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Dore GJ. Ann Intern Med 2016;165:625-636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41554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CO-STAR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3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CO-STAR: </a:t>
            </a:r>
            <a:r>
              <a:rPr lang="en-US" sz="2600" dirty="0" err="1"/>
              <a:t>grazoprevir</a:t>
            </a:r>
            <a:r>
              <a:rPr lang="en-US" sz="2600" dirty="0"/>
              <a:t>/</a:t>
            </a:r>
            <a:r>
              <a:rPr lang="en-US" sz="2600" dirty="0" err="1"/>
              <a:t>elbasvir</a:t>
            </a:r>
            <a:r>
              <a:rPr lang="en-US" sz="2600" dirty="0"/>
              <a:t> for HCV infected drug users on </a:t>
            </a:r>
            <a:r>
              <a:rPr lang="en-US" sz="2600" dirty="0" err="1"/>
              <a:t>opiod</a:t>
            </a:r>
            <a:r>
              <a:rPr lang="en-US" sz="2600" dirty="0"/>
              <a:t> replacement therapy</a:t>
            </a:r>
          </a:p>
        </p:txBody>
      </p:sp>
      <p:sp>
        <p:nvSpPr>
          <p:cNvPr id="31" name="Espace réservé du contenu 2"/>
          <p:cNvSpPr>
            <a:spLocks noGrp="1"/>
          </p:cNvSpPr>
          <p:nvPr>
            <p:ph sz="half" idx="1"/>
          </p:nvPr>
        </p:nvSpPr>
        <p:spPr>
          <a:xfrm>
            <a:off x="68949" y="1124744"/>
            <a:ext cx="8754688" cy="648543"/>
          </a:xfrm>
        </p:spPr>
        <p:txBody>
          <a:bodyPr/>
          <a:lstStyle/>
          <a:p>
            <a:r>
              <a:rPr lang="en-US" sz="2400" dirty="0"/>
              <a:t>Reinfection</a:t>
            </a: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43459"/>
              </p:ext>
            </p:extLst>
          </p:nvPr>
        </p:nvGraphicFramePr>
        <p:xfrm>
          <a:off x="684657" y="4153272"/>
          <a:ext cx="7703767" cy="50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9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Reinfection,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 (0.0)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 (1.7)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(0.0)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(0.3)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failure, N (%)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(0.7)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(1.0)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(1.0)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(0.7)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" name="Groupe 3"/>
          <p:cNvGrpSpPr/>
          <p:nvPr/>
        </p:nvGrpSpPr>
        <p:grpSpPr>
          <a:xfrm>
            <a:off x="2632006" y="1412776"/>
            <a:ext cx="5756418" cy="2742925"/>
            <a:chOff x="2126861" y="1412776"/>
            <a:chExt cx="5756418" cy="2742925"/>
          </a:xfrm>
        </p:grpSpPr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371529" y="1731547"/>
              <a:ext cx="15289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2371529" y="2410024"/>
              <a:ext cx="15289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2524421" y="1727391"/>
              <a:ext cx="0" cy="393705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2371529" y="3111616"/>
              <a:ext cx="152892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2371529" y="2950638"/>
              <a:ext cx="152892" cy="831940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2524421" y="2121096"/>
              <a:ext cx="0" cy="82954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flipH="1">
              <a:off x="2524421" y="3782577"/>
              <a:ext cx="5358858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126861" y="163372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3.0</a:t>
              </a:r>
              <a:endPara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126861" y="2992947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1.0</a:t>
              </a:r>
              <a:endPara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2126861" y="3656478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0.0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778270" y="3317295"/>
              <a:ext cx="481605" cy="45726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67632" y="3105311"/>
              <a:ext cx="481605" cy="658807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60260" y="3317295"/>
              <a:ext cx="481605" cy="458243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8" name="Groupe 17"/>
            <p:cNvGrpSpPr/>
            <p:nvPr/>
          </p:nvGrpSpPr>
          <p:grpSpPr>
            <a:xfrm>
              <a:off x="4993651" y="1947211"/>
              <a:ext cx="481605" cy="1809843"/>
              <a:chOff x="2843808" y="2081934"/>
              <a:chExt cx="360040" cy="1198374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843808" y="2844084"/>
                <a:ext cx="360040" cy="43622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843808" y="2081934"/>
                <a:ext cx="360040" cy="753536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7112712" y="3098360"/>
              <a:ext cx="481605" cy="692112"/>
              <a:chOff x="4427984" y="2844159"/>
              <a:chExt cx="360040" cy="45827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427984" y="2999014"/>
                <a:ext cx="360040" cy="30342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427984" y="2844159"/>
                <a:ext cx="360040" cy="148942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2126861" y="2287096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2.0</a:t>
              </a:r>
              <a:endParaRPr kumimoji="0" lang="en-US" sz="12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6" name="Groupe 45"/>
            <p:cNvGrpSpPr/>
            <p:nvPr/>
          </p:nvGrpSpPr>
          <p:grpSpPr>
            <a:xfrm>
              <a:off x="2910174" y="1448153"/>
              <a:ext cx="3499478" cy="338554"/>
              <a:chOff x="2910174" y="1515969"/>
              <a:chExt cx="3499478" cy="338554"/>
            </a:xfrm>
          </p:grpSpPr>
          <p:sp>
            <p:nvSpPr>
              <p:cNvPr id="45" name="AutoShape 126"/>
              <p:cNvSpPr>
                <a:spLocks noChangeArrowheads="1"/>
              </p:cNvSpPr>
              <p:nvPr/>
            </p:nvSpPr>
            <p:spPr bwMode="auto">
              <a:xfrm>
                <a:off x="2910174" y="1519323"/>
                <a:ext cx="3499478" cy="31949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400"/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3214146" y="1515969"/>
                <a:ext cx="12333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Reinfections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642919" y="1593250"/>
                <a:ext cx="192642" cy="17310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4801647" y="1515969"/>
                <a:ext cx="16080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Virologic</a:t>
                </a:r>
                <a:r>
                  <a:rPr lang="en-US" sz="16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 failures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044844" y="1593250"/>
                <a:ext cx="192642" cy="173102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0" name="ZoneTexte 39"/>
            <p:cNvSpPr txBox="1"/>
            <p:nvPr/>
          </p:nvSpPr>
          <p:spPr>
            <a:xfrm>
              <a:off x="2423295" y="3791412"/>
              <a:ext cx="11657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TW10 or 12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802214" y="3800246"/>
              <a:ext cx="569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FW4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4949759" y="3774561"/>
              <a:ext cx="569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FW8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972801" y="3804894"/>
              <a:ext cx="6735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FW12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7036081" y="3817147"/>
              <a:ext cx="6735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FW24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2266655" y="1412776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2115309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1975</Words>
  <Application>Microsoft Office PowerPoint</Application>
  <PresentationFormat>Affichage à l'écran (4:3)</PresentationFormat>
  <Paragraphs>600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</vt:lpstr>
      <vt:lpstr>Trebuchet MS</vt:lpstr>
      <vt:lpstr>Wingdings</vt:lpstr>
      <vt:lpstr>HCV-trials.com 2018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  <vt:lpstr>C-EDGE CO-STAR: grazoprevir/elbasvir for HCV infected drug users on opiod replacement therapy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Yannick Darrats</cp:lastModifiedBy>
  <cp:revision>242</cp:revision>
  <dcterms:created xsi:type="dcterms:W3CDTF">2015-05-23T16:11:26Z</dcterms:created>
  <dcterms:modified xsi:type="dcterms:W3CDTF">2019-01-29T09:35:52Z</dcterms:modified>
</cp:coreProperties>
</file>