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DDDDDD"/>
    <a:srgbClr val="000066"/>
    <a:srgbClr val="FF9933"/>
    <a:srgbClr val="003399"/>
    <a:srgbClr val="008000"/>
    <a:srgbClr val="00B200"/>
    <a:srgbClr val="0070C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9123" autoAdjust="0"/>
  </p:normalViewPr>
  <p:slideViewPr>
    <p:cSldViewPr>
      <p:cViewPr varScale="1">
        <p:scale>
          <a:sx n="145" d="100"/>
          <a:sy n="145" d="100"/>
        </p:scale>
        <p:origin x="-128" y="-104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88DCB-E528-4220-AD87-FD33FBE113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64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HCV-trial.com</a:t>
            </a: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'image des diapositives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Espace réservé des commentaires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867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7664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6083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83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528414" y="1175449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955777" y="2396822"/>
            <a:ext cx="323997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63392"/>
              </p:ext>
            </p:extLst>
          </p:nvPr>
        </p:nvGraphicFramePr>
        <p:xfrm>
          <a:off x="5419149" y="2022815"/>
          <a:ext cx="2625855" cy="408557"/>
        </p:xfrm>
        <a:graphic>
          <a:graphicData uri="http://schemas.openxmlformats.org/drawingml/2006/table">
            <a:tbl>
              <a:tblPr/>
              <a:tblGrid>
                <a:gridCol w="26258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8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 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748958"/>
              </p:ext>
            </p:extLst>
          </p:nvPr>
        </p:nvGraphicFramePr>
        <p:xfrm>
          <a:off x="5419149" y="2763565"/>
          <a:ext cx="2625855" cy="408557"/>
        </p:xfrm>
        <a:graphic>
          <a:graphicData uri="http://schemas.openxmlformats.org/drawingml/2006/table">
            <a:tbl>
              <a:tblPr/>
              <a:tblGrid>
                <a:gridCol w="26258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8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PEG-IFN + RBV 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382068" y="1362807"/>
            <a:ext cx="1478648" cy="86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242570" y="2626110"/>
            <a:ext cx="1547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375136" y="1700808"/>
            <a:ext cx="2843996" cy="1979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1a or 1b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Treatment-naive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or compensated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779912" y="3356134"/>
            <a:ext cx="4557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was stratified on genotype (1a or 1b), </a:t>
            </a:r>
          </a:p>
          <a:p>
            <a:r>
              <a:rPr lang="en-US" sz="1400" dirty="0"/>
              <a:t>IL28B (CC </a:t>
            </a:r>
            <a:r>
              <a:rPr lang="en-US" sz="1400" dirty="0" smtClean="0"/>
              <a:t>or</a:t>
            </a:r>
            <a:r>
              <a:rPr lang="en-US" sz="1400" dirty="0" smtClean="0"/>
              <a:t> </a:t>
            </a:r>
            <a:r>
              <a:rPr lang="en-US" sz="1400" dirty="0"/>
              <a:t>non-CC), cirrhosis (yes or no) 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732929" y="1916832"/>
            <a:ext cx="747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402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732929" y="3013438"/>
            <a:ext cx="74650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200</a:t>
            </a:r>
          </a:p>
        </p:txBody>
      </p:sp>
      <p:sp>
        <p:nvSpPr>
          <p:cNvPr id="68" name="ZoneTexte 71"/>
          <p:cNvSpPr txBox="1">
            <a:spLocks noChangeArrowheads="1"/>
          </p:cNvSpPr>
          <p:nvPr/>
        </p:nvSpPr>
        <p:spPr bwMode="auto">
          <a:xfrm>
            <a:off x="492591" y="3765363"/>
            <a:ext cx="21685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** Liver biopsy or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1400" u="sng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GB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14.6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10418" y="4869160"/>
            <a:ext cx="7954070" cy="59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DCV: 60 mg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; TVR 750 mg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tid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; PEG-IFN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-2a: 180 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RBV: 1000 or 1200 mg/day (bid dosing) according to body weight (&lt; or ≥ 75 kg)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531582" y="5517232"/>
            <a:ext cx="8982075" cy="95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ts val="2060"/>
              </a:lnSpc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4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  <a:endParaRPr lang="en-GB" sz="2800" b="1" dirty="0">
              <a:solidFill>
                <a:srgbClr val="0070C0"/>
              </a:solidFill>
              <a:latin typeface="Calibri" pitchFamily="-84" charset="0"/>
            </a:endParaRP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Primary endpoint: SVR</a:t>
            </a:r>
            <a:r>
              <a:rPr lang="en-GB" baseline="-25000" dirty="0">
                <a:solidFill>
                  <a:srgbClr val="000066"/>
                </a:solidFill>
              </a:rPr>
              <a:t>12</a:t>
            </a:r>
            <a:r>
              <a:rPr lang="en-GB" dirty="0">
                <a:solidFill>
                  <a:srgbClr val="000066"/>
                </a:solidFill>
              </a:rPr>
              <a:t> (HCV RNA &lt; 25 IU</a:t>
            </a:r>
            <a:r>
              <a:rPr lang="en-GB" dirty="0" smtClean="0">
                <a:solidFill>
                  <a:srgbClr val="000066"/>
                </a:solidFill>
              </a:rPr>
              <a:t>/ml)</a:t>
            </a:r>
            <a:r>
              <a:rPr lang="en-GB" dirty="0">
                <a:solidFill>
                  <a:srgbClr val="000066"/>
                </a:solidFill>
              </a:rPr>
              <a:t>, with 2-sided 95% CI,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 err="1" smtClean="0">
                <a:solidFill>
                  <a:srgbClr val="000066"/>
                </a:solidFill>
              </a:rPr>
              <a:t>noninferiority</a:t>
            </a:r>
            <a:r>
              <a:rPr lang="en-GB" dirty="0" smtClean="0">
                <a:solidFill>
                  <a:srgbClr val="000066"/>
                </a:solidFill>
              </a:rPr>
              <a:t> </a:t>
            </a:r>
            <a:r>
              <a:rPr lang="en-GB" dirty="0">
                <a:solidFill>
                  <a:srgbClr val="000066"/>
                </a:solidFill>
              </a:rPr>
              <a:t>of DCV vs TVR in genotype 1b, lower margin of -12%,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91% power</a:t>
            </a:r>
          </a:p>
        </p:txBody>
      </p:sp>
      <p:cxnSp>
        <p:nvCxnSpPr>
          <p:cNvPr id="45" name="AutoShape 60"/>
          <p:cNvCxnSpPr>
            <a:cxnSpLocks noChangeShapeType="1"/>
          </p:cNvCxnSpPr>
          <p:nvPr/>
        </p:nvCxnSpPr>
        <p:spPr bwMode="auto">
          <a:xfrm rot="10800000" flipH="1" flipV="1">
            <a:off x="5405126" y="2248116"/>
            <a:ext cx="1587" cy="755987"/>
          </a:xfrm>
          <a:prstGeom prst="bentConnector3">
            <a:avLst>
              <a:gd name="adj1" fmla="val -37945306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" name="ZoneTexte 3"/>
          <p:cNvSpPr txBox="1"/>
          <p:nvPr/>
        </p:nvSpPr>
        <p:spPr>
          <a:xfrm>
            <a:off x="3203848" y="4005064"/>
            <a:ext cx="6576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(1)</a:t>
            </a:r>
            <a:r>
              <a:rPr lang="en-US" sz="1400" dirty="0"/>
              <a:t>: 24 weeks if undetectable HCV-RNA at W4 and W12 (</a:t>
            </a:r>
            <a:r>
              <a:rPr lang="en-US" sz="1400" dirty="0" err="1"/>
              <a:t>eRVR</a:t>
            </a:r>
            <a:r>
              <a:rPr lang="en-US" sz="1400" dirty="0"/>
              <a:t>) ; </a:t>
            </a:r>
          </a:p>
          <a:p>
            <a:r>
              <a:rPr lang="en-US" sz="1400" dirty="0"/>
              <a:t>additional 24 weeks of PEG-IFN + RBV otherwise</a:t>
            </a:r>
          </a:p>
          <a:p>
            <a:r>
              <a:rPr lang="en-US" sz="1400" baseline="30000" dirty="0"/>
              <a:t>(2)</a:t>
            </a:r>
            <a:r>
              <a:rPr lang="en-US" sz="1400" dirty="0"/>
              <a:t>: 12 weeks + 12 weeks (if </a:t>
            </a:r>
            <a:r>
              <a:rPr lang="en-US" sz="1400" dirty="0" err="1"/>
              <a:t>eRVR</a:t>
            </a:r>
            <a:r>
              <a:rPr lang="en-US" sz="1400" dirty="0"/>
              <a:t>) or 36 weeks of PEG-IFN + RBV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5400153" y="6565640"/>
            <a:ext cx="37513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</a:t>
            </a:r>
          </a:p>
        </p:txBody>
      </p:sp>
    </p:spTree>
    <p:extLst>
      <p:ext uri="{BB962C8B-B14F-4D97-AF65-F5344CB8AC3E}">
        <p14:creationId xmlns:p14="http://schemas.microsoft.com/office/powerpoint/2010/main" val="189352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038370"/>
              </p:ext>
            </p:extLst>
          </p:nvPr>
        </p:nvGraphicFramePr>
        <p:xfrm>
          <a:off x="377606" y="1723001"/>
          <a:ext cx="8350675" cy="4574709"/>
        </p:xfrm>
        <a:graphic>
          <a:graphicData uri="http://schemas.openxmlformats.org/drawingml/2006/table">
            <a:tbl>
              <a:tblPr/>
              <a:tblGrid>
                <a:gridCol w="4096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9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0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3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4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70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46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268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134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134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66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51.5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91% / 6%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 / 2%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90% / 8%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 / 3%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6.23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6.23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6.30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6.31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9.7%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11.2%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11.9%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13.6%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Futility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Lack of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efficacy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 request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consent /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625" marR="8662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400153" y="6565640"/>
            <a:ext cx="37513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77442" y="1286840"/>
            <a:ext cx="6172972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</p:spTree>
    <p:extLst>
      <p:ext uri="{BB962C8B-B14F-4D97-AF65-F5344CB8AC3E}">
        <p14:creationId xmlns:p14="http://schemas.microsoft.com/office/powerpoint/2010/main" val="289370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7056"/>
              </p:ext>
            </p:extLst>
          </p:nvPr>
        </p:nvGraphicFramePr>
        <p:xfrm>
          <a:off x="1614616" y="4914991"/>
          <a:ext cx="5873852" cy="152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0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35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0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15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06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0600">
                <a:tc>
                  <a:txBody>
                    <a:bodyPr/>
                    <a:lstStyle/>
                    <a:p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breakthrough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Futility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HCV-RNA 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mssing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/detectable at EOT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60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Missing post treatment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W12 data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297854" y="2692565"/>
            <a:ext cx="2846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Difference between </a:t>
            </a:r>
          </a:p>
          <a:p>
            <a:r>
              <a:rPr lang="en-US" sz="1600" dirty="0"/>
              <a:t>treatment arms : 4.3% </a:t>
            </a:r>
          </a:p>
          <a:p>
            <a:r>
              <a:rPr lang="en-US" sz="1600" dirty="0"/>
              <a:t>(95% CI: -3.3% to 11.9%)</a:t>
            </a:r>
            <a:br>
              <a:rPr lang="en-US" sz="1600" dirty="0"/>
            </a:br>
            <a:r>
              <a:rPr lang="en-US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dirty="0" err="1"/>
              <a:t>noninferiority</a:t>
            </a:r>
            <a:endParaRPr lang="en-US" sz="1600" dirty="0"/>
          </a:p>
        </p:txBody>
      </p:sp>
      <p:sp>
        <p:nvSpPr>
          <p:cNvPr id="97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sp>
        <p:nvSpPr>
          <p:cNvPr id="42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2188598" y="1286840"/>
            <a:ext cx="4750659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sv-SE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sv-SE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sv-SE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25 IU</a:t>
            </a:r>
            <a:r>
              <a:rPr lang="sv-SE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sv-SE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mITT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323528" y="1850524"/>
            <a:ext cx="5871608" cy="2822563"/>
            <a:chOff x="323528" y="1850524"/>
            <a:chExt cx="5871608" cy="2822563"/>
          </a:xfrm>
        </p:grpSpPr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3063136" y="4672932"/>
              <a:ext cx="31320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3428485" y="2591412"/>
              <a:ext cx="431999" cy="2081675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2735286" y="3995387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2735286" y="339272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2650327" y="2190163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2735286" y="279144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2973466" y="4080100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2973466" y="3478819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2973466" y="2273494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2973466" y="2874774"/>
              <a:ext cx="920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3063955" y="2256235"/>
              <a:ext cx="0" cy="240713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3964598" y="2279213"/>
              <a:ext cx="6538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81.3 *</a:t>
              </a: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2879541" y="1850524"/>
              <a:ext cx="387350" cy="319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4774464" y="3001557"/>
              <a:ext cx="431999" cy="1671529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3317562" y="2182458"/>
              <a:ext cx="6538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85.1 *</a:t>
              </a: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5475278" y="2945087"/>
              <a:ext cx="431999" cy="172800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4075521" y="2693087"/>
              <a:ext cx="431999" cy="198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3048946" y="4352176"/>
              <a:ext cx="4074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N =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4062131" y="4303862"/>
              <a:ext cx="4587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134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4761074" y="4303862"/>
              <a:ext cx="4587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134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507573" y="430386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66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3415095" y="4303862"/>
              <a:ext cx="4587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268</a:t>
              </a:r>
            </a:p>
          </p:txBody>
        </p:sp>
        <p:sp>
          <p:nvSpPr>
            <p:cNvPr id="85" name="Rectangle 144"/>
            <p:cNvSpPr>
              <a:spLocks noChangeArrowheads="1"/>
            </p:cNvSpPr>
            <p:nvPr/>
          </p:nvSpPr>
          <p:spPr bwMode="auto">
            <a:xfrm>
              <a:off x="5437842" y="254007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69.7</a:t>
              </a:r>
            </a:p>
          </p:txBody>
        </p:sp>
        <p:sp>
          <p:nvSpPr>
            <p:cNvPr id="86" name="Rectangle 144"/>
            <p:cNvSpPr>
              <a:spLocks noChangeArrowheads="1"/>
            </p:cNvSpPr>
            <p:nvPr/>
          </p:nvSpPr>
          <p:spPr bwMode="auto">
            <a:xfrm>
              <a:off x="4737028" y="2668850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64.9</a:t>
              </a:r>
            </a:p>
          </p:txBody>
        </p:sp>
        <p:sp>
          <p:nvSpPr>
            <p:cNvPr id="44" name="AutoShape 126"/>
            <p:cNvSpPr>
              <a:spLocks noChangeArrowheads="1"/>
            </p:cNvSpPr>
            <p:nvPr/>
          </p:nvSpPr>
          <p:spPr bwMode="auto">
            <a:xfrm>
              <a:off x="323528" y="2476661"/>
              <a:ext cx="2022729" cy="1168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800"/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61854" y="3120505"/>
              <a:ext cx="144016" cy="144016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61854" y="3383469"/>
              <a:ext cx="144016" cy="144016"/>
            </a:xfrm>
            <a:prstGeom prst="rect">
              <a:avLst/>
            </a:prstGeom>
            <a:solidFill>
              <a:srgbClr val="FF993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ZoneTexte 9"/>
            <p:cNvSpPr txBox="1">
              <a:spLocks noChangeArrowheads="1"/>
            </p:cNvSpPr>
            <p:nvPr/>
          </p:nvSpPr>
          <p:spPr bwMode="auto">
            <a:xfrm>
              <a:off x="615270" y="3029483"/>
              <a:ext cx="17279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DCV, genotype 1a</a:t>
              </a:r>
            </a:p>
          </p:txBody>
        </p:sp>
        <p:sp>
          <p:nvSpPr>
            <p:cNvPr id="48" name="ZoneTexte 9"/>
            <p:cNvSpPr txBox="1">
              <a:spLocks noChangeArrowheads="1"/>
            </p:cNvSpPr>
            <p:nvPr/>
          </p:nvSpPr>
          <p:spPr bwMode="auto">
            <a:xfrm>
              <a:off x="606305" y="3292447"/>
              <a:ext cx="166847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TVR genotype 1a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61854" y="2594579"/>
              <a:ext cx="144016" cy="144016"/>
            </a:xfrm>
            <a:prstGeom prst="rect">
              <a:avLst/>
            </a:prstGeom>
            <a:solidFill>
              <a:srgbClr val="00B2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461854" y="2857542"/>
              <a:ext cx="144016" cy="14401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2" name="ZoneTexte 9"/>
            <p:cNvSpPr txBox="1">
              <a:spLocks noChangeArrowheads="1"/>
            </p:cNvSpPr>
            <p:nvPr/>
          </p:nvSpPr>
          <p:spPr bwMode="auto">
            <a:xfrm>
              <a:off x="605870" y="2503557"/>
              <a:ext cx="17375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DCV, genotype 1b</a:t>
              </a:r>
            </a:p>
          </p:txBody>
        </p:sp>
        <p:sp>
          <p:nvSpPr>
            <p:cNvPr id="54" name="ZoneTexte 9"/>
            <p:cNvSpPr txBox="1">
              <a:spLocks noChangeArrowheads="1"/>
            </p:cNvSpPr>
            <p:nvPr/>
          </p:nvSpPr>
          <p:spPr bwMode="auto">
            <a:xfrm>
              <a:off x="615270" y="2766520"/>
              <a:ext cx="173098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TVR, genotype 1b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423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sp>
        <p:nvSpPr>
          <p:cNvPr id="71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72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  <p:sp>
        <p:nvSpPr>
          <p:cNvPr id="70" name="Rectangle 6"/>
          <p:cNvSpPr>
            <a:spLocks noChangeArrowheads="1"/>
          </p:cNvSpPr>
          <p:nvPr/>
        </p:nvSpPr>
        <p:spPr bwMode="auto">
          <a:xfrm>
            <a:off x="1813815" y="1295400"/>
            <a:ext cx="5500224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genotype 1b, by subgroups, </a:t>
            </a:r>
            <a:r>
              <a:rPr lang="en-US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537235" y="1830163"/>
            <a:ext cx="7626200" cy="4623173"/>
            <a:chOff x="537235" y="1830163"/>
            <a:chExt cx="7626200" cy="4623173"/>
          </a:xfrm>
        </p:grpSpPr>
        <p:sp>
          <p:nvSpPr>
            <p:cNvPr id="4" name="Rectangle 40"/>
            <p:cNvSpPr>
              <a:spLocks noChangeArrowheads="1"/>
            </p:cNvSpPr>
            <p:nvPr/>
          </p:nvSpPr>
          <p:spPr bwMode="auto">
            <a:xfrm>
              <a:off x="1735113" y="5856249"/>
              <a:ext cx="7434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IL28B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174785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53</a:t>
              </a:r>
            </a:p>
          </p:txBody>
        </p:sp>
        <p:sp>
          <p:nvSpPr>
            <p:cNvPr id="6" name="Rectangle 40"/>
            <p:cNvSpPr>
              <a:spLocks noChangeArrowheads="1"/>
            </p:cNvSpPr>
            <p:nvPr/>
          </p:nvSpPr>
          <p:spPr bwMode="auto">
            <a:xfrm>
              <a:off x="4144797" y="5856249"/>
              <a:ext cx="108545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Cirrhosis</a:t>
              </a:r>
            </a:p>
          </p:txBody>
        </p:sp>
        <p:sp>
          <p:nvSpPr>
            <p:cNvPr id="7" name="Rectangle 133"/>
            <p:cNvSpPr>
              <a:spLocks noChangeArrowheads="1"/>
            </p:cNvSpPr>
            <p:nvPr/>
          </p:nvSpPr>
          <p:spPr bwMode="auto">
            <a:xfrm>
              <a:off x="1186969" y="2704031"/>
              <a:ext cx="359997" cy="2376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" name="Rectangle 133"/>
            <p:cNvSpPr>
              <a:spLocks noChangeArrowheads="1"/>
            </p:cNvSpPr>
            <p:nvPr/>
          </p:nvSpPr>
          <p:spPr bwMode="auto">
            <a:xfrm>
              <a:off x="2268458" y="3064031"/>
              <a:ext cx="359997" cy="2016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" name="Rectangle 133"/>
            <p:cNvSpPr>
              <a:spLocks noChangeArrowheads="1"/>
            </p:cNvSpPr>
            <p:nvPr/>
          </p:nvSpPr>
          <p:spPr bwMode="auto">
            <a:xfrm>
              <a:off x="2674326" y="3100031"/>
              <a:ext cx="359997" cy="198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" name="Rectangle 133"/>
            <p:cNvSpPr>
              <a:spLocks noChangeArrowheads="1"/>
            </p:cNvSpPr>
            <p:nvPr/>
          </p:nvSpPr>
          <p:spPr bwMode="auto">
            <a:xfrm>
              <a:off x="1586644" y="2992031"/>
              <a:ext cx="359997" cy="208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" name="Rectangle 133"/>
            <p:cNvSpPr>
              <a:spLocks noChangeArrowheads="1"/>
            </p:cNvSpPr>
            <p:nvPr/>
          </p:nvSpPr>
          <p:spPr bwMode="auto">
            <a:xfrm>
              <a:off x="3739102" y="2956031"/>
              <a:ext cx="359997" cy="2124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" name="Rectangle 133"/>
            <p:cNvSpPr>
              <a:spLocks noChangeArrowheads="1"/>
            </p:cNvSpPr>
            <p:nvPr/>
          </p:nvSpPr>
          <p:spPr bwMode="auto">
            <a:xfrm>
              <a:off x="4804152" y="3172031"/>
              <a:ext cx="359997" cy="1908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3" name="Rectangle 133"/>
            <p:cNvSpPr>
              <a:spLocks noChangeArrowheads="1"/>
            </p:cNvSpPr>
            <p:nvPr/>
          </p:nvSpPr>
          <p:spPr bwMode="auto">
            <a:xfrm>
              <a:off x="5216453" y="3424031"/>
              <a:ext cx="359997" cy="1656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4" name="Rectangle 133"/>
            <p:cNvSpPr>
              <a:spLocks noChangeArrowheads="1"/>
            </p:cNvSpPr>
            <p:nvPr/>
          </p:nvSpPr>
          <p:spPr bwMode="auto">
            <a:xfrm>
              <a:off x="4138567" y="3028032"/>
              <a:ext cx="359997" cy="20519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5" name="Connecteur droit 14"/>
            <p:cNvCxnSpPr/>
            <p:nvPr/>
          </p:nvCxnSpPr>
          <p:spPr bwMode="auto">
            <a:xfrm>
              <a:off x="1201271" y="5784082"/>
              <a:ext cx="17929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Connecteur droit 15"/>
            <p:cNvCxnSpPr/>
            <p:nvPr/>
          </p:nvCxnSpPr>
          <p:spPr bwMode="auto">
            <a:xfrm>
              <a:off x="3756212" y="5784082"/>
              <a:ext cx="184672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ZoneTexte 16"/>
            <p:cNvSpPr txBox="1"/>
            <p:nvPr/>
          </p:nvSpPr>
          <p:spPr>
            <a:xfrm>
              <a:off x="2206349" y="5132680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214 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574460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27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612217" y="5132680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107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726918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15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4791968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10 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126383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17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204269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10</a:t>
              </a:r>
            </a:p>
          </p:txBody>
        </p:sp>
        <p:sp>
          <p:nvSpPr>
            <p:cNvPr id="24" name="Rectangle 144"/>
            <p:cNvSpPr>
              <a:spLocks noChangeArrowheads="1"/>
            </p:cNvSpPr>
            <p:nvPr/>
          </p:nvSpPr>
          <p:spPr bwMode="auto">
            <a:xfrm>
              <a:off x="1113532" y="229719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96.2</a:t>
              </a:r>
            </a:p>
          </p:txBody>
        </p:sp>
        <p:sp>
          <p:nvSpPr>
            <p:cNvPr id="25" name="Rectangle 144"/>
            <p:cNvSpPr>
              <a:spLocks noChangeArrowheads="1"/>
            </p:cNvSpPr>
            <p:nvPr/>
          </p:nvSpPr>
          <p:spPr bwMode="auto">
            <a:xfrm>
              <a:off x="1513207" y="259286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85.2</a:t>
              </a:r>
            </a:p>
          </p:txBody>
        </p:sp>
        <p:sp>
          <p:nvSpPr>
            <p:cNvPr id="26" name="Rectangle 144"/>
            <p:cNvSpPr>
              <a:spLocks noChangeArrowheads="1"/>
            </p:cNvSpPr>
            <p:nvPr/>
          </p:nvSpPr>
          <p:spPr bwMode="auto">
            <a:xfrm>
              <a:off x="3665665" y="2559241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86.0</a:t>
              </a:r>
            </a:p>
          </p:txBody>
        </p:sp>
        <p:sp>
          <p:nvSpPr>
            <p:cNvPr id="27" name="Rectangle 144"/>
            <p:cNvSpPr>
              <a:spLocks noChangeArrowheads="1"/>
            </p:cNvSpPr>
            <p:nvPr/>
          </p:nvSpPr>
          <p:spPr bwMode="auto">
            <a:xfrm>
              <a:off x="4065130" y="2630151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83.2</a:t>
              </a:r>
            </a:p>
          </p:txBody>
        </p:sp>
        <p:sp>
          <p:nvSpPr>
            <p:cNvPr id="28" name="Rectangle 144"/>
            <p:cNvSpPr>
              <a:spLocks noChangeArrowheads="1"/>
            </p:cNvSpPr>
            <p:nvPr/>
          </p:nvSpPr>
          <p:spPr bwMode="auto">
            <a:xfrm>
              <a:off x="2195021" y="265704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82.2</a:t>
              </a:r>
            </a:p>
          </p:txBody>
        </p:sp>
        <p:sp>
          <p:nvSpPr>
            <p:cNvPr id="29" name="Rectangle 144"/>
            <p:cNvSpPr>
              <a:spLocks noChangeArrowheads="1"/>
            </p:cNvSpPr>
            <p:nvPr/>
          </p:nvSpPr>
          <p:spPr bwMode="auto">
            <a:xfrm>
              <a:off x="2600889" y="270186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80.4</a:t>
              </a:r>
            </a:p>
          </p:txBody>
        </p:sp>
        <p:sp>
          <p:nvSpPr>
            <p:cNvPr id="30" name="Rectangle 144"/>
            <p:cNvSpPr>
              <a:spLocks noChangeArrowheads="1"/>
            </p:cNvSpPr>
            <p:nvPr/>
          </p:nvSpPr>
          <p:spPr bwMode="auto">
            <a:xfrm>
              <a:off x="4730715" y="2770526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76.9</a:t>
              </a:r>
            </a:p>
          </p:txBody>
        </p:sp>
        <p:sp>
          <p:nvSpPr>
            <p:cNvPr id="31" name="Rectangle 144"/>
            <p:cNvSpPr>
              <a:spLocks noChangeArrowheads="1"/>
            </p:cNvSpPr>
            <p:nvPr/>
          </p:nvSpPr>
          <p:spPr bwMode="auto">
            <a:xfrm>
              <a:off x="5143016" y="3100898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66.7</a:t>
              </a:r>
            </a:p>
          </p:txBody>
        </p:sp>
        <p:sp>
          <p:nvSpPr>
            <p:cNvPr id="33" name="Rectangle 133"/>
            <p:cNvSpPr>
              <a:spLocks noChangeArrowheads="1"/>
            </p:cNvSpPr>
            <p:nvPr/>
          </p:nvSpPr>
          <p:spPr bwMode="auto">
            <a:xfrm>
              <a:off x="6229046" y="2812031"/>
              <a:ext cx="359997" cy="2268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4" name="Rectangle 133"/>
            <p:cNvSpPr>
              <a:spLocks noChangeArrowheads="1"/>
            </p:cNvSpPr>
            <p:nvPr/>
          </p:nvSpPr>
          <p:spPr bwMode="auto">
            <a:xfrm>
              <a:off x="7310765" y="3028032"/>
              <a:ext cx="359997" cy="2051999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5" name="Rectangle 133"/>
            <p:cNvSpPr>
              <a:spLocks noChangeArrowheads="1"/>
            </p:cNvSpPr>
            <p:nvPr/>
          </p:nvSpPr>
          <p:spPr bwMode="auto">
            <a:xfrm>
              <a:off x="7722636" y="3136031"/>
              <a:ext cx="359997" cy="1944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Rectangle 133"/>
            <p:cNvSpPr>
              <a:spLocks noChangeArrowheads="1"/>
            </p:cNvSpPr>
            <p:nvPr/>
          </p:nvSpPr>
          <p:spPr bwMode="auto">
            <a:xfrm>
              <a:off x="6631952" y="2884031"/>
              <a:ext cx="359997" cy="2196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7" name="Rectangle 144"/>
            <p:cNvSpPr>
              <a:spLocks noChangeArrowheads="1"/>
            </p:cNvSpPr>
            <p:nvPr/>
          </p:nvSpPr>
          <p:spPr bwMode="auto">
            <a:xfrm>
              <a:off x="6155609" y="241234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91.7</a:t>
              </a:r>
            </a:p>
          </p:txBody>
        </p:sp>
        <p:sp>
          <p:nvSpPr>
            <p:cNvPr id="38" name="Rectangle 144"/>
            <p:cNvSpPr>
              <a:spLocks noChangeArrowheads="1"/>
            </p:cNvSpPr>
            <p:nvPr/>
          </p:nvSpPr>
          <p:spPr bwMode="auto">
            <a:xfrm>
              <a:off x="6558515" y="2478794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89.2</a:t>
              </a:r>
            </a:p>
          </p:txBody>
        </p:sp>
        <p:sp>
          <p:nvSpPr>
            <p:cNvPr id="39" name="Rectangle 144"/>
            <p:cNvSpPr>
              <a:spLocks noChangeArrowheads="1"/>
            </p:cNvSpPr>
            <p:nvPr/>
          </p:nvSpPr>
          <p:spPr bwMode="auto">
            <a:xfrm>
              <a:off x="7237328" y="263484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82.7</a:t>
              </a:r>
            </a:p>
          </p:txBody>
        </p:sp>
        <p:sp>
          <p:nvSpPr>
            <p:cNvPr id="40" name="Rectangle 144"/>
            <p:cNvSpPr>
              <a:spLocks noChangeArrowheads="1"/>
            </p:cNvSpPr>
            <p:nvPr/>
          </p:nvSpPr>
          <p:spPr bwMode="auto">
            <a:xfrm>
              <a:off x="7649199" y="274161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78.4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318815" y="5445687"/>
              <a:ext cx="4810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CC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182518" y="5445687"/>
              <a:ext cx="9481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Non-CC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899513" y="5445687"/>
              <a:ext cx="45817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4935074" y="5445687"/>
              <a:ext cx="55125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Yes</a:t>
              </a: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6144646" y="5856249"/>
              <a:ext cx="2018501" cy="59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Baseline HCV RNA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&lt; 800 000 IU</a:t>
              </a:r>
              <a:r>
                <a:rPr lang="en-GB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/ml</a:t>
              </a:r>
              <a:endParaRPr lang="en-GB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cxnSp>
          <p:nvCxnSpPr>
            <p:cNvPr id="46" name="Connecteur droit 45"/>
            <p:cNvCxnSpPr/>
            <p:nvPr/>
          </p:nvCxnSpPr>
          <p:spPr bwMode="auto">
            <a:xfrm>
              <a:off x="6183037" y="5784082"/>
              <a:ext cx="194171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339645" y="5445687"/>
              <a:ext cx="55125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Yes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7465569" y="5445687"/>
              <a:ext cx="45817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No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6216862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15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7298581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10 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619768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17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710452" y="5132680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10</a:t>
              </a:r>
            </a:p>
          </p:txBody>
        </p:sp>
        <p:sp>
          <p:nvSpPr>
            <p:cNvPr id="55" name="Rectangle 135"/>
            <p:cNvSpPr>
              <a:spLocks noChangeArrowheads="1"/>
            </p:cNvSpPr>
            <p:nvPr/>
          </p:nvSpPr>
          <p:spPr bwMode="auto">
            <a:xfrm>
              <a:off x="636622" y="440368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56" name="Rectangle 136"/>
            <p:cNvSpPr>
              <a:spLocks noChangeArrowheads="1"/>
            </p:cNvSpPr>
            <p:nvPr/>
          </p:nvSpPr>
          <p:spPr bwMode="auto">
            <a:xfrm>
              <a:off x="636622" y="3801020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57" name="Rectangle 137"/>
            <p:cNvSpPr>
              <a:spLocks noChangeArrowheads="1"/>
            </p:cNvSpPr>
            <p:nvPr/>
          </p:nvSpPr>
          <p:spPr bwMode="auto">
            <a:xfrm>
              <a:off x="537235" y="2598459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58" name="Rectangle 138"/>
            <p:cNvSpPr>
              <a:spLocks noChangeArrowheads="1"/>
            </p:cNvSpPr>
            <p:nvPr/>
          </p:nvSpPr>
          <p:spPr bwMode="auto">
            <a:xfrm>
              <a:off x="636622" y="319973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59" name="Line 139"/>
            <p:cNvSpPr>
              <a:spLocks noChangeShapeType="1"/>
            </p:cNvSpPr>
            <p:nvPr/>
          </p:nvSpPr>
          <p:spPr bwMode="auto">
            <a:xfrm>
              <a:off x="903656" y="451140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0" name="Line 140"/>
            <p:cNvSpPr>
              <a:spLocks noChangeShapeType="1"/>
            </p:cNvSpPr>
            <p:nvPr/>
          </p:nvSpPr>
          <p:spPr bwMode="auto">
            <a:xfrm>
              <a:off x="903656" y="3910124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Line 141"/>
            <p:cNvSpPr>
              <a:spLocks noChangeShapeType="1"/>
            </p:cNvSpPr>
            <p:nvPr/>
          </p:nvSpPr>
          <p:spPr bwMode="auto">
            <a:xfrm>
              <a:off x="903656" y="270479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2" name="Line 142"/>
            <p:cNvSpPr>
              <a:spLocks noChangeShapeType="1"/>
            </p:cNvSpPr>
            <p:nvPr/>
          </p:nvSpPr>
          <p:spPr bwMode="auto">
            <a:xfrm>
              <a:off x="903656" y="330607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3" name="Line 143"/>
            <p:cNvSpPr>
              <a:spLocks noChangeShapeType="1"/>
            </p:cNvSpPr>
            <p:nvPr/>
          </p:nvSpPr>
          <p:spPr bwMode="auto">
            <a:xfrm>
              <a:off x="994145" y="2687540"/>
              <a:ext cx="0" cy="240713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782344" y="2281829"/>
              <a:ext cx="3674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887766" y="5130297"/>
              <a:ext cx="284515" cy="267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</a:t>
              </a:r>
            </a:p>
          </p:txBody>
        </p:sp>
        <p:sp>
          <p:nvSpPr>
            <p:cNvPr id="73" name="AutoShape 126"/>
            <p:cNvSpPr>
              <a:spLocks noChangeArrowheads="1"/>
            </p:cNvSpPr>
            <p:nvPr/>
          </p:nvSpPr>
          <p:spPr bwMode="auto">
            <a:xfrm>
              <a:off x="2646002" y="1830163"/>
              <a:ext cx="3840555" cy="3654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US" sz="2800"/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2766398" y="1948080"/>
              <a:ext cx="144016" cy="144016"/>
            </a:xfrm>
            <a:prstGeom prst="rect">
              <a:avLst/>
            </a:prstGeom>
            <a:solidFill>
              <a:srgbClr val="00B2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B2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4667961" y="1957332"/>
              <a:ext cx="144016" cy="14401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" name="ZoneTexte 9"/>
            <p:cNvSpPr txBox="1">
              <a:spLocks noChangeArrowheads="1"/>
            </p:cNvSpPr>
            <p:nvPr/>
          </p:nvSpPr>
          <p:spPr bwMode="auto">
            <a:xfrm>
              <a:off x="2910414" y="1857058"/>
              <a:ext cx="17375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DCV, genotype 1b</a:t>
              </a:r>
            </a:p>
          </p:txBody>
        </p:sp>
        <p:sp>
          <p:nvSpPr>
            <p:cNvPr id="81" name="ZoneTexte 9"/>
            <p:cNvSpPr txBox="1">
              <a:spLocks noChangeArrowheads="1"/>
            </p:cNvSpPr>
            <p:nvPr/>
          </p:nvSpPr>
          <p:spPr bwMode="auto">
            <a:xfrm>
              <a:off x="4821377" y="1866310"/>
              <a:ext cx="173098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rgbClr val="333399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fr-FR" b="1" dirty="0">
                  <a:solidFill>
                    <a:srgbClr val="000066"/>
                  </a:solidFill>
                  <a:latin typeface="Calibri" pitchFamily="34" charset="0"/>
                </a:rPr>
                <a:t>TVR, genotype 1b</a:t>
              </a:r>
            </a:p>
          </p:txBody>
        </p:sp>
        <p:sp>
          <p:nvSpPr>
            <p:cNvPr id="32" name="Line 146"/>
            <p:cNvSpPr>
              <a:spLocks noChangeShapeType="1"/>
            </p:cNvSpPr>
            <p:nvPr/>
          </p:nvSpPr>
          <p:spPr bwMode="auto">
            <a:xfrm>
              <a:off x="999436" y="5087014"/>
              <a:ext cx="716399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38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94720" y="1286978"/>
            <a:ext cx="8351838" cy="48244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analysis in genotype 1b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NS5A population-based sequencing data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At baseline, N = 249/268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43 (17.5%): ≥ 1 of NS5A polymorphisms L28M/V, R30H/Q, L31M or Y93H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SVR12: 72.1% if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NS5A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polymorphisms vs 87% if no NS5A polymorphisms</a:t>
            </a:r>
          </a:p>
          <a:p>
            <a:pPr lvl="2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At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failure, N = 32/40</a:t>
            </a:r>
          </a:p>
          <a:p>
            <a:pPr lvl="3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Same NS5A RAVs at baseline and failure, N = 2</a:t>
            </a:r>
          </a:p>
          <a:p>
            <a:pPr lvl="3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Treatment-emergent NS5A RAVS, N = 30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L31F/I/M/V, N = 22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Y93H, N = 21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L31 and Y93 together, N = 18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</p:spTree>
    <p:extLst>
      <p:ext uri="{BB962C8B-B14F-4D97-AF65-F5344CB8AC3E}">
        <p14:creationId xmlns:p14="http://schemas.microsoft.com/office/powerpoint/2010/main" val="415131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358562"/>
              </p:ext>
            </p:extLst>
          </p:nvPr>
        </p:nvGraphicFramePr>
        <p:xfrm>
          <a:off x="152617" y="1742165"/>
          <a:ext cx="8860117" cy="4423138"/>
        </p:xfrm>
        <a:graphic>
          <a:graphicData uri="http://schemas.openxmlformats.org/drawingml/2006/table">
            <a:tbl>
              <a:tblPr/>
              <a:tblGrid>
                <a:gridCol w="4918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7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595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6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402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PEG-IFN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200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SAE, N (%)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(6.5)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(3.5) *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(8) *, **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Death, N (%) (both unrelated)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(0.2)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 of any drug, N (%)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(7)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 (18.5)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6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 of all 3 study drugs, N (%)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 (6.2)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 (12.5)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68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20%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Alopecia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Influenza-like illness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Dry skin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19.9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21.0</a:t>
                      </a:r>
                    </a:p>
                  </a:txBody>
                  <a:tcPr marL="84491" marR="84491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7504" y="6165304"/>
            <a:ext cx="3948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* 1 case of DRESS in </a:t>
            </a:r>
            <a:r>
              <a:rPr lang="fr-FR" sz="1200" dirty="0" err="1">
                <a:solidFill>
                  <a:srgbClr val="000066"/>
                </a:solidFill>
              </a:rPr>
              <a:t>each</a:t>
            </a:r>
            <a:r>
              <a:rPr lang="fr-FR" sz="1200" dirty="0">
                <a:solidFill>
                  <a:srgbClr val="000066"/>
                </a:solidFill>
              </a:rPr>
              <a:t> group, ** 5 cases of </a:t>
            </a:r>
            <a:r>
              <a:rPr lang="fr-FR" sz="1200" dirty="0" err="1">
                <a:solidFill>
                  <a:srgbClr val="000066"/>
                </a:solidFill>
              </a:rPr>
              <a:t>anemia</a:t>
            </a:r>
            <a:endParaRPr lang="fr-FR" sz="1200" dirty="0">
              <a:solidFill>
                <a:srgbClr val="000066"/>
              </a:solidFill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003788" y="1295400"/>
            <a:ext cx="3120278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or %</a:t>
            </a:r>
          </a:p>
        </p:txBody>
      </p:sp>
    </p:spTree>
    <p:extLst>
      <p:ext uri="{BB962C8B-B14F-4D97-AF65-F5344CB8AC3E}">
        <p14:creationId xmlns:p14="http://schemas.microsoft.com/office/powerpoint/2010/main" val="360440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939876"/>
              </p:ext>
            </p:extLst>
          </p:nvPr>
        </p:nvGraphicFramePr>
        <p:xfrm>
          <a:off x="377606" y="1718450"/>
          <a:ext cx="8352211" cy="2934686"/>
        </p:xfrm>
        <a:graphic>
          <a:graphicData uri="http://schemas.openxmlformats.org/drawingml/2006/table">
            <a:tbl>
              <a:tblPr/>
              <a:tblGrid>
                <a:gridCol w="3730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70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50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7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402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PEG-IFN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200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(6.5)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(20.5)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Absolute neutrophil count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104 (25.9)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(20.5)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Lymphocytes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 (16.7)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(22)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(3.7)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(4)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(0.7)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(2)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(1.7)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(0.5)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(3)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Serum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increased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(0.2)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355" marR="8935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50459" y="4727307"/>
            <a:ext cx="8412539" cy="174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kern="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Safety secondary endpoints</a:t>
            </a:r>
            <a:endParaRPr lang="en-US" sz="2000" b="1" kern="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ea typeface="ＭＳ Ｐゴシック" pitchFamily="-109" charset="-128"/>
              </a:rPr>
              <a:t>Hemoglobin &lt; 10 g/dl in genotype 1b significantly lower in DCV vs TVR group (18.3% vs 47.4% ; 95% CI for difference: - </a:t>
            </a:r>
            <a:r>
              <a:rPr lang="en-US" kern="0" dirty="0" smtClean="0">
                <a:solidFill>
                  <a:srgbClr val="000066"/>
                </a:solidFill>
                <a:ea typeface="ＭＳ Ｐゴシック" pitchFamily="-109" charset="-128"/>
              </a:rPr>
              <a:t>38.3% </a:t>
            </a:r>
            <a:r>
              <a:rPr lang="en-US" kern="0" dirty="0">
                <a:solidFill>
                  <a:srgbClr val="000066"/>
                </a:solidFill>
                <a:ea typeface="ＭＳ Ｐゴシック" pitchFamily="-109" charset="-128"/>
              </a:rPr>
              <a:t>to – 19.4%)</a:t>
            </a:r>
          </a:p>
          <a:p>
            <a:pPr marL="742950" lvl="1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ea typeface="ＭＳ Ｐゴシック" pitchFamily="-109" charset="-128"/>
              </a:rPr>
              <a:t>Grade 1-4 rash in genotype 1 not significantly different: 23.1% for DCV </a:t>
            </a:r>
            <a:br>
              <a:rPr lang="en-US" kern="0" dirty="0">
                <a:solidFill>
                  <a:srgbClr val="000066"/>
                </a:solidFill>
                <a:ea typeface="ＭＳ Ｐゴシック" pitchFamily="-109" charset="-128"/>
              </a:rPr>
            </a:br>
            <a:r>
              <a:rPr lang="en-US" kern="0" dirty="0">
                <a:solidFill>
                  <a:srgbClr val="000066"/>
                </a:solidFill>
                <a:ea typeface="ＭＳ Ｐゴシック" pitchFamily="-109" charset="-128"/>
              </a:rPr>
              <a:t>vs 34.5% for TVR (grade 3-4: 1.0% vs 3.5%)</a:t>
            </a:r>
            <a:endParaRPr lang="en-US" sz="1600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98176" y="1295400"/>
            <a:ext cx="7131504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 or 4 emergent laboratory abnormalities, N (%)</a:t>
            </a:r>
          </a:p>
        </p:txBody>
      </p:sp>
    </p:spTree>
    <p:extLst>
      <p:ext uri="{BB962C8B-B14F-4D97-AF65-F5344CB8AC3E}">
        <p14:creationId xmlns:p14="http://schemas.microsoft.com/office/powerpoint/2010/main" val="413833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/>
              <a:t>COMMAND-3 </a:t>
            </a:r>
            <a:r>
              <a:rPr lang="fr-FR" sz="2800" dirty="0" err="1"/>
              <a:t>Study</a:t>
            </a:r>
            <a:r>
              <a:rPr lang="fr-FR" sz="2800" dirty="0"/>
              <a:t>: DCV vs TVR, in </a:t>
            </a:r>
            <a:r>
              <a:rPr lang="fr-FR" sz="2800" dirty="0" err="1"/>
              <a:t>combination</a:t>
            </a:r>
            <a:r>
              <a:rPr lang="fr-FR" sz="2800" dirty="0"/>
              <a:t> </a:t>
            </a:r>
            <a:r>
              <a:rPr lang="fr-FR" sz="2800" dirty="0" err="1"/>
              <a:t>with</a:t>
            </a:r>
            <a:r>
              <a:rPr lang="fr-FR" sz="2800" dirty="0"/>
              <a:t> PEG-IFN + RBV, for </a:t>
            </a:r>
            <a:r>
              <a:rPr lang="fr-FR" sz="2800" dirty="0" err="1"/>
              <a:t>genotype</a:t>
            </a:r>
            <a:r>
              <a:rPr lang="fr-FR" sz="2800" dirty="0"/>
              <a:t> 1a or 1b</a:t>
            </a: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-8527" y="1124744"/>
            <a:ext cx="9150940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This head-to-head comparison of two classes of DAAs in treatment naive </a:t>
            </a:r>
            <a:r>
              <a:rPr lang="en-US" dirty="0">
                <a:cs typeface="ＭＳ Ｐゴシック" pitchFamily="-1" charset="-128"/>
              </a:rPr>
              <a:t>genotype </a:t>
            </a:r>
            <a:r>
              <a:rPr lang="en-US" dirty="0"/>
              <a:t>1b infected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patients demonstrates that DCV + PEG-IFN + RBV is </a:t>
            </a:r>
            <a:r>
              <a:rPr lang="en-US" dirty="0" err="1">
                <a:ea typeface="ＭＳ Ｐゴシック" pitchFamily="-1" charset="-128"/>
                <a:cs typeface="ＭＳ Ｐゴシック" pitchFamily="-1" charset="-128"/>
              </a:rPr>
              <a:t>noninferior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to TVR + PEG-IFN + RBV for 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High 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was achieved in genotype 1b infected patients across all subgroups of baseline factors known to affect response rates to PEG-IFN + RBV </a:t>
            </a:r>
            <a:br>
              <a:rPr lang="en-US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(cirrhosis, IL28B genotype, age, sex, baseline viral load)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In difficult-to-cure patients with cirrhosis, 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was higher with DCV + PEG-IFN </a:t>
            </a:r>
            <a:br>
              <a:rPr lang="en-US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+ RBV than with TVR+ PEG-IFN + RBV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(76.9% vs 66.7%)</a:t>
            </a: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fr-FR" dirty="0">
                <a:solidFill>
                  <a:srgbClr val="000066"/>
                </a:solidFill>
              </a:rPr>
              <a:t>ost </a:t>
            </a:r>
            <a:r>
              <a:rPr lang="fr-FR" dirty="0" err="1">
                <a:solidFill>
                  <a:srgbClr val="000066"/>
                </a:solidFill>
              </a:rPr>
              <a:t>treatment</a:t>
            </a:r>
            <a:r>
              <a:rPr lang="fr-FR" dirty="0">
                <a:solidFill>
                  <a:srgbClr val="000066"/>
                </a:solidFill>
              </a:rPr>
              <a:t> relapse </a:t>
            </a:r>
            <a:r>
              <a:rPr lang="fr-FR" dirty="0" err="1">
                <a:solidFill>
                  <a:srgbClr val="000066"/>
                </a:solidFill>
              </a:rPr>
              <a:t>was</a:t>
            </a:r>
            <a:r>
              <a:rPr lang="fr-FR" dirty="0">
                <a:solidFill>
                  <a:srgbClr val="000066"/>
                </a:solidFill>
              </a:rPr>
              <a:t> more </a:t>
            </a:r>
            <a:r>
              <a:rPr lang="fr-FR" dirty="0" err="1">
                <a:solidFill>
                  <a:srgbClr val="000066"/>
                </a:solidFill>
              </a:rPr>
              <a:t>frequent</a:t>
            </a:r>
            <a:r>
              <a:rPr lang="fr-FR" dirty="0">
                <a:solidFill>
                  <a:srgbClr val="000066"/>
                </a:solidFill>
              </a:rPr>
              <a:t> </a:t>
            </a:r>
            <a:r>
              <a:rPr lang="fr-FR" dirty="0" err="1">
                <a:solidFill>
                  <a:srgbClr val="000066"/>
                </a:solidFill>
              </a:rPr>
              <a:t>with</a:t>
            </a:r>
            <a:r>
              <a:rPr lang="fr-FR" dirty="0">
                <a:solidFill>
                  <a:srgbClr val="000066"/>
                </a:solidFill>
              </a:rPr>
              <a:t> TVR </a:t>
            </a:r>
            <a:r>
              <a:rPr lang="fr-FR" dirty="0" err="1">
                <a:solidFill>
                  <a:srgbClr val="000066"/>
                </a:solidFill>
              </a:rPr>
              <a:t>than</a:t>
            </a:r>
            <a:r>
              <a:rPr lang="fr-FR" dirty="0">
                <a:solidFill>
                  <a:srgbClr val="000066"/>
                </a:solidFill>
              </a:rPr>
              <a:t> </a:t>
            </a:r>
            <a:r>
              <a:rPr lang="fr-FR" dirty="0" err="1">
                <a:solidFill>
                  <a:srgbClr val="000066"/>
                </a:solidFill>
              </a:rPr>
              <a:t>with</a:t>
            </a:r>
            <a:r>
              <a:rPr lang="fr-FR" dirty="0">
                <a:solidFill>
                  <a:srgbClr val="000066"/>
                </a:solidFill>
              </a:rPr>
              <a:t> DCV</a:t>
            </a:r>
            <a:br>
              <a:rPr lang="fr-FR" dirty="0">
                <a:solidFill>
                  <a:srgbClr val="000066"/>
                </a:solidFill>
              </a:rPr>
            </a:br>
            <a:r>
              <a:rPr lang="fr-FR" dirty="0">
                <a:solidFill>
                  <a:srgbClr val="000066"/>
                </a:solidFill>
              </a:rPr>
              <a:t>(15% vs 5%), for </a:t>
            </a:r>
            <a:r>
              <a:rPr lang="fr-FR" dirty="0" err="1">
                <a:solidFill>
                  <a:srgbClr val="000066"/>
                </a:solidFill>
              </a:rPr>
              <a:t>genotype</a:t>
            </a:r>
            <a:r>
              <a:rPr lang="fr-FR" dirty="0">
                <a:solidFill>
                  <a:srgbClr val="000066"/>
                </a:solidFill>
              </a:rPr>
              <a:t> 1b</a:t>
            </a:r>
          </a:p>
          <a:p>
            <a:pPr lvl="1">
              <a:spcBef>
                <a:spcPts val="0"/>
              </a:spcBef>
            </a:pPr>
            <a:r>
              <a:rPr lang="fr-FR" dirty="0"/>
              <a:t>SVR</a:t>
            </a:r>
            <a:r>
              <a:rPr lang="fr-FR" baseline="-25000" dirty="0"/>
              <a:t>12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DCV + PEG-IFN + RBV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lower</a:t>
            </a:r>
            <a:r>
              <a:rPr lang="fr-FR" dirty="0"/>
              <a:t> and </a:t>
            </a:r>
            <a:r>
              <a:rPr lang="fr-FR" dirty="0" err="1"/>
              <a:t>virologic</a:t>
            </a:r>
            <a:r>
              <a:rPr lang="fr-FR" dirty="0"/>
              <a:t> </a:t>
            </a:r>
            <a:r>
              <a:rPr lang="fr-FR" dirty="0" err="1"/>
              <a:t>failure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more </a:t>
            </a:r>
            <a:r>
              <a:rPr lang="fr-FR" dirty="0" err="1"/>
              <a:t>frequent</a:t>
            </a:r>
            <a:r>
              <a:rPr lang="fr-FR" dirty="0"/>
              <a:t> in patients </a:t>
            </a:r>
            <a:r>
              <a:rPr lang="fr-FR" dirty="0" err="1"/>
              <a:t>infected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genotype</a:t>
            </a:r>
            <a:r>
              <a:rPr lang="fr-FR" dirty="0"/>
              <a:t> 1a</a:t>
            </a:r>
          </a:p>
          <a:p>
            <a:pPr lvl="2">
              <a:spcBef>
                <a:spcPts val="0"/>
              </a:spcBef>
            </a:pPr>
            <a:r>
              <a:rPr lang="fr-FR" dirty="0" err="1"/>
              <a:t>Lower</a:t>
            </a:r>
            <a:r>
              <a:rPr lang="fr-FR" dirty="0"/>
              <a:t> </a:t>
            </a:r>
            <a:r>
              <a:rPr lang="fr-FR" dirty="0" err="1"/>
              <a:t>resistance</a:t>
            </a:r>
            <a:r>
              <a:rPr lang="fr-FR" dirty="0"/>
              <a:t> </a:t>
            </a:r>
            <a:r>
              <a:rPr lang="fr-FR" dirty="0" err="1"/>
              <a:t>barrier</a:t>
            </a:r>
            <a:r>
              <a:rPr lang="fr-FR" dirty="0"/>
              <a:t> of DCV in </a:t>
            </a:r>
            <a:r>
              <a:rPr lang="fr-FR" dirty="0" err="1"/>
              <a:t>genotype</a:t>
            </a:r>
            <a:r>
              <a:rPr lang="fr-FR" dirty="0"/>
              <a:t> 1a ?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DCV + PEG-IFN + RBV was generally well tolerated, with a significantly lower rate of anemia, and an observed lower rate of rash-related events compared with TVR+ PEG-IFN + RBV 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792870" y="6565640"/>
            <a:ext cx="4358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Jacobson I. World J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Gastroenterol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2016;22:3418-31  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187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COMMAND-3</a:t>
            </a:r>
          </a:p>
        </p:txBody>
      </p:sp>
    </p:spTree>
    <p:extLst>
      <p:ext uri="{BB962C8B-B14F-4D97-AF65-F5344CB8AC3E}">
        <p14:creationId xmlns:p14="http://schemas.microsoft.com/office/powerpoint/2010/main" val="1770284507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1210</Words>
  <Application>Microsoft Macintosh PowerPoint</Application>
  <PresentationFormat>Présentation à l'écran (4:3)</PresentationFormat>
  <Paragraphs>340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2016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  <vt:lpstr>COMMAND-3 Study: DCV vs TVR, in combination with PEG-IFN + RBV, for genotype 1a or 1b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154</cp:revision>
  <dcterms:created xsi:type="dcterms:W3CDTF">2010-10-19T10:42:50Z</dcterms:created>
  <dcterms:modified xsi:type="dcterms:W3CDTF">2016-07-20T22:30:50Z</dcterms:modified>
</cp:coreProperties>
</file>