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84" r:id="rId3"/>
    <p:sldId id="295" r:id="rId4"/>
    <p:sldId id="299" r:id="rId5"/>
    <p:sldId id="298" r:id="rId6"/>
    <p:sldId id="29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FFFF"/>
    <a:srgbClr val="000066"/>
    <a:srgbClr val="0070C0"/>
    <a:srgbClr val="70AD47"/>
    <a:srgbClr val="007774"/>
    <a:srgbClr val="33CC33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6" autoAdjust="0"/>
    <p:restoredTop sz="89170" autoAdjust="0"/>
  </p:normalViewPr>
  <p:slideViewPr>
    <p:cSldViewPr snapToObjects="1">
      <p:cViewPr>
        <p:scale>
          <a:sx n="100" d="100"/>
          <a:sy n="100" d="100"/>
        </p:scale>
        <p:origin x="-2028" y="-378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586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26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279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30406" y="2083629"/>
            <a:ext cx="3275999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Advanced fibrosis or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(F3/F4)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baseline NS5A-Y93H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and/or L31M/V (pop. Sequencing)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230" y="441794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 12 weeks in the first 17 patients ; due to observations of breakthrough, next 89 patients treated for 12 or 24 weeks based on patient wish and investigator discretion</a:t>
            </a:r>
            <a:endParaRPr lang="en-US" sz="1400" dirty="0">
              <a:latin typeface="+mn-lt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552" y="5229200"/>
            <a:ext cx="835183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IU/ml), with 95% CI, by ITT</a:t>
            </a:r>
            <a:endParaRPr lang="en-US" kern="0" dirty="0"/>
          </a:p>
        </p:txBody>
      </p:sp>
      <p:cxnSp>
        <p:nvCxnSpPr>
          <p:cNvPr id="18" name="Connecteur droit 66"/>
          <p:cNvCxnSpPr>
            <a:cxnSpLocks noChangeShapeType="1"/>
          </p:cNvCxnSpPr>
          <p:nvPr/>
        </p:nvCxnSpPr>
        <p:spPr bwMode="auto">
          <a:xfrm rot="5400000">
            <a:off x="3891831" y="222724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9" name="Oval 170"/>
          <p:cNvSpPr>
            <a:spLocks noChangeArrowheads="1"/>
          </p:cNvSpPr>
          <p:nvPr/>
        </p:nvSpPr>
        <p:spPr bwMode="auto">
          <a:xfrm>
            <a:off x="3320157" y="1340768"/>
            <a:ext cx="1539875" cy="68724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491880" y="287283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106</a:t>
            </a:r>
          </a:p>
        </p:txBody>
      </p:sp>
      <p:cxnSp>
        <p:nvCxnSpPr>
          <p:cNvPr id="23" name="Connecteur droit 22"/>
          <p:cNvCxnSpPr/>
          <p:nvPr/>
        </p:nvCxnSpPr>
        <p:spPr bwMode="auto">
          <a:xfrm flipV="1">
            <a:off x="3383968" y="3211389"/>
            <a:ext cx="900000" cy="1587"/>
          </a:xfrm>
          <a:prstGeom prst="line">
            <a:avLst/>
          </a:prstGeom>
          <a:ln w="3810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COMMIT </a:t>
            </a:r>
            <a:r>
              <a:rPr lang="fr-FR" dirty="0" err="1"/>
              <a:t>Study</a:t>
            </a:r>
            <a:r>
              <a:rPr lang="fr-FR" dirty="0"/>
              <a:t>: SMV + DCV in </a:t>
            </a:r>
            <a:r>
              <a:rPr lang="fr-FR" dirty="0" err="1"/>
              <a:t>genotype</a:t>
            </a:r>
            <a:r>
              <a:rPr lang="fr-FR" dirty="0"/>
              <a:t> 1b </a:t>
            </a: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13999"/>
              </p:ext>
            </p:extLst>
          </p:nvPr>
        </p:nvGraphicFramePr>
        <p:xfrm>
          <a:off x="4283968" y="2971539"/>
          <a:ext cx="3259285" cy="529471"/>
        </p:xfrm>
        <a:graphic>
          <a:graphicData uri="http://schemas.openxmlformats.org/drawingml/2006/table">
            <a:tbl>
              <a:tblPr/>
              <a:tblGrid>
                <a:gridCol w="3259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9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150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DCV 60 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8" name="Line 172"/>
          <p:cNvSpPr>
            <a:spLocks noChangeShapeType="1"/>
          </p:cNvSpPr>
          <p:nvPr/>
        </p:nvSpPr>
        <p:spPr bwMode="auto">
          <a:xfrm>
            <a:off x="7543253" y="1962819"/>
            <a:ext cx="0" cy="1944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111113" y="1412776"/>
            <a:ext cx="864188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W12-24*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 flipV="1">
            <a:off x="7543253" y="3212976"/>
            <a:ext cx="1421235" cy="25606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5663708" y="6585874"/>
            <a:ext cx="34579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Hezode C, Liver International 2017 ; 37:1304-13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31" name="Grouper 65"/>
          <p:cNvGrpSpPr/>
          <p:nvPr/>
        </p:nvGrpSpPr>
        <p:grpSpPr>
          <a:xfrm>
            <a:off x="4" y="6525387"/>
            <a:ext cx="900698" cy="359997"/>
            <a:chOff x="0" y="6570669"/>
            <a:chExt cx="1105684" cy="287331"/>
          </a:xfrm>
        </p:grpSpPr>
        <p:sp>
          <p:nvSpPr>
            <p:cNvPr id="33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6119939"/>
            <a:ext cx="5184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Significantly more patients with cirrhosis received 24 weeks of treatment</a:t>
            </a:r>
          </a:p>
        </p:txBody>
      </p: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COMMIT </a:t>
            </a:r>
            <a:r>
              <a:rPr lang="fr-FR" dirty="0" err="1"/>
              <a:t>Study</a:t>
            </a:r>
            <a:r>
              <a:rPr lang="fr-FR" dirty="0"/>
              <a:t>: SMV + DCV in </a:t>
            </a:r>
            <a:r>
              <a:rPr lang="fr-FR" dirty="0" err="1"/>
              <a:t>genotype</a:t>
            </a:r>
            <a:r>
              <a:rPr lang="fr-FR" dirty="0"/>
              <a:t> 1b </a:t>
            </a:r>
          </a:p>
        </p:txBody>
      </p:sp>
      <p:grpSp>
        <p:nvGrpSpPr>
          <p:cNvPr id="14" name="Grouper 65"/>
          <p:cNvGrpSpPr/>
          <p:nvPr/>
        </p:nvGrpSpPr>
        <p:grpSpPr>
          <a:xfrm>
            <a:off x="4" y="6525387"/>
            <a:ext cx="900698" cy="359997"/>
            <a:chOff x="0" y="6570669"/>
            <a:chExt cx="1105684" cy="28733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COMMIT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63708" y="6585874"/>
            <a:ext cx="34579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Hezode C, Liver International 2017 ; 37:1304-13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18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968617"/>
              </p:ext>
            </p:extLst>
          </p:nvPr>
        </p:nvGraphicFramePr>
        <p:xfrm>
          <a:off x="416774" y="1693631"/>
          <a:ext cx="8352716" cy="4297859"/>
        </p:xfrm>
        <a:graphic>
          <a:graphicData uri="http://schemas.openxmlformats.org/drawingml/2006/table">
            <a:tbl>
              <a:tblPr/>
              <a:tblGrid>
                <a:gridCol w="3744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3719">
                <a:tc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1" baseline="300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cohort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 weeks 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1" baseline="300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cohort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= 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24 weeks</a:t>
                      </a:r>
                    </a:p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64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age,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29%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44%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Caucasian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97%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BMI, kg/m²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24.2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25.4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25.0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HCV RNA,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log</a:t>
                      </a:r>
                      <a:r>
                        <a:rPr lang="en-US" sz="1400" b="1" baseline="-25000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IL28B CC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Metavir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F3 / F4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76%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/ 24%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80% / 20%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50% / 50%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Diabetes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17%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Arterial hypertension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47%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44%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33%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, ml/min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95.5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80.3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89.9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658449" y="1295400"/>
            <a:ext cx="1914857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(ITT)</a:t>
            </a:r>
          </a:p>
        </p:txBody>
      </p:sp>
      <p:sp>
        <p:nvSpPr>
          <p:cNvPr id="105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COMMIT </a:t>
            </a:r>
            <a:r>
              <a:rPr lang="fr-FR" dirty="0" err="1"/>
              <a:t>Study</a:t>
            </a:r>
            <a:r>
              <a:rPr lang="fr-FR" dirty="0"/>
              <a:t>: SMV + DCV in </a:t>
            </a:r>
            <a:r>
              <a:rPr lang="fr-FR" dirty="0" err="1"/>
              <a:t>genotype</a:t>
            </a:r>
            <a:r>
              <a:rPr lang="fr-FR" dirty="0"/>
              <a:t> 1b </a:t>
            </a:r>
          </a:p>
        </p:txBody>
      </p:sp>
      <p:grpSp>
        <p:nvGrpSpPr>
          <p:cNvPr id="107" name="Grouper 65"/>
          <p:cNvGrpSpPr/>
          <p:nvPr/>
        </p:nvGrpSpPr>
        <p:grpSpPr>
          <a:xfrm>
            <a:off x="4" y="6525387"/>
            <a:ext cx="900698" cy="359997"/>
            <a:chOff x="0" y="6570669"/>
            <a:chExt cx="1105684" cy="287331"/>
          </a:xfrm>
        </p:grpSpPr>
        <p:sp>
          <p:nvSpPr>
            <p:cNvPr id="10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COMMIT</a:t>
              </a:r>
            </a:p>
          </p:txBody>
        </p:sp>
      </p:grpSp>
      <p:sp>
        <p:nvSpPr>
          <p:cNvPr id="81" name="ZoneTexte 69"/>
          <p:cNvSpPr txBox="1">
            <a:spLocks noChangeArrowheads="1"/>
          </p:cNvSpPr>
          <p:nvPr/>
        </p:nvSpPr>
        <p:spPr bwMode="auto">
          <a:xfrm>
            <a:off x="5663708" y="6585874"/>
            <a:ext cx="34579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Hezode C, Liver International 2017 ; 37:1304-13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25222" y="1962375"/>
            <a:ext cx="8559775" cy="4263904"/>
            <a:chOff x="225222" y="1962375"/>
            <a:chExt cx="8559775" cy="4263904"/>
          </a:xfrm>
        </p:grpSpPr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684998" y="2319157"/>
              <a:ext cx="0" cy="304742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>
              <a:off x="587095" y="5366583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587095" y="4762071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>
              <a:off x="587095" y="4145126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87095" y="3539060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87095" y="2922116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587095" y="2319157"/>
              <a:ext cx="9790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44" name="Rectangle 65"/>
            <p:cNvSpPr>
              <a:spLocks noChangeArrowheads="1"/>
            </p:cNvSpPr>
            <p:nvPr/>
          </p:nvSpPr>
          <p:spPr bwMode="auto">
            <a:xfrm>
              <a:off x="423995" y="5218952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324609" y="465329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24609" y="4037899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Rectangle 68"/>
            <p:cNvSpPr>
              <a:spLocks noChangeArrowheads="1"/>
            </p:cNvSpPr>
            <p:nvPr/>
          </p:nvSpPr>
          <p:spPr bwMode="auto">
            <a:xfrm>
              <a:off x="324609" y="3434941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Rectangle 69"/>
            <p:cNvSpPr>
              <a:spLocks noChangeArrowheads="1"/>
            </p:cNvSpPr>
            <p:nvPr/>
          </p:nvSpPr>
          <p:spPr bwMode="auto">
            <a:xfrm>
              <a:off x="324609" y="280484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Rectangle 70"/>
            <p:cNvSpPr>
              <a:spLocks noChangeArrowheads="1"/>
            </p:cNvSpPr>
            <p:nvPr/>
          </p:nvSpPr>
          <p:spPr bwMode="auto">
            <a:xfrm>
              <a:off x="225222" y="218240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buClrTx/>
                <a:buFontTx/>
                <a:buNone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931388" y="3213100"/>
              <a:ext cx="540000" cy="215348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1" name="Rectangle 56"/>
            <p:cNvSpPr>
              <a:spLocks noChangeArrowheads="1"/>
            </p:cNvSpPr>
            <p:nvPr/>
          </p:nvSpPr>
          <p:spPr bwMode="auto">
            <a:xfrm>
              <a:off x="1115416" y="2999242"/>
              <a:ext cx="208390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71</a:t>
              </a:r>
              <a:endParaRPr lang="en-US" altLang="fr-FR" sz="1400" dirty="0"/>
            </a:p>
          </p:txBody>
        </p:sp>
        <p:sp>
          <p:nvSpPr>
            <p:cNvPr id="52" name="Rectangle 74"/>
            <p:cNvSpPr>
              <a:spLocks noChangeArrowheads="1"/>
            </p:cNvSpPr>
            <p:nvPr/>
          </p:nvSpPr>
          <p:spPr bwMode="auto">
            <a:xfrm>
              <a:off x="1101352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17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53" name="Rectangle 77"/>
            <p:cNvSpPr>
              <a:spLocks noChangeArrowheads="1"/>
            </p:cNvSpPr>
            <p:nvPr/>
          </p:nvSpPr>
          <p:spPr bwMode="auto">
            <a:xfrm>
              <a:off x="827584" y="5366583"/>
              <a:ext cx="7094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12W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</a:t>
              </a:r>
              <a:r>
                <a:rPr lang="en-US" altLang="fr-FR" sz="1400" b="1" baseline="30000" dirty="0"/>
                <a:t>st</a:t>
              </a:r>
              <a:r>
                <a:rPr lang="en-US" altLang="fr-FR" sz="1400" b="1" dirty="0"/>
                <a:t> cohort</a:t>
              </a:r>
              <a:endParaRPr lang="en-US" altLang="fr-FR" sz="1200" dirty="0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1691680" y="2319338"/>
              <a:ext cx="540000" cy="304724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7" name="Rectangle 74"/>
            <p:cNvSpPr>
              <a:spLocks noChangeArrowheads="1"/>
            </p:cNvSpPr>
            <p:nvPr/>
          </p:nvSpPr>
          <p:spPr bwMode="auto">
            <a:xfrm>
              <a:off x="1893440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25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783399" y="2060848"/>
              <a:ext cx="312586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  <a:endParaRPr lang="en-US" altLang="fr-FR" sz="1400" dirty="0"/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2375816" y="2450582"/>
              <a:ext cx="540000" cy="2916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2555421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64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2561194" y="2204864"/>
              <a:ext cx="208390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94</a:t>
              </a:r>
              <a:endParaRPr lang="en-US" altLang="fr-FR" sz="1400" dirty="0"/>
            </a:p>
          </p:txBody>
        </p: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>
              <a:off x="3311920" y="2378582"/>
              <a:ext cx="540000" cy="29880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Rectangle 74"/>
            <p:cNvSpPr>
              <a:spLocks noChangeArrowheads="1"/>
            </p:cNvSpPr>
            <p:nvPr/>
          </p:nvSpPr>
          <p:spPr bwMode="auto">
            <a:xfrm>
              <a:off x="3502645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89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69" name="Rectangle 56"/>
            <p:cNvSpPr>
              <a:spLocks noChangeArrowheads="1"/>
            </p:cNvSpPr>
            <p:nvPr/>
          </p:nvSpPr>
          <p:spPr bwMode="auto">
            <a:xfrm>
              <a:off x="3465059" y="2132856"/>
              <a:ext cx="208390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96</a:t>
              </a:r>
            </a:p>
          </p:txBody>
        </p:sp>
        <p:sp>
          <p:nvSpPr>
            <p:cNvPr id="70" name="Rectangle 77"/>
            <p:cNvSpPr>
              <a:spLocks noChangeArrowheads="1"/>
            </p:cNvSpPr>
            <p:nvPr/>
          </p:nvSpPr>
          <p:spPr bwMode="auto">
            <a:xfrm>
              <a:off x="3128661" y="5733836"/>
              <a:ext cx="154208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Baseline HCV RNA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(IU/ml)</a:t>
              </a:r>
            </a:p>
          </p:txBody>
        </p:sp>
        <p:sp>
          <p:nvSpPr>
            <p:cNvPr id="72" name="Rectangle 41"/>
            <p:cNvSpPr>
              <a:spLocks noChangeArrowheads="1"/>
            </p:cNvSpPr>
            <p:nvPr/>
          </p:nvSpPr>
          <p:spPr bwMode="auto">
            <a:xfrm>
              <a:off x="3995936" y="3221466"/>
              <a:ext cx="540000" cy="214511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3" name="Rectangle 74"/>
            <p:cNvSpPr>
              <a:spLocks noChangeArrowheads="1"/>
            </p:cNvSpPr>
            <p:nvPr/>
          </p:nvSpPr>
          <p:spPr bwMode="auto">
            <a:xfrm>
              <a:off x="4082895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17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79" name="Rectangle 56"/>
            <p:cNvSpPr>
              <a:spLocks noChangeArrowheads="1"/>
            </p:cNvSpPr>
            <p:nvPr/>
          </p:nvSpPr>
          <p:spPr bwMode="auto">
            <a:xfrm>
              <a:off x="5119600" y="2060848"/>
              <a:ext cx="312585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100</a:t>
              </a:r>
            </a:p>
          </p:txBody>
        </p:sp>
        <p:sp>
          <p:nvSpPr>
            <p:cNvPr id="82" name="Rectangle 41"/>
            <p:cNvSpPr>
              <a:spLocks noChangeArrowheads="1"/>
            </p:cNvSpPr>
            <p:nvPr/>
          </p:nvSpPr>
          <p:spPr bwMode="auto">
            <a:xfrm>
              <a:off x="5004048" y="2319338"/>
              <a:ext cx="540000" cy="3047244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3" name="Rectangle 74"/>
            <p:cNvSpPr>
              <a:spLocks noChangeArrowheads="1"/>
            </p:cNvSpPr>
            <p:nvPr/>
          </p:nvSpPr>
          <p:spPr bwMode="auto">
            <a:xfrm>
              <a:off x="5126850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30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288741" y="5733836"/>
              <a:ext cx="131228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/>
                <a:t>IL28B genotype</a:t>
              </a:r>
            </a:p>
          </p:txBody>
        </p:sp>
        <p:sp>
          <p:nvSpPr>
            <p:cNvPr id="86" name="Rectangle 56"/>
            <p:cNvSpPr>
              <a:spLocks noChangeArrowheads="1"/>
            </p:cNvSpPr>
            <p:nvPr/>
          </p:nvSpPr>
          <p:spPr bwMode="auto">
            <a:xfrm>
              <a:off x="4129806" y="2999242"/>
              <a:ext cx="208390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71</a:t>
              </a:r>
              <a:endParaRPr lang="en-US" altLang="fr-FR" sz="1400" dirty="0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684997" y="5366583"/>
              <a:ext cx="8100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490042" y="1962375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%</a:t>
              </a:r>
            </a:p>
          </p:txBody>
        </p:sp>
        <p:sp>
          <p:nvSpPr>
            <p:cNvPr id="66" name="Rectangle 41"/>
            <p:cNvSpPr>
              <a:spLocks noChangeArrowheads="1"/>
            </p:cNvSpPr>
            <p:nvPr/>
          </p:nvSpPr>
          <p:spPr bwMode="auto">
            <a:xfrm>
              <a:off x="5687862" y="2627918"/>
              <a:ext cx="540000" cy="2738664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6371878" y="2684937"/>
              <a:ext cx="540000" cy="268164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4" name="Rectangle 41"/>
            <p:cNvSpPr>
              <a:spLocks noChangeArrowheads="1"/>
            </p:cNvSpPr>
            <p:nvPr/>
          </p:nvSpPr>
          <p:spPr bwMode="auto">
            <a:xfrm>
              <a:off x="7452320" y="2414582"/>
              <a:ext cx="540000" cy="2952000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5" name="Rectangle 41"/>
            <p:cNvSpPr>
              <a:spLocks noChangeArrowheads="1"/>
            </p:cNvSpPr>
            <p:nvPr/>
          </p:nvSpPr>
          <p:spPr bwMode="auto">
            <a:xfrm>
              <a:off x="8100392" y="2730887"/>
              <a:ext cx="540000" cy="2635695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/>
          </p:spPr>
          <p:txBody>
            <a:bodyPr anchor="ctr"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endParaRPr lang="en-US" altLang="fr-FR" sz="1800" b="1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5877267" y="2348880"/>
              <a:ext cx="208390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89</a:t>
              </a:r>
            </a:p>
          </p:txBody>
        </p:sp>
        <p:sp>
          <p:nvSpPr>
            <p:cNvPr id="77" name="Rectangle 56"/>
            <p:cNvSpPr>
              <a:spLocks noChangeArrowheads="1"/>
            </p:cNvSpPr>
            <p:nvPr/>
          </p:nvSpPr>
          <p:spPr bwMode="auto">
            <a:xfrm>
              <a:off x="7610022" y="2207154"/>
              <a:ext cx="208390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95</a:t>
              </a:r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6526529" y="2399461"/>
              <a:ext cx="208390" cy="198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86</a:t>
              </a:r>
              <a:endParaRPr lang="en-US" altLang="fr-FR" sz="1400" dirty="0"/>
            </a:p>
          </p:txBody>
        </p:sp>
        <p:sp>
          <p:nvSpPr>
            <p:cNvPr id="80" name="Rectangle 56"/>
            <p:cNvSpPr>
              <a:spLocks noChangeArrowheads="1"/>
            </p:cNvSpPr>
            <p:nvPr/>
          </p:nvSpPr>
          <p:spPr bwMode="auto">
            <a:xfrm>
              <a:off x="8266180" y="2492896"/>
              <a:ext cx="208390" cy="19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1520"/>
                </a:lnSpc>
                <a:buClrTx/>
                <a:buFontTx/>
                <a:buNone/>
              </a:pPr>
              <a:r>
                <a:rPr lang="en-US" altLang="fr-FR" sz="1600" b="1" dirty="0"/>
                <a:t>85</a:t>
              </a:r>
            </a:p>
          </p:txBody>
        </p:sp>
        <p:sp>
          <p:nvSpPr>
            <p:cNvPr id="88" name="Rectangle 74"/>
            <p:cNvSpPr>
              <a:spLocks noChangeArrowheads="1"/>
            </p:cNvSpPr>
            <p:nvPr/>
          </p:nvSpPr>
          <p:spPr bwMode="auto">
            <a:xfrm>
              <a:off x="5803477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53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89" name="Rectangle 74"/>
            <p:cNvSpPr>
              <a:spLocks noChangeArrowheads="1"/>
            </p:cNvSpPr>
            <p:nvPr/>
          </p:nvSpPr>
          <p:spPr bwMode="auto">
            <a:xfrm>
              <a:off x="6599751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22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90" name="Rectangle 74"/>
            <p:cNvSpPr>
              <a:spLocks noChangeArrowheads="1"/>
            </p:cNvSpPr>
            <p:nvPr/>
          </p:nvSpPr>
          <p:spPr bwMode="auto">
            <a:xfrm>
              <a:off x="7548390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65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91" name="Rectangle 74"/>
            <p:cNvSpPr>
              <a:spLocks noChangeArrowheads="1"/>
            </p:cNvSpPr>
            <p:nvPr/>
          </p:nvSpPr>
          <p:spPr bwMode="auto">
            <a:xfrm>
              <a:off x="8311125" y="5074731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>
                  <a:solidFill>
                    <a:srgbClr val="FFFFFF"/>
                  </a:solidFill>
                  <a:latin typeface="+mn-lt"/>
                </a:rPr>
                <a:t>41</a:t>
              </a:r>
              <a:endParaRPr lang="en-US" altLang="fr-FR" dirty="0">
                <a:latin typeface="+mn-lt"/>
              </a:endParaRPr>
            </a:p>
          </p:txBody>
        </p:sp>
        <p:sp>
          <p:nvSpPr>
            <p:cNvPr id="92" name="Rectangle 77"/>
            <p:cNvSpPr>
              <a:spLocks noChangeArrowheads="1"/>
            </p:cNvSpPr>
            <p:nvPr/>
          </p:nvSpPr>
          <p:spPr bwMode="auto">
            <a:xfrm>
              <a:off x="1602615" y="5366583"/>
              <a:ext cx="74930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12W</a:t>
              </a:r>
            </a:p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2</a:t>
              </a:r>
              <a:r>
                <a:rPr lang="en-US" altLang="fr-FR" sz="1400" b="1" baseline="30000" dirty="0"/>
                <a:t>nd</a:t>
              </a:r>
              <a:r>
                <a:rPr lang="en-US" altLang="fr-FR" sz="1400" b="1" dirty="0"/>
                <a:t> cohort</a:t>
              </a:r>
              <a:endParaRPr lang="en-US" altLang="fr-FR" sz="1200" dirty="0"/>
            </a:p>
          </p:txBody>
        </p:sp>
        <p:sp>
          <p:nvSpPr>
            <p:cNvPr id="93" name="Rectangle 77"/>
            <p:cNvSpPr>
              <a:spLocks noChangeArrowheads="1"/>
            </p:cNvSpPr>
            <p:nvPr/>
          </p:nvSpPr>
          <p:spPr bwMode="auto">
            <a:xfrm>
              <a:off x="2479849" y="5366583"/>
              <a:ext cx="3462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24W</a:t>
              </a:r>
              <a:endParaRPr lang="en-US" altLang="fr-FR" sz="1200" dirty="0"/>
            </a:p>
          </p:txBody>
        </p:sp>
        <p:sp>
          <p:nvSpPr>
            <p:cNvPr id="94" name="Rectangle 77"/>
            <p:cNvSpPr>
              <a:spLocks noChangeArrowheads="1"/>
            </p:cNvSpPr>
            <p:nvPr/>
          </p:nvSpPr>
          <p:spPr bwMode="auto">
            <a:xfrm>
              <a:off x="3039746" y="5366583"/>
              <a:ext cx="8495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&lt; 4 000 000</a:t>
              </a:r>
              <a:endParaRPr lang="en-US" altLang="fr-FR" sz="1200" dirty="0"/>
            </a:p>
          </p:txBody>
        </p:sp>
        <p:sp>
          <p:nvSpPr>
            <p:cNvPr id="95" name="Rectangle 77"/>
            <p:cNvSpPr>
              <a:spLocks noChangeArrowheads="1"/>
            </p:cNvSpPr>
            <p:nvPr/>
          </p:nvSpPr>
          <p:spPr bwMode="auto">
            <a:xfrm>
              <a:off x="4044702" y="5366583"/>
              <a:ext cx="8495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≥ 4 000 000</a:t>
              </a:r>
              <a:endParaRPr lang="en-US" altLang="fr-FR" sz="1200" dirty="0"/>
            </a:p>
          </p:txBody>
        </p:sp>
        <p:sp>
          <p:nvSpPr>
            <p:cNvPr id="96" name="Rectangle 77"/>
            <p:cNvSpPr>
              <a:spLocks noChangeArrowheads="1"/>
            </p:cNvSpPr>
            <p:nvPr/>
          </p:nvSpPr>
          <p:spPr bwMode="auto">
            <a:xfrm>
              <a:off x="5183142" y="5366583"/>
              <a:ext cx="18915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CC</a:t>
              </a:r>
              <a:endParaRPr lang="en-US" altLang="fr-FR" sz="1200" dirty="0"/>
            </a:p>
          </p:txBody>
        </p:sp>
        <p:sp>
          <p:nvSpPr>
            <p:cNvPr id="97" name="Rectangle 77"/>
            <p:cNvSpPr>
              <a:spLocks noChangeArrowheads="1"/>
            </p:cNvSpPr>
            <p:nvPr/>
          </p:nvSpPr>
          <p:spPr bwMode="auto">
            <a:xfrm>
              <a:off x="5872686" y="5366583"/>
              <a:ext cx="1836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CT</a:t>
              </a:r>
              <a:endParaRPr lang="en-US" altLang="fr-FR" sz="1200" dirty="0"/>
            </a:p>
          </p:txBody>
        </p:sp>
        <p:sp>
          <p:nvSpPr>
            <p:cNvPr id="99" name="Rectangle 77"/>
            <p:cNvSpPr>
              <a:spLocks noChangeArrowheads="1"/>
            </p:cNvSpPr>
            <p:nvPr/>
          </p:nvSpPr>
          <p:spPr bwMode="auto">
            <a:xfrm>
              <a:off x="6605325" y="5366583"/>
              <a:ext cx="17851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TT</a:t>
              </a:r>
              <a:endParaRPr lang="en-US" altLang="fr-FR" sz="1200" dirty="0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7565448" y="5733836"/>
              <a:ext cx="118301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err="1"/>
                <a:t>Metavir</a:t>
              </a:r>
              <a:r>
                <a:rPr lang="en-US" altLang="fr-FR" sz="1600" b="1" dirty="0"/>
                <a:t> Score</a:t>
              </a:r>
            </a:p>
          </p:txBody>
        </p:sp>
        <p:sp>
          <p:nvSpPr>
            <p:cNvPr id="102" name="Rectangle 77"/>
            <p:cNvSpPr>
              <a:spLocks noChangeArrowheads="1"/>
            </p:cNvSpPr>
            <p:nvPr/>
          </p:nvSpPr>
          <p:spPr bwMode="auto">
            <a:xfrm>
              <a:off x="7632583" y="5366583"/>
              <a:ext cx="17312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F3</a:t>
              </a:r>
              <a:endParaRPr lang="en-US" altLang="fr-FR" sz="1200" dirty="0"/>
            </a:p>
          </p:txBody>
        </p:sp>
        <p:sp>
          <p:nvSpPr>
            <p:cNvPr id="104" name="Rectangle 77"/>
            <p:cNvSpPr>
              <a:spLocks noChangeArrowheads="1"/>
            </p:cNvSpPr>
            <p:nvPr/>
          </p:nvSpPr>
          <p:spPr bwMode="auto">
            <a:xfrm>
              <a:off x="8262605" y="5366583"/>
              <a:ext cx="17312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/>
                <a:t>F4</a:t>
              </a:r>
              <a:endParaRPr lang="en-US" altLang="fr-FR" sz="1200" dirty="0"/>
            </a:p>
          </p:txBody>
        </p:sp>
        <p:cxnSp>
          <p:nvCxnSpPr>
            <p:cNvPr id="3" name="Connecteur droit 2"/>
            <p:cNvCxnSpPr/>
            <p:nvPr/>
          </p:nvCxnSpPr>
          <p:spPr>
            <a:xfrm>
              <a:off x="3039746" y="5646748"/>
              <a:ext cx="1854548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5004048" y="5646748"/>
              <a:ext cx="1854548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7452320" y="5632923"/>
              <a:ext cx="1332677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15816" y="1108028"/>
            <a:ext cx="3744416" cy="57653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Treatment failure, N = 9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sz="half" idx="1"/>
          </p:nvPr>
        </p:nvSpPr>
        <p:spPr>
          <a:xfrm>
            <a:off x="2926291" y="3409341"/>
            <a:ext cx="3960440" cy="57653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Viral breakthrough, N = 7</a:t>
            </a:r>
          </a:p>
        </p:txBody>
      </p:sp>
      <p:sp>
        <p:nvSpPr>
          <p:cNvPr id="17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COMMIT </a:t>
            </a:r>
            <a:r>
              <a:rPr lang="fr-FR" dirty="0" err="1"/>
              <a:t>Study</a:t>
            </a:r>
            <a:r>
              <a:rPr lang="fr-FR" dirty="0"/>
              <a:t>: SMV + DCV in </a:t>
            </a:r>
            <a:r>
              <a:rPr lang="fr-FR" dirty="0" err="1"/>
              <a:t>genotype</a:t>
            </a:r>
            <a:r>
              <a:rPr lang="fr-FR" dirty="0"/>
              <a:t> 1b </a:t>
            </a:r>
          </a:p>
        </p:txBody>
      </p:sp>
      <p:grpSp>
        <p:nvGrpSpPr>
          <p:cNvPr id="19" name="Grouper 65"/>
          <p:cNvGrpSpPr/>
          <p:nvPr/>
        </p:nvGrpSpPr>
        <p:grpSpPr>
          <a:xfrm>
            <a:off x="4" y="6525387"/>
            <a:ext cx="900698" cy="359997"/>
            <a:chOff x="0" y="6570669"/>
            <a:chExt cx="1105684" cy="28733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COMMIT</a:t>
              </a: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63708" y="6585874"/>
            <a:ext cx="34579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Hezode C, Liver International 2017 ; 37:1304-13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587458"/>
              </p:ext>
            </p:extLst>
          </p:nvPr>
        </p:nvGraphicFramePr>
        <p:xfrm>
          <a:off x="385174" y="1494826"/>
          <a:ext cx="8352716" cy="1892213"/>
        </p:xfrm>
        <a:graphic>
          <a:graphicData uri="http://schemas.openxmlformats.org/drawingml/2006/table">
            <a:tbl>
              <a:tblPr/>
              <a:tblGrid>
                <a:gridCol w="3744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3719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1" baseline="300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cohort 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17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1" baseline="3000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cohort</a:t>
                      </a:r>
                      <a:b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24 weeks</a:t>
                      </a:r>
                    </a:p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64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On-treatment failure</a:t>
                      </a:r>
                    </a:p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     Viral breakthrough</a:t>
                      </a:r>
                    </a:p>
                    <a:p>
                      <a:pPr lvl="0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     Consent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withdrawal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41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3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699714"/>
              </p:ext>
            </p:extLst>
          </p:nvPr>
        </p:nvGraphicFramePr>
        <p:xfrm>
          <a:off x="369768" y="3805293"/>
          <a:ext cx="8352716" cy="2687320"/>
        </p:xfrm>
        <a:graphic>
          <a:graphicData uri="http://schemas.openxmlformats.org/drawingml/2006/table">
            <a:tbl>
              <a:tblPr/>
              <a:tblGrid>
                <a:gridCol w="817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55644193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371621319"/>
                    </a:ext>
                  </a:extLst>
                </a:gridCol>
                <a:gridCol w="1774220">
                  <a:extLst>
                    <a:ext uri="{9D8B030D-6E8A-4147-A177-3AD203B41FA5}">
                      <a16:colId xmlns:a16="http://schemas.microsoft.com/office/drawing/2014/main" xmlns="" val="3782029438"/>
                    </a:ext>
                  </a:extLst>
                </a:gridCol>
              </a:tblGrid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endParaRPr lang="fr-FR" sz="1400" b="1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Baseline HCV RNA</a:t>
                      </a:r>
                      <a:b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(x 10</a:t>
                      </a:r>
                      <a:r>
                        <a:rPr lang="fr-FR" sz="1400" b="1" baseline="3000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IU/ml)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IL28B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Metavir</a:t>
                      </a:r>
                      <a:endParaRPr lang="fr-FR" sz="1400" b="1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Time of</a:t>
                      </a:r>
                    </a:p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failure</a:t>
                      </a:r>
                      <a:endParaRPr lang="fr-FR" sz="1400" b="1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Baseline SMV</a:t>
                      </a:r>
                      <a:r>
                        <a:rPr lang="fr-FR" sz="14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RAVs</a:t>
                      </a:r>
                      <a:r>
                        <a:rPr lang="fr-FR" sz="14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/ NS5A </a:t>
                      </a:r>
                      <a:r>
                        <a:rPr lang="fr-FR" sz="1400" b="1" baseline="0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RAVs</a:t>
                      </a:r>
                      <a:endParaRPr lang="fr-FR" sz="1400" b="1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Time of </a:t>
                      </a:r>
                      <a:r>
                        <a:rPr lang="fr-FR" sz="1400" b="1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failure</a:t>
                      </a: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SMV</a:t>
                      </a:r>
                      <a:r>
                        <a:rPr lang="fr-FR" sz="14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baseline="0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RAVs</a:t>
                      </a:r>
                      <a:r>
                        <a:rPr lang="fr-FR" sz="1400" b="1" baseline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/ NS5A </a:t>
                      </a:r>
                      <a:r>
                        <a:rPr lang="fr-FR" sz="1400" b="1" baseline="0" dirty="0" err="1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RAVs</a:t>
                      </a: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TT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D168E / L31V,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6854362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22.7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CT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D168V / P32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deletion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121270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TT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D168V / P32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deletion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55844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TT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D168V / L31V,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8362292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6.8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CT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D168V / L31V,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5330516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CT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R30Q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D168V / L31M,</a:t>
                      </a:r>
                      <a:r>
                        <a:rPr lang="fr-FR" sz="1200" b="1" baseline="0" dirty="0">
                          <a:solidFill>
                            <a:srgbClr val="000066"/>
                          </a:solidFill>
                        </a:rPr>
                        <a:t> Q54H, Q62E, Y93H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8508965"/>
                  </a:ext>
                </a:extLst>
              </a:tr>
              <a:tr h="236476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tabLst>
                          <a:tab pos="92075" algn="l"/>
                        </a:tabLst>
                      </a:pP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5.6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CT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W16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None / None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D168V / L31V, Q54H, Y93H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2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1880" y="1196752"/>
            <a:ext cx="2952899" cy="57653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Adverse </a:t>
            </a:r>
            <a:r>
              <a:rPr lang="fr-FR" dirty="0" err="1"/>
              <a:t>events</a:t>
            </a:r>
            <a:r>
              <a:rPr lang="fr-FR" dirty="0"/>
              <a:t>, %</a:t>
            </a:r>
          </a:p>
        </p:txBody>
      </p:sp>
      <p:sp>
        <p:nvSpPr>
          <p:cNvPr id="15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COMMIT </a:t>
            </a:r>
            <a:r>
              <a:rPr lang="fr-FR" dirty="0" err="1"/>
              <a:t>Study</a:t>
            </a:r>
            <a:r>
              <a:rPr lang="fr-FR" dirty="0"/>
              <a:t>: SMV + DCV in </a:t>
            </a:r>
            <a:r>
              <a:rPr lang="fr-FR" dirty="0" err="1"/>
              <a:t>genotype</a:t>
            </a:r>
            <a:r>
              <a:rPr lang="fr-FR" dirty="0"/>
              <a:t> 1b </a:t>
            </a:r>
          </a:p>
        </p:txBody>
      </p:sp>
      <p:grpSp>
        <p:nvGrpSpPr>
          <p:cNvPr id="17" name="Grouper 65"/>
          <p:cNvGrpSpPr/>
          <p:nvPr/>
        </p:nvGrpSpPr>
        <p:grpSpPr>
          <a:xfrm>
            <a:off x="4" y="6525387"/>
            <a:ext cx="900698" cy="359997"/>
            <a:chOff x="0" y="6570669"/>
            <a:chExt cx="1105684" cy="28733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COMMIT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663708" y="6585874"/>
            <a:ext cx="34579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Hezode C, Liver International 2017 ; 37:1304-13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025262"/>
              </p:ext>
            </p:extLst>
          </p:nvPr>
        </p:nvGraphicFramePr>
        <p:xfrm>
          <a:off x="618950" y="2030467"/>
          <a:ext cx="8050561" cy="4062828"/>
        </p:xfrm>
        <a:graphic>
          <a:graphicData uri="http://schemas.openxmlformats.org/drawingml/2006/table">
            <a:tbl>
              <a:tblPr/>
              <a:tblGrid>
                <a:gridCol w="32329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7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92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All patients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Any 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6854362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3-4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121270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755844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Possibly related to SMV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 (N = 1, photosensitivity)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8362292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Possibly related to DCV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5330516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Treatment-related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AE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1209091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Possibly related to SMV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855152"/>
                  </a:ext>
                </a:extLst>
              </a:tr>
              <a:tr h="350244">
                <a:tc>
                  <a:txBody>
                    <a:bodyPr/>
                    <a:lstStyle/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Possibly related to DCV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8508965"/>
                  </a:ext>
                </a:extLst>
              </a:tr>
              <a:tr h="840584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Discontinuation due to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(N = 3, grade 4 amylase, pericarditis on amiodarone, 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acute kidney injury)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6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124868"/>
            <a:ext cx="8424936" cy="48244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SMV + DCV demonstrated efficacy in treatment-naïve HCV genotype 1b infected patients with advanced fibrosis or compensated cirrhosis (F3 or F4)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was 92%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Viral breakthrough was observed in 6.6% of patients (4/17 of those treated for 12 weeks), in the absence of baseline RAVs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Emerging SMV and DCV RAVs were detected at time of failure in all patients with viral breakthrough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The combination was well tolerated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3% of patients discontinued treatment due to adverse events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000" spc="-40" dirty="0"/>
              <a:t>In conclusion, SMV + DCV is not an optimal regimen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High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rate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spc="-40" dirty="0"/>
              <a:t>But viral breakthrough not predictable (not related to PK, nor pre-existing RAVs at baseline)</a:t>
            </a:r>
          </a:p>
        </p:txBody>
      </p:sp>
      <p:sp>
        <p:nvSpPr>
          <p:cNvPr id="9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/>
              <a:t>COMMIT </a:t>
            </a:r>
            <a:r>
              <a:rPr lang="fr-FR" dirty="0" err="1"/>
              <a:t>Study</a:t>
            </a:r>
            <a:r>
              <a:rPr lang="fr-FR" dirty="0"/>
              <a:t>: SMV + DCV in </a:t>
            </a:r>
            <a:r>
              <a:rPr lang="fr-FR" dirty="0" err="1"/>
              <a:t>genotype</a:t>
            </a:r>
            <a:r>
              <a:rPr lang="fr-FR" dirty="0"/>
              <a:t> 1b </a:t>
            </a:r>
          </a:p>
        </p:txBody>
      </p:sp>
      <p:grpSp>
        <p:nvGrpSpPr>
          <p:cNvPr id="15" name="Grouper 65"/>
          <p:cNvGrpSpPr/>
          <p:nvPr/>
        </p:nvGrpSpPr>
        <p:grpSpPr>
          <a:xfrm>
            <a:off x="4" y="6525387"/>
            <a:ext cx="900698" cy="359997"/>
            <a:chOff x="0" y="6570669"/>
            <a:chExt cx="1105684" cy="287331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COMMIT</a:t>
              </a: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663708" y="6585874"/>
            <a:ext cx="34579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sv-SE" sz="1200" i="1">
                <a:solidFill>
                  <a:srgbClr val="0070C0"/>
                </a:solidFill>
                <a:ea typeface="ＭＳ Ｐゴシック" pitchFamily="34" charset="-128"/>
              </a:rPr>
              <a:t>Hezode C, Liver International 2017 ; 37:1304-13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</TotalTime>
  <Words>729</Words>
  <Application>Microsoft Office PowerPoint</Application>
  <PresentationFormat>Affichage à l'écran (4:3)</PresentationFormat>
  <Paragraphs>247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COMMIT Study: SMV + DCV in genotype 1b </vt:lpstr>
      <vt:lpstr>COMMIT Study: SMV + DCV in genotype 1b </vt:lpstr>
      <vt:lpstr>COMMIT Study: SMV + DCV in genotype 1b </vt:lpstr>
      <vt:lpstr>COMMIT Study: SMV + DCV in genotype 1b </vt:lpstr>
      <vt:lpstr>COMMIT Study: SMV + DCV in genotype 1b </vt:lpstr>
      <vt:lpstr>COMMIT Study: SMV + DCV in genotype 1b 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234</cp:revision>
  <dcterms:created xsi:type="dcterms:W3CDTF">2015-05-23T16:11:26Z</dcterms:created>
  <dcterms:modified xsi:type="dcterms:W3CDTF">2017-12-07T15:46:37Z</dcterms:modified>
</cp:coreProperties>
</file>