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4" r:id="rId2"/>
    <p:sldId id="305" r:id="rId3"/>
    <p:sldId id="306" r:id="rId4"/>
    <p:sldId id="307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66FF99"/>
    <a:srgbClr val="333399"/>
    <a:srgbClr val="FF9933"/>
    <a:srgbClr val="003399"/>
    <a:srgbClr val="008000"/>
    <a:srgbClr val="00B2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9123" autoAdjust="0"/>
  </p:normalViewPr>
  <p:slideViewPr>
    <p:cSldViewPr>
      <p:cViewPr varScale="1">
        <p:scale>
          <a:sx n="134" d="100"/>
          <a:sy n="134" d="100"/>
        </p:scale>
        <p:origin x="-448" y="-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21/07/16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HCV-trial.com</a:t>
            </a: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3417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699040" y="2418896"/>
            <a:ext cx="323997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576956"/>
              </p:ext>
            </p:extLst>
          </p:nvPr>
        </p:nvGraphicFramePr>
        <p:xfrm>
          <a:off x="5162412" y="2145315"/>
          <a:ext cx="3688448" cy="546723"/>
        </p:xfrm>
        <a:graphic>
          <a:graphicData uri="http://schemas.openxmlformats.org/drawingml/2006/table">
            <a:tbl>
              <a:tblPr/>
              <a:tblGrid>
                <a:gridCol w="3688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6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12W + PEG-IFN + RBV 24/48W 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01735"/>
              </p:ext>
            </p:extLst>
          </p:nvPr>
        </p:nvGraphicFramePr>
        <p:xfrm>
          <a:off x="5162412" y="2912960"/>
          <a:ext cx="3688448" cy="546723"/>
        </p:xfrm>
        <a:graphic>
          <a:graphicData uri="http://schemas.openxmlformats.org/drawingml/2006/table">
            <a:tbl>
              <a:tblPr/>
              <a:tblGrid>
                <a:gridCol w="3688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6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 12W + PEG-IFN + RBV 48W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125331" y="1384881"/>
            <a:ext cx="1478648" cy="86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Double-blind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985833" y="2768417"/>
            <a:ext cx="154799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18399" y="2019877"/>
            <a:ext cx="2843996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20-70 years, Japanese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Treatment-naive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100 000 IU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GB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3991962" y="3503686"/>
            <a:ext cx="5192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* Randomisation </a:t>
            </a:r>
            <a:r>
              <a:rPr lang="fr-FR" sz="1200" dirty="0" err="1"/>
              <a:t>was</a:t>
            </a:r>
            <a:r>
              <a:rPr lang="fr-FR" sz="1200" dirty="0"/>
              <a:t> </a:t>
            </a:r>
            <a:r>
              <a:rPr lang="fr-FR" sz="1200" dirty="0" err="1"/>
              <a:t>stratified</a:t>
            </a:r>
            <a:r>
              <a:rPr lang="fr-FR" sz="1200" dirty="0"/>
              <a:t> on </a:t>
            </a:r>
            <a:r>
              <a:rPr lang="fr-FR" sz="1200" dirty="0" err="1"/>
              <a:t>age</a:t>
            </a:r>
            <a:r>
              <a:rPr lang="fr-FR" sz="1200" dirty="0"/>
              <a:t> (&lt; 65 or ≥ 65 </a:t>
            </a:r>
            <a:r>
              <a:rPr lang="fr-FR" sz="1200" dirty="0" err="1"/>
              <a:t>years</a:t>
            </a:r>
            <a:r>
              <a:rPr lang="fr-FR" sz="1200" dirty="0"/>
              <a:t> </a:t>
            </a:r>
            <a:r>
              <a:rPr lang="fr-FR" sz="1200" dirty="0" err="1"/>
              <a:t>old</a:t>
            </a:r>
            <a:r>
              <a:rPr lang="fr-FR" sz="1200" dirty="0"/>
              <a:t>) and IL28B</a:t>
            </a: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4494626" y="2083780"/>
            <a:ext cx="7104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=123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4494626" y="3180386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60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19868" y="4221088"/>
            <a:ext cx="8656220" cy="110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SMV: 100 mg 1 capsule </a:t>
            </a:r>
            <a:r>
              <a:rPr lang="en-US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en-US" sz="1600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-2a: 180 </a:t>
            </a:r>
            <a:r>
              <a:rPr lang="en-US" sz="1600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 SC once weekly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RBV: 600 or 1 000 mg/day according to body weight 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Dosage 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adjustment 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of PEG-IFN and RBV permitted</a:t>
            </a: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34925" y="5550800"/>
            <a:ext cx="8982075" cy="95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lnSpc>
                <a:spcPts val="2060"/>
              </a:lnSpc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lnSpc>
                <a:spcPts val="2060"/>
              </a:lnSpc>
              <a:buClr>
                <a:srgbClr val="0070C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Primary endpoint: SVR</a:t>
            </a:r>
            <a:r>
              <a:rPr lang="en-GB" baseline="-25000" dirty="0">
                <a:solidFill>
                  <a:srgbClr val="000066"/>
                </a:solidFill>
              </a:rPr>
              <a:t>12</a:t>
            </a:r>
            <a:r>
              <a:rPr lang="en-GB" dirty="0">
                <a:solidFill>
                  <a:srgbClr val="000066"/>
                </a:solidFill>
              </a:rPr>
              <a:t> (HCV RNA &lt; 1.2 log</a:t>
            </a:r>
            <a:r>
              <a:rPr lang="en-GB" baseline="-25000" dirty="0">
                <a:solidFill>
                  <a:srgbClr val="000066"/>
                </a:solidFill>
              </a:rPr>
              <a:t>10</a:t>
            </a:r>
            <a:r>
              <a:rPr lang="en-GB" dirty="0">
                <a:solidFill>
                  <a:srgbClr val="000066"/>
                </a:solidFill>
              </a:rPr>
              <a:t> IU</a:t>
            </a:r>
            <a:r>
              <a:rPr lang="en-GB" dirty="0" smtClean="0">
                <a:solidFill>
                  <a:srgbClr val="000066"/>
                </a:solidFill>
              </a:rPr>
              <a:t>/ml)</a:t>
            </a:r>
            <a:r>
              <a:rPr lang="en-GB" dirty="0">
                <a:solidFill>
                  <a:srgbClr val="000066"/>
                </a:solidFill>
              </a:rPr>
              <a:t>, with 95% CI, 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superiority of SMV vs placebo, 90% power</a:t>
            </a:r>
          </a:p>
        </p:txBody>
      </p:sp>
      <p:cxnSp>
        <p:nvCxnSpPr>
          <p:cNvPr id="45" name="AutoShape 60"/>
          <p:cNvCxnSpPr>
            <a:cxnSpLocks noChangeShapeType="1"/>
          </p:cNvCxnSpPr>
          <p:nvPr/>
        </p:nvCxnSpPr>
        <p:spPr bwMode="auto">
          <a:xfrm rot="10800000" flipH="1" flipV="1">
            <a:off x="5148389" y="2415064"/>
            <a:ext cx="1587" cy="755987"/>
          </a:xfrm>
          <a:prstGeom prst="bentConnector3">
            <a:avLst>
              <a:gd name="adj1" fmla="val -37945306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4" name="ZoneTexte 3"/>
          <p:cNvSpPr txBox="1"/>
          <p:nvPr/>
        </p:nvSpPr>
        <p:spPr>
          <a:xfrm>
            <a:off x="3991962" y="3746749"/>
            <a:ext cx="2101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** </a:t>
            </a:r>
            <a:r>
              <a:rPr lang="fr-FR" sz="1200" dirty="0" err="1"/>
              <a:t>Response</a:t>
            </a:r>
            <a:r>
              <a:rPr lang="fr-FR" sz="1200" dirty="0"/>
              <a:t>-guide </a:t>
            </a:r>
            <a:r>
              <a:rPr lang="fr-FR" sz="1200" dirty="0" err="1"/>
              <a:t>therapy</a:t>
            </a:r>
            <a:r>
              <a:rPr lang="fr-FR" sz="1200" dirty="0"/>
              <a:t>  </a:t>
            </a:r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CONCERTO-1</a:t>
            </a: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6281805" y="6565640"/>
            <a:ext cx="28696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Hayashi N.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2014;61:219-227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CONCERTO-1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7245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CONCERTO-1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128990"/>
              </p:ext>
            </p:extLst>
          </p:nvPr>
        </p:nvGraphicFramePr>
        <p:xfrm>
          <a:off x="386571" y="1676980"/>
          <a:ext cx="8361893" cy="4704348"/>
        </p:xfrm>
        <a:graphic>
          <a:graphicData uri="http://schemas.openxmlformats.org/drawingml/2006/table">
            <a:tbl>
              <a:tblPr/>
              <a:tblGrid>
                <a:gridCol w="4041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79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25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4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123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: 1a / 1b, %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 / 98.4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1.7 / 98.3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genotype, %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stage in patients with biopsy: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 / F1 / F2 / F3, %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68 / 20 / 5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75 / 21 / 4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during follow-up, %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11.7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SVR12, %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88.6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61.7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31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of the difference: 14.38 to 40.56 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 &lt; 0.0001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Viral breakthrough, %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0.8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Relapse, %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7.6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30.6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625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Emergence of NS3 mutations at failure,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D68V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45%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</a:txBody>
                  <a:tcPr marL="89119" marR="89119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CONCERTO-1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281805" y="6565640"/>
            <a:ext cx="28696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Hayashi N.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2014;61:219-227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37394" y="1286840"/>
            <a:ext cx="7453067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characteristics, patient disposition and outcome</a:t>
            </a:r>
          </a:p>
        </p:txBody>
      </p:sp>
    </p:spTree>
    <p:extLst>
      <p:ext uri="{BB962C8B-B14F-4D97-AF65-F5344CB8AC3E}">
        <p14:creationId xmlns:p14="http://schemas.microsoft.com/office/powerpoint/2010/main" val="160858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CONCERTO-1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947161"/>
              </p:ext>
            </p:extLst>
          </p:nvPr>
        </p:nvGraphicFramePr>
        <p:xfrm>
          <a:off x="386571" y="1673855"/>
          <a:ext cx="8352424" cy="4596080"/>
        </p:xfrm>
        <a:graphic>
          <a:graphicData uri="http://schemas.openxmlformats.org/drawingml/2006/table">
            <a:tbl>
              <a:tblPr/>
              <a:tblGrid>
                <a:gridCol w="45454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347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5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123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4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discontinuation due to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SMV/placebo only,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All study medication, N (%)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(4.9)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(8.3)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Dose modification due to AE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PEG-IFN,%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RBV, %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38.2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54.5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0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N (%)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(3.3)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(10.0)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64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Common adverse events,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blood cell count decreased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Neutrophil count decreased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 count decreased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Malaise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Alopecia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appetite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Photosensitivity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4491" marR="84491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CONCERTO-1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281805" y="6565640"/>
            <a:ext cx="28696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Hayashi N.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2014;61:219-227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003788" y="1295400"/>
            <a:ext cx="3120278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or %</a:t>
            </a:r>
          </a:p>
        </p:txBody>
      </p:sp>
    </p:spTree>
    <p:extLst>
      <p:ext uri="{BB962C8B-B14F-4D97-AF65-F5344CB8AC3E}">
        <p14:creationId xmlns:p14="http://schemas.microsoft.com/office/powerpoint/2010/main" val="3126551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CONCERTO-1 </a:t>
            </a:r>
            <a:r>
              <a:rPr lang="fr-FR" dirty="0" err="1"/>
              <a:t>Study</a:t>
            </a:r>
            <a:r>
              <a:rPr lang="fr-FR" dirty="0"/>
              <a:t>: SMV + PEG-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8600" y="1169857"/>
            <a:ext cx="8955887" cy="482441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 treatment-naive patients with HCV genotype 1 and high viral load, oral once-daily SMV in combination with PEG-IFN + RBV significantly improves SVR rates and shortens treatment duration in most patients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91.9% of SMV-treated patients met response-guided therapy criteria and completed treatment at W24; 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 in these patients was 92.0%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Viral relapse occurred infrequently in SMV-treated patients, being observed in 7.6% of SMV-treated patients with undetectable plasma HCV RNA at end of treatment</a:t>
            </a: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Emerging mutations were detected in most SMV-treated patients who experienced treatment failure, with D168V the most frequent emerging mutation</a:t>
            </a: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SMV had a clinically favorable safety and tolerability profile in this patient population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</a:t>
            </a:r>
            <a:endParaRPr lang="en-US" sz="2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CONCERTO-1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281805" y="6565640"/>
            <a:ext cx="28696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Hayashi N.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2014;61:219-227</a:t>
            </a:r>
          </a:p>
        </p:txBody>
      </p:sp>
    </p:spTree>
    <p:extLst>
      <p:ext uri="{BB962C8B-B14F-4D97-AF65-F5344CB8AC3E}">
        <p14:creationId xmlns:p14="http://schemas.microsoft.com/office/powerpoint/2010/main" val="2179709701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3040</TotalTime>
  <Words>646</Words>
  <Application>Microsoft Macintosh PowerPoint</Application>
  <PresentationFormat>Présentation à l'écran (4:3)</PresentationFormat>
  <Paragraphs>149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2016</vt:lpstr>
      <vt:lpstr>CONCERTO-1 Study: SMV + PEG-IFNa-2a  + RBV for genotype 1</vt:lpstr>
      <vt:lpstr>CONCERTO-1 Study: SMV + PEG-IFNa-2a  + RBV for genotype 1</vt:lpstr>
      <vt:lpstr>CONCERTO-1 Study: SMV + PEG-IFNa-2a  + RBV for genotype 1</vt:lpstr>
      <vt:lpstr>CONCERTO-1 Study: SMV + PEG-IFNa-2a  + RBV for genotype 1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152</cp:revision>
  <dcterms:created xsi:type="dcterms:W3CDTF">2010-10-19T10:42:50Z</dcterms:created>
  <dcterms:modified xsi:type="dcterms:W3CDTF">2016-07-20T22:31:20Z</dcterms:modified>
</cp:coreProperties>
</file>