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9" r:id="rId2"/>
    <p:sldId id="310" r:id="rId3"/>
    <p:sldId id="311" r:id="rId4"/>
    <p:sldId id="312" r:id="rId5"/>
    <p:sldId id="313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8000"/>
    <a:srgbClr val="66FF99"/>
    <a:srgbClr val="333399"/>
    <a:srgbClr val="000066"/>
    <a:srgbClr val="FF9933"/>
    <a:srgbClr val="003399"/>
    <a:srgbClr val="00B2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123" autoAdjust="0"/>
  </p:normalViewPr>
  <p:slideViewPr>
    <p:cSldViewPr>
      <p:cViewPr varScale="1">
        <p:scale>
          <a:sx n="134" d="100"/>
          <a:sy n="134" d="100"/>
        </p:scale>
        <p:origin x="-448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0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672145" y="2365911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57788"/>
              </p:ext>
            </p:extLst>
          </p:nvPr>
        </p:nvGraphicFramePr>
        <p:xfrm>
          <a:off x="5166873" y="2155050"/>
          <a:ext cx="3688448" cy="546723"/>
        </p:xfrm>
        <a:graphic>
          <a:graphicData uri="http://schemas.openxmlformats.org/drawingml/2006/table">
            <a:tbl>
              <a:tblPr/>
              <a:tblGrid>
                <a:gridCol w="3688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12W + PEG-IFN + RBV 24-48W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27393"/>
              </p:ext>
            </p:extLst>
          </p:nvPr>
        </p:nvGraphicFramePr>
        <p:xfrm>
          <a:off x="5166873" y="2922695"/>
          <a:ext cx="3688448" cy="546723"/>
        </p:xfrm>
        <a:graphic>
          <a:graphicData uri="http://schemas.openxmlformats.org/drawingml/2006/table">
            <a:tbl>
              <a:tblPr/>
              <a:tblGrid>
                <a:gridCol w="3688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24W + PEG-IFN + RBV 24-48W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925977" y="1331896"/>
            <a:ext cx="1774761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90294" y="2778152"/>
            <a:ext cx="1547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69894" y="1667198"/>
            <a:ext cx="2807996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20-70 years, Japanese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100 000 IU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pre-treated, </a:t>
            </a:r>
            <a:b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non-responders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DAA therapy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923928" y="3535967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dirty="0" err="1"/>
              <a:t>Randomisation</a:t>
            </a:r>
            <a:r>
              <a:rPr lang="en-US" sz="1200" dirty="0"/>
              <a:t> was stratified on age (&lt; 65 or ≥ 65 years old) and IL28B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526337" y="2093515"/>
            <a:ext cx="65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53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526337" y="319012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19868" y="4304158"/>
            <a:ext cx="8656220" cy="110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SMV: 100 mg 1 capsule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-2a: 180 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800100" lvl="1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RBV: 600 or 1000 mg/day according to body weight </a:t>
            </a:r>
          </a:p>
          <a:p>
            <a:pPr marL="800100" lvl="1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Dosage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adjustment 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of PEG-IFN and RBV permitted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445224"/>
            <a:ext cx="9109075" cy="95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(HCV RNA &lt; 1.2 log</a:t>
            </a:r>
            <a:r>
              <a:rPr lang="en-GB" baseline="-25000" dirty="0">
                <a:solidFill>
                  <a:srgbClr val="000066"/>
                </a:solidFill>
              </a:rPr>
              <a:t>10</a:t>
            </a:r>
            <a:r>
              <a:rPr lang="en-GB" dirty="0">
                <a:solidFill>
                  <a:srgbClr val="000066"/>
                </a:solidFill>
              </a:rPr>
              <a:t> IU</a:t>
            </a:r>
            <a:r>
              <a:rPr lang="en-GB" dirty="0" smtClean="0">
                <a:solidFill>
                  <a:srgbClr val="000066"/>
                </a:solidFill>
              </a:rPr>
              <a:t>/ml)</a:t>
            </a:r>
            <a:r>
              <a:rPr lang="en-GB" dirty="0">
                <a:solidFill>
                  <a:srgbClr val="000066"/>
                </a:solidFill>
              </a:rPr>
              <a:t>, with 2-sided 95% CI, significant difference vs null hypothesis proportion ≤ 14% of success, 90% power</a:t>
            </a:r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5152850" y="2424799"/>
            <a:ext cx="1587" cy="755987"/>
          </a:xfrm>
          <a:prstGeom prst="bentConnector3">
            <a:avLst>
              <a:gd name="adj1" fmla="val -37945306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" name="ZoneTexte 3"/>
          <p:cNvSpPr txBox="1"/>
          <p:nvPr/>
        </p:nvSpPr>
        <p:spPr>
          <a:xfrm>
            <a:off x="3923928" y="3806130"/>
            <a:ext cx="2186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** Response-guided therapy  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CONCERTO-2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329662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0021956"/>
              </p:ext>
            </p:extLst>
          </p:nvPr>
        </p:nvGraphicFramePr>
        <p:xfrm>
          <a:off x="375982" y="1706570"/>
          <a:ext cx="8434869" cy="4595378"/>
        </p:xfrm>
        <a:graphic>
          <a:graphicData uri="http://schemas.openxmlformats.org/drawingml/2006/table">
            <a:tbl>
              <a:tblPr/>
              <a:tblGrid>
                <a:gridCol w="54863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6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25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/ 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stage in patients with biopsy : F0 / 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55 / 15 /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/18 / 36 /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therapy,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during follow-up,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Withdrawal of consent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Completion of all treatment,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PR / SMV / both,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 / 9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CONCERTO-2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33014" y="1286840"/>
            <a:ext cx="5261826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and disposition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CONCERTO-2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299275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9448729"/>
              </p:ext>
            </p:extLst>
          </p:nvPr>
        </p:nvGraphicFramePr>
        <p:xfrm>
          <a:off x="72008" y="1628800"/>
          <a:ext cx="8964488" cy="3658384"/>
        </p:xfrm>
        <a:graphic>
          <a:graphicData uri="http://schemas.openxmlformats.org/drawingml/2006/table">
            <a:tbl>
              <a:tblPr/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/>
                <a:gridCol w="2051720"/>
              </a:tblGrid>
              <a:tr h="583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CI, p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38.6-66.7, p 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23.1-50.2, p =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7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7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73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 RGT criteria and completed 24W of PEG-IFN 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31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to achieve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detectable at end of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detectable at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assessment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Missing at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timepoint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7504" y="5291916"/>
            <a:ext cx="8811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sz="1400" dirty="0"/>
              <a:t>One sample test for binomial distribution versus null hypothesis proportion ≤ 14 % for each treatment group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5804100"/>
            <a:ext cx="7541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Of the 57 failures, 56 had NS3 sequence available: ≥ 1 emerging NS3 mutation in 46/56 (82.1% ; SMV12 = 80.0% , SMV24 = 83.9%)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CONCERTO-2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83858" y="1285996"/>
            <a:ext cx="3560139" cy="36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response,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ITT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CONCERTO-2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196834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7681047"/>
              </p:ext>
            </p:extLst>
          </p:nvPr>
        </p:nvGraphicFramePr>
        <p:xfrm>
          <a:off x="395288" y="1694877"/>
          <a:ext cx="8424862" cy="4777290"/>
        </p:xfrm>
        <a:graphic>
          <a:graphicData uri="http://schemas.openxmlformats.org/drawingml/2006/table">
            <a:tbl>
              <a:tblPr/>
              <a:tblGrid>
                <a:gridCol w="4508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79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86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9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3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 due to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only,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study medication,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Grade3-4 adverse events,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2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blood cell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Malaise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decresaed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Hematocrit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CONCERTO-2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CONCERTO-2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49402" y="1286840"/>
            <a:ext cx="5429051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(entire treatment period)</a:t>
            </a:r>
          </a:p>
        </p:txBody>
      </p:sp>
    </p:spTree>
    <p:extLst>
      <p:ext uri="{BB962C8B-B14F-4D97-AF65-F5344CB8AC3E}">
        <p14:creationId xmlns:p14="http://schemas.microsoft.com/office/powerpoint/2010/main" val="173294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8965" y="1149498"/>
            <a:ext cx="8936271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treatment-experienced patients with HCV genotype 1 infection who failed to respond to previous IFN-based therapy, re-treatment with 12 weeks of oral SMV QD in combination with PEG-IFN +RBV achieves high SVR rate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This study was not able to determine whether there is an additional efficacy benefit by prolonging SMV therapy beyond 12 weeks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Limitation: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prior partial response versus null-response status to previous IFN-based therapy was not clearly documented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SMV was generally well tolerated the incidences of serious adverse events or grade 3/4 rash or anemia were low, as were the rates of treatment discontinuations due to these adverse events</a:t>
            </a:r>
            <a:endParaRPr lang="en-US" sz="2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CONCERTO-2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CONCERTO-2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333990336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800</Words>
  <Application>Microsoft Macintosh PowerPoint</Application>
  <PresentationFormat>Présentation à l'écran (4:3)</PresentationFormat>
  <Paragraphs>203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2016</vt:lpstr>
      <vt:lpstr>CONCERTO-2 Study: SMV + PEG-IFNa-2a  + RBV for genotype 1</vt:lpstr>
      <vt:lpstr>CONCERTO-2 Study: SMV + PEG-IFNa-2a  + RBV for genotype 1</vt:lpstr>
      <vt:lpstr>CONCERTO-2 Study: SMV + PEG-IFNa-2a  + RBV for genotype 1</vt:lpstr>
      <vt:lpstr>CONCERTO-2 Study: SMV + PEG-IFNa-2a  + RBV for genotype 1</vt:lpstr>
      <vt:lpstr>CONCERTO-2 Study: SMV + PEG-IFNa-2a  + RBV for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154</cp:revision>
  <dcterms:created xsi:type="dcterms:W3CDTF">2010-10-19T10:42:50Z</dcterms:created>
  <dcterms:modified xsi:type="dcterms:W3CDTF">2016-07-20T22:31:33Z</dcterms:modified>
</cp:coreProperties>
</file>