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5" r:id="rId2"/>
    <p:sldId id="316" r:id="rId3"/>
    <p:sldId id="317" r:id="rId4"/>
    <p:sldId id="318" r:id="rId5"/>
    <p:sldId id="319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66FF99"/>
    <a:srgbClr val="333399"/>
    <a:srgbClr val="000066"/>
    <a:srgbClr val="FF9933"/>
    <a:srgbClr val="003399"/>
    <a:srgbClr val="008000"/>
    <a:srgbClr val="00B2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123" autoAdjust="0"/>
  </p:normalViewPr>
  <p:slideViewPr>
    <p:cSldViewPr>
      <p:cViewPr varScale="1">
        <p:scale>
          <a:sx n="134" d="100"/>
          <a:sy n="134" d="100"/>
        </p:scale>
        <p:origin x="-1272" y="-96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21/07/16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8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HCV-trial.com</a:t>
            </a: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648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054660"/>
              </p:ext>
            </p:extLst>
          </p:nvPr>
        </p:nvGraphicFramePr>
        <p:xfrm>
          <a:off x="5451641" y="2571771"/>
          <a:ext cx="3437604" cy="546723"/>
        </p:xfrm>
        <a:graphic>
          <a:graphicData uri="http://schemas.openxmlformats.org/drawingml/2006/table">
            <a:tbl>
              <a:tblPr/>
              <a:tblGrid>
                <a:gridCol w="34376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46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12W + PEG-IFN + RBV 24-48W 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3870826" y="2834233"/>
            <a:ext cx="154799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219868" y="1701354"/>
            <a:ext cx="3650958" cy="22814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20-70 years, Japanese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100 000 IU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/ml</a:t>
            </a:r>
            <a:endParaRPr lang="en-GB" sz="16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IFN-based pre-treated with relapse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prior DAA therapy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4811105" y="2510236"/>
            <a:ext cx="6559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49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19868" y="4107194"/>
            <a:ext cx="8656220" cy="110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Tx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SMV: 100 mg 1 capsule </a:t>
            </a:r>
            <a:r>
              <a:rPr lang="en-US" sz="16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sz="16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Tx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en-US" sz="1600" dirty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-2a: 180 </a:t>
            </a:r>
            <a:r>
              <a:rPr lang="en-US" sz="1600" dirty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 SC once weekly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Tx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RBV: 600 or 1000 mg/day according to body weight 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Tx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Dosage 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adjustment 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of PEG-IFN and RBV permitted</a:t>
            </a: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34925" y="5331280"/>
            <a:ext cx="8982075" cy="123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lnSpc>
                <a:spcPts val="2060"/>
              </a:lnSpc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lnSpc>
                <a:spcPts val="2060"/>
              </a:lnSpc>
              <a:buClr>
                <a:srgbClr val="0070C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Primary efficacy endpoint: SVR</a:t>
            </a:r>
            <a:r>
              <a:rPr lang="en-GB" baseline="-25000" dirty="0">
                <a:solidFill>
                  <a:srgbClr val="000066"/>
                </a:solidFill>
              </a:rPr>
              <a:t>12</a:t>
            </a:r>
            <a:r>
              <a:rPr lang="en-GB" dirty="0">
                <a:solidFill>
                  <a:srgbClr val="000066"/>
                </a:solidFill>
              </a:rPr>
              <a:t> (HCV RNA &lt; 1.2 log</a:t>
            </a:r>
            <a:r>
              <a:rPr lang="en-GB" baseline="-25000" dirty="0">
                <a:solidFill>
                  <a:srgbClr val="000066"/>
                </a:solidFill>
              </a:rPr>
              <a:t>10</a:t>
            </a:r>
            <a:r>
              <a:rPr lang="en-GB" dirty="0">
                <a:solidFill>
                  <a:srgbClr val="000066"/>
                </a:solidFill>
              </a:rPr>
              <a:t> IU</a:t>
            </a:r>
            <a:r>
              <a:rPr lang="en-GB" dirty="0" smtClean="0">
                <a:solidFill>
                  <a:srgbClr val="000066"/>
                </a:solidFill>
              </a:rPr>
              <a:t>/ml)</a:t>
            </a:r>
            <a:r>
              <a:rPr lang="en-GB" dirty="0">
                <a:solidFill>
                  <a:srgbClr val="000066"/>
                </a:solidFill>
              </a:rPr>
              <a:t>, with 2-sided 95% CI, significant difference vs null hypothesis proportion ≤ 50% of success, 90% power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289249" y="3342735"/>
            <a:ext cx="2377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* </a:t>
            </a:r>
            <a:r>
              <a:rPr lang="fr-FR" sz="1400" dirty="0" err="1"/>
              <a:t>Response-guided</a:t>
            </a:r>
            <a:r>
              <a:rPr lang="fr-FR" sz="1400" dirty="0"/>
              <a:t> </a:t>
            </a:r>
            <a:r>
              <a:rPr lang="fr-FR" sz="1400" dirty="0" err="1"/>
              <a:t>therapy</a:t>
            </a:r>
            <a:endParaRPr lang="fr-FR" sz="1400" dirty="0"/>
          </a:p>
        </p:txBody>
      </p:sp>
      <p:cxnSp>
        <p:nvCxnSpPr>
          <p:cNvPr id="15" name="Connecteur droit 66"/>
          <p:cNvCxnSpPr>
            <a:cxnSpLocks noChangeShapeType="1"/>
          </p:cNvCxnSpPr>
          <p:nvPr/>
        </p:nvCxnSpPr>
        <p:spPr bwMode="auto">
          <a:xfrm rot="5400000">
            <a:off x="4213577" y="2227992"/>
            <a:ext cx="719992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16" name="Oval 170"/>
          <p:cNvSpPr>
            <a:spLocks noChangeArrowheads="1"/>
          </p:cNvSpPr>
          <p:nvPr/>
        </p:nvSpPr>
        <p:spPr bwMode="auto">
          <a:xfrm>
            <a:off x="3947611" y="1278217"/>
            <a:ext cx="1223998" cy="575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CONCERTO-3 </a:t>
            </a:r>
            <a:r>
              <a:rPr lang="fr-FR" dirty="0" err="1"/>
              <a:t>Study</a:t>
            </a:r>
            <a:r>
              <a:rPr lang="fr-FR" dirty="0"/>
              <a:t>: SMV + PEG-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19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CONCERTO-3</a:t>
            </a:r>
          </a:p>
        </p:txBody>
      </p:sp>
      <p:sp>
        <p:nvSpPr>
          <p:cNvPr id="20" name="ZoneTexte 69"/>
          <p:cNvSpPr txBox="1">
            <a:spLocks noChangeArrowheads="1"/>
          </p:cNvSpPr>
          <p:nvPr/>
        </p:nvSpPr>
        <p:spPr bwMode="auto">
          <a:xfrm>
            <a:off x="6107077" y="6565640"/>
            <a:ext cx="30444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Izumi N, J Gastroenterol 2014;49:941-53</a:t>
            </a:r>
          </a:p>
        </p:txBody>
      </p:sp>
    </p:spTree>
    <p:extLst>
      <p:ext uri="{BB962C8B-B14F-4D97-AF65-F5344CB8AC3E}">
        <p14:creationId xmlns:p14="http://schemas.microsoft.com/office/powerpoint/2010/main" val="170669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91962476"/>
              </p:ext>
            </p:extLst>
          </p:nvPr>
        </p:nvGraphicFramePr>
        <p:xfrm>
          <a:off x="493059" y="1773870"/>
          <a:ext cx="8119129" cy="4677458"/>
        </p:xfrm>
        <a:graphic>
          <a:graphicData uri="http://schemas.openxmlformats.org/drawingml/2006/table">
            <a:tbl>
              <a:tblPr/>
              <a:tblGrid>
                <a:gridCol w="54774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16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02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7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7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7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: 1a / 1b,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 98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7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7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7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stage in patients with biopsy : F0 / F1 / F2 / F3,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56 / 25 /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89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therapy,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 only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only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 +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3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during follow-up,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Withdrawal of consent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3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Completion of all treatment,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PR / all treatment,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CONCERTO-3 </a:t>
            </a:r>
            <a:r>
              <a:rPr lang="fr-FR" dirty="0" err="1"/>
              <a:t>Study</a:t>
            </a:r>
            <a:r>
              <a:rPr lang="fr-FR" dirty="0"/>
              <a:t>: SMV + PEG-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933014" y="1286840"/>
            <a:ext cx="5261826" cy="3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characteristics, and disposition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CONCERTO-3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6107077" y="6565640"/>
            <a:ext cx="30444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Izumi N, J Gastroenterol 2014;49:941-53</a:t>
            </a:r>
          </a:p>
        </p:txBody>
      </p:sp>
    </p:spTree>
    <p:extLst>
      <p:ext uri="{BB962C8B-B14F-4D97-AF65-F5344CB8AC3E}">
        <p14:creationId xmlns:p14="http://schemas.microsoft.com/office/powerpoint/2010/main" val="104352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42632156"/>
              </p:ext>
            </p:extLst>
          </p:nvPr>
        </p:nvGraphicFramePr>
        <p:xfrm>
          <a:off x="507775" y="1769290"/>
          <a:ext cx="8105638" cy="2668418"/>
        </p:xfrm>
        <a:graphic>
          <a:graphicData uri="http://schemas.openxmlformats.org/drawingml/2006/table">
            <a:tbl>
              <a:tblPr/>
              <a:tblGrid>
                <a:gridCol w="54646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09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3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2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CI, p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86.02-99.5, p &lt; 0.0001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73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breakthrough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73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 at 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73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7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 RGT criteria and completed 24W of PEG-IFN + RBV,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97592" y="4439405"/>
            <a:ext cx="7023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</a:t>
            </a:r>
            <a:r>
              <a:rPr lang="en-US" sz="1400" dirty="0"/>
              <a:t>One sample test for binomial distribution versus null hypothesis proportion ≤ 50 %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391660" y="5268898"/>
            <a:ext cx="864259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Prevalence of baseline NS3 polymorphisms: position 170 (40.8%), 122 (36.7%), 80 (14.3%)</a:t>
            </a:r>
          </a:p>
          <a:p>
            <a:r>
              <a:rPr lang="en-US" sz="1600" dirty="0"/>
              <a:t>At viral relapse: 3/4 patients without baseline polymorphisms had emergence of D168V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CONCERTO-3 </a:t>
            </a:r>
            <a:r>
              <a:rPr lang="fr-FR" dirty="0" err="1"/>
              <a:t>Study</a:t>
            </a:r>
            <a:r>
              <a:rPr lang="fr-FR" dirty="0"/>
              <a:t>: SMV + PEG-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CONCERTO-3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6107077" y="6565640"/>
            <a:ext cx="30444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Izumi N, J Gastroenterol 2014;49:941-53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029019" y="1286840"/>
            <a:ext cx="3069815" cy="3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response, ITT</a:t>
            </a:r>
          </a:p>
        </p:txBody>
      </p:sp>
    </p:spTree>
    <p:extLst>
      <p:ext uri="{BB962C8B-B14F-4D97-AF65-F5344CB8AC3E}">
        <p14:creationId xmlns:p14="http://schemas.microsoft.com/office/powerpoint/2010/main" val="3213937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79778818"/>
              </p:ext>
            </p:extLst>
          </p:nvPr>
        </p:nvGraphicFramePr>
        <p:xfrm>
          <a:off x="510989" y="1774269"/>
          <a:ext cx="8102425" cy="4749972"/>
        </p:xfrm>
        <a:graphic>
          <a:graphicData uri="http://schemas.openxmlformats.org/drawingml/2006/table">
            <a:tbl>
              <a:tblPr/>
              <a:tblGrid>
                <a:gridCol w="46211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813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3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4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discontinuation due to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only,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All treatment,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(abnormal hepatic function)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-4 adverse events,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9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17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Common adverse events,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Pyrexia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blood cell count decreased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Neutrophil count decreased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Malaise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 count decreased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Alopecia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appetite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decresaed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Myalgia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Hematocrit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decreased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Nasopharyngitis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46.9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44.9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51.0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32.7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34.7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38.8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28.6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40.8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40.8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CONCERTO-3 </a:t>
            </a:r>
            <a:r>
              <a:rPr lang="fr-FR" dirty="0" err="1"/>
              <a:t>Study</a:t>
            </a:r>
            <a:r>
              <a:rPr lang="fr-FR" dirty="0"/>
              <a:t>: SMV + PEG-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CONCERTO-3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107077" y="6565640"/>
            <a:ext cx="30444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Izumi N, J Gastroenterol 2014;49:941-53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849402" y="1286840"/>
            <a:ext cx="5429050" cy="3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(entire treatment period)</a:t>
            </a:r>
          </a:p>
        </p:txBody>
      </p:sp>
    </p:spTree>
    <p:extLst>
      <p:ext uri="{BB962C8B-B14F-4D97-AF65-F5344CB8AC3E}">
        <p14:creationId xmlns:p14="http://schemas.microsoft.com/office/powerpoint/2010/main" val="183890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8966" y="1149498"/>
            <a:ext cx="8465940" cy="530383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24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In treatment-experienced patients with HCV genotype 1 infection who relapsed after previous IFN-based therapy, re-treatment with 12 weeks of oral SMV QD in combination with PEG-IFN + RBV achieves high SVR rate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SMV was generally well tolerated the incidences of serious adverse events or grade 3/4 rash or anemia were low, as were the rates of treatment discontinuations due to these adverse events</a:t>
            </a:r>
            <a:endParaRPr lang="en-US" sz="2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CONCERTO-3 </a:t>
            </a:r>
            <a:r>
              <a:rPr lang="fr-FR" dirty="0" err="1"/>
              <a:t>Study</a:t>
            </a:r>
            <a:r>
              <a:rPr lang="fr-FR" dirty="0"/>
              <a:t>: SMV + PEG-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CONCERTO-3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107077" y="6565640"/>
            <a:ext cx="30444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Izumi N, J Gastroenterol 2014;49:941-53</a:t>
            </a:r>
          </a:p>
        </p:txBody>
      </p:sp>
    </p:spTree>
    <p:extLst>
      <p:ext uri="{BB962C8B-B14F-4D97-AF65-F5344CB8AC3E}">
        <p14:creationId xmlns:p14="http://schemas.microsoft.com/office/powerpoint/2010/main" val="3951819367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3101</TotalTime>
  <Words>651</Words>
  <Application>Microsoft Macintosh PowerPoint</Application>
  <PresentationFormat>Présentation à l'écran (4:3)</PresentationFormat>
  <Paragraphs>130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HCV-trials.com 2015 </vt:lpstr>
      <vt:lpstr>CONCERTO-3 Study: SMV + PEG-IFNa-2a  + RBV for genotype 1</vt:lpstr>
      <vt:lpstr>CONCERTO-3 Study: SMV + PEG-IFNa-2a  + RBV for genotype 1</vt:lpstr>
      <vt:lpstr>CONCERTO-3 Study: SMV + PEG-IFNa-2a  + RBV for genotype 1</vt:lpstr>
      <vt:lpstr>CONCERTO-3 Study: SMV + PEG-IFNa-2a  + RBV for genotype 1</vt:lpstr>
      <vt:lpstr>CONCERTO-3 Study: SMV + PEG-IFNa-2a  + RBV for genotype 1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157</cp:revision>
  <dcterms:created xsi:type="dcterms:W3CDTF">2010-10-19T10:42:50Z</dcterms:created>
  <dcterms:modified xsi:type="dcterms:W3CDTF">2016-07-20T22:31:51Z</dcterms:modified>
</cp:coreProperties>
</file>