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1" r:id="rId2"/>
    <p:sldId id="322" r:id="rId3"/>
    <p:sldId id="323" r:id="rId4"/>
    <p:sldId id="324" r:id="rId5"/>
    <p:sldId id="325" r:id="rId6"/>
    <p:sldId id="326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C000"/>
    <a:srgbClr val="FF6600"/>
    <a:srgbClr val="333399"/>
    <a:srgbClr val="000066"/>
    <a:srgbClr val="FF9933"/>
    <a:srgbClr val="003399"/>
    <a:srgbClr val="008000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123" autoAdjust="0"/>
  </p:normalViewPr>
  <p:slideViewPr>
    <p:cSldViewPr>
      <p:cViewPr varScale="1">
        <p:scale>
          <a:sx n="113" d="100"/>
          <a:sy n="113" d="100"/>
        </p:scale>
        <p:origin x="-2334" y="-108"/>
      </p:cViewPr>
      <p:guideLst>
        <p:guide orient="horz" pos="216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21/07/2016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350754" y="2227992"/>
            <a:ext cx="719992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24793"/>
              </p:ext>
            </p:extLst>
          </p:nvPr>
        </p:nvGraphicFramePr>
        <p:xfrm>
          <a:off x="5530031" y="2571771"/>
          <a:ext cx="3374894" cy="546723"/>
        </p:xfrm>
        <a:graphic>
          <a:graphicData uri="http://schemas.openxmlformats.org/drawingml/2006/table">
            <a:tbl>
              <a:tblPr/>
              <a:tblGrid>
                <a:gridCol w="33748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6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12W + PEG-IFN + RBV 24-48W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4084788" y="1278217"/>
            <a:ext cx="1223998" cy="575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949216" y="2834233"/>
            <a:ext cx="1547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313937" y="1730999"/>
            <a:ext cx="3635996" cy="222570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tIns="36000" rIns="36000" bIns="36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20-70 years, Japanese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100 000 IU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Treatment-naive, or IFN-based </a:t>
            </a:r>
            <a:b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pre-treated with non-response or relapse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prior DAA therapy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4889495" y="2510236"/>
            <a:ext cx="655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79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371996" y="4107194"/>
            <a:ext cx="5720284" cy="110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SMV: 100 mg 1 capsule </a:t>
            </a:r>
            <a:r>
              <a:rPr lang="en-US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sz="16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-2b: 1.5 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g/kg SC once weekly</a:t>
            </a: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RBV: 600 or 1000 mg/day according to body weight </a:t>
            </a: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Dosage 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adjustment 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of PEG-IFN and RBV permitted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34925" y="5331280"/>
            <a:ext cx="8982075" cy="123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ts val="2060"/>
              </a:lnSpc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lnSpc>
                <a:spcPts val="2060"/>
              </a:lnSpc>
              <a:buClr>
                <a:srgbClr val="0070C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Primary efficacy endpoint: SVR</a:t>
            </a:r>
            <a:r>
              <a:rPr lang="en-GB" baseline="-25000" dirty="0">
                <a:solidFill>
                  <a:srgbClr val="000066"/>
                </a:solidFill>
              </a:rPr>
              <a:t>12</a:t>
            </a:r>
            <a:r>
              <a:rPr lang="en-GB" dirty="0">
                <a:solidFill>
                  <a:srgbClr val="000066"/>
                </a:solidFill>
              </a:rPr>
              <a:t> (undetectable HCV RNA), with 95% CI</a:t>
            </a:r>
          </a:p>
          <a:p>
            <a:pPr marL="800100" lvl="1" indent="-342900" defTabSz="914400">
              <a:lnSpc>
                <a:spcPts val="2060"/>
              </a:lnSpc>
              <a:buClr>
                <a:srgbClr val="0070C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Safety: 70 patients sufficient to detect a 97% probability of detecting an </a:t>
            </a:r>
            <a:r>
              <a:rPr lang="en-GB" dirty="0" smtClean="0"/>
              <a:t>adverse event</a:t>
            </a:r>
            <a:r>
              <a:rPr lang="en-GB" dirty="0"/>
              <a:t> </a:t>
            </a:r>
            <a:r>
              <a:rPr lang="en-GB" dirty="0" smtClean="0">
                <a:solidFill>
                  <a:srgbClr val="000066"/>
                </a:solidFill>
              </a:rPr>
              <a:t>of </a:t>
            </a:r>
            <a:r>
              <a:rPr lang="en-GB" dirty="0">
                <a:solidFill>
                  <a:srgbClr val="000066"/>
                </a:solidFill>
              </a:rPr>
              <a:t>special interest with ≥ 5% incidence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347406" y="3210273"/>
            <a:ext cx="3669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Response-guided therapy in naive and </a:t>
            </a:r>
            <a:r>
              <a:rPr lang="en-US" sz="1200" dirty="0" err="1"/>
              <a:t>relapsers</a:t>
            </a:r>
            <a:r>
              <a:rPr lang="en-US" sz="1200" dirty="0"/>
              <a:t> ;</a:t>
            </a:r>
          </a:p>
          <a:p>
            <a:r>
              <a:rPr lang="en-US" sz="1200" dirty="0"/>
              <a:t>W48 in non-responders  </a:t>
            </a:r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CONCERTO-4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CONCERTO-4 </a:t>
            </a:r>
            <a:r>
              <a:rPr lang="fr-FR" dirty="0" err="1"/>
              <a:t>Study</a:t>
            </a:r>
            <a:r>
              <a:rPr lang="fr-FR" dirty="0"/>
              <a:t>: SMV + PEG-IFN</a:t>
            </a:r>
            <a:r>
              <a:rPr lang="fr-FR" dirty="0">
                <a:latin typeface="Symbol" charset="2"/>
                <a:cs typeface="Symbol" charset="2"/>
              </a:rPr>
              <a:t>a</a:t>
            </a:r>
            <a:r>
              <a:rPr lang="fr-FR" dirty="0"/>
              <a:t>-2b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Kumada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H.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Research 2015;45:501-13</a:t>
            </a: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97648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3192849"/>
              </p:ext>
            </p:extLst>
          </p:nvPr>
        </p:nvGraphicFramePr>
        <p:xfrm>
          <a:off x="432371" y="1706570"/>
          <a:ext cx="8377215" cy="4674761"/>
        </p:xfrm>
        <a:graphic>
          <a:graphicData uri="http://schemas.openxmlformats.org/drawingml/2006/table">
            <a:tbl>
              <a:tblPr/>
              <a:tblGrid>
                <a:gridCol w="46216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1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18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18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7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Relapsers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Non-responders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stage in patients with biopsy: F1 / F2 / F3,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 /17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 / 17 /17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 / 29 /0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8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therapy,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CONCERTO-4 </a:t>
            </a:r>
            <a:r>
              <a:rPr lang="fr-FR" dirty="0" err="1"/>
              <a:t>Study</a:t>
            </a:r>
            <a:r>
              <a:rPr lang="fr-FR" dirty="0"/>
              <a:t>: SMV + PEG-IFN</a:t>
            </a:r>
            <a:r>
              <a:rPr lang="fr-FR" dirty="0">
                <a:latin typeface="Symbol" charset="2"/>
                <a:cs typeface="Symbol" charset="2"/>
              </a:rPr>
              <a:t>a</a:t>
            </a:r>
            <a:r>
              <a:rPr lang="fr-FR" dirty="0"/>
              <a:t>-2b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CONCERTO-4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Kumada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H.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Research 2015;45:501-13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849402" y="1286840"/>
            <a:ext cx="5429050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and disposition</a:t>
            </a:r>
          </a:p>
        </p:txBody>
      </p:sp>
    </p:spTree>
    <p:extLst>
      <p:ext uri="{BB962C8B-B14F-4D97-AF65-F5344CB8AC3E}">
        <p14:creationId xmlns:p14="http://schemas.microsoft.com/office/powerpoint/2010/main" val="132392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345052" y="1202995"/>
            <a:ext cx="6922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(undetectable 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CI), ITT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CONCERTO-4 </a:t>
            </a:r>
            <a:r>
              <a:rPr lang="fr-FR" dirty="0" err="1"/>
              <a:t>Study</a:t>
            </a:r>
            <a:r>
              <a:rPr lang="fr-FR" dirty="0"/>
              <a:t>: SMV + PEG-IFN</a:t>
            </a:r>
            <a:r>
              <a:rPr lang="fr-FR" dirty="0">
                <a:latin typeface="Symbol" charset="2"/>
                <a:cs typeface="Symbol" charset="2"/>
              </a:rPr>
              <a:t>a</a:t>
            </a:r>
            <a:r>
              <a:rPr lang="fr-FR" dirty="0"/>
              <a:t>-2b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CONCERTO-4</a:t>
            </a: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Kumada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H.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Research 2015;45:501-13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67545" y="1680318"/>
            <a:ext cx="7319743" cy="4791236"/>
            <a:chOff x="467545" y="1680318"/>
            <a:chExt cx="7319743" cy="4791236"/>
          </a:xfrm>
        </p:grpSpPr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2892970" y="2325428"/>
              <a:ext cx="717352" cy="2809875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4682008" y="2115878"/>
              <a:ext cx="728922" cy="3019425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6492743" y="3925627"/>
              <a:ext cx="717352" cy="1209675"/>
            </a:xfrm>
            <a:prstGeom prst="rect">
              <a:avLst/>
            </a:prstGeom>
            <a:solidFill>
              <a:srgbClr val="00CA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2360869" y="2115878"/>
              <a:ext cx="0" cy="30194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>
              <a:off x="2268308" y="5135303"/>
              <a:ext cx="9256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2268308" y="4535228"/>
              <a:ext cx="9256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2268308" y="3925628"/>
              <a:ext cx="9256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2268308" y="3325553"/>
              <a:ext cx="9256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2268308" y="2715953"/>
              <a:ext cx="9256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2268308" y="2115878"/>
              <a:ext cx="92562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>
              <a:off x="2360869" y="5135303"/>
              <a:ext cx="542641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V="1">
              <a:off x="2360869" y="5135303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>
                <a:latin typeface="+mn-lt"/>
              </a:endParaRPr>
            </a:p>
          </p:txBody>
        </p:sp>
        <p:sp>
          <p:nvSpPr>
            <p:cNvPr id="13349" name="Line 37"/>
            <p:cNvSpPr>
              <a:spLocks noChangeShapeType="1"/>
            </p:cNvSpPr>
            <p:nvPr/>
          </p:nvSpPr>
          <p:spPr bwMode="auto">
            <a:xfrm flipV="1">
              <a:off x="4165819" y="5135303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 flipV="1">
              <a:off x="5982339" y="5135303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 flipV="1">
              <a:off x="7787288" y="5135303"/>
              <a:ext cx="0" cy="7620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2941465" y="1886713"/>
              <a:ext cx="62036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Trebuchet MS" pitchFamily="34" charset="0"/>
                </a:rPr>
                <a:t>91.7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Trebuchet MS" pitchFamily="34" charset="0"/>
                </a:rPr>
                <a:t>(73-99)</a:t>
              </a:r>
              <a:endParaRPr lang="fr-FR" sz="1400" b="1" dirty="0">
                <a:solidFill>
                  <a:srgbClr val="333399"/>
                </a:solidFill>
              </a:endParaRPr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4597628" y="1680318"/>
              <a:ext cx="89768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Trebuchet MS" pitchFamily="34" charset="0"/>
                </a:rPr>
                <a:t>100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Trebuchet MS" pitchFamily="34" charset="0"/>
                </a:rPr>
                <a:t>(88.1-100)</a:t>
              </a:r>
              <a:endParaRPr lang="fr-FR" sz="1400" b="1" dirty="0">
                <a:solidFill>
                  <a:srgbClr val="333399"/>
                </a:solidFill>
              </a:endParaRPr>
            </a:p>
          </p:txBody>
        </p:sp>
        <p:sp>
          <p:nvSpPr>
            <p:cNvPr id="13354" name="Rectangle 42"/>
            <p:cNvSpPr>
              <a:spLocks noChangeArrowheads="1"/>
            </p:cNvSpPr>
            <p:nvPr/>
          </p:nvSpPr>
          <p:spPr bwMode="auto">
            <a:xfrm>
              <a:off x="6369717" y="3502169"/>
              <a:ext cx="96340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Trebuchet MS" pitchFamily="34" charset="0"/>
                </a:rPr>
                <a:t>38.5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Trebuchet MS" pitchFamily="34" charset="0"/>
                </a:rPr>
                <a:t>(20.2-59.4)</a:t>
              </a:r>
              <a:endParaRPr lang="fr-FR" sz="1400" b="1" dirty="0">
                <a:solidFill>
                  <a:srgbClr val="333399"/>
                </a:solidFill>
              </a:endParaRPr>
            </a:p>
          </p:txBody>
        </p:sp>
        <p:sp>
          <p:nvSpPr>
            <p:cNvPr id="13355" name="Rectangle 43"/>
            <p:cNvSpPr>
              <a:spLocks noChangeArrowheads="1"/>
            </p:cNvSpPr>
            <p:nvPr/>
          </p:nvSpPr>
          <p:spPr bwMode="auto">
            <a:xfrm>
              <a:off x="2118646" y="50202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0</a:t>
              </a:r>
            </a:p>
          </p:txBody>
        </p:sp>
        <p:sp>
          <p:nvSpPr>
            <p:cNvPr id="13356" name="Rectangle 44"/>
            <p:cNvSpPr>
              <a:spLocks noChangeArrowheads="1"/>
            </p:cNvSpPr>
            <p:nvPr/>
          </p:nvSpPr>
          <p:spPr bwMode="auto">
            <a:xfrm>
              <a:off x="2019260" y="442626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20</a:t>
              </a:r>
            </a:p>
          </p:txBody>
        </p:sp>
        <p:sp>
          <p:nvSpPr>
            <p:cNvPr id="13357" name="Rectangle 45"/>
            <p:cNvSpPr>
              <a:spLocks noChangeArrowheads="1"/>
            </p:cNvSpPr>
            <p:nvPr/>
          </p:nvSpPr>
          <p:spPr bwMode="auto">
            <a:xfrm>
              <a:off x="2019260" y="381666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latin typeface="+mn-lt"/>
                </a:rPr>
                <a:t>40</a:t>
              </a:r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2019260" y="321658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latin typeface="+mn-lt"/>
                </a:rPr>
                <a:t>60</a:t>
              </a:r>
            </a:p>
          </p:txBody>
        </p:sp>
        <p:sp>
          <p:nvSpPr>
            <p:cNvPr id="13359" name="Rectangle 47"/>
            <p:cNvSpPr>
              <a:spLocks noChangeArrowheads="1"/>
            </p:cNvSpPr>
            <p:nvPr/>
          </p:nvSpPr>
          <p:spPr bwMode="auto">
            <a:xfrm>
              <a:off x="2019260" y="26191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80</a:t>
              </a:r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1919873" y="2019900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100</a:t>
              </a:r>
            </a:p>
          </p:txBody>
        </p:sp>
        <p:sp>
          <p:nvSpPr>
            <p:cNvPr id="13361" name="Rectangle 49"/>
            <p:cNvSpPr>
              <a:spLocks noChangeArrowheads="1"/>
            </p:cNvSpPr>
            <p:nvPr/>
          </p:nvSpPr>
          <p:spPr bwMode="auto">
            <a:xfrm>
              <a:off x="2943016" y="5571237"/>
              <a:ext cx="617261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91.7%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90.9%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13362" name="Rectangle 50"/>
            <p:cNvSpPr>
              <a:spLocks noChangeArrowheads="1"/>
            </p:cNvSpPr>
            <p:nvPr/>
          </p:nvSpPr>
          <p:spPr bwMode="auto">
            <a:xfrm>
              <a:off x="4768020" y="5571237"/>
              <a:ext cx="556898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100%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100%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0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3363" name="Rectangle 51"/>
            <p:cNvSpPr>
              <a:spLocks noChangeArrowheads="1"/>
            </p:cNvSpPr>
            <p:nvPr/>
          </p:nvSpPr>
          <p:spPr bwMode="auto">
            <a:xfrm>
              <a:off x="6699538" y="5571237"/>
              <a:ext cx="303762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NA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NA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6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  <p:sp>
          <p:nvSpPr>
            <p:cNvPr id="45" name="ZoneTexte 48"/>
            <p:cNvSpPr txBox="1">
              <a:spLocks noChangeArrowheads="1"/>
            </p:cNvSpPr>
            <p:nvPr/>
          </p:nvSpPr>
          <p:spPr bwMode="auto">
            <a:xfrm>
              <a:off x="467545" y="5517447"/>
              <a:ext cx="2483296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Met RGT criteria (stop W24)</a:t>
              </a:r>
            </a:p>
            <a:p>
              <a:r>
                <a:rPr lang="en-US" sz="1400" dirty="0">
                  <a:solidFill>
                    <a:srgbClr val="000066"/>
                  </a:solidFill>
                </a:rPr>
                <a:t>SVR12 in those patients</a:t>
              </a:r>
            </a:p>
            <a:p>
              <a:r>
                <a:rPr lang="en-US" sz="1400" dirty="0" err="1">
                  <a:solidFill>
                    <a:srgbClr val="000066"/>
                  </a:solidFill>
                </a:rPr>
                <a:t>Virologic</a:t>
              </a:r>
              <a:r>
                <a:rPr lang="en-US" sz="1400" dirty="0">
                  <a:solidFill>
                    <a:srgbClr val="000066"/>
                  </a:solidFill>
                </a:rPr>
                <a:t> breakthrough, N</a:t>
              </a:r>
            </a:p>
            <a:p>
              <a:r>
                <a:rPr lang="en-US" sz="1400" dirty="0">
                  <a:solidFill>
                    <a:srgbClr val="000066"/>
                  </a:solidFill>
                </a:rPr>
                <a:t>Relapse, N</a:t>
              </a: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3125079" y="4868015"/>
              <a:ext cx="2531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6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24</a:t>
              </a:r>
            </a:p>
          </p:txBody>
        </p:sp>
        <p:sp>
          <p:nvSpPr>
            <p:cNvPr id="50" name="Rectangle 40"/>
            <p:cNvSpPr>
              <a:spLocks noChangeArrowheads="1"/>
            </p:cNvSpPr>
            <p:nvPr/>
          </p:nvSpPr>
          <p:spPr bwMode="auto">
            <a:xfrm>
              <a:off x="4919902" y="4869604"/>
              <a:ext cx="2531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29</a:t>
              </a:r>
            </a:p>
          </p:txBody>
        </p:sp>
        <p:sp>
          <p:nvSpPr>
            <p:cNvPr id="53" name="Rectangle 40"/>
            <p:cNvSpPr>
              <a:spLocks noChangeArrowheads="1"/>
            </p:cNvSpPr>
            <p:nvPr/>
          </p:nvSpPr>
          <p:spPr bwMode="auto">
            <a:xfrm>
              <a:off x="6724852" y="4868015"/>
              <a:ext cx="2531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fr-FR" sz="16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26</a:t>
              </a:r>
            </a:p>
          </p:txBody>
        </p:sp>
        <p:sp>
          <p:nvSpPr>
            <p:cNvPr id="48" name="Text Box 148"/>
            <p:cNvSpPr txBox="1">
              <a:spLocks noChangeArrowheads="1"/>
            </p:cNvSpPr>
            <p:nvPr/>
          </p:nvSpPr>
          <p:spPr bwMode="auto">
            <a:xfrm>
              <a:off x="2101776" y="1700672"/>
              <a:ext cx="470521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41" name="Rectangle 49"/>
            <p:cNvSpPr>
              <a:spLocks noChangeArrowheads="1"/>
            </p:cNvSpPr>
            <p:nvPr/>
          </p:nvSpPr>
          <p:spPr bwMode="auto">
            <a:xfrm>
              <a:off x="3012799" y="5198720"/>
              <a:ext cx="4776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Naive</a:t>
              </a:r>
            </a:p>
          </p:txBody>
        </p:sp>
        <p:sp>
          <p:nvSpPr>
            <p:cNvPr id="42" name="Rectangle 50"/>
            <p:cNvSpPr>
              <a:spLocks noChangeArrowheads="1"/>
            </p:cNvSpPr>
            <p:nvPr/>
          </p:nvSpPr>
          <p:spPr bwMode="auto">
            <a:xfrm>
              <a:off x="4618467" y="5198720"/>
              <a:ext cx="8560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066"/>
                  </a:solidFill>
                  <a:latin typeface="+mn-lt"/>
                </a:rPr>
                <a:t>Relapsers</a:t>
              </a:r>
              <a:endParaRPr lang="en-US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3" name="Rectangle 51"/>
            <p:cNvSpPr>
              <a:spLocks noChangeArrowheads="1"/>
            </p:cNvSpPr>
            <p:nvPr/>
          </p:nvSpPr>
          <p:spPr bwMode="auto">
            <a:xfrm>
              <a:off x="6160524" y="5198720"/>
              <a:ext cx="13817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Non-responders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61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CONCERTO-4 </a:t>
            </a:r>
            <a:r>
              <a:rPr lang="fr-FR" dirty="0" err="1"/>
              <a:t>Study</a:t>
            </a:r>
            <a:r>
              <a:rPr lang="fr-FR" dirty="0"/>
              <a:t>: SMV + PEG-IFN</a:t>
            </a:r>
            <a:r>
              <a:rPr lang="fr-FR" dirty="0">
                <a:latin typeface="Symbol" charset="2"/>
                <a:cs typeface="Symbol" charset="2"/>
              </a:rPr>
              <a:t>a</a:t>
            </a:r>
            <a:r>
              <a:rPr lang="fr-FR" dirty="0"/>
              <a:t>-2b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Emerging mutations in treatment failure</a:t>
            </a: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Sequencing analysis of NS3: 17/18 failures </a:t>
            </a:r>
            <a:br>
              <a:rPr lang="en-US" sz="2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(naive = 2,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relapser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= 1, non-responders </a:t>
            </a:r>
            <a:r>
              <a:rPr lang="en-US" sz="2000">
                <a:ea typeface="ＭＳ Ｐゴシック" pitchFamily="-1" charset="-128"/>
                <a:cs typeface="ＭＳ Ｐゴシック" pitchFamily="-1" charset="-128"/>
              </a:rPr>
              <a:t>=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14)</a:t>
            </a: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  <a:p>
            <a:pPr lvl="2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Emerging mutations: 16/17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Most frequent emerging mutations</a:t>
            </a:r>
          </a:p>
          <a:p>
            <a:pPr lvl="3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D168V, N = 8</a:t>
            </a:r>
          </a:p>
          <a:p>
            <a:pPr lvl="3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Q80R + D168E, N = 3</a:t>
            </a:r>
          </a:p>
          <a:p>
            <a:pPr lvl="3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D168E, N = 2</a:t>
            </a:r>
          </a:p>
          <a:p>
            <a:pPr lvl="3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R155K, N = 1</a:t>
            </a:r>
          </a:p>
          <a:p>
            <a:pPr lvl="3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D168T, N = 1</a:t>
            </a:r>
          </a:p>
          <a:p>
            <a:pPr lvl="3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Q80K + D168E, N = 1</a:t>
            </a:r>
          </a:p>
          <a:p>
            <a:pPr lvl="2">
              <a:spcBef>
                <a:spcPts val="600"/>
              </a:spcBef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2">
              <a:spcBef>
                <a:spcPts val="600"/>
              </a:spcBef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CONCERTO-4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Kumada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H.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Research 2015;45:501-13</a:t>
            </a:r>
          </a:p>
        </p:txBody>
      </p:sp>
    </p:spTree>
    <p:extLst>
      <p:ext uri="{BB962C8B-B14F-4D97-AF65-F5344CB8AC3E}">
        <p14:creationId xmlns:p14="http://schemas.microsoft.com/office/powerpoint/2010/main" val="247115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7418529"/>
              </p:ext>
            </p:extLst>
          </p:nvPr>
        </p:nvGraphicFramePr>
        <p:xfrm>
          <a:off x="285970" y="1682136"/>
          <a:ext cx="8496594" cy="4771200"/>
        </p:xfrm>
        <a:graphic>
          <a:graphicData uri="http://schemas.openxmlformats.org/drawingml/2006/table">
            <a:tbl>
              <a:tblPr/>
              <a:tblGrid>
                <a:gridCol w="44701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0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3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3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Relapsers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Non-responders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discontinuation of any study medication due to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only, 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Dosage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adjustment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of PEG-IFN due to AE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Temporary interruption / Dose reduction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11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Dosage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adjustment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of RBV due to AE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Temporary interruption / Dose reduction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10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/ 11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1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adverse events, 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1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N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41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white blood cell count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Malaise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appetite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Injection-site reactions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Alopecia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neutrophil count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platelet count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58.3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45.8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72.4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41.4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41.4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41.4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31.0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20.7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84.6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50.0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50.0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46.2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38.5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CONCERTO-4 </a:t>
            </a:r>
            <a:r>
              <a:rPr lang="fr-FR" dirty="0" err="1"/>
              <a:t>Study</a:t>
            </a:r>
            <a:r>
              <a:rPr lang="fr-FR" dirty="0"/>
              <a:t>: SMV + PEG-IFN</a:t>
            </a:r>
            <a:r>
              <a:rPr lang="fr-FR" dirty="0">
                <a:latin typeface="Symbol" charset="2"/>
                <a:cs typeface="Symbol" charset="2"/>
              </a:rPr>
              <a:t>a</a:t>
            </a:r>
            <a:r>
              <a:rPr lang="fr-FR" dirty="0"/>
              <a:t>-2b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CONCERTO-4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Kumada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H.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Research 2015;45:501-13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091871" y="1202995"/>
            <a:ext cx="5429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(entire treatment period)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37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108096" y="1147357"/>
            <a:ext cx="9035904" cy="53038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Treatment with SMV 100 mg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for 12 weeks in combination with PEG IFN-α-2b + RBV (for 24 or 48 weeks) demonstrated potent antiviral activity and high rates of SVR12 in patients who were treatment-naive or had previously relapsed after IFN-based therapy, with most patients having a shorter treatment duration (24 weeks)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Antiviral activity was also demonstrated in some patients who had failed to respond to prior IFN-based therapy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SMV was well tolerated in all patients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discontinuation of SMV for adverse event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Only 1 case of serious adverse event considered related to SMV (</a:t>
            </a:r>
            <a:r>
              <a:rPr lang="en-US" sz="18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hyperbilirubinemia</a:t>
            </a:r>
            <a:r>
              <a:rPr lang="en-US" sz="18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Limitation: small sample size for the 3 populations (79 patients in total)</a:t>
            </a:r>
            <a:endParaRPr lang="en-US" sz="2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CONCERTO-4 </a:t>
            </a:r>
            <a:r>
              <a:rPr lang="fr-FR" dirty="0" err="1"/>
              <a:t>Study</a:t>
            </a:r>
            <a:r>
              <a:rPr lang="fr-FR" dirty="0"/>
              <a:t>: SMV + PEG-IFN</a:t>
            </a:r>
            <a:r>
              <a:rPr lang="fr-FR" dirty="0">
                <a:latin typeface="Symbol" charset="2"/>
                <a:cs typeface="Symbol" charset="2"/>
              </a:rPr>
              <a:t>a</a:t>
            </a:r>
            <a:r>
              <a:rPr lang="fr-FR" dirty="0"/>
              <a:t>-2b </a:t>
            </a:r>
            <a:br>
              <a:rPr lang="fr-FR" dirty="0"/>
            </a:br>
            <a:r>
              <a:rPr lang="fr-FR" dirty="0"/>
              <a:t>+ RBV for </a:t>
            </a:r>
            <a:r>
              <a:rPr lang="fr-FR" dirty="0" err="1"/>
              <a:t>genotype</a:t>
            </a:r>
            <a:r>
              <a:rPr lang="fr-FR" dirty="0"/>
              <a:t> 1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079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CONCERTO-4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770446" y="6565640"/>
            <a:ext cx="338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Kumada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H.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Research 2015;45:501-13</a:t>
            </a:r>
          </a:p>
        </p:txBody>
      </p:sp>
    </p:spTree>
    <p:extLst>
      <p:ext uri="{BB962C8B-B14F-4D97-AF65-F5344CB8AC3E}">
        <p14:creationId xmlns:p14="http://schemas.microsoft.com/office/powerpoint/2010/main" val="1315233690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3198</TotalTime>
  <Words>526</Words>
  <Application>Microsoft Office PowerPoint</Application>
  <PresentationFormat>Affichage à l'écran (4:3)</PresentationFormat>
  <Paragraphs>221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CONCERTO-4 Study: SMV + PEG-IFNa-2b  + RBV for genotype 1</vt:lpstr>
      <vt:lpstr>CONCERTO-4 Study: SMV + PEG-IFNa-2b  + RBV for genotype 1</vt:lpstr>
      <vt:lpstr>CONCERTO-4 Study: SMV + PEG-IFNa-2b  + RBV for genotype 1</vt:lpstr>
      <vt:lpstr>CONCERTO-4 Study: SMV + PEG-IFNa-2b  + RBV for genotype 1</vt:lpstr>
      <vt:lpstr>CONCERTO-4 Study: SMV + PEG-IFNa-2b  + RBV for genotype 1</vt:lpstr>
      <vt:lpstr>CONCERTO-4 Study: SMV + PEG-IFNa-2b  + RBV for genotype 1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162</cp:revision>
  <dcterms:created xsi:type="dcterms:W3CDTF">2010-10-19T10:42:50Z</dcterms:created>
  <dcterms:modified xsi:type="dcterms:W3CDTF">2016-07-21T12:17:57Z</dcterms:modified>
</cp:coreProperties>
</file>