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300" r:id="rId4"/>
    <p:sldId id="301" r:id="rId5"/>
    <p:sldId id="298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333399"/>
    <a:srgbClr val="000066"/>
    <a:srgbClr val="336699"/>
    <a:srgbClr val="008000"/>
    <a:srgbClr val="FF6600"/>
    <a:srgbClr val="003399"/>
    <a:srgbClr val="008080"/>
    <a:srgbClr val="00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977" autoAdjust="0"/>
  </p:normalViewPr>
  <p:slideViewPr>
    <p:cSldViewPr>
      <p:cViewPr varScale="1">
        <p:scale>
          <a:sx n="88" d="100"/>
          <a:sy n="88" d="100"/>
        </p:scale>
        <p:origin x="-1512" y="-96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11/12/2015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518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4407495" y="2042036"/>
            <a:ext cx="251996" cy="1588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539552" y="5805264"/>
            <a:ext cx="842493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0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400" baseline="-250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25 IU/ml), with 95% CI, by ITT, descriptive analysis</a:t>
            </a:r>
            <a:endParaRPr lang="en-US" sz="1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1745996"/>
              </p:ext>
            </p:extLst>
          </p:nvPr>
        </p:nvGraphicFramePr>
        <p:xfrm>
          <a:off x="6184980" y="2456860"/>
          <a:ext cx="1411356" cy="585216"/>
        </p:xfrm>
        <a:graphic>
          <a:graphicData uri="http://schemas.openxmlformats.org/drawingml/2006/table">
            <a:tbl>
              <a:tblPr/>
              <a:tblGrid>
                <a:gridCol w="1411356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DSV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779912" y="1268833"/>
            <a:ext cx="1513829" cy="611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randomisation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CORAL-I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Study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cohort 2: OBV/PTV/r + DSV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RBV for post-transplant genotype 1 HCV recurrence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 flipH="1">
            <a:off x="7600950" y="1772818"/>
            <a:ext cx="14542" cy="218005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7327354" y="126876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251520" y="1939588"/>
            <a:ext cx="3816404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/>
            <a:r>
              <a:rPr lang="en-US" sz="14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Recurrent HCV infection, genotype 1, </a:t>
            </a:r>
            <a:br>
              <a:rPr lang="en-US" sz="1400" b="1" smtClean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post-liver transplantation for HCV</a:t>
            </a:r>
          </a:p>
          <a:p>
            <a:pPr algn="ctr"/>
            <a:r>
              <a:rPr lang="en-US" sz="14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≥ 12 months ago</a:t>
            </a:r>
            <a:endParaRPr lang="en-US" sz="1400" b="1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Mild and advanced fibrosis (≤ F3)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 or pre-treated with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IFN or PEG-IFN + RBV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Stable calcineurin inhibitor ≥ 2 months *</a:t>
            </a:r>
            <a:endParaRPr lang="en-US" sz="1400" b="1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6479829" y="6585874"/>
            <a:ext cx="264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Mantry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PS. AASLD 2015, Abs. 1084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8479482" y="2550354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en-US" sz="1600" b="1" baseline="-2500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41" name="Line 63"/>
          <p:cNvSpPr>
            <a:spLocks noChangeShapeType="1"/>
          </p:cNvSpPr>
          <p:nvPr/>
        </p:nvSpPr>
        <p:spPr bwMode="auto">
          <a:xfrm>
            <a:off x="7615386" y="2744892"/>
            <a:ext cx="935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Espace réservé du contenu 1"/>
          <p:cNvSpPr txBox="1">
            <a:spLocks/>
          </p:cNvSpPr>
          <p:nvPr/>
        </p:nvSpPr>
        <p:spPr bwMode="auto">
          <a:xfrm>
            <a:off x="539552" y="4583130"/>
            <a:ext cx="8351838" cy="1222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Treatment regimens</a:t>
            </a:r>
          </a:p>
          <a:p>
            <a:pPr lvl="1"/>
            <a:r>
              <a:rPr lang="en-US" sz="1400" kern="0" dirty="0" smtClean="0"/>
              <a:t>Co-formulated </a:t>
            </a:r>
            <a:r>
              <a:rPr lang="en-US" sz="1400" kern="0" dirty="0" err="1" smtClean="0"/>
              <a:t>ombitasvir</a:t>
            </a:r>
            <a:r>
              <a:rPr lang="en-US" sz="1400" kern="0" dirty="0" smtClean="0"/>
              <a:t> (OBV)/</a:t>
            </a:r>
            <a:r>
              <a:rPr lang="en-US" sz="1400" kern="0" dirty="0" err="1" smtClean="0"/>
              <a:t>paritaprevir</a:t>
            </a:r>
            <a:r>
              <a:rPr lang="en-US" sz="1400" kern="0" dirty="0" smtClean="0"/>
              <a:t> (PTV)/</a:t>
            </a:r>
            <a:r>
              <a:rPr lang="en-US" sz="1400" kern="0" dirty="0" err="1" smtClean="0"/>
              <a:t>rironavir</a:t>
            </a:r>
            <a:r>
              <a:rPr lang="en-US" sz="1400" kern="0" dirty="0" smtClean="0"/>
              <a:t> (r): 25/150/100 mg </a:t>
            </a:r>
            <a:r>
              <a:rPr lang="en-US" sz="1400" kern="0" dirty="0" err="1" smtClean="0"/>
              <a:t>qd</a:t>
            </a:r>
            <a:r>
              <a:rPr lang="en-US" sz="1400" kern="0" dirty="0" smtClean="0"/>
              <a:t> = 2 tablets</a:t>
            </a:r>
          </a:p>
          <a:p>
            <a:pPr lvl="1"/>
            <a:r>
              <a:rPr lang="en-US" sz="1400" kern="0" dirty="0" err="1" smtClean="0"/>
              <a:t>Dasabuvir</a:t>
            </a:r>
            <a:r>
              <a:rPr lang="en-US" sz="1400" kern="0" dirty="0" smtClean="0"/>
              <a:t> (DSV): 250 mg bid</a:t>
            </a:r>
          </a:p>
          <a:p>
            <a:pPr lvl="1"/>
            <a:r>
              <a:rPr lang="en-US" sz="1400" kern="0" dirty="0" smtClean="0"/>
              <a:t>RBV: </a:t>
            </a:r>
            <a:r>
              <a:rPr lang="en-US" sz="1400" dirty="0" smtClean="0">
                <a:ea typeface="ＭＳ Ｐゴシック" pitchFamily="-1" charset="-128"/>
                <a:cs typeface="ＭＳ Ｐゴシック" pitchFamily="-1" charset="-128"/>
              </a:rPr>
              <a:t>dose selected by investigator (most often 600-800 mg/day)</a:t>
            </a:r>
            <a:endParaRPr lang="en-US" sz="1400" kern="0" dirty="0" smtClean="0"/>
          </a:p>
        </p:txBody>
      </p:sp>
      <p:sp>
        <p:nvSpPr>
          <p:cNvPr id="39" name="Line 63"/>
          <p:cNvSpPr>
            <a:spLocks noChangeShapeType="1"/>
          </p:cNvSpPr>
          <p:nvPr/>
        </p:nvSpPr>
        <p:spPr bwMode="auto">
          <a:xfrm>
            <a:off x="5652063" y="2780928"/>
            <a:ext cx="503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51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4018028"/>
              </p:ext>
            </p:extLst>
          </p:nvPr>
        </p:nvGraphicFramePr>
        <p:xfrm>
          <a:off x="6228184" y="3339540"/>
          <a:ext cx="1368152" cy="585216"/>
        </p:xfrm>
        <a:graphic>
          <a:graphicData uri="http://schemas.openxmlformats.org/drawingml/2006/table">
            <a:tbl>
              <a:tblPr/>
              <a:tblGrid>
                <a:gridCol w="1368152"/>
              </a:tblGrid>
              <a:tr h="2826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DSV 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sp>
        <p:nvSpPr>
          <p:cNvPr id="55" name="Line 63"/>
          <p:cNvSpPr>
            <a:spLocks noChangeShapeType="1"/>
          </p:cNvSpPr>
          <p:nvPr/>
        </p:nvSpPr>
        <p:spPr bwMode="auto">
          <a:xfrm>
            <a:off x="5292080" y="3634933"/>
            <a:ext cx="93599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53098" y="2168828"/>
            <a:ext cx="193354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 smtClean="0"/>
              <a:t>GT1a ;</a:t>
            </a:r>
          </a:p>
          <a:p>
            <a:pPr lvl="0"/>
            <a:r>
              <a:rPr lang="en-US" sz="1400" dirty="0" smtClean="0"/>
              <a:t>GT1b non-responders</a:t>
            </a:r>
          </a:p>
          <a:p>
            <a:pPr lvl="0"/>
            <a:r>
              <a:rPr lang="en-US" sz="1400" dirty="0" smtClean="0"/>
              <a:t>to prior IFN or </a:t>
            </a:r>
          </a:p>
          <a:p>
            <a:pPr lvl="0"/>
            <a:r>
              <a:rPr lang="en-US" sz="1400" dirty="0" smtClean="0"/>
              <a:t>PEG-IFN + RBV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4053098" y="3212976"/>
            <a:ext cx="99293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smtClean="0"/>
              <a:t>GT1b</a:t>
            </a:r>
          </a:p>
          <a:p>
            <a:pPr lvl="0"/>
            <a:r>
              <a:rPr lang="en-US" sz="1400" smtClean="0"/>
              <a:t>Naïve or</a:t>
            </a:r>
            <a:br>
              <a:rPr lang="en-US" sz="1400" smtClean="0"/>
            </a:br>
            <a:r>
              <a:rPr lang="en-US" sz="1400" smtClean="0"/>
              <a:t>Relapsers</a:t>
            </a:r>
            <a:endParaRPr lang="en-US" sz="1400"/>
          </a:p>
        </p:txBody>
      </p:sp>
      <p:sp>
        <p:nvSpPr>
          <p:cNvPr id="44" name="ZoneTexte 43"/>
          <p:cNvSpPr txBox="1"/>
          <p:nvPr/>
        </p:nvSpPr>
        <p:spPr>
          <a:xfrm>
            <a:off x="8479482" y="3475206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en-US" sz="1600" b="1" baseline="-2500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45" name="Line 63"/>
          <p:cNvSpPr>
            <a:spLocks noChangeShapeType="1"/>
          </p:cNvSpPr>
          <p:nvPr/>
        </p:nvSpPr>
        <p:spPr bwMode="auto">
          <a:xfrm>
            <a:off x="7615386" y="3669744"/>
            <a:ext cx="935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95536" y="400506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itchFamily="22" charset="0"/>
              </a:rPr>
              <a:t>* Recommended dose for immunosuppressive therapy: </a:t>
            </a:r>
            <a:r>
              <a:rPr lang="en-US" sz="1400" dirty="0" err="1" smtClean="0"/>
              <a:t>tacrolimus</a:t>
            </a:r>
            <a:r>
              <a:rPr lang="en-US" sz="1400" dirty="0" smtClean="0"/>
              <a:t>: 0.5 mg once weekly or 0.2 mg every 3 days, cyclosporine: one-fifth of the daily pre-study dose </a:t>
            </a:r>
            <a:r>
              <a:rPr lang="en-US" sz="1400" dirty="0" err="1" smtClean="0"/>
              <a:t>qd</a:t>
            </a:r>
            <a:r>
              <a:rPr lang="en-US" sz="1400" dirty="0" smtClean="0"/>
              <a:t> ; dosing subsequently guided by TDM</a:t>
            </a:r>
            <a:endParaRPr lang="en-US" sz="1400" dirty="0">
              <a:latin typeface="Arial" pitchFamily="22" charset="0"/>
            </a:endParaRPr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5508104" y="2780928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27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7" name="Rectangle 9"/>
          <p:cNvSpPr>
            <a:spLocks noChangeArrowheads="1"/>
          </p:cNvSpPr>
          <p:nvPr/>
        </p:nvSpPr>
        <p:spPr bwMode="auto">
          <a:xfrm>
            <a:off x="5508104" y="3594502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13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0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000" b="1" ker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-1" y="6570663"/>
            <a:ext cx="144522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CORAL-I ,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cohort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CORAL-I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Study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cohort 2: OBV/PTV/r + DSV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RBV for post-transplant genotype 1 HCV recurrence</a:t>
            </a:r>
            <a:endParaRPr lang="en-US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85692718"/>
              </p:ext>
            </p:extLst>
          </p:nvPr>
        </p:nvGraphicFramePr>
        <p:xfrm>
          <a:off x="395536" y="1701508"/>
          <a:ext cx="8351154" cy="4391788"/>
        </p:xfrm>
        <a:graphic>
          <a:graphicData uri="http://schemas.openxmlformats.org/drawingml/2006/table">
            <a:tbl>
              <a:tblPr/>
              <a:tblGrid>
                <a:gridCol w="4320480"/>
                <a:gridCol w="2199336"/>
                <a:gridCol w="1831338"/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/ 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96% / 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 /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 ± 0.7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± 0.4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: F0-F1/ F2 / F3,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/ 9 /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/ 2 /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Post-liver transplant retreatment (IFN or PEG-IFN ± RBV : naïve / non-response / relapse,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/ 12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/ 0 /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Time since liver transplantation, median months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Primary immunosuppressive regimen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Tacrolimus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5516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Cyclosporine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  <a:endParaRPr lang="en-US" sz="2400" b="1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479829" y="6585874"/>
            <a:ext cx="264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Mantry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PS. AASLD 2015, Abs. 1084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-1" y="6570663"/>
            <a:ext cx="144522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CORAL-I ,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cohort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479829" y="6585874"/>
            <a:ext cx="264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Mantry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PS. AASLD 2015, Abs. 1084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-1" y="6570663"/>
            <a:ext cx="144522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CORAL-I ,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cohort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CORAL-I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Study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cohort 2: OBV/PTV/r + DSV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RBV for post-transplant genotype 1 HCV recurrence</a:t>
            </a:r>
            <a:endParaRPr lang="en-US" dirty="0"/>
          </a:p>
        </p:txBody>
      </p:sp>
      <p:sp>
        <p:nvSpPr>
          <p:cNvPr id="11" name="Espace réservé du contenu 9"/>
          <p:cNvSpPr txBox="1">
            <a:spLocks/>
          </p:cNvSpPr>
          <p:nvPr/>
        </p:nvSpPr>
        <p:spPr bwMode="auto">
          <a:xfrm>
            <a:off x="5364088" y="1772816"/>
            <a:ext cx="377991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174625" lvl="1" indent="-174625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600" kern="0" dirty="0" smtClean="0"/>
              <a:t>1 </a:t>
            </a:r>
            <a:r>
              <a:rPr lang="en-US" sz="1600" kern="0" dirty="0" err="1" smtClean="0"/>
              <a:t>breakthough</a:t>
            </a:r>
            <a:r>
              <a:rPr lang="en-US" sz="1600" kern="0" dirty="0" smtClean="0"/>
              <a:t> at W8 : white,</a:t>
            </a:r>
            <a:br>
              <a:rPr lang="en-US" sz="1600" kern="0" dirty="0" smtClean="0"/>
            </a:br>
            <a:r>
              <a:rPr lang="en-US" sz="1600" kern="0" dirty="0" err="1" smtClean="0"/>
              <a:t>hispanic</a:t>
            </a:r>
            <a:r>
              <a:rPr lang="en-US" sz="1600" kern="0" dirty="0" smtClean="0"/>
              <a:t> male, GT1a, ILB28 TT ;</a:t>
            </a:r>
            <a:br>
              <a:rPr lang="en-US" sz="1600" kern="0" dirty="0" smtClean="0"/>
            </a:br>
            <a:r>
              <a:rPr lang="en-US" sz="1600" kern="0" dirty="0" smtClean="0"/>
              <a:t>no pre- or post-transplant HCV treatment, HCV RNA : 5.7 log</a:t>
            </a:r>
            <a:r>
              <a:rPr lang="en-US" sz="1600" kern="0" baseline="-25000" dirty="0" smtClean="0"/>
              <a:t>10</a:t>
            </a:r>
            <a:r>
              <a:rPr lang="en-US" sz="1600" kern="0" dirty="0" smtClean="0"/>
              <a:t> </a:t>
            </a:r>
            <a:r>
              <a:rPr lang="en-US" sz="1600" kern="0" dirty="0" smtClean="0"/>
              <a:t>c/ml</a:t>
            </a:r>
            <a:endParaRPr lang="en-US" sz="1600" kern="0" dirty="0" smtClean="0"/>
          </a:p>
          <a:p>
            <a:pPr marL="174625" lvl="1" indent="-174625">
              <a:buFont typeface="Wingdings" pitchFamily="2" charset="2"/>
              <a:buChar char="§"/>
            </a:pPr>
            <a:r>
              <a:rPr lang="en-US" sz="1600" kern="0" dirty="0" smtClean="0"/>
              <a:t>RAV at baseline</a:t>
            </a:r>
          </a:p>
          <a:p>
            <a:pPr marL="534988" lvl="2" indent="-174625">
              <a:spcAft>
                <a:spcPts val="1200"/>
              </a:spcAft>
              <a:buFont typeface="Arial" pitchFamily="34" charset="0"/>
              <a:buChar char="–"/>
            </a:pPr>
            <a:r>
              <a:rPr lang="en-US" kern="0" dirty="0" smtClean="0"/>
              <a:t>NS5A : Q30R</a:t>
            </a:r>
          </a:p>
          <a:p>
            <a:pPr marL="174625" lvl="1" indent="-174625">
              <a:buFont typeface="Wingdings" pitchFamily="2" charset="2"/>
              <a:buChar char="§"/>
            </a:pPr>
            <a:r>
              <a:rPr lang="en-US" sz="1600" kern="0" dirty="0" smtClean="0"/>
              <a:t>RAV at failure</a:t>
            </a:r>
          </a:p>
          <a:p>
            <a:pPr marL="534988" lvl="2" indent="-195263">
              <a:buFont typeface="Arial" pitchFamily="34" charset="0"/>
              <a:buChar char="–"/>
            </a:pPr>
            <a:r>
              <a:rPr lang="en-US" kern="0" dirty="0" smtClean="0"/>
              <a:t>NS5A : Q30R</a:t>
            </a:r>
          </a:p>
          <a:p>
            <a:pPr marL="534988" lvl="2" indent="-195263">
              <a:buFont typeface="Arial" pitchFamily="34" charset="0"/>
              <a:buChar char="–"/>
            </a:pPr>
            <a:r>
              <a:rPr lang="en-US" kern="0" dirty="0" smtClean="0"/>
              <a:t>NS3 : Y56H + D168A</a:t>
            </a:r>
          </a:p>
          <a:p>
            <a:pPr marL="534988" lvl="2" indent="-195263">
              <a:buFont typeface="Arial" pitchFamily="34" charset="0"/>
              <a:buChar char="–"/>
            </a:pPr>
            <a:r>
              <a:rPr lang="en-US" kern="0" dirty="0" smtClean="0"/>
              <a:t>NS5B : C451R + G558R</a:t>
            </a:r>
            <a:endParaRPr lang="en-US" kern="0" dirty="0"/>
          </a:p>
        </p:txBody>
      </p:sp>
      <p:grpSp>
        <p:nvGrpSpPr>
          <p:cNvPr id="50" name="Groupe 49"/>
          <p:cNvGrpSpPr/>
          <p:nvPr/>
        </p:nvGrpSpPr>
        <p:grpSpPr>
          <a:xfrm>
            <a:off x="582650" y="1598603"/>
            <a:ext cx="4493406" cy="4782839"/>
            <a:chOff x="582650" y="1598603"/>
            <a:chExt cx="4493406" cy="4782839"/>
          </a:xfrm>
        </p:grpSpPr>
        <p:sp>
          <p:nvSpPr>
            <p:cNvPr id="13" name="Rectangle 69"/>
            <p:cNvSpPr>
              <a:spLocks noChangeArrowheads="1"/>
            </p:cNvSpPr>
            <p:nvPr/>
          </p:nvSpPr>
          <p:spPr bwMode="auto">
            <a:xfrm>
              <a:off x="824690" y="5659847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fr-FR" sz="1400" b="1" smtClean="0">
                  <a:solidFill>
                    <a:srgbClr val="000066"/>
                  </a:solidFill>
                  <a:latin typeface="+mn-lt"/>
                </a:rPr>
                <a:t>0</a:t>
              </a:r>
              <a:endParaRPr lang="en-US" altLang="fr-FR" sz="18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5" name="Rectangle 71"/>
            <p:cNvSpPr>
              <a:spLocks noChangeArrowheads="1"/>
            </p:cNvSpPr>
            <p:nvPr/>
          </p:nvSpPr>
          <p:spPr bwMode="auto">
            <a:xfrm>
              <a:off x="702598" y="4123626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fr-FR" sz="1400" b="1" smtClean="0">
                  <a:solidFill>
                    <a:srgbClr val="000066"/>
                  </a:solidFill>
                  <a:latin typeface="+mn-lt"/>
                </a:rPr>
                <a:t>40</a:t>
              </a:r>
              <a:endParaRPr lang="en-US" altLang="fr-FR" sz="18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6" name="Rectangle 72"/>
            <p:cNvSpPr>
              <a:spLocks noChangeArrowheads="1"/>
            </p:cNvSpPr>
            <p:nvPr/>
          </p:nvSpPr>
          <p:spPr bwMode="auto">
            <a:xfrm>
              <a:off x="702598" y="333325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fr-FR" sz="1400" b="1" smtClean="0">
                  <a:solidFill>
                    <a:srgbClr val="000066"/>
                  </a:solidFill>
                  <a:latin typeface="+mn-lt"/>
                </a:rPr>
                <a:t>60</a:t>
              </a:r>
              <a:endParaRPr lang="en-US" altLang="fr-FR" sz="18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7" name="Rectangle 73"/>
            <p:cNvSpPr>
              <a:spLocks noChangeArrowheads="1"/>
            </p:cNvSpPr>
            <p:nvPr/>
          </p:nvSpPr>
          <p:spPr bwMode="auto">
            <a:xfrm>
              <a:off x="702598" y="2531922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fr-FR" sz="1400" b="1" smtClean="0">
                  <a:solidFill>
                    <a:srgbClr val="000066"/>
                  </a:solidFill>
                  <a:latin typeface="+mn-lt"/>
                </a:rPr>
                <a:t>80</a:t>
              </a:r>
              <a:endParaRPr lang="en-US" altLang="fr-FR" sz="18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8" name="Rectangle 74"/>
            <p:cNvSpPr>
              <a:spLocks noChangeArrowheads="1"/>
            </p:cNvSpPr>
            <p:nvPr/>
          </p:nvSpPr>
          <p:spPr bwMode="auto">
            <a:xfrm>
              <a:off x="582650" y="1763094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fr-FR" sz="1400" b="1" smtClean="0">
                  <a:solidFill>
                    <a:srgbClr val="000066"/>
                  </a:solidFill>
                  <a:latin typeface="+mn-lt"/>
                </a:rPr>
                <a:t>100</a:t>
              </a:r>
              <a:endParaRPr lang="en-US" altLang="fr-FR" sz="18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" name="Rectangle 61"/>
            <p:cNvSpPr>
              <a:spLocks noChangeArrowheads="1"/>
            </p:cNvSpPr>
            <p:nvPr/>
          </p:nvSpPr>
          <p:spPr bwMode="auto">
            <a:xfrm>
              <a:off x="1293129" y="1943100"/>
              <a:ext cx="940620" cy="3855703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  <a:extLst/>
          </p:spPr>
          <p:txBody>
            <a:bodyPr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endParaRPr lang="en-US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" name="Line 8"/>
            <p:cNvSpPr>
              <a:spLocks noChangeShapeType="1"/>
            </p:cNvSpPr>
            <p:nvPr/>
          </p:nvSpPr>
          <p:spPr bwMode="auto">
            <a:xfrm>
              <a:off x="1072753" y="1869093"/>
              <a:ext cx="0" cy="3922527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>
                <a:latin typeface="+mn-lt"/>
              </a:endParaRPr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>
              <a:off x="1017363" y="5791620"/>
              <a:ext cx="5539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>
                <a:latin typeface="+mn-lt"/>
              </a:endParaRPr>
            </a:p>
          </p:txBody>
        </p:sp>
        <p:sp>
          <p:nvSpPr>
            <p:cNvPr id="31" name="Line 13"/>
            <p:cNvSpPr>
              <a:spLocks noChangeShapeType="1"/>
            </p:cNvSpPr>
            <p:nvPr/>
          </p:nvSpPr>
          <p:spPr bwMode="auto">
            <a:xfrm>
              <a:off x="1017363" y="4227279"/>
              <a:ext cx="5539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>
                <a:latin typeface="+mn-lt"/>
              </a:endParaRPr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1017363" y="3433435"/>
              <a:ext cx="5539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>
                <a:latin typeface="+mn-lt"/>
              </a:endParaRPr>
            </a:p>
          </p:txBody>
        </p:sp>
        <p:sp>
          <p:nvSpPr>
            <p:cNvPr id="35" name="Line 17"/>
            <p:cNvSpPr>
              <a:spLocks noChangeShapeType="1"/>
            </p:cNvSpPr>
            <p:nvPr/>
          </p:nvSpPr>
          <p:spPr bwMode="auto">
            <a:xfrm>
              <a:off x="1017363" y="2651265"/>
              <a:ext cx="5539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>
                <a:latin typeface="+mn-lt"/>
              </a:endParaRPr>
            </a:p>
          </p:txBody>
        </p:sp>
        <p:sp>
          <p:nvSpPr>
            <p:cNvPr id="37" name="Line 19"/>
            <p:cNvSpPr>
              <a:spLocks noChangeShapeType="1"/>
            </p:cNvSpPr>
            <p:nvPr/>
          </p:nvSpPr>
          <p:spPr bwMode="auto">
            <a:xfrm>
              <a:off x="1017363" y="1869093"/>
              <a:ext cx="5539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>
                <a:latin typeface="+mn-lt"/>
              </a:endParaRPr>
            </a:p>
          </p:txBody>
        </p:sp>
        <p:sp>
          <p:nvSpPr>
            <p:cNvPr id="39" name="Line 21"/>
            <p:cNvSpPr>
              <a:spLocks noChangeShapeType="1"/>
            </p:cNvSpPr>
            <p:nvPr/>
          </p:nvSpPr>
          <p:spPr bwMode="auto">
            <a:xfrm flipV="1">
              <a:off x="1072753" y="5791620"/>
              <a:ext cx="0" cy="7004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>
                <a:latin typeface="+mn-lt"/>
              </a:endParaRPr>
            </a:p>
          </p:txBody>
        </p:sp>
        <p:sp>
          <p:nvSpPr>
            <p:cNvPr id="41" name="ZoneTexte 15"/>
            <p:cNvSpPr txBox="1">
              <a:spLocks noChangeArrowheads="1"/>
            </p:cNvSpPr>
            <p:nvPr/>
          </p:nvSpPr>
          <p:spPr bwMode="auto">
            <a:xfrm>
              <a:off x="3862593" y="5858222"/>
              <a:ext cx="109517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 smtClean="0">
                  <a:solidFill>
                    <a:srgbClr val="000066"/>
                  </a:solidFill>
                  <a:latin typeface="+mn-lt"/>
                </a:rPr>
                <a:t>OBV/PTV/r</a:t>
              </a:r>
              <a:br>
                <a:rPr lang="en-US" altLang="fr-FR" sz="1400" b="1" dirty="0" smtClean="0">
                  <a:solidFill>
                    <a:srgbClr val="000066"/>
                  </a:solidFill>
                  <a:latin typeface="+mn-lt"/>
                </a:rPr>
              </a:br>
              <a:r>
                <a:rPr lang="en-US" altLang="fr-FR" sz="1400" b="1" dirty="0" smtClean="0">
                  <a:solidFill>
                    <a:srgbClr val="000066"/>
                  </a:solidFill>
                  <a:latin typeface="+mn-lt"/>
                </a:rPr>
                <a:t>+ DSV</a:t>
              </a:r>
              <a:endParaRPr lang="en-US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2" name="Rectangle 61"/>
            <p:cNvSpPr>
              <a:spLocks noChangeArrowheads="1"/>
            </p:cNvSpPr>
            <p:nvPr/>
          </p:nvSpPr>
          <p:spPr bwMode="auto">
            <a:xfrm>
              <a:off x="3939868" y="1857375"/>
              <a:ext cx="940620" cy="394142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/>
          </p:spPr>
          <p:txBody>
            <a:bodyPr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endParaRPr lang="en-US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43" name="Rectangle 68"/>
            <p:cNvSpPr>
              <a:spLocks noChangeArrowheads="1"/>
            </p:cNvSpPr>
            <p:nvPr/>
          </p:nvSpPr>
          <p:spPr bwMode="auto">
            <a:xfrm>
              <a:off x="4254186" y="1598603"/>
              <a:ext cx="3119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 smtClean="0">
                  <a:solidFill>
                    <a:srgbClr val="000066"/>
                  </a:solidFill>
                </a:rPr>
                <a:t>100</a:t>
              </a:r>
              <a:endParaRPr lang="en-US" altLang="fr-FR" b="1" dirty="0">
                <a:solidFill>
                  <a:srgbClr val="000066"/>
                </a:solidFill>
              </a:endParaRPr>
            </a:p>
          </p:txBody>
        </p:sp>
        <p:sp>
          <p:nvSpPr>
            <p:cNvPr id="44" name="ZoneTexte 13"/>
            <p:cNvSpPr txBox="1">
              <a:spLocks noChangeArrowheads="1"/>
            </p:cNvSpPr>
            <p:nvPr/>
          </p:nvSpPr>
          <p:spPr bwMode="auto">
            <a:xfrm>
              <a:off x="4217996" y="5425479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 smtClean="0">
                  <a:solidFill>
                    <a:schemeClr val="bg1"/>
                  </a:solidFill>
                  <a:latin typeface="+mn-lt"/>
                </a:rPr>
                <a:t>13</a:t>
              </a:r>
              <a:endParaRPr lang="en-US" altLang="fr-FR" sz="14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49" name="Line 25"/>
            <p:cNvSpPr>
              <a:spLocks noChangeShapeType="1"/>
            </p:cNvSpPr>
            <p:nvPr/>
          </p:nvSpPr>
          <p:spPr bwMode="auto">
            <a:xfrm flipV="1">
              <a:off x="4410178" y="5791620"/>
              <a:ext cx="0" cy="7004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Calibri" panose="020F0502020204030204" pitchFamily="34" charset="0"/>
              </a:endParaRPr>
            </a:p>
          </p:txBody>
        </p:sp>
        <p:sp>
          <p:nvSpPr>
            <p:cNvPr id="38" name="Line 20"/>
            <p:cNvSpPr>
              <a:spLocks noChangeShapeType="1"/>
            </p:cNvSpPr>
            <p:nvPr/>
          </p:nvSpPr>
          <p:spPr bwMode="auto">
            <a:xfrm>
              <a:off x="1072754" y="5791620"/>
              <a:ext cx="400330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Calibri" panose="020F0502020204030204" pitchFamily="34" charset="0"/>
              </a:endParaRPr>
            </a:p>
          </p:txBody>
        </p:sp>
        <p:sp>
          <p:nvSpPr>
            <p:cNvPr id="54" name="Rectangle 61"/>
            <p:cNvSpPr>
              <a:spLocks noChangeArrowheads="1"/>
            </p:cNvSpPr>
            <p:nvPr/>
          </p:nvSpPr>
          <p:spPr bwMode="auto">
            <a:xfrm>
              <a:off x="2604094" y="2026920"/>
              <a:ext cx="940620" cy="377188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/>
          </p:spPr>
          <p:txBody>
            <a:bodyPr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endParaRPr lang="en-US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14" name="Rectangle 70"/>
            <p:cNvSpPr>
              <a:spLocks noChangeArrowheads="1"/>
            </p:cNvSpPr>
            <p:nvPr/>
          </p:nvSpPr>
          <p:spPr bwMode="auto">
            <a:xfrm>
              <a:off x="702598" y="4879236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fr-FR" sz="1400" b="1" smtClean="0">
                  <a:solidFill>
                    <a:srgbClr val="000066"/>
                  </a:solidFill>
                  <a:latin typeface="+mn-lt"/>
                </a:rPr>
                <a:t>20</a:t>
              </a:r>
              <a:endParaRPr lang="en-US" altLang="fr-FR" sz="18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1" name="ZoneTexte 13"/>
            <p:cNvSpPr txBox="1">
              <a:spLocks noChangeArrowheads="1"/>
            </p:cNvSpPr>
            <p:nvPr/>
          </p:nvSpPr>
          <p:spPr bwMode="auto">
            <a:xfrm>
              <a:off x="1571257" y="5425479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 smtClean="0">
                  <a:solidFill>
                    <a:schemeClr val="bg1"/>
                  </a:solidFill>
                  <a:latin typeface="+mn-lt"/>
                </a:rPr>
                <a:t>18</a:t>
              </a:r>
              <a:endParaRPr lang="en-US" altLang="fr-FR" sz="14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>
              <a:off x="1017363" y="5009450"/>
              <a:ext cx="5539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>
                <a:latin typeface="+mn-lt"/>
              </a:endParaRPr>
            </a:p>
          </p:txBody>
        </p:sp>
        <p:sp>
          <p:nvSpPr>
            <p:cNvPr id="53" name="ZoneTexte 13"/>
            <p:cNvSpPr txBox="1">
              <a:spLocks noChangeArrowheads="1"/>
            </p:cNvSpPr>
            <p:nvPr/>
          </p:nvSpPr>
          <p:spPr bwMode="auto">
            <a:xfrm>
              <a:off x="2882221" y="5425479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 smtClean="0">
                  <a:solidFill>
                    <a:schemeClr val="bg1"/>
                  </a:solidFill>
                  <a:latin typeface="+mn-lt"/>
                </a:rPr>
                <a:t>27</a:t>
              </a:r>
              <a:endParaRPr lang="en-US" altLang="fr-FR" sz="14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59" name="Rectangle 68"/>
            <p:cNvSpPr>
              <a:spLocks noChangeArrowheads="1"/>
            </p:cNvSpPr>
            <p:nvPr/>
          </p:nvSpPr>
          <p:spPr bwMode="auto">
            <a:xfrm>
              <a:off x="2970409" y="1742619"/>
              <a:ext cx="2079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 smtClean="0">
                  <a:solidFill>
                    <a:srgbClr val="000066"/>
                  </a:solidFill>
                </a:rPr>
                <a:t>96</a:t>
              </a:r>
              <a:endParaRPr lang="en-US" altLang="fr-FR" b="1" dirty="0">
                <a:solidFill>
                  <a:srgbClr val="000066"/>
                </a:solidFill>
              </a:endParaRPr>
            </a:p>
          </p:txBody>
        </p:sp>
        <p:sp>
          <p:nvSpPr>
            <p:cNvPr id="64" name="ZoneTexte 15"/>
            <p:cNvSpPr txBox="1">
              <a:spLocks noChangeArrowheads="1"/>
            </p:cNvSpPr>
            <p:nvPr/>
          </p:nvSpPr>
          <p:spPr bwMode="auto">
            <a:xfrm>
              <a:off x="2428296" y="5858222"/>
              <a:ext cx="129221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smtClean="0">
                  <a:solidFill>
                    <a:srgbClr val="000066"/>
                  </a:solidFill>
                  <a:latin typeface="+mn-lt"/>
                </a:rPr>
                <a:t>OBV/PTV/r</a:t>
              </a:r>
              <a:br>
                <a:rPr lang="en-US" altLang="fr-FR" sz="1400" b="1" smtClean="0">
                  <a:solidFill>
                    <a:srgbClr val="000066"/>
                  </a:solidFill>
                  <a:latin typeface="+mn-lt"/>
                </a:rPr>
              </a:br>
              <a:r>
                <a:rPr lang="en-US" altLang="fr-FR" sz="1400" b="1" smtClean="0">
                  <a:solidFill>
                    <a:srgbClr val="000066"/>
                  </a:solidFill>
                  <a:latin typeface="+mn-lt"/>
                </a:rPr>
                <a:t>+ DSV + RBV</a:t>
              </a:r>
              <a:endParaRPr lang="en-US" altLang="fr-FR" sz="14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5" name="ZoneTexte 15"/>
            <p:cNvSpPr txBox="1">
              <a:spLocks noChangeArrowheads="1"/>
            </p:cNvSpPr>
            <p:nvPr/>
          </p:nvSpPr>
          <p:spPr bwMode="auto">
            <a:xfrm>
              <a:off x="1366693" y="5858222"/>
              <a:ext cx="79349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smtClean="0">
                  <a:solidFill>
                    <a:srgbClr val="000066"/>
                  </a:solidFill>
                  <a:latin typeface="+mn-lt"/>
                </a:rPr>
                <a:t>Overall</a:t>
              </a:r>
              <a:endParaRPr lang="en-US" altLang="fr-FR" sz="14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6" name="Rectangle 68"/>
            <p:cNvSpPr>
              <a:spLocks noChangeArrowheads="1"/>
            </p:cNvSpPr>
            <p:nvPr/>
          </p:nvSpPr>
          <p:spPr bwMode="auto">
            <a:xfrm>
              <a:off x="1659444" y="1670611"/>
              <a:ext cx="2079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 smtClean="0">
                  <a:solidFill>
                    <a:srgbClr val="000066"/>
                  </a:solidFill>
                </a:rPr>
                <a:t>98</a:t>
              </a:r>
              <a:endParaRPr lang="en-US" altLang="fr-FR" b="1" dirty="0">
                <a:solidFill>
                  <a:srgbClr val="000066"/>
                </a:solidFill>
              </a:endParaRPr>
            </a:p>
          </p:txBody>
        </p:sp>
        <p:sp>
          <p:nvSpPr>
            <p:cNvPr id="67" name="Line 25"/>
            <p:cNvSpPr>
              <a:spLocks noChangeShapeType="1"/>
            </p:cNvSpPr>
            <p:nvPr/>
          </p:nvSpPr>
          <p:spPr bwMode="auto">
            <a:xfrm flipV="1">
              <a:off x="1763439" y="5791620"/>
              <a:ext cx="0" cy="7004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Calibri" panose="020F0502020204030204" pitchFamily="34" charset="0"/>
              </a:endParaRPr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 flipV="1">
              <a:off x="3074404" y="5791620"/>
              <a:ext cx="0" cy="7004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100">
                <a:latin typeface="Calibri" panose="020F0502020204030204" pitchFamily="34" charset="0"/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899592" y="1556792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%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244883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CORAL-I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Study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cohort 2: OBV/PTV/r + DSV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RBV for post-transplant genotype 1 HCV recurrence</a:t>
            </a:r>
            <a:endParaRPr lang="en-US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4873096"/>
              </p:ext>
            </p:extLst>
          </p:nvPr>
        </p:nvGraphicFramePr>
        <p:xfrm>
          <a:off x="539750" y="1557338"/>
          <a:ext cx="8351154" cy="4879301"/>
        </p:xfrm>
        <a:graphic>
          <a:graphicData uri="http://schemas.openxmlformats.org/drawingml/2006/table">
            <a:tbl>
              <a:tblPr/>
              <a:tblGrid>
                <a:gridCol w="4248957"/>
                <a:gridCol w="2270859"/>
                <a:gridCol w="1831338"/>
              </a:tblGrid>
              <a:tr h="617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due to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&gt; 15% of all patients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Cough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8-10 g/dl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neutrophils Grade 3 ( &lt; 1 000/mm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grade 3 / ALT grade 3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3 (3-10 x ULN)</a:t>
                      </a: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53" marR="8845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3486536" y="1295400"/>
            <a:ext cx="2132828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479829" y="6585874"/>
            <a:ext cx="264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Mantry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PS. AASLD 2015, Abs. 1084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1" y="6570663"/>
            <a:ext cx="144522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CORAL-I ,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cohort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08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CORAL-I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Study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cohort 2: OBV/PTV/r + DSV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RBV for post-transplant genotype 1 HCV recurrence</a:t>
            </a:r>
            <a:endParaRPr lang="en-US" dirty="0"/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916956"/>
            <a:ext cx="8064698" cy="4824412"/>
          </a:xfrm>
        </p:spPr>
        <p:txBody>
          <a:bodyPr/>
          <a:lstStyle/>
          <a:p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In the OBV/PTV/r + DSV + RBV treatment arm, initial total daily doses of RBV ranged from 600–1200 mg, with 48% (13/27) of patients receiving 600 or 800 mg daily at study </a:t>
            </a:r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initiation</a:t>
            </a:r>
            <a:br>
              <a:rPr lang="en-US" sz="2000" b="0" dirty="0" smtClean="0">
                <a:solidFill>
                  <a:srgbClr val="000066"/>
                </a:solidFill>
                <a:latin typeface="+mn-lt"/>
              </a:rPr>
            </a:br>
            <a:endParaRPr lang="en-US" sz="2000" b="0" dirty="0" smtClean="0">
              <a:solidFill>
                <a:srgbClr val="000066"/>
              </a:solidFill>
              <a:latin typeface="+mn-lt"/>
            </a:endParaRPr>
          </a:p>
          <a:p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At completion of treatment</a:t>
            </a:r>
          </a:p>
          <a:p>
            <a:pPr lvl="1"/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41% (11/27) of patients received 600 or 800 mg </a:t>
            </a:r>
          </a:p>
          <a:p>
            <a:pPr lvl="1"/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33</a:t>
            </a:r>
            <a:r>
              <a:rPr lang="en-US" sz="2000" b="0" dirty="0">
                <a:solidFill>
                  <a:srgbClr val="000066"/>
                </a:solidFill>
                <a:latin typeface="+mn-lt"/>
              </a:rPr>
              <a:t>% (9/27) received 200 or 400 </a:t>
            </a:r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mg</a:t>
            </a:r>
          </a:p>
          <a:p>
            <a:pPr lvl="1"/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and </a:t>
            </a:r>
            <a:r>
              <a:rPr lang="en-US" sz="2000" b="0" dirty="0">
                <a:solidFill>
                  <a:srgbClr val="000066"/>
                </a:solidFill>
                <a:latin typeface="+mn-lt"/>
              </a:rPr>
              <a:t>26% (7/27) </a:t>
            </a:r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received 1000 </a:t>
            </a:r>
            <a:r>
              <a:rPr lang="en-US" sz="2000" b="0" dirty="0">
                <a:solidFill>
                  <a:srgbClr val="000066"/>
                </a:solidFill>
                <a:latin typeface="+mn-lt"/>
              </a:rPr>
              <a:t>or 1200 mg </a:t>
            </a:r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daily</a:t>
            </a:r>
            <a:br>
              <a:rPr lang="en-US" sz="2000" b="0" dirty="0" smtClean="0">
                <a:solidFill>
                  <a:srgbClr val="000066"/>
                </a:solidFill>
                <a:latin typeface="+mn-lt"/>
              </a:rPr>
            </a:br>
            <a:endParaRPr lang="en-US" sz="2000" b="0" dirty="0">
              <a:solidFill>
                <a:srgbClr val="000066"/>
              </a:solidFill>
              <a:latin typeface="+mn-lt"/>
            </a:endParaRPr>
          </a:p>
          <a:p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The </a:t>
            </a:r>
            <a:r>
              <a:rPr lang="en-US" sz="2000" b="0" dirty="0">
                <a:solidFill>
                  <a:srgbClr val="000066"/>
                </a:solidFill>
                <a:latin typeface="+mn-lt"/>
              </a:rPr>
              <a:t>RBV dose </a:t>
            </a:r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was adjusted </a:t>
            </a:r>
          </a:p>
          <a:p>
            <a:pPr lvl="1"/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for </a:t>
            </a:r>
            <a:r>
              <a:rPr lang="en-US" sz="2000" b="0" dirty="0">
                <a:solidFill>
                  <a:srgbClr val="000066"/>
                </a:solidFill>
                <a:latin typeface="+mn-lt"/>
              </a:rPr>
              <a:t>12 (44%) </a:t>
            </a:r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patients </a:t>
            </a:r>
            <a:r>
              <a:rPr lang="en-US" sz="2000" b="0" dirty="0">
                <a:solidFill>
                  <a:srgbClr val="000066"/>
                </a:solidFill>
                <a:latin typeface="+mn-lt"/>
              </a:rPr>
              <a:t>due to </a:t>
            </a:r>
            <a:r>
              <a:rPr lang="en-US" sz="2000" dirty="0" smtClean="0"/>
              <a:t>adverse events</a:t>
            </a:r>
            <a:endParaRPr lang="en-US" sz="2000" dirty="0"/>
          </a:p>
          <a:p>
            <a:pPr lvl="1"/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for 10 </a:t>
            </a:r>
            <a:r>
              <a:rPr lang="en-US" sz="2000" b="0" dirty="0">
                <a:solidFill>
                  <a:srgbClr val="000066"/>
                </a:solidFill>
                <a:latin typeface="+mn-lt"/>
              </a:rPr>
              <a:t>(37%) </a:t>
            </a:r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patients</a:t>
            </a:r>
            <a:r>
              <a:rPr lang="en-US" sz="2000" dirty="0"/>
              <a:t> </a:t>
            </a:r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due </a:t>
            </a:r>
            <a:r>
              <a:rPr lang="en-US" sz="2000" b="0" dirty="0">
                <a:solidFill>
                  <a:srgbClr val="000066"/>
                </a:solidFill>
                <a:latin typeface="+mn-lt"/>
              </a:rPr>
              <a:t>to decreases in hemoglobin levels</a:t>
            </a:r>
            <a:endParaRPr lang="en-US" sz="2000" dirty="0">
              <a:solidFill>
                <a:srgbClr val="000066"/>
              </a:solidFill>
              <a:latin typeface="+mn-lt"/>
              <a:ea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79829" y="6585874"/>
            <a:ext cx="264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Mantry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PS. AASLD 2015, Abs. 1084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-1" y="6570663"/>
            <a:ext cx="144522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CORAL-I ,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cohort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722255" y="1295401"/>
            <a:ext cx="3661387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Dose modifications for RBV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689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CORAL-I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Study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cohort 2: OBV/PTV/r + DSV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RBV for post-transplant genotype 1 HCV recurrence</a:t>
            </a:r>
            <a:endParaRPr lang="en-US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cohort 2 of the CORAL-I study, adult liver transplant recipients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with recurrent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HCV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genotype 1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and mild to advanced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fibrosis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achieved high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000" baseline="-25000" dirty="0" smtClean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rates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with the regimen of OBV/PTV/r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/>
            </a:r>
            <a:b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+ DSV ±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RBV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Treatment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was generally well tolerated and </a:t>
            </a:r>
            <a:r>
              <a:rPr lang="en-US" sz="2000" dirty="0" err="1" smtClean="0">
                <a:ea typeface="ＭＳ Ｐゴシック" pitchFamily="-1" charset="-128"/>
                <a:cs typeface="ＭＳ Ｐゴシック" pitchFamily="-1" charset="-128"/>
              </a:rPr>
              <a:t>immunosuppresive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drugs (</a:t>
            </a:r>
            <a:r>
              <a:rPr lang="en-US" sz="2000" dirty="0" err="1" smtClean="0">
                <a:ea typeface="Arial" pitchFamily="-1" charset="0"/>
                <a:cs typeface="Arial" pitchFamily="-1" charset="0"/>
              </a:rPr>
              <a:t>calcineurin</a:t>
            </a:r>
            <a:r>
              <a:rPr lang="en-US" sz="2000" dirty="0" smtClean="0">
                <a:ea typeface="Arial" pitchFamily="-1" charset="0"/>
                <a:cs typeface="Arial" pitchFamily="-1" charset="0"/>
              </a:rPr>
              <a:t> inhibitors)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dosing was manageable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over the period of the study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The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RBV-free regimen of OBV/PTV/r + DSV achieved 100%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000" baseline="-25000" dirty="0" smtClean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in patients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with GT1b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infection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and will be implemented in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future cohort</a:t>
            </a: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479829" y="6585874"/>
            <a:ext cx="264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Mantry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PS. AASLD 2015, Abs. 1084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1" y="6570663"/>
            <a:ext cx="144522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CORAL-I ,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cohort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2264</TotalTime>
  <Words>664</Words>
  <Application>Microsoft Office PowerPoint</Application>
  <PresentationFormat>Affichage à l'écran (4:3)</PresentationFormat>
  <Paragraphs>181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CORAL-I Study cohort 2: OBV/PTV/r + DSV + RBV for post-transplant genotype 1 HCV recurrence</vt:lpstr>
      <vt:lpstr>CORAL-I Study cohort 2: OBV/PTV/r + DSV + RBV for post-transplant genotype 1 HCV recurrence</vt:lpstr>
      <vt:lpstr>CORAL-I Study cohort 2: OBV/PTV/r + DSV + RBV for post-transplant genotype 1 HCV recurrence</vt:lpstr>
      <vt:lpstr>CORAL-I Study cohort 2: OBV/PTV/r + DSV + RBV for post-transplant genotype 1 HCV recurrence</vt:lpstr>
      <vt:lpstr>CORAL-I Study cohort 2: OBV/PTV/r + DSV + RBV for post-transplant genotype 1 HCV recurrence</vt:lpstr>
      <vt:lpstr>CORAL-I Study cohort 2: OBV/PTV/r + DSV + RBV for post-transplant genotype 1 HCV recurrence</vt:lpstr>
    </vt:vector>
  </TitlesOfParts>
  <Company>AEI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Pilouk</cp:lastModifiedBy>
  <cp:revision>145</cp:revision>
  <dcterms:created xsi:type="dcterms:W3CDTF">2010-10-19T10:42:50Z</dcterms:created>
  <dcterms:modified xsi:type="dcterms:W3CDTF">2015-12-11T13:16:49Z</dcterms:modified>
</cp:coreProperties>
</file>