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9" r:id="rId2"/>
    <p:sldId id="284" r:id="rId3"/>
    <p:sldId id="300" r:id="rId4"/>
    <p:sldId id="290" r:id="rId5"/>
    <p:sldId id="292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DDDDDD"/>
    <a:srgbClr val="FFFFFF"/>
    <a:srgbClr val="333399"/>
    <a:srgbClr val="000066"/>
    <a:srgbClr val="FF6600"/>
    <a:srgbClr val="10EB00"/>
    <a:srgbClr val="CC00CC"/>
    <a:srgbClr val="33CC33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311" autoAdjust="0"/>
    <p:restoredTop sz="98575" autoAdjust="0"/>
  </p:normalViewPr>
  <p:slideViewPr>
    <p:cSldViewPr snapToObjects="1">
      <p:cViewPr>
        <p:scale>
          <a:sx n="100" d="100"/>
          <a:sy n="100" d="100"/>
        </p:scale>
        <p:origin x="-2694" y="-378"/>
      </p:cViewPr>
      <p:guideLst>
        <p:guide orient="horz" pos="2160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07/12/2017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A5E85-9353-44BA-83EA-1E2F44EE0EC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212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769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536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23517"/>
              </p:ext>
            </p:extLst>
          </p:nvPr>
        </p:nvGraphicFramePr>
        <p:xfrm>
          <a:off x="4788024" y="2204864"/>
          <a:ext cx="2348471" cy="648072"/>
        </p:xfrm>
        <a:graphic>
          <a:graphicData uri="http://schemas.openxmlformats.org/drawingml/2006/table">
            <a:tbl>
              <a:tblPr/>
              <a:tblGrid>
                <a:gridCol w="23484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MK3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118519" y="2226350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45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118519" y="3501008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49</a:t>
            </a:r>
          </a:p>
        </p:txBody>
      </p:sp>
      <p:sp>
        <p:nvSpPr>
          <p:cNvPr id="16" name="Line 172"/>
          <p:cNvSpPr>
            <a:spLocks noChangeShapeType="1"/>
          </p:cNvSpPr>
          <p:nvPr/>
        </p:nvSpPr>
        <p:spPr bwMode="auto">
          <a:xfrm>
            <a:off x="8316324" y="1920375"/>
            <a:ext cx="0" cy="191918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" name="Oval 110"/>
          <p:cNvSpPr>
            <a:spLocks noChangeArrowheads="1"/>
          </p:cNvSpPr>
          <p:nvPr/>
        </p:nvSpPr>
        <p:spPr bwMode="auto">
          <a:xfrm>
            <a:off x="8028186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9" name="Line 172"/>
          <p:cNvSpPr>
            <a:spLocks noChangeShapeType="1"/>
          </p:cNvSpPr>
          <p:nvPr/>
        </p:nvSpPr>
        <p:spPr bwMode="auto">
          <a:xfrm flipH="1">
            <a:off x="7136495" y="1920375"/>
            <a:ext cx="11295" cy="191918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0" name="Oval 110"/>
          <p:cNvSpPr>
            <a:spLocks noChangeArrowheads="1"/>
          </p:cNvSpPr>
          <p:nvPr/>
        </p:nvSpPr>
        <p:spPr bwMode="auto">
          <a:xfrm>
            <a:off x="6859652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2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230919"/>
              </p:ext>
            </p:extLst>
          </p:nvPr>
        </p:nvGraphicFramePr>
        <p:xfrm>
          <a:off x="4788024" y="3212976"/>
          <a:ext cx="3528300" cy="648074"/>
        </p:xfrm>
        <a:graphic>
          <a:graphicData uri="http://schemas.openxmlformats.org/drawingml/2006/table">
            <a:tbl>
              <a:tblPr/>
              <a:tblGrid>
                <a:gridCol w="35283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4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MK3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431905" y="2276872"/>
            <a:ext cx="3275999" cy="14039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&gt; 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G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Relapse after LDV/SOF or EBR/GZR</a:t>
            </a:r>
            <a:endParaRPr lang="en-US" sz="1400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Compensated 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cirrhosis** 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allowed</a:t>
            </a:r>
          </a:p>
          <a:p>
            <a:pPr algn="ctr"/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Well-controlled HIV co-infection allowed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3203848" y="1268760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  <a:r>
              <a:rPr lang="en-US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cxnSp>
        <p:nvCxnSpPr>
          <p:cNvPr id="32" name="AutoShape 60"/>
          <p:cNvCxnSpPr>
            <a:cxnSpLocks noChangeShapeType="1"/>
          </p:cNvCxnSpPr>
          <p:nvPr/>
        </p:nvCxnSpPr>
        <p:spPr bwMode="auto">
          <a:xfrm rot="10800000" flipH="1" flipV="1">
            <a:off x="4686920" y="2564904"/>
            <a:ext cx="1587" cy="935999"/>
          </a:xfrm>
          <a:prstGeom prst="bentConnector3">
            <a:avLst>
              <a:gd name="adj1" fmla="val -22697606"/>
            </a:avLst>
          </a:prstGeom>
          <a:ln w="28575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705980" y="2996952"/>
            <a:ext cx="606408" cy="0"/>
          </a:xfrm>
          <a:prstGeom prst="line">
            <a:avLst/>
          </a:prstGeom>
          <a:ln w="28575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713597" y="2415194"/>
            <a:ext cx="564676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5" name="Espace réservé du contenu 2"/>
          <p:cNvSpPr txBox="1">
            <a:spLocks/>
          </p:cNvSpPr>
          <p:nvPr/>
        </p:nvSpPr>
        <p:spPr bwMode="auto">
          <a:xfrm>
            <a:off x="17951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500"/>
              </a:lnSpc>
            </a:pPr>
            <a:r>
              <a:rPr lang="en-US" sz="2800" dirty="0"/>
              <a:t>C-SURGE: </a:t>
            </a:r>
            <a:r>
              <a:rPr lang="en-US" sz="2800" dirty="0" err="1"/>
              <a:t>uprifosbuvir</a:t>
            </a:r>
            <a:r>
              <a:rPr lang="en-US" sz="2800" dirty="0"/>
              <a:t>/grazoprevir/</a:t>
            </a:r>
            <a:r>
              <a:rPr lang="en-US" sz="2800" dirty="0" err="1"/>
              <a:t>ruzasvir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for genotype 1 with prior DAA-failure</a:t>
            </a:r>
          </a:p>
        </p:txBody>
      </p:sp>
      <p:sp>
        <p:nvSpPr>
          <p:cNvPr id="36" name="Espace réservé du contenu 1"/>
          <p:cNvSpPr txBox="1">
            <a:spLocks/>
          </p:cNvSpPr>
          <p:nvPr/>
        </p:nvSpPr>
        <p:spPr bwMode="auto">
          <a:xfrm>
            <a:off x="179512" y="5490621"/>
            <a:ext cx="8962900" cy="818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800" kern="0" dirty="0"/>
              <a:t>Objective</a:t>
            </a:r>
          </a:p>
          <a:p>
            <a:pPr lvl="1"/>
            <a:r>
              <a:rPr lang="en-US" kern="0" dirty="0"/>
              <a:t>SVR</a:t>
            </a:r>
            <a:r>
              <a:rPr lang="en-US" kern="0" baseline="-25000" dirty="0"/>
              <a:t>12</a:t>
            </a:r>
            <a:r>
              <a:rPr lang="en-US" kern="0" dirty="0"/>
              <a:t> (HCV RNA &lt; 15 IU/mL), full analysis set (≥ 1 dose of study medication)</a:t>
            </a:r>
          </a:p>
        </p:txBody>
      </p:sp>
      <p:sp>
        <p:nvSpPr>
          <p:cNvPr id="37" name="AutoShape 162"/>
          <p:cNvSpPr>
            <a:spLocks noChangeArrowheads="1"/>
          </p:cNvSpPr>
          <p:nvPr/>
        </p:nvSpPr>
        <p:spPr bwMode="auto">
          <a:xfrm>
            <a:off x="0" y="6570663"/>
            <a:ext cx="82758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C-SURGE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ZoneTexte 69"/>
          <p:cNvSpPr txBox="1">
            <a:spLocks noChangeArrowheads="1"/>
          </p:cNvSpPr>
          <p:nvPr/>
        </p:nvSpPr>
        <p:spPr bwMode="auto">
          <a:xfrm>
            <a:off x="6025840" y="6581775"/>
            <a:ext cx="31181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D.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2017 ; 66 :1794-1804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78288" y="3927464"/>
            <a:ext cx="67408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Randomisation</a:t>
            </a:r>
            <a:r>
              <a:rPr lang="en-US" sz="1400" dirty="0"/>
              <a:t> stratified by genotype (1a vs 1b</a:t>
            </a:r>
            <a:r>
              <a:rPr lang="en-US" sz="1400" dirty="0" smtClean="0"/>
              <a:t>), prior DAA regimen </a:t>
            </a:r>
            <a:r>
              <a:rPr lang="en-US" sz="1400" dirty="0"/>
              <a:t>and cirrhosis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579203" y="4549963"/>
            <a:ext cx="85306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600" dirty="0" smtClean="0"/>
              <a:t>MK3: </a:t>
            </a:r>
            <a:r>
              <a:rPr lang="en-US" sz="1600" dirty="0" err="1" smtClean="0"/>
              <a:t>Uprifosbuvir</a:t>
            </a:r>
            <a:r>
              <a:rPr lang="en-US" sz="1600" dirty="0" smtClean="0"/>
              <a:t> </a:t>
            </a:r>
            <a:r>
              <a:rPr lang="en-US" sz="1600" dirty="0"/>
              <a:t>225 mg/GZR 50 mg/RZR 30 mg FDC (MK3) = 2 tablets QD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RBV dose based on body weight (&lt; 65 kg = 800 mg/d ; 65-85 kg = 1000 mg/d ; </a:t>
            </a:r>
            <a:br>
              <a:rPr lang="en-US" sz="1600" dirty="0"/>
            </a:br>
            <a:r>
              <a:rPr lang="en-US" sz="1600" dirty="0"/>
              <a:t>&gt; 85-105 kg = 1200 mg/d ; &gt; 105 kg = 1400 mg/d)</a:t>
            </a:r>
          </a:p>
        </p:txBody>
      </p:sp>
      <p:sp>
        <p:nvSpPr>
          <p:cNvPr id="38" name="ZoneTexte 71"/>
          <p:cNvSpPr txBox="1">
            <a:spLocks noChangeArrowheads="1"/>
          </p:cNvSpPr>
          <p:nvPr/>
        </p:nvSpPr>
        <p:spPr bwMode="auto">
          <a:xfrm>
            <a:off x="579203" y="4199919"/>
            <a:ext cx="61972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ea typeface="ＭＳ Ｐゴシック" pitchFamily="-1" charset="-128"/>
                <a:cs typeface="ＭＳ Ｐゴシック" pitchFamily="-1" charset="-128"/>
              </a:rPr>
              <a:t>** 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Liver biopsy or </a:t>
            </a:r>
            <a:r>
              <a:rPr lang="en-US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Fibroscan</a:t>
            </a:r>
            <a:r>
              <a:rPr lang="en-US" sz="1400" baseline="300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  <a:sym typeface="Symbol" panose="05050102010706020507" pitchFamily="18" charset="2"/>
              </a:rPr>
              <a:t></a:t>
            </a:r>
            <a:r>
              <a:rPr lang="en-US" sz="1400" dirty="0">
                <a:ea typeface="ＭＳ Ｐゴシック" pitchFamily="-1" charset="-128"/>
                <a:cs typeface="ＭＳ Ｐゴシック" pitchFamily="-1" charset="-128"/>
              </a:rPr>
              <a:t> &gt;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12.5 </a:t>
            </a:r>
            <a:r>
              <a:rPr lang="en-US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kPa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or </a:t>
            </a:r>
            <a:r>
              <a:rPr lang="en-US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Fibrotest</a:t>
            </a:r>
            <a:r>
              <a:rPr lang="en-US" sz="1400" baseline="30000" dirty="0">
                <a:ea typeface="ＭＳ Ｐゴシック" pitchFamily="-1" charset="-128"/>
                <a:cs typeface="ＭＳ Ｐゴシック" pitchFamily="-1" charset="-128"/>
                <a:sym typeface="Symbol" panose="05050102010706020507" pitchFamily="18" charset="2"/>
              </a:rPr>
              <a:t>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400" u="sng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0.75 + APRI </a:t>
            </a:r>
            <a:r>
              <a:rPr lang="en-US" sz="1400" u="sng" dirty="0"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en-US" sz="1400" dirty="0"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US" sz="14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843315"/>
              </p:ext>
            </p:extLst>
          </p:nvPr>
        </p:nvGraphicFramePr>
        <p:xfrm>
          <a:off x="364050" y="1556793"/>
          <a:ext cx="831240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99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2044">
                <a:tc>
                  <a:txBody>
                    <a:bodyPr/>
                    <a:lstStyle/>
                    <a:p>
                      <a:pPr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MK3 16W + RBV</a:t>
                      </a: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44 *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MK3 24W</a:t>
                      </a: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49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median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marL="0" marR="0" lvl="0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Race : white,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1a,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8010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RASs at baseline, %</a:t>
                      </a:r>
                    </a:p>
                    <a:p>
                      <a:pPr marL="457200" marR="0" lvl="1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NS3</a:t>
                      </a:r>
                    </a:p>
                    <a:p>
                      <a:pPr marL="457200" marR="0" lvl="1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NS5A</a:t>
                      </a:r>
                    </a:p>
                    <a:p>
                      <a:pPr marL="457200" marR="0" lvl="1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NS3 + NS5A</a:t>
                      </a:r>
                    </a:p>
                    <a:p>
                      <a:pPr marL="457200" marR="0" lvl="1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NS5B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72</a:t>
                      </a: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43</a:t>
                      </a: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71</a:t>
                      </a: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94</a:t>
                      </a: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65</a:t>
                      </a: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84087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Previous failure, %</a:t>
                      </a:r>
                    </a:p>
                    <a:p>
                      <a:pPr marL="457200" marR="0" lvl="1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LDV/SOF 12-24W</a:t>
                      </a:r>
                    </a:p>
                    <a:p>
                      <a:pPr marL="457200" marR="0" lvl="1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LDV/SOF 8W</a:t>
                      </a:r>
                    </a:p>
                    <a:p>
                      <a:pPr marL="457200" marR="0" lvl="1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EBR/GZR 12W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59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20</a:t>
                      </a: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63</a:t>
                      </a: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</a:p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marL="0" marR="0" lvl="0" algn="l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HIV co-infection,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5496" y="1124744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82758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C-SURGE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sz="2800" dirty="0"/>
              <a:t>C-SURGE: </a:t>
            </a:r>
            <a:r>
              <a:rPr lang="en-US" sz="2800" dirty="0" err="1"/>
              <a:t>uprifosbuvir</a:t>
            </a:r>
            <a:r>
              <a:rPr lang="en-US" sz="2800" dirty="0"/>
              <a:t>/grazoprevir/</a:t>
            </a:r>
            <a:r>
              <a:rPr lang="en-US" sz="2800" dirty="0" err="1"/>
              <a:t>ruzasvir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for genotype 1 with prior DAA-failure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48655" y="6217567"/>
            <a:ext cx="5663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Exclusion of a participant who withdrew prior to beginning treatment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025840" y="6608385"/>
            <a:ext cx="31181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D.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2017 ; 66 :1794-1804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3576" y="1197071"/>
            <a:ext cx="5016696" cy="378541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SVR</a:t>
            </a:r>
            <a:r>
              <a:rPr lang="en-US" sz="2400" baseline="-25000" dirty="0">
                <a:solidFill>
                  <a:srgbClr val="0070C0"/>
                </a:solidFill>
              </a:rPr>
              <a:t>12</a:t>
            </a:r>
            <a:r>
              <a:rPr lang="en-US" sz="2400" dirty="0">
                <a:solidFill>
                  <a:srgbClr val="0070C0"/>
                </a:solidFill>
              </a:rPr>
              <a:t> (HCV RNA &lt;15 IU/mL)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544" y="5733256"/>
            <a:ext cx="45042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en-US" sz="1400" dirty="0"/>
              <a:t>* One patient from the 16W + RBV arm withdrew </a:t>
            </a:r>
          </a:p>
          <a:p>
            <a:pPr>
              <a:buClr>
                <a:srgbClr val="0070C0"/>
              </a:buClr>
            </a:pPr>
            <a:r>
              <a:rPr lang="en-US" sz="1400" dirty="0"/>
              <a:t>from the study after taking 3 doses of study medication </a:t>
            </a:r>
          </a:p>
          <a:p>
            <a:pPr>
              <a:buClr>
                <a:srgbClr val="0070C0"/>
              </a:buClr>
            </a:pPr>
            <a:r>
              <a:rPr lang="en-US" sz="1400" dirty="0"/>
              <a:t>(this patient was excluded in the </a:t>
            </a:r>
            <a:r>
              <a:rPr lang="en-US" sz="1400" dirty="0" err="1"/>
              <a:t>mFAS</a:t>
            </a:r>
            <a:r>
              <a:rPr lang="en-US" sz="1400" dirty="0"/>
              <a:t> analysis)</a:t>
            </a:r>
          </a:p>
        </p:txBody>
      </p:sp>
      <p:sp>
        <p:nvSpPr>
          <p:cNvPr id="23" name="AutoShape 162"/>
          <p:cNvSpPr>
            <a:spLocks noChangeArrowheads="1"/>
          </p:cNvSpPr>
          <p:nvPr/>
        </p:nvSpPr>
        <p:spPr bwMode="auto">
          <a:xfrm>
            <a:off x="0" y="6570663"/>
            <a:ext cx="82758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C-SURGE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pPr>
              <a:lnSpc>
                <a:spcPts val="2500"/>
              </a:lnSpc>
            </a:pPr>
            <a:r>
              <a:rPr lang="en-US" sz="2800" kern="0"/>
              <a:t>C-SURGE: uprifosbuvir/grazoprevir/ruzasvir </a:t>
            </a:r>
            <a:br>
              <a:rPr lang="en-US" sz="2800" kern="0"/>
            </a:br>
            <a:r>
              <a:rPr lang="en-US" sz="2800" kern="0"/>
              <a:t>for genotype 1 with prior DAA-failure</a:t>
            </a:r>
            <a:endParaRPr lang="en-US" sz="2800" kern="0" dirty="0"/>
          </a:p>
        </p:txBody>
      </p:sp>
      <p:grpSp>
        <p:nvGrpSpPr>
          <p:cNvPr id="90" name="Groupe 89"/>
          <p:cNvGrpSpPr/>
          <p:nvPr/>
        </p:nvGrpSpPr>
        <p:grpSpPr>
          <a:xfrm>
            <a:off x="2337104" y="1628800"/>
            <a:ext cx="4433056" cy="417048"/>
            <a:chOff x="2382369" y="1636507"/>
            <a:chExt cx="4433056" cy="417048"/>
          </a:xfrm>
        </p:grpSpPr>
        <p:sp>
          <p:nvSpPr>
            <p:cNvPr id="26" name="AutoShape 126"/>
            <p:cNvSpPr>
              <a:spLocks noChangeArrowheads="1"/>
            </p:cNvSpPr>
            <p:nvPr/>
          </p:nvSpPr>
          <p:spPr bwMode="auto">
            <a:xfrm>
              <a:off x="2382369" y="1636507"/>
              <a:ext cx="4433056" cy="41704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05433" y="1664664"/>
              <a:ext cx="15661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MK3 16W + RBV</a:t>
              </a: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4639099" y="1664664"/>
              <a:ext cx="21384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MK3 24W without RBV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29033" y="1738067"/>
              <a:ext cx="216024" cy="216024"/>
            </a:xfrm>
            <a:prstGeom prst="rect">
              <a:avLst/>
            </a:prstGeom>
            <a:solidFill>
              <a:srgbClr val="10E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58587" y="1738067"/>
              <a:ext cx="216024" cy="216024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251520" y="2204864"/>
            <a:ext cx="4089376" cy="3427684"/>
            <a:chOff x="251520" y="2204864"/>
            <a:chExt cx="4089376" cy="3427684"/>
          </a:xfrm>
        </p:grpSpPr>
        <p:sp>
          <p:nvSpPr>
            <p:cNvPr id="12" name="Rectangle 11"/>
            <p:cNvSpPr/>
            <p:nvPr/>
          </p:nvSpPr>
          <p:spPr>
            <a:xfrm>
              <a:off x="764647" y="2204864"/>
              <a:ext cx="19351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kern="0" dirty="0">
                  <a:solidFill>
                    <a:srgbClr val="0070C0"/>
                  </a:solidFill>
                  <a:latin typeface="Trebuchet MS"/>
                  <a:ea typeface="+mj-ea"/>
                  <a:cs typeface="+mj-cs"/>
                </a:rPr>
                <a:t>Full Analysis Set</a:t>
              </a:r>
              <a:endParaRPr lang="fr-FR" sz="1600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117638" y="2204864"/>
              <a:ext cx="78258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kern="0" dirty="0" err="1">
                  <a:solidFill>
                    <a:srgbClr val="0070C0"/>
                  </a:solidFill>
                  <a:latin typeface="Trebuchet MS"/>
                  <a:ea typeface="+mj-ea"/>
                  <a:cs typeface="+mj-cs"/>
                </a:rPr>
                <a:t>mFAS</a:t>
              </a:r>
              <a:endParaRPr lang="fr-FR" sz="1600" dirty="0"/>
            </a:p>
          </p:txBody>
        </p:sp>
        <p:sp>
          <p:nvSpPr>
            <p:cNvPr id="3" name="ZoneTexte 2"/>
            <p:cNvSpPr txBox="1"/>
            <p:nvPr/>
          </p:nvSpPr>
          <p:spPr>
            <a:xfrm flipH="1">
              <a:off x="1051364" y="2699990"/>
              <a:ext cx="434272" cy="280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9" name="ZoneTexte 28"/>
            <p:cNvSpPr txBox="1"/>
            <p:nvPr/>
          </p:nvSpPr>
          <p:spPr>
            <a:xfrm flipH="1">
              <a:off x="1580063" y="2627254"/>
              <a:ext cx="719433" cy="280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cxnSp>
          <p:nvCxnSpPr>
            <p:cNvPr id="21" name="Connecteur droit 20"/>
            <p:cNvCxnSpPr/>
            <p:nvPr/>
          </p:nvCxnSpPr>
          <p:spPr>
            <a:xfrm>
              <a:off x="742063" y="2895597"/>
              <a:ext cx="0" cy="2601413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>
              <a:off x="679168" y="2897210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>
              <a:off x="670063" y="3425497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>
              <a:off x="670055" y="3938136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670055" y="4458760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673858" y="5499512"/>
              <a:ext cx="366703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ZoneTexte 48"/>
            <p:cNvSpPr txBox="1"/>
            <p:nvPr/>
          </p:nvSpPr>
          <p:spPr>
            <a:xfrm>
              <a:off x="251520" y="2762785"/>
              <a:ext cx="484215" cy="2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100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351370" y="3283613"/>
              <a:ext cx="384365" cy="2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80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351370" y="3804441"/>
              <a:ext cx="384365" cy="2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351370" y="4325269"/>
              <a:ext cx="384365" cy="2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51220" y="5366925"/>
              <a:ext cx="284515" cy="2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958087" y="2947833"/>
              <a:ext cx="576000" cy="2552308"/>
            </a:xfrm>
            <a:prstGeom prst="rect">
              <a:avLst/>
            </a:prstGeom>
            <a:solidFill>
              <a:srgbClr val="10E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651488" y="2895600"/>
              <a:ext cx="576000" cy="2604541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6" name="Connecteur droit 45"/>
            <p:cNvCxnSpPr/>
            <p:nvPr/>
          </p:nvCxnSpPr>
          <p:spPr>
            <a:xfrm>
              <a:off x="670055" y="4979136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ZoneTexte 53"/>
            <p:cNvSpPr txBox="1"/>
            <p:nvPr/>
          </p:nvSpPr>
          <p:spPr>
            <a:xfrm>
              <a:off x="351370" y="4846097"/>
              <a:ext cx="384365" cy="2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37490" y="5236731"/>
              <a:ext cx="741926" cy="280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41802" y="5236731"/>
              <a:ext cx="757694" cy="280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49</a:t>
              </a: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538000" y="2598740"/>
              <a:ext cx="367108" cy="292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%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861092" y="2906486"/>
              <a:ext cx="576000" cy="2593655"/>
            </a:xfrm>
            <a:prstGeom prst="rect">
              <a:avLst/>
            </a:prstGeom>
            <a:solidFill>
              <a:srgbClr val="10E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595704" y="2906486"/>
              <a:ext cx="576000" cy="2593655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ZoneTexte 90"/>
            <p:cNvSpPr txBox="1"/>
            <p:nvPr/>
          </p:nvSpPr>
          <p:spPr>
            <a:xfrm flipH="1">
              <a:off x="2804199" y="2627254"/>
              <a:ext cx="719433" cy="280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93" name="ZoneTexte 92"/>
            <p:cNvSpPr txBox="1"/>
            <p:nvPr/>
          </p:nvSpPr>
          <p:spPr>
            <a:xfrm flipH="1">
              <a:off x="3524279" y="2627254"/>
              <a:ext cx="719433" cy="280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95" name="TextBox 5"/>
            <p:cNvSpPr txBox="1"/>
            <p:nvPr/>
          </p:nvSpPr>
          <p:spPr>
            <a:xfrm>
              <a:off x="2803552" y="5236731"/>
              <a:ext cx="741926" cy="280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43 *</a:t>
              </a:r>
            </a:p>
          </p:txBody>
        </p:sp>
        <p:sp>
          <p:nvSpPr>
            <p:cNvPr id="96" name="TextBox 6"/>
            <p:cNvSpPr txBox="1"/>
            <p:nvPr/>
          </p:nvSpPr>
          <p:spPr>
            <a:xfrm>
              <a:off x="3507864" y="5236731"/>
              <a:ext cx="757694" cy="280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49</a:t>
              </a: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427984" y="2541075"/>
            <a:ext cx="4630675" cy="3674751"/>
            <a:chOff x="4427984" y="2541075"/>
            <a:chExt cx="4630675" cy="3674751"/>
          </a:xfrm>
        </p:grpSpPr>
        <p:sp>
          <p:nvSpPr>
            <p:cNvPr id="35" name="ZoneTexte 34"/>
            <p:cNvSpPr txBox="1"/>
            <p:nvPr/>
          </p:nvSpPr>
          <p:spPr>
            <a:xfrm flipH="1">
              <a:off x="7630383" y="2625864"/>
              <a:ext cx="474438" cy="265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 flipH="1">
              <a:off x="7285728" y="2625864"/>
              <a:ext cx="474438" cy="265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 flipH="1">
              <a:off x="6449725" y="2625864"/>
              <a:ext cx="474438" cy="265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 flipH="1">
              <a:off x="6101644" y="2625864"/>
              <a:ext cx="474438" cy="265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154526" y="2906485"/>
              <a:ext cx="345508" cy="2606400"/>
            </a:xfrm>
            <a:prstGeom prst="rect">
              <a:avLst/>
            </a:prstGeom>
            <a:solidFill>
              <a:srgbClr val="10E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176253" y="2906485"/>
              <a:ext cx="345508" cy="2606400"/>
            </a:xfrm>
            <a:prstGeom prst="rect">
              <a:avLst/>
            </a:prstGeom>
            <a:solidFill>
              <a:srgbClr val="10E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361894" y="2906485"/>
              <a:ext cx="345508" cy="2606400"/>
            </a:xfrm>
            <a:prstGeom prst="rect">
              <a:avLst/>
            </a:prstGeom>
            <a:solidFill>
              <a:srgbClr val="10E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713028" y="2906485"/>
              <a:ext cx="345508" cy="2606400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536448" y="2906485"/>
              <a:ext cx="345508" cy="2606400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480768" y="2906485"/>
              <a:ext cx="345508" cy="2606400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1" name="Connecteur droit 70"/>
            <p:cNvCxnSpPr/>
            <p:nvPr/>
          </p:nvCxnSpPr>
          <p:spPr>
            <a:xfrm>
              <a:off x="4918527" y="2889880"/>
              <a:ext cx="0" cy="2601412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>
              <a:off x="4855632" y="2891493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4846527" y="3419780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4846519" y="3932419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4846519" y="4453043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ZoneTexte 76"/>
            <p:cNvSpPr txBox="1"/>
            <p:nvPr/>
          </p:nvSpPr>
          <p:spPr>
            <a:xfrm>
              <a:off x="4427984" y="2757068"/>
              <a:ext cx="484215" cy="2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100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4527834" y="3298224"/>
              <a:ext cx="384365" cy="2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80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4527834" y="3810186"/>
              <a:ext cx="384365" cy="2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4527834" y="4320232"/>
              <a:ext cx="384365" cy="2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4627684" y="5361208"/>
              <a:ext cx="284515" cy="280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4527834" y="4840607"/>
              <a:ext cx="384365" cy="280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15" name="TextBox 5"/>
            <p:cNvSpPr txBox="1"/>
            <p:nvPr/>
          </p:nvSpPr>
          <p:spPr>
            <a:xfrm>
              <a:off x="5042421" y="5240233"/>
              <a:ext cx="5457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31</a:t>
              </a:r>
            </a:p>
          </p:txBody>
        </p:sp>
        <p:sp>
          <p:nvSpPr>
            <p:cNvPr id="16" name="TextBox 6"/>
            <p:cNvSpPr txBox="1"/>
            <p:nvPr/>
          </p:nvSpPr>
          <p:spPr>
            <a:xfrm>
              <a:off x="5318374" y="5240233"/>
              <a:ext cx="701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46</a:t>
              </a:r>
            </a:p>
          </p:txBody>
        </p:sp>
        <p:sp>
          <p:nvSpPr>
            <p:cNvPr id="17" name="TextBox 7"/>
            <p:cNvSpPr txBox="1"/>
            <p:nvPr/>
          </p:nvSpPr>
          <p:spPr>
            <a:xfrm>
              <a:off x="6084168" y="5240233"/>
              <a:ext cx="5457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8" name="TextBox 8"/>
            <p:cNvSpPr txBox="1"/>
            <p:nvPr/>
          </p:nvSpPr>
          <p:spPr>
            <a:xfrm>
              <a:off x="6399057" y="5240233"/>
              <a:ext cx="662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9" name="TextBox 9"/>
            <p:cNvSpPr txBox="1"/>
            <p:nvPr/>
          </p:nvSpPr>
          <p:spPr>
            <a:xfrm>
              <a:off x="7308304" y="5240233"/>
              <a:ext cx="39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25</a:t>
              </a:r>
            </a:p>
          </p:txBody>
        </p:sp>
        <p:sp>
          <p:nvSpPr>
            <p:cNvPr id="20" name="TextBox 10"/>
            <p:cNvSpPr txBox="1"/>
            <p:nvPr/>
          </p:nvSpPr>
          <p:spPr>
            <a:xfrm>
              <a:off x="7704392" y="5240233"/>
              <a:ext cx="39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35</a:t>
              </a:r>
            </a:p>
          </p:txBody>
        </p:sp>
        <p:cxnSp>
          <p:nvCxnSpPr>
            <p:cNvPr id="85" name="Connecteur droit 84"/>
            <p:cNvCxnSpPr/>
            <p:nvPr/>
          </p:nvCxnSpPr>
          <p:spPr>
            <a:xfrm>
              <a:off x="4846519" y="4976014"/>
              <a:ext cx="72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ZoneTexte 86"/>
            <p:cNvSpPr txBox="1"/>
            <p:nvPr/>
          </p:nvSpPr>
          <p:spPr>
            <a:xfrm>
              <a:off x="4701053" y="2541075"/>
              <a:ext cx="367108" cy="292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%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8210773" y="2906485"/>
              <a:ext cx="345508" cy="2606400"/>
            </a:xfrm>
            <a:prstGeom prst="rect">
              <a:avLst/>
            </a:prstGeom>
            <a:solidFill>
              <a:srgbClr val="10E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8537015" y="2906485"/>
              <a:ext cx="345508" cy="2606400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6" name="Connecteur droit 75"/>
            <p:cNvCxnSpPr/>
            <p:nvPr/>
          </p:nvCxnSpPr>
          <p:spPr>
            <a:xfrm>
              <a:off x="4810659" y="5493795"/>
              <a:ext cx="4248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ZoneTexte 100"/>
            <p:cNvSpPr txBox="1"/>
            <p:nvPr/>
          </p:nvSpPr>
          <p:spPr>
            <a:xfrm>
              <a:off x="5421927" y="5877272"/>
              <a:ext cx="11102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NS5A RASs</a:t>
              </a:r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7596336" y="5877272"/>
              <a:ext cx="9858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NS3 RASs</a:t>
              </a:r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5004048" y="5491292"/>
              <a:ext cx="8364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Present</a:t>
              </a: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6149948" y="5491292"/>
              <a:ext cx="7983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Absent</a:t>
              </a: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7263905" y="5491292"/>
              <a:ext cx="8364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Present</a:t>
              </a:r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8172400" y="5491292"/>
              <a:ext cx="7983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Absent</a:t>
              </a:r>
            </a:p>
          </p:txBody>
        </p:sp>
        <p:sp>
          <p:nvSpPr>
            <p:cNvPr id="107" name="ZoneTexte 106"/>
            <p:cNvSpPr txBox="1"/>
            <p:nvPr/>
          </p:nvSpPr>
          <p:spPr>
            <a:xfrm flipH="1">
              <a:off x="5422170" y="2625864"/>
              <a:ext cx="474438" cy="265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108" name="ZoneTexte 107"/>
            <p:cNvSpPr txBox="1"/>
            <p:nvPr/>
          </p:nvSpPr>
          <p:spPr>
            <a:xfrm flipH="1">
              <a:off x="5074089" y="2627254"/>
              <a:ext cx="4744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109" name="ZoneTexte 108"/>
            <p:cNvSpPr txBox="1"/>
            <p:nvPr/>
          </p:nvSpPr>
          <p:spPr>
            <a:xfrm flipH="1">
              <a:off x="8468943" y="2625864"/>
              <a:ext cx="474438" cy="265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110" name="ZoneTexte 109"/>
            <p:cNvSpPr txBox="1"/>
            <p:nvPr/>
          </p:nvSpPr>
          <p:spPr>
            <a:xfrm flipH="1">
              <a:off x="8131748" y="2625864"/>
              <a:ext cx="474438" cy="265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111" name="TextBox 9"/>
            <p:cNvSpPr txBox="1"/>
            <p:nvPr/>
          </p:nvSpPr>
          <p:spPr>
            <a:xfrm>
              <a:off x="8172400" y="5240233"/>
              <a:ext cx="39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18</a:t>
              </a:r>
            </a:p>
          </p:txBody>
        </p:sp>
        <p:sp>
          <p:nvSpPr>
            <p:cNvPr id="112" name="TextBox 10"/>
            <p:cNvSpPr txBox="1"/>
            <p:nvPr/>
          </p:nvSpPr>
          <p:spPr>
            <a:xfrm>
              <a:off x="8493090" y="5246925"/>
              <a:ext cx="396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14</a:t>
              </a:r>
            </a:p>
          </p:txBody>
        </p:sp>
        <p:cxnSp>
          <p:nvCxnSpPr>
            <p:cNvPr id="113" name="Connecteur droit 112"/>
            <p:cNvCxnSpPr/>
            <p:nvPr/>
          </p:nvCxnSpPr>
          <p:spPr>
            <a:xfrm>
              <a:off x="5112256" y="5877272"/>
              <a:ext cx="1764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/>
            <p:cNvCxnSpPr/>
            <p:nvPr/>
          </p:nvCxnSpPr>
          <p:spPr>
            <a:xfrm>
              <a:off x="7200488" y="5877272"/>
              <a:ext cx="1764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Rectangle 114"/>
          <p:cNvSpPr/>
          <p:nvPr/>
        </p:nvSpPr>
        <p:spPr>
          <a:xfrm>
            <a:off x="5076056" y="2157209"/>
            <a:ext cx="3461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70C0"/>
                </a:solidFill>
                <a:latin typeface="Trebuchet MS"/>
                <a:ea typeface="+mj-ea"/>
                <a:cs typeface="+mj-cs"/>
              </a:rPr>
              <a:t>Resistance analysis population</a:t>
            </a:r>
            <a:endParaRPr lang="fr-FR" sz="1600" dirty="0"/>
          </a:p>
        </p:txBody>
      </p:sp>
      <p:sp>
        <p:nvSpPr>
          <p:cNvPr id="92" name="ZoneTexte 69"/>
          <p:cNvSpPr txBox="1">
            <a:spLocks noChangeArrowheads="1"/>
          </p:cNvSpPr>
          <p:nvPr/>
        </p:nvSpPr>
        <p:spPr bwMode="auto">
          <a:xfrm>
            <a:off x="6025840" y="6581775"/>
            <a:ext cx="31181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D.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2017 ; 66 :1794-1804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915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417996"/>
              </p:ext>
            </p:extLst>
          </p:nvPr>
        </p:nvGraphicFramePr>
        <p:xfrm>
          <a:off x="251520" y="1628800"/>
          <a:ext cx="8640959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922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94515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MK3 16 W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+ RBV</a:t>
                      </a:r>
                    </a:p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44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MK3 24W without RBV</a:t>
                      </a:r>
                    </a:p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49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7258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Drug-related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adverse event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4515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event *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Drug-related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 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 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7258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 leading to discontinuation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7258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Most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frequent adverse events (&gt; 10%)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725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7258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7258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Diarrhea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7258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Pruritus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7258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9933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Laboratory abnormalities, %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Hemoglobin &lt; 10 g/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dl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Direct bilirubin &gt; 5 x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baseline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Late AST/ALT &gt; 5 x ULN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Creatinine grade 2 (1.4 - 1.8 x ULN)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407437" y="1187874"/>
            <a:ext cx="2612915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%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82758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C-SURGE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sz="2800" dirty="0"/>
              <a:t>C-SURGE: </a:t>
            </a:r>
            <a:r>
              <a:rPr lang="en-US" sz="2800" dirty="0" err="1"/>
              <a:t>uprifosbuvir</a:t>
            </a:r>
            <a:r>
              <a:rPr lang="en-US" sz="2800" dirty="0"/>
              <a:t>/grazoprevir/</a:t>
            </a:r>
            <a:r>
              <a:rPr lang="en-US" sz="2800" dirty="0" err="1"/>
              <a:t>ruzasvir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for genotype 1 with prior DAA-failure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51520" y="6021288"/>
            <a:ext cx="8568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 N = 5 (</a:t>
            </a:r>
            <a:r>
              <a:rPr lang="fr-FR" sz="1400" dirty="0" err="1"/>
              <a:t>hospitalization</a:t>
            </a:r>
            <a:r>
              <a:rPr lang="fr-FR" sz="1400" dirty="0"/>
              <a:t> for cervical </a:t>
            </a:r>
            <a:r>
              <a:rPr lang="fr-FR" sz="1400" dirty="0" err="1"/>
              <a:t>spine</a:t>
            </a:r>
            <a:r>
              <a:rPr lang="fr-FR" sz="1400" dirty="0"/>
              <a:t> disc </a:t>
            </a:r>
            <a:r>
              <a:rPr lang="fr-FR" sz="1400" dirty="0" err="1"/>
              <a:t>herniation</a:t>
            </a:r>
            <a:r>
              <a:rPr lang="fr-FR" sz="1400" dirty="0"/>
              <a:t>; </a:t>
            </a:r>
            <a:r>
              <a:rPr lang="fr-FR" sz="1400" dirty="0" err="1"/>
              <a:t>hospitalization</a:t>
            </a:r>
            <a:r>
              <a:rPr lang="fr-FR" sz="1400" dirty="0"/>
              <a:t> for </a:t>
            </a:r>
            <a:r>
              <a:rPr lang="fr-FR" sz="1400" dirty="0" err="1"/>
              <a:t>chest</a:t>
            </a:r>
            <a:r>
              <a:rPr lang="fr-FR" sz="1400" dirty="0"/>
              <a:t> pain</a:t>
            </a:r>
            <a:r>
              <a:rPr lang="fr-FR" sz="1400" dirty="0" smtClean="0"/>
              <a:t>; </a:t>
            </a:r>
            <a:r>
              <a:rPr lang="fr-FR" sz="1400" dirty="0" err="1" smtClean="0"/>
              <a:t>hospitalization</a:t>
            </a:r>
            <a:r>
              <a:rPr lang="fr-FR" sz="1400" dirty="0" smtClean="0"/>
              <a:t> </a:t>
            </a:r>
            <a:r>
              <a:rPr lang="fr-FR" sz="1400" dirty="0"/>
              <a:t>for </a:t>
            </a:r>
            <a:r>
              <a:rPr lang="fr-FR" sz="1400" dirty="0" err="1"/>
              <a:t>dizziness</a:t>
            </a:r>
            <a:r>
              <a:rPr lang="fr-FR" sz="1400" dirty="0"/>
              <a:t>; </a:t>
            </a:r>
            <a:r>
              <a:rPr lang="fr-FR" sz="1400" dirty="0" err="1"/>
              <a:t>pancreatitis</a:t>
            </a:r>
            <a:r>
              <a:rPr lang="fr-FR" sz="1400" dirty="0"/>
              <a:t> </a:t>
            </a:r>
            <a:r>
              <a:rPr lang="fr-FR" sz="1400" dirty="0" err="1"/>
              <a:t>without</a:t>
            </a:r>
            <a:r>
              <a:rPr lang="fr-FR" sz="1400" dirty="0"/>
              <a:t> </a:t>
            </a:r>
            <a:r>
              <a:rPr lang="fr-FR" sz="1400" dirty="0" err="1"/>
              <a:t>hospitalization</a:t>
            </a:r>
            <a:r>
              <a:rPr lang="fr-FR" sz="1400" dirty="0"/>
              <a:t>; and </a:t>
            </a:r>
            <a:r>
              <a:rPr lang="fr-FR" sz="1400" dirty="0" err="1"/>
              <a:t>hospitalization</a:t>
            </a:r>
            <a:r>
              <a:rPr lang="fr-FR" sz="1400" dirty="0"/>
              <a:t> </a:t>
            </a:r>
            <a:r>
              <a:rPr lang="fr-FR" sz="1400" dirty="0" smtClean="0"/>
              <a:t>for </a:t>
            </a:r>
            <a:r>
              <a:rPr lang="fr-FR" sz="1400" dirty="0" err="1" smtClean="0"/>
              <a:t>shoulder</a:t>
            </a:r>
            <a:r>
              <a:rPr lang="fr-FR" sz="1400" dirty="0" smtClean="0"/>
              <a:t> </a:t>
            </a:r>
            <a:r>
              <a:rPr lang="fr-FR" sz="1400" dirty="0" err="1"/>
              <a:t>cyst</a:t>
            </a:r>
            <a:r>
              <a:rPr lang="fr-FR" sz="1400" dirty="0"/>
              <a:t> </a:t>
            </a:r>
            <a:r>
              <a:rPr lang="fr-FR" sz="1400" dirty="0" err="1" smtClean="0"/>
              <a:t>surgery</a:t>
            </a:r>
            <a:r>
              <a:rPr lang="fr-FR" sz="1400" dirty="0" smtClean="0"/>
              <a:t>)</a:t>
            </a:r>
            <a:endParaRPr lang="fr-FR" sz="1400" dirty="0"/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025840" y="6581775"/>
            <a:ext cx="31181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D.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2017 ; 66 :1794-1804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2" y="1196752"/>
            <a:ext cx="8496176" cy="4968552"/>
          </a:xfrm>
        </p:spPr>
        <p:txBody>
          <a:bodyPr/>
          <a:lstStyle/>
          <a:p>
            <a:r>
              <a:rPr lang="en-US"/>
              <a:t>Summary</a:t>
            </a:r>
          </a:p>
          <a:p>
            <a:endParaRPr lang="en-US" sz="1800" dirty="0"/>
          </a:p>
          <a:p>
            <a:pPr lvl="1"/>
            <a:r>
              <a:rPr lang="en-US" sz="2000" dirty="0"/>
              <a:t>MK3 (</a:t>
            </a:r>
            <a:r>
              <a:rPr lang="en-US" sz="2000" dirty="0" err="1"/>
              <a:t>uprifosbuvir</a:t>
            </a:r>
            <a:r>
              <a:rPr lang="en-US" sz="2000" dirty="0"/>
              <a:t>/</a:t>
            </a:r>
            <a:r>
              <a:rPr lang="en-US" sz="2000" dirty="0" err="1"/>
              <a:t>grazoprevir</a:t>
            </a:r>
            <a:r>
              <a:rPr lang="en-US" sz="2000" dirty="0"/>
              <a:t>/</a:t>
            </a:r>
            <a:r>
              <a:rPr lang="en-US" sz="2000" dirty="0" err="1"/>
              <a:t>ruzasvir</a:t>
            </a:r>
            <a:r>
              <a:rPr lang="en-US" sz="2000" dirty="0"/>
              <a:t>) ± ribavirin was highly effective in cirrhotic and non-cirrhotic genotype 1 patients who previously failed an NS5A inhibitor-containing antiviral regimen</a:t>
            </a:r>
          </a:p>
          <a:p>
            <a:pPr lvl="1"/>
            <a:r>
              <a:rPr lang="en-US" sz="2000" dirty="0"/>
              <a:t>98% (43/44) of patients receiving MK3 + RBV for 16 weeks achieved SVR</a:t>
            </a:r>
            <a:r>
              <a:rPr lang="en-US" sz="2000" baseline="-25000" dirty="0"/>
              <a:t>12</a:t>
            </a:r>
          </a:p>
          <a:p>
            <a:pPr lvl="2"/>
            <a:r>
              <a:rPr lang="en-US" sz="2000" dirty="0"/>
              <a:t>One patient withdrew from the study after receiving 3 doses</a:t>
            </a:r>
          </a:p>
          <a:p>
            <a:pPr lvl="1"/>
            <a:r>
              <a:rPr lang="en-US" sz="2000" dirty="0"/>
              <a:t>100% (49/49) of patients receiving MK3 alone for 24 weeks have achieved SVR</a:t>
            </a:r>
            <a:r>
              <a:rPr lang="en-US" sz="2000" baseline="-25000" dirty="0"/>
              <a:t>12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High efficacy was observed despite a high prevalence of baseline NS3 and NS5A RAVs in this population</a:t>
            </a:r>
          </a:p>
          <a:p>
            <a:pPr lvl="1"/>
            <a:r>
              <a:rPr lang="en-US" sz="2000" dirty="0"/>
              <a:t>Treatment was generally safe and well-tolerated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82758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C-SURGE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sz="2800" dirty="0"/>
              <a:t>C-SURGE: </a:t>
            </a:r>
            <a:r>
              <a:rPr lang="en-US" sz="2800" dirty="0" err="1"/>
              <a:t>uprifosbuvir</a:t>
            </a:r>
            <a:r>
              <a:rPr lang="en-US" sz="2800" dirty="0"/>
              <a:t>/grazoprevir/</a:t>
            </a:r>
            <a:r>
              <a:rPr lang="en-US" sz="2800" dirty="0" err="1"/>
              <a:t>ruzasvir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for genotype 1 with prior DAA-failure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025840" y="6581775"/>
            <a:ext cx="31181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D.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2017 ; 66 :1794-1804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5115</TotalTime>
  <Words>623</Words>
  <Application>Microsoft Office PowerPoint</Application>
  <PresentationFormat>Affichage à l'écran (4:3)</PresentationFormat>
  <Paragraphs>205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HCV-trials.com 2017</vt:lpstr>
      <vt:lpstr>C-SURGE: uprifosbuvir/grazoprevir/ruzasvir  for genotype 1 with prior DAA-failure</vt:lpstr>
      <vt:lpstr>C-SURGE: uprifosbuvir/grazoprevir/ruzasvir  for genotype 1 with prior DAA-failure</vt:lpstr>
      <vt:lpstr>SVR12 (HCV RNA &lt;15 IU/mL)</vt:lpstr>
      <vt:lpstr>C-SURGE: uprifosbuvir/grazoprevir/ruzasvir  for genotype 1 with prior DAA-failure</vt:lpstr>
      <vt:lpstr>C-SURGE: uprifosbuvir/grazoprevir/ruzasvir  for genotype 1 with prior DAA-failure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Utilisateur</cp:lastModifiedBy>
  <cp:revision>240</cp:revision>
  <dcterms:created xsi:type="dcterms:W3CDTF">2015-05-23T16:11:26Z</dcterms:created>
  <dcterms:modified xsi:type="dcterms:W3CDTF">2017-12-07T15:48:47Z</dcterms:modified>
</cp:coreProperties>
</file>