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303" r:id="rId3"/>
    <p:sldId id="285" r:id="rId4"/>
    <p:sldId id="304" r:id="rId5"/>
    <p:sldId id="305" r:id="rId6"/>
    <p:sldId id="297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0070C0"/>
    <a:srgbClr val="C00000"/>
    <a:srgbClr val="D35B1F"/>
    <a:srgbClr val="FF3F3F"/>
    <a:srgbClr val="FFFFF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8179" autoAdjust="0"/>
  </p:normalViewPr>
  <p:slideViewPr>
    <p:cSldViewPr>
      <p:cViewPr varScale="1">
        <p:scale>
          <a:sx n="84" d="100"/>
          <a:sy n="84" d="100"/>
        </p:scale>
        <p:origin x="978" y="66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05/03/2018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BF4A9E-1339-4432-A831-3E4D65F0E5E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968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A3AFA90-3345-4BB5-8142-861D09FB7EE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180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701119" y="2411861"/>
            <a:ext cx="0" cy="24480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391994" y="2204865"/>
            <a:ext cx="4060" cy="72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599904" y="1412776"/>
            <a:ext cx="1548160" cy="828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1 :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Double-blind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26500" y="2261375"/>
            <a:ext cx="4085460" cy="31838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≥ 18 years, HCV genotype 1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Treatment-naïve or treatment-experienced with IFN or PEG-IFN </a:t>
            </a:r>
            <a:r>
              <a:rPr lang="en-US" sz="1500" b="1" u="sng" dirty="0">
                <a:latin typeface="Calibri" pitchFamily="34" charset="0"/>
              </a:rPr>
              <a:t>+</a:t>
            </a:r>
            <a:r>
              <a:rPr lang="en-US" sz="1500" b="1" dirty="0">
                <a:latin typeface="Calibri" pitchFamily="34" charset="0"/>
              </a:rPr>
              <a:t> RBV or SOF + RBV ± PEG-IFN (exclusion of DAA other than SOF)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HCV RNA &gt; 1 000 IU/mL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cirrhosis **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No HBV co-infection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HIV co-infection allowed if ARV-naive (HIV RNA &lt; 1000 c/ml and CD4 ≥ 500/mm</a:t>
            </a:r>
            <a:r>
              <a:rPr lang="en-US" sz="1500" b="1" baseline="30000" dirty="0">
                <a:latin typeface="Calibri" pitchFamily="34" charset="0"/>
              </a:rPr>
              <a:t>3</a:t>
            </a:r>
            <a:r>
              <a:rPr lang="en-US" sz="1500" b="1" dirty="0">
                <a:latin typeface="Calibri" pitchFamily="34" charset="0"/>
              </a:rPr>
              <a:t>) </a:t>
            </a:r>
            <a:br>
              <a:rPr lang="en-US" sz="1500" b="1" dirty="0">
                <a:latin typeface="Calibri" pitchFamily="34" charset="0"/>
              </a:rPr>
            </a:br>
            <a:r>
              <a:rPr lang="en-US" sz="1500" b="1" dirty="0">
                <a:latin typeface="Calibri" pitchFamily="34" charset="0"/>
              </a:rPr>
              <a:t>or on stable ART with HIV RNA below detection and CD4 ≥ 200/mm</a:t>
            </a:r>
            <a:r>
              <a:rPr lang="en-US" sz="1500" b="1" baseline="30000" dirty="0">
                <a:latin typeface="Calibri" pitchFamily="34" charset="0"/>
              </a:rPr>
              <a:t>3</a:t>
            </a:r>
            <a:r>
              <a:rPr lang="en-US" sz="1500" b="1" dirty="0">
                <a:latin typeface="Calibri" pitchFamily="34" charset="0"/>
              </a:rPr>
              <a:t> (ARV allowed : TDF, 3TC, FTC, ABC, ZDV, RAL, DTG, RPV</a:t>
            </a:r>
            <a:r>
              <a:rPr lang="en-US" sz="1600" b="1" dirty="0">
                <a:latin typeface="Calibri" pitchFamily="34" charset="0"/>
              </a:rPr>
              <a:t>)  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412852" y="253310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351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421199" y="2411861"/>
            <a:ext cx="0" cy="24480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133861" y="183553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701813" y="2843645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704336" y="2627621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12682"/>
              </p:ext>
            </p:extLst>
          </p:nvPr>
        </p:nvGraphicFramePr>
        <p:xfrm>
          <a:off x="5220072" y="2492897"/>
          <a:ext cx="1480354" cy="631625"/>
        </p:xfrm>
        <a:graphic>
          <a:graphicData uri="http://schemas.openxmlformats.org/drawingml/2006/table">
            <a:tbl>
              <a:tblPr/>
              <a:tblGrid>
                <a:gridCol w="148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19676"/>
              </p:ext>
            </p:extLst>
          </p:nvPr>
        </p:nvGraphicFramePr>
        <p:xfrm>
          <a:off x="5261653" y="4221089"/>
          <a:ext cx="2160240" cy="63878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412852" y="460036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352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4212016" y="3717033"/>
            <a:ext cx="50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5260066" y="2843645"/>
            <a:ext cx="1587" cy="1800000"/>
          </a:xfrm>
          <a:prstGeom prst="bentConnector3">
            <a:avLst>
              <a:gd name="adj1" fmla="val -33953308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7421893" y="4550351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424416" y="4355813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5425224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&lt; 12.5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≤ 0.48 + APRI &lt; 1</a:t>
            </a: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413781" y="183553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2187" y="597436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/>
              <a:t>GLE/PIB: 100/40 mg 3 tablets QD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251521" y="1196752"/>
            <a:ext cx="849694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30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Objectives (SVR</a:t>
            </a:r>
            <a:r>
              <a:rPr lang="fr-FR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N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on-inferiority of the 12-week regimen,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by ITT-PS (exclusion of HIV and prior SOF), 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with lower margin of the 2-sided CI &gt; 91% (historical rate), 90% power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Non-inferiority of the 12-week regimen, by ITT-PS-PP (ITT-PS + exclusion of premature discontinuation or virologic failure prior to W8 and missing data in the 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window), with </a:t>
            </a:r>
            <a:r>
              <a:rPr lang="en-GB" dirty="0"/>
              <a:t>lower margin of the 95% CI for the difference = 5%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Non-inferiority of the 8-week regimen, by ITT-PS, with a </a:t>
            </a:r>
            <a:r>
              <a:rPr lang="en-GB" dirty="0"/>
              <a:t>lower margin </a:t>
            </a:r>
            <a:br>
              <a:rPr lang="en-GB" dirty="0"/>
            </a:br>
            <a:r>
              <a:rPr lang="en-GB" dirty="0"/>
              <a:t>of the 95% CI for the difference = 5%</a:t>
            </a:r>
          </a:p>
          <a:p>
            <a:pPr marL="800100" lvl="1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Secondary endpoints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Efficacy in HIV-co-infection and in patients with prior SOF treatment, by ITT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 failure and relapse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Resistance analysis (15% detection threshold)</a:t>
            </a:r>
          </a:p>
          <a:p>
            <a:pPr marL="1257300" lvl="2" indent="-342900"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Safety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fr-FR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6165304"/>
            <a:ext cx="157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PS: Primary Subset</a:t>
            </a:r>
          </a:p>
        </p:txBody>
      </p:sp>
    </p:spTree>
    <p:extLst>
      <p:ext uri="{BB962C8B-B14F-4D97-AF65-F5344CB8AC3E}">
        <p14:creationId xmlns:p14="http://schemas.microsoft.com/office/powerpoint/2010/main" val="334030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9529200"/>
              </p:ext>
            </p:extLst>
          </p:nvPr>
        </p:nvGraphicFramePr>
        <p:xfrm>
          <a:off x="899594" y="1723489"/>
          <a:ext cx="7488830" cy="4658880"/>
        </p:xfrm>
        <a:graphic>
          <a:graphicData uri="http://schemas.openxmlformats.org/drawingml/2006/table">
            <a:tbl>
              <a:tblPr/>
              <a:tblGrid>
                <a:gridCol w="35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 / 6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 / 7 /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3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2018;378:354-69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Endpoints (SVR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68664" y="5482553"/>
            <a:ext cx="877533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ITT-PS: ITT population, excluding HIV co-infected and SOF-experienced patients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ITT-PS-PP: ITT-PS population excluding patients with premature discontinuation or virologic failure prior to W8, and missing data in the SVR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window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1A55066-64B9-4A8D-914E-88F64AFCA892}"/>
              </a:ext>
            </a:extLst>
          </p:cNvPr>
          <p:cNvGrpSpPr/>
          <p:nvPr/>
        </p:nvGrpSpPr>
        <p:grpSpPr>
          <a:xfrm>
            <a:off x="611560" y="1592097"/>
            <a:ext cx="8505718" cy="3895514"/>
            <a:chOff x="611560" y="1592097"/>
            <a:chExt cx="8505718" cy="3895514"/>
          </a:xfrm>
        </p:grpSpPr>
        <p:sp>
          <p:nvSpPr>
            <p:cNvPr id="36" name="ZoneTexte 35"/>
            <p:cNvSpPr txBox="1"/>
            <p:nvPr/>
          </p:nvSpPr>
          <p:spPr>
            <a:xfrm>
              <a:off x="781478" y="4902257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502358" y="4042989"/>
              <a:ext cx="26149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* 1 patient with genotype 1a</a:t>
              </a:r>
              <a:b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in the 8W treatment arm experienced on-treatment virologic failure at D29</a:t>
              </a: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1123161" y="2601560"/>
              <a:ext cx="0" cy="2516721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051153" y="5118281"/>
              <a:ext cx="529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1051153" y="2601560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051153" y="3090651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1051153" y="3595002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051153" y="4124838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051153" y="4605435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320713" y="2601560"/>
              <a:ext cx="720080" cy="251672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9305" y="2544674"/>
              <a:ext cx="720080" cy="2573607"/>
            </a:xfrm>
            <a:prstGeom prst="rect">
              <a:avLst/>
            </a:prstGeom>
            <a:pattFill prst="wdUpDiag">
              <a:fgClr>
                <a:srgbClr val="C00000"/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36096" y="2544674"/>
              <a:ext cx="720080" cy="2573607"/>
            </a:xfrm>
            <a:prstGeom prst="rect">
              <a:avLst/>
            </a:prstGeom>
            <a:pattFill prst="wdUpDiag">
              <a:fgClr>
                <a:srgbClr val="D35B1F"/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76144" y="2601560"/>
              <a:ext cx="720080" cy="2513814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187624" y="1949931"/>
              <a:ext cx="9841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99.7</a:t>
              </a:r>
            </a:p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(99-100)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515819" y="220664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5529127" y="220664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235946" y="1961553"/>
              <a:ext cx="9841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99.1 *</a:t>
              </a:r>
            </a:p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(88-100)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11560" y="2383593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96520" y="29304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96520" y="34186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96520" y="396289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96520" y="443671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39" name="Connecteur droit 38"/>
            <p:cNvCxnSpPr/>
            <p:nvPr/>
          </p:nvCxnSpPr>
          <p:spPr>
            <a:xfrm>
              <a:off x="1094816" y="2788798"/>
              <a:ext cx="1234009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1835992" y="3462543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3155672" y="3483585"/>
              <a:ext cx="12198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- 0.6%</a:t>
              </a:r>
            </a:p>
            <a:p>
              <a:pPr algn="ctr"/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(- 2.3 to 0.9)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449549" y="4714819"/>
              <a:ext cx="4587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332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543574" y="4714819"/>
              <a:ext cx="45877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latin typeface="Calibri" panose="020F0502020204030204" pitchFamily="34" charset="0"/>
                  <a:cs typeface="Calibri" panose="020F0502020204030204" pitchFamily="34" charset="0"/>
                </a:rPr>
                <a:t>331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608745" y="4714819"/>
              <a:ext cx="45877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latin typeface="Calibri" panose="020F0502020204030204" pitchFamily="34" charset="0"/>
                  <a:cs typeface="Calibri" panose="020F0502020204030204" pitchFamily="34" charset="0"/>
                </a:rPr>
                <a:t>332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524584" y="4714819"/>
              <a:ext cx="4587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335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99592" y="216595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%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87624" y="5118279"/>
              <a:ext cx="77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latin typeface="Calibri" panose="020F0502020204030204" pitchFamily="34" charset="0"/>
                  <a:cs typeface="Calibri" panose="020F0502020204030204" pitchFamily="34" charset="0"/>
                </a:rPr>
                <a:t>ITT-PS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211960" y="5118279"/>
              <a:ext cx="77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latin typeface="Calibri" panose="020F0502020204030204" pitchFamily="34" charset="0"/>
                  <a:cs typeface="Calibri" panose="020F0502020204030204" pitchFamily="34" charset="0"/>
                </a:rPr>
                <a:t>ITT-PS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136385" y="5118279"/>
              <a:ext cx="1096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latin typeface="Calibri" panose="020F0502020204030204" pitchFamily="34" charset="0"/>
                  <a:cs typeface="Calibri" panose="020F0502020204030204" pitchFamily="34" charset="0"/>
                </a:rPr>
                <a:t>ITT-PS-PP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160721" y="5118279"/>
              <a:ext cx="1096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latin typeface="Calibri" panose="020F0502020204030204" pitchFamily="34" charset="0"/>
                  <a:cs typeface="Calibri" panose="020F0502020204030204" pitchFamily="34" charset="0"/>
                </a:rPr>
                <a:t>ITT-PS-PP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75493" y="1592097"/>
              <a:ext cx="19943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</a:t>
              </a:r>
              <a:r>
                <a:rPr lang="fr-FR" sz="20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GLE/PIB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41045" y="1592097"/>
              <a:ext cx="212423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 </a:t>
              </a:r>
              <a:r>
                <a:rPr lang="fr-FR" sz="20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GLE/PIB</a:t>
              </a:r>
            </a:p>
          </p:txBody>
        </p:sp>
        <p:cxnSp>
          <p:nvCxnSpPr>
            <p:cNvPr id="61" name="Connecteur droit 60"/>
            <p:cNvCxnSpPr/>
            <p:nvPr/>
          </p:nvCxnSpPr>
          <p:spPr>
            <a:xfrm>
              <a:off x="6084169" y="2886035"/>
              <a:ext cx="467999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6588224" y="2671752"/>
              <a:ext cx="14766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91%</a:t>
              </a:r>
            </a:p>
            <a:p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(historical rate)</a:t>
              </a:r>
            </a:p>
          </p:txBody>
        </p:sp>
      </p:grp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 378:354-69</a:t>
            </a:r>
          </a:p>
        </p:txBody>
      </p: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5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Secondary efficacy endpoints (SVR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): ITT population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93322" y="5699842"/>
            <a:ext cx="6316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1 patient experienced on-treatment virologic failure, 1 patient discontinued on D2 due to non-compliance, 1 patient missing SVR</a:t>
            </a:r>
            <a:r>
              <a:rPr lang="en-US" sz="1400" baseline="-25000" dirty="0"/>
              <a:t>12</a:t>
            </a:r>
            <a:r>
              <a:rPr lang="en-US" sz="1400" dirty="0"/>
              <a:t> data</a:t>
            </a:r>
            <a:br>
              <a:rPr lang="en-US" sz="1400" dirty="0"/>
            </a:br>
            <a:r>
              <a:rPr lang="en-US" sz="1400" dirty="0"/>
              <a:t>** 1 patient missing SVR</a:t>
            </a:r>
            <a:r>
              <a:rPr lang="en-US" sz="1400" baseline="-25000" dirty="0"/>
              <a:t>12</a:t>
            </a:r>
            <a:r>
              <a:rPr lang="en-US" sz="1400" dirty="0"/>
              <a:t> data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2F3D6110-8F46-49CA-98E3-DC37BEB2C4F3}"/>
              </a:ext>
            </a:extLst>
          </p:cNvPr>
          <p:cNvGrpSpPr/>
          <p:nvPr/>
        </p:nvGrpSpPr>
        <p:grpSpPr>
          <a:xfrm>
            <a:off x="819361" y="1735779"/>
            <a:ext cx="7783897" cy="3920611"/>
            <a:chOff x="819361" y="1735779"/>
            <a:chExt cx="7783897" cy="3920611"/>
          </a:xfrm>
        </p:grpSpPr>
        <p:sp>
          <p:nvSpPr>
            <p:cNvPr id="44" name="ZoneTexte 43"/>
            <p:cNvSpPr txBox="1"/>
            <p:nvPr/>
          </p:nvSpPr>
          <p:spPr>
            <a:xfrm>
              <a:off x="1961748" y="5317836"/>
              <a:ext cx="626415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ITT population: all patients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receiving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study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drug</a:t>
              </a:r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; none </a:t>
              </a:r>
              <a:r>
                <a:rPr lang="fr-FR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excluded</a:t>
              </a:r>
              <a:endParaRPr lang="fr-FR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0933CC4-6F4C-4182-80BB-BEE2B04427DC}"/>
                </a:ext>
              </a:extLst>
            </p:cNvPr>
            <p:cNvGrpSpPr/>
            <p:nvPr/>
          </p:nvGrpSpPr>
          <p:grpSpPr>
            <a:xfrm>
              <a:off x="2969568" y="1735779"/>
              <a:ext cx="3312368" cy="432000"/>
              <a:chOff x="2339752" y="1700857"/>
              <a:chExt cx="3312368" cy="432000"/>
            </a:xfrm>
          </p:grpSpPr>
          <p:grpSp>
            <p:nvGrpSpPr>
              <p:cNvPr id="63" name="Groupe 62"/>
              <p:cNvGrpSpPr/>
              <p:nvPr/>
            </p:nvGrpSpPr>
            <p:grpSpPr>
              <a:xfrm>
                <a:off x="2339752" y="1700857"/>
                <a:ext cx="3312368" cy="432000"/>
                <a:chOff x="3119005" y="1950761"/>
                <a:chExt cx="2304256" cy="285773"/>
              </a:xfrm>
            </p:grpSpPr>
            <p:sp>
              <p:nvSpPr>
                <p:cNvPr id="10" name="AutoShape 126"/>
                <p:cNvSpPr>
                  <a:spLocks noChangeArrowheads="1"/>
                </p:cNvSpPr>
                <p:nvPr/>
              </p:nvSpPr>
              <p:spPr bwMode="auto">
                <a:xfrm>
                  <a:off x="3119005" y="1950761"/>
                  <a:ext cx="2304256" cy="28577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rgbClr val="D0D0F0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7D7D90">
                      <a:alpha val="74997"/>
                    </a:srgbClr>
                  </a:prstShdw>
                </a:effectLst>
              </p:spPr>
              <p:txBody>
                <a:bodyPr wrap="none" anchor="ctr"/>
                <a:lstStyle/>
                <a:p>
                  <a:pPr algn="l"/>
                  <a:endParaRPr lang="en-GB" sz="200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421433" y="1994816"/>
                  <a:ext cx="200348" cy="190516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0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263788" y="1994816"/>
                  <a:ext cx="200348" cy="19051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600"/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2842162" y="1723668"/>
                <a:ext cx="9983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 Weeks</a:t>
                </a:r>
                <a:endParaRPr lang="en-US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488562" y="1723668"/>
                <a:ext cx="1115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Weeks</a:t>
                </a:r>
                <a:endParaRPr lang="en-US">
                  <a:solidFill>
                    <a:srgbClr val="333399"/>
                  </a:solidFill>
                </a:endParaRPr>
              </a:p>
            </p:txBody>
          </p:sp>
        </p:grp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80830FB-59E7-4A0B-9961-3E8C7CFA4B8E}"/>
                </a:ext>
              </a:extLst>
            </p:cNvPr>
            <p:cNvGrpSpPr/>
            <p:nvPr/>
          </p:nvGrpSpPr>
          <p:grpSpPr>
            <a:xfrm>
              <a:off x="819361" y="2181507"/>
              <a:ext cx="7783897" cy="3166365"/>
              <a:chOff x="819361" y="2181507"/>
              <a:chExt cx="7783897" cy="3166365"/>
            </a:xfrm>
          </p:grpSpPr>
          <p:cxnSp>
            <p:nvCxnSpPr>
              <p:cNvPr id="15" name="Connecteur droit 14"/>
              <p:cNvCxnSpPr/>
              <p:nvPr/>
            </p:nvCxnSpPr>
            <p:spPr>
              <a:xfrm>
                <a:off x="1321029" y="2586194"/>
                <a:ext cx="0" cy="2390581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>
                <a:off x="1249021" y="4976775"/>
                <a:ext cx="7344000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>
                <a:off x="1249021" y="2586194"/>
                <a:ext cx="72008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>
                <a:off x="1249021" y="3050771"/>
                <a:ext cx="72008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>
                <a:off x="1249021" y="3529844"/>
                <a:ext cx="72008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1249021" y="4033124"/>
                <a:ext cx="72008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>
                <a:off x="1249021" y="4489633"/>
                <a:ext cx="72008" cy="0"/>
              </a:xfrm>
              <a:prstGeom prst="line">
                <a:avLst/>
              </a:prstGeom>
              <a:ln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799768" y="2599272"/>
                <a:ext cx="684000" cy="239058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256152" y="2545237"/>
                <a:ext cx="684000" cy="244461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976232" y="2545237"/>
                <a:ext cx="684000" cy="24446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2536680" y="2264823"/>
                <a:ext cx="8772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99,7 **</a:t>
                </a: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5364088" y="2201913"/>
                <a:ext cx="535648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6084168" y="2201913"/>
                <a:ext cx="535648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819361" y="2390643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918747" y="2870654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80</a:t>
                </a: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918747" y="3334424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60</a:t>
                </a: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918747" y="3851391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918747" y="430146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20</a:t>
                </a:r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1018133" y="4781250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latin typeface="+mn-lt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519848" y="2571394"/>
                <a:ext cx="684000" cy="241845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1921098" y="2264823"/>
                <a:ext cx="58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99 *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527960" y="2599272"/>
                <a:ext cx="684000" cy="239058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4336880" y="2264823"/>
                <a:ext cx="595160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99,7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248040" y="2571394"/>
                <a:ext cx="684000" cy="241845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3635896" y="2264823"/>
                <a:ext cx="418654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99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984344" y="2539079"/>
                <a:ext cx="684000" cy="244461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704424" y="2539079"/>
                <a:ext cx="684000" cy="24446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7060688" y="2201913"/>
                <a:ext cx="535648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7780768" y="2201913"/>
                <a:ext cx="535648" cy="322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40" name="ZoneTexte 39"/>
              <p:cNvSpPr txBox="1"/>
              <p:nvPr/>
            </p:nvSpPr>
            <p:spPr>
              <a:xfrm>
                <a:off x="1904929" y="4600729"/>
                <a:ext cx="4587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351</a:t>
                </a:r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3619397" y="4587284"/>
                <a:ext cx="4587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336</a:t>
                </a:r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5329087" y="4600729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15</a:t>
                </a:r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7157779" y="4600729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56" name="ZoneTexte 55"/>
              <p:cNvSpPr txBox="1"/>
              <p:nvPr/>
            </p:nvSpPr>
            <p:spPr>
              <a:xfrm>
                <a:off x="2555776" y="4600729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352</a:t>
                </a:r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4339477" y="4600729"/>
                <a:ext cx="4587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334</a:t>
                </a:r>
              </a:p>
            </p:txBody>
          </p:sp>
          <p:sp>
            <p:nvSpPr>
              <p:cNvPr id="58" name="ZoneTexte 57"/>
              <p:cNvSpPr txBox="1"/>
              <p:nvPr/>
            </p:nvSpPr>
            <p:spPr>
              <a:xfrm>
                <a:off x="6069644" y="4600729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</a:t>
                </a:r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7949867" y="4600729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2040231" y="4978540"/>
                <a:ext cx="865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Overall</a:t>
                </a:r>
                <a:endParaRPr lang="fr-FR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3466603" y="4978540"/>
                <a:ext cx="1603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Mono-</a:t>
                </a:r>
                <a:r>
                  <a:rPr lang="fr-FR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infected</a:t>
                </a:r>
                <a:endParaRPr lang="fr-FR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5113441" y="4978540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HIV </a:t>
                </a:r>
                <a:r>
                  <a:rPr lang="fr-FR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co-infected</a:t>
                </a:r>
                <a:endParaRPr lang="fr-FR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6809562" y="4978540"/>
                <a:ext cx="1793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SOF-</a:t>
                </a:r>
                <a:r>
                  <a:rPr lang="fr-FR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experienced</a:t>
                </a:r>
                <a:endParaRPr lang="fr-FR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>
                <a:off x="1115616" y="2181507"/>
                <a:ext cx="367108" cy="272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dirty="0"/>
                  <a:t>%</a:t>
                </a:r>
              </a:p>
            </p:txBody>
          </p:sp>
        </p:grp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 378:354-69</a:t>
            </a:r>
          </a:p>
        </p:txBody>
      </p:sp>
    </p:spTree>
    <p:extLst>
      <p:ext uri="{BB962C8B-B14F-4D97-AF65-F5344CB8AC3E}">
        <p14:creationId xmlns:p14="http://schemas.microsoft.com/office/powerpoint/2010/main" val="235410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7971595"/>
              </p:ext>
            </p:extLst>
          </p:nvPr>
        </p:nvGraphicFramePr>
        <p:xfrm>
          <a:off x="323531" y="1628801"/>
          <a:ext cx="8496943" cy="3710177"/>
        </p:xfrm>
        <a:graphic>
          <a:graphicData uri="http://schemas.openxmlformats.org/drawingml/2006/table">
            <a:tbl>
              <a:tblPr/>
              <a:tblGrid>
                <a:gridCol w="424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216 (62%)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234 (66%)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(0.3)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4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(3-10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(0.6%)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678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31" y="537321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On treatment: pneumonia aspiration, atrial fibrillation, angina unstable, radius fracture, transient ischemic attack, irritable bowel syndrome. Post-treatment: bronchitis, uterine myoma, suicide attempt.</a:t>
            </a:r>
          </a:p>
          <a:p>
            <a:r>
              <a:rPr lang="en-US" sz="1400" dirty="0"/>
              <a:t>** dandruff, anxiety and amnesia, all deemed not related to therapy.</a:t>
            </a:r>
          </a:p>
          <a:p>
            <a:r>
              <a:rPr lang="en-US" sz="1400" dirty="0"/>
              <a:t>1 death occurred during post-treatment period due to an unknown cause considered unrelated to study drug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 378:354-69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99-100% of genotype 1-infected patients without cirrhosis achieved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with 8 or 12 weeks of </a:t>
            </a: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/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(GLE/PIB)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8-week treatment was non-inferior to 12-week treatment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(all 3 primary endpoints were met)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rates were high regardless of 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HIV-1 co-infection (limitation: 5% of the study population)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prior treatment experience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baseline HCV RNA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presence of baseline polymorphisms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or other factors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Only 1 patient (0.1%) discontinued study drugs for adverse event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significant laboratory abnormalities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ENDURANCE-1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1 without cirrhosis</a:t>
            </a:r>
          </a:p>
        </p:txBody>
      </p:sp>
      <p:grpSp>
        <p:nvGrpSpPr>
          <p:cNvPr id="4" name="Grouper 65"/>
          <p:cNvGrpSpPr/>
          <p:nvPr/>
        </p:nvGrpSpPr>
        <p:grpSpPr>
          <a:xfrm>
            <a:off x="2" y="6525387"/>
            <a:ext cx="1259630" cy="359997"/>
            <a:chOff x="-1" y="6570669"/>
            <a:chExt cx="1161711" cy="28733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116171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ENDURANCE-1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48512" y="6608385"/>
            <a:ext cx="313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S. NEJM 2018; 378:354-69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18944</TotalTime>
  <Words>716</Words>
  <Application>Microsoft Office PowerPoint</Application>
  <PresentationFormat>Affichage à l'écran (4:3)</PresentationFormat>
  <Paragraphs>224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ENDURANCE-1 Study: glecaprevir/pibrentasvir  in genotype 1 without cirrhosis</vt:lpstr>
      <vt:lpstr>ENDURANCE-1 Study: glecaprevir/pibrentasvir  in genotype 1 without cirrhosis</vt:lpstr>
      <vt:lpstr>ENDURANCE-1 Study: glecaprevir/pibrentasvir  in genotype 1 without cirrhosis</vt:lpstr>
      <vt:lpstr>ENDURANCE-1 Study: glecaprevir/pibrentasvir  in genotype 1 without cirrhosis</vt:lpstr>
      <vt:lpstr>ENDURANCE-1 Study: glecaprevir/pibrentasvir  in genotype 1 without cirrhosis</vt:lpstr>
      <vt:lpstr>ENDURANCE-1 Study: glecaprevir/pibrentasvir  in genotype 1 without cirrhosis</vt:lpstr>
      <vt:lpstr>ENDURANCE-1 Study: glecaprevir/pibrentasvir  in genotype 1 without cirrhosis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268</cp:revision>
  <dcterms:created xsi:type="dcterms:W3CDTF">2010-10-19T10:42:50Z</dcterms:created>
  <dcterms:modified xsi:type="dcterms:W3CDTF">2018-03-05T17:08:09Z</dcterms:modified>
</cp:coreProperties>
</file>