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7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90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FF9966"/>
    <a:srgbClr val="000066"/>
    <a:srgbClr val="333399"/>
    <a:srgbClr val="A38904"/>
    <a:srgbClr val="0070C0"/>
    <a:srgbClr val="3D63A3"/>
    <a:srgbClr val="B230B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6710" autoAdjust="0"/>
    <p:restoredTop sz="98179" autoAdjust="0"/>
  </p:normalViewPr>
  <p:slideViewPr>
    <p:cSldViewPr>
      <p:cViewPr varScale="1">
        <p:scale>
          <a:sx n="80" d="100"/>
          <a:sy n="80" d="100"/>
        </p:scale>
        <p:origin x="-96" y="-480"/>
      </p:cViewPr>
      <p:guideLst>
        <p:guide orient="horz" pos="89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242544" y="1844824"/>
            <a:ext cx="4060" cy="648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470494" y="1196752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>
              <a:lnSpc>
                <a:spcPts val="1480"/>
              </a:lnSpc>
            </a:pPr>
            <a:r>
              <a:rPr lang="en-US" sz="1400" b="1" dirty="0" err="1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  <a:p>
            <a:pPr algn="ctr">
              <a:lnSpc>
                <a:spcPts val="1480"/>
              </a:lnSpc>
            </a:pPr>
            <a:r>
              <a:rPr lang="en-US" sz="1400" b="1" dirty="0">
                <a:latin typeface="Calibri" pitchFamily="34" charset="0"/>
              </a:rPr>
              <a:t>2 : 1</a:t>
            </a:r>
          </a:p>
          <a:p>
            <a:pPr algn="ctr">
              <a:lnSpc>
                <a:spcPts val="1480"/>
              </a:lnSpc>
            </a:pPr>
            <a:r>
              <a:rPr lang="en-US" sz="1400" b="1" dirty="0">
                <a:latin typeface="Calibri" pitchFamily="34" charset="0"/>
              </a:rPr>
              <a:t>Double-blind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79512" y="2133088"/>
            <a:ext cx="2879996" cy="2088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≥ </a:t>
            </a:r>
            <a:r>
              <a:rPr lang="en-US" sz="1400" b="1" dirty="0">
                <a:latin typeface="Calibri" pitchFamily="34" charset="0"/>
              </a:rPr>
              <a:t>18 years,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2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BMI ≥ 18 kg/m</a:t>
            </a:r>
            <a:r>
              <a:rPr lang="en-US" sz="1400" b="1" baseline="30000" dirty="0">
                <a:latin typeface="Calibri" pitchFamily="34" charset="0"/>
              </a:rPr>
              <a:t>2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Treatment-naïve or treatment-experienced with IFN or PEG-IFN </a:t>
            </a:r>
            <a:r>
              <a:rPr lang="en-US" sz="1400" b="1" u="sng" dirty="0">
                <a:latin typeface="Calibri" pitchFamily="34" charset="0"/>
              </a:rPr>
              <a:t>+</a:t>
            </a:r>
            <a:r>
              <a:rPr lang="en-US" sz="1400" b="1" dirty="0">
                <a:latin typeface="Calibri" pitchFamily="34" charset="0"/>
              </a:rPr>
              <a:t> RBV or SOF + RBV </a:t>
            </a:r>
            <a:r>
              <a:rPr lang="en-US" sz="1400" b="1" u="sng" dirty="0">
                <a:latin typeface="Calibri" pitchFamily="34" charset="0"/>
              </a:rPr>
              <a:t>+</a:t>
            </a:r>
            <a:r>
              <a:rPr lang="en-US" sz="1400" b="1" dirty="0">
                <a:latin typeface="Calibri" pitchFamily="34" charset="0"/>
              </a:rPr>
              <a:t> PEG-IFN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cirrhosis **</a:t>
            </a:r>
          </a:p>
          <a:p>
            <a:pPr algn="ctr"/>
            <a:r>
              <a:rPr lang="en-US" sz="1400" b="1" dirty="0" err="1">
                <a:latin typeface="Calibri" pitchFamily="34" charset="0"/>
              </a:rPr>
              <a:t>Creatinine</a:t>
            </a:r>
            <a:r>
              <a:rPr lang="en-US" sz="1400" b="1" dirty="0">
                <a:latin typeface="Calibri" pitchFamily="34" charset="0"/>
              </a:rPr>
              <a:t> clearance ≥ 50 ml/min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3334590" y="229835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202</a:t>
            </a:r>
          </a:p>
        </p:txBody>
      </p:sp>
      <p:sp>
        <p:nvSpPr>
          <p:cNvPr id="7194" name="Line 172"/>
          <p:cNvSpPr>
            <a:spLocks noChangeShapeType="1"/>
          </p:cNvSpPr>
          <p:nvPr/>
        </p:nvSpPr>
        <p:spPr bwMode="auto">
          <a:xfrm flipH="1">
            <a:off x="7006998" y="1917096"/>
            <a:ext cx="13274" cy="207152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732240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ENDURANCE-2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2 without cirrhosis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5580112" y="2627620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020272" y="2420888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106379"/>
              </p:ext>
            </p:extLst>
          </p:nvPr>
        </p:nvGraphicFramePr>
        <p:xfrm>
          <a:off x="4126678" y="2276872"/>
          <a:ext cx="1440160" cy="631625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" name="Grouper 5"/>
          <p:cNvGrpSpPr/>
          <p:nvPr/>
        </p:nvGrpSpPr>
        <p:grpSpPr>
          <a:xfrm>
            <a:off x="0" y="6525387"/>
            <a:ext cx="1188000" cy="324000"/>
            <a:chOff x="0" y="6525387"/>
            <a:chExt cx="1188000" cy="324000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3" y="6525387"/>
              <a:ext cx="1111396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118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ENDURANCE-2</a:t>
              </a:r>
            </a:p>
          </p:txBody>
        </p:sp>
      </p:grp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Sept 22 (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334590" y="357301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100</a:t>
            </a:r>
          </a:p>
        </p:txBody>
      </p:sp>
      <p:sp>
        <p:nvSpPr>
          <p:cNvPr id="47" name="Line 63"/>
          <p:cNvSpPr>
            <a:spLocks noChangeShapeType="1"/>
          </p:cNvSpPr>
          <p:nvPr/>
        </p:nvSpPr>
        <p:spPr bwMode="auto">
          <a:xfrm>
            <a:off x="3059832" y="3177031"/>
            <a:ext cx="50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/>
            <a:tailEnd type="none"/>
          </a:ln>
        </p:spPr>
        <p:txBody>
          <a:bodyPr/>
          <a:lstStyle/>
          <a:p>
            <a:endParaRPr lang="en-US"/>
          </a:p>
        </p:txBody>
      </p:sp>
      <p:cxnSp>
        <p:nvCxnSpPr>
          <p:cNvPr id="48" name="AutoShape 60"/>
          <p:cNvCxnSpPr>
            <a:cxnSpLocks noChangeShapeType="1"/>
          </p:cNvCxnSpPr>
          <p:nvPr/>
        </p:nvCxnSpPr>
        <p:spPr bwMode="auto">
          <a:xfrm rot="10800000" flipH="1" flipV="1">
            <a:off x="4094608" y="2637016"/>
            <a:ext cx="1587" cy="935999"/>
          </a:xfrm>
          <a:prstGeom prst="bentConnector3">
            <a:avLst>
              <a:gd name="adj1" fmla="val -31949149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7020272" y="3532366"/>
            <a:ext cx="144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8388424" y="3347700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4503" y="4273351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Fibroscan</a:t>
            </a:r>
            <a:r>
              <a:rPr lang="en-US" sz="1400" baseline="30000" dirty="0"/>
              <a:t>®</a:t>
            </a:r>
            <a:r>
              <a:rPr lang="en-US" sz="1400" dirty="0"/>
              <a:t> &lt; 12.5 </a:t>
            </a:r>
            <a:r>
              <a:rPr lang="en-US" sz="1400" dirty="0" err="1"/>
              <a:t>kPa</a:t>
            </a:r>
            <a:r>
              <a:rPr lang="en-US" sz="1400" dirty="0"/>
              <a:t> or </a:t>
            </a:r>
            <a:r>
              <a:rPr lang="en-US" sz="1400" dirty="0" err="1"/>
              <a:t>FibroTest</a:t>
            </a:r>
            <a:r>
              <a:rPr lang="en-US" sz="1400" baseline="30000" dirty="0"/>
              <a:t>®</a:t>
            </a:r>
            <a:r>
              <a:rPr lang="en-US" sz="1400" dirty="0"/>
              <a:t> ≤ 0.48 + APRI &lt; 1</a:t>
            </a:r>
          </a:p>
        </p:txBody>
      </p:sp>
      <p:sp>
        <p:nvSpPr>
          <p:cNvPr id="35" name="Line 172"/>
          <p:cNvSpPr>
            <a:spLocks noChangeShapeType="1"/>
          </p:cNvSpPr>
          <p:nvPr/>
        </p:nvSpPr>
        <p:spPr bwMode="auto">
          <a:xfrm flipH="1">
            <a:off x="5580111" y="1917096"/>
            <a:ext cx="1" cy="207152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5292080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8743" y="4653136"/>
            <a:ext cx="392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GLE/PIB: 100/40 mg 3 </a:t>
            </a:r>
            <a:r>
              <a:rPr lang="fr-FR" dirty="0" err="1"/>
              <a:t>tablets</a:t>
            </a:r>
            <a:r>
              <a:rPr lang="fr-FR" dirty="0"/>
              <a:t> QD</a:t>
            </a:r>
          </a:p>
        </p:txBody>
      </p:sp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875625"/>
              </p:ext>
            </p:extLst>
          </p:nvPr>
        </p:nvGraphicFramePr>
        <p:xfrm>
          <a:off x="5566838" y="3212976"/>
          <a:ext cx="1440160" cy="631625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38938"/>
              </p:ext>
            </p:extLst>
          </p:nvPr>
        </p:nvGraphicFramePr>
        <p:xfrm>
          <a:off x="4126678" y="3212976"/>
          <a:ext cx="1440160" cy="631625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4" y="4941168"/>
            <a:ext cx="860469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IU/mL): </a:t>
            </a:r>
            <a:r>
              <a:rPr lang="en-US" kern="0" dirty="0" smtClean="0"/>
              <a:t>in SOF-naïve patients, non</a:t>
            </a:r>
            <a:r>
              <a:rPr lang="en-US" kern="0" dirty="0"/>
              <a:t>-</a:t>
            </a:r>
            <a:r>
              <a:rPr lang="en-US" kern="0" dirty="0" smtClean="0"/>
              <a:t>inferiority by ITT, </a:t>
            </a:r>
            <a:r>
              <a:rPr lang="en-US" kern="0" dirty="0"/>
              <a:t>with lower margin </a:t>
            </a:r>
            <a:r>
              <a:rPr lang="en-US" kern="0" dirty="0" smtClean="0"/>
              <a:t>of </a:t>
            </a:r>
            <a:r>
              <a:rPr lang="en-US" kern="0" dirty="0"/>
              <a:t>the 2-sided 95% </a:t>
            </a:r>
            <a:r>
              <a:rPr lang="en-US" kern="0" dirty="0" smtClean="0"/>
              <a:t>CI &gt; 89% </a:t>
            </a:r>
            <a:r>
              <a:rPr lang="en-US" kern="0" dirty="0"/>
              <a:t>; superiority </a:t>
            </a:r>
            <a:r>
              <a:rPr lang="en-US" kern="0" dirty="0" smtClean="0"/>
              <a:t>if </a:t>
            </a:r>
            <a:r>
              <a:rPr lang="en-US" kern="0" dirty="0"/>
              <a:t>lower margin of the 2-sided 95% </a:t>
            </a:r>
            <a:r>
              <a:rPr lang="en-US" kern="0" dirty="0" smtClean="0"/>
              <a:t>CI &gt; 95% (reference : historical </a:t>
            </a:r>
            <a:r>
              <a:rPr lang="en-US" kern="0" dirty="0"/>
              <a:t>rate of 95% </a:t>
            </a:r>
            <a:r>
              <a:rPr lang="en-US" kern="0" dirty="0" smtClean="0"/>
              <a:t>of SVR</a:t>
            </a:r>
            <a:r>
              <a:rPr lang="en-US" kern="0" baseline="-25000" dirty="0" smtClean="0"/>
              <a:t>12</a:t>
            </a:r>
            <a:r>
              <a:rPr lang="en-US" kern="0" dirty="0" smtClean="0"/>
              <a:t> (12 weeks of SOF </a:t>
            </a:r>
            <a:r>
              <a:rPr lang="en-US" kern="0" dirty="0"/>
              <a:t>+ RBV</a:t>
            </a:r>
            <a:r>
              <a:rPr lang="en-US" kern="0" dirty="0" smtClean="0"/>
              <a:t>))</a:t>
            </a:r>
            <a:endParaRPr lang="en-US" kern="0" dirty="0"/>
          </a:p>
        </p:txBody>
      </p:sp>
      <p:sp>
        <p:nvSpPr>
          <p:cNvPr id="3" name="ZoneTexte 2"/>
          <p:cNvSpPr txBox="1"/>
          <p:nvPr/>
        </p:nvSpPr>
        <p:spPr>
          <a:xfrm>
            <a:off x="3779912" y="3861048"/>
            <a:ext cx="5065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Randomisation </a:t>
            </a:r>
            <a:r>
              <a:rPr lang="fr-FR" sz="1600" dirty="0" err="1" smtClean="0"/>
              <a:t>was</a:t>
            </a:r>
            <a:r>
              <a:rPr lang="fr-FR" sz="1600" dirty="0" smtClean="0"/>
              <a:t> </a:t>
            </a:r>
            <a:r>
              <a:rPr lang="fr-FR" sz="1600" dirty="0" err="1" smtClean="0"/>
              <a:t>stratified</a:t>
            </a:r>
            <a:r>
              <a:rPr lang="fr-FR" sz="1600" dirty="0" smtClean="0"/>
              <a:t> by </a:t>
            </a:r>
            <a:r>
              <a:rPr lang="fr-FR" sz="1600" dirty="0" err="1" smtClean="0"/>
              <a:t>treatment</a:t>
            </a:r>
            <a:r>
              <a:rPr lang="fr-FR" sz="1600" dirty="0" smtClean="0"/>
              <a:t> </a:t>
            </a:r>
            <a:r>
              <a:rPr lang="fr-FR" sz="1600" dirty="0" err="1" smtClean="0"/>
              <a:t>experience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7237035"/>
              </p:ext>
            </p:extLst>
          </p:nvPr>
        </p:nvGraphicFramePr>
        <p:xfrm>
          <a:off x="398488" y="1690300"/>
          <a:ext cx="8208912" cy="4398939"/>
        </p:xfrm>
        <a:graphic>
          <a:graphicData uri="http://schemas.openxmlformats.org/drawingml/2006/table">
            <a:tbl>
              <a:tblPr/>
              <a:tblGrid>
                <a:gridCol w="3888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82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8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, N = 202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Placebo, N = 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Asian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/ 34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/ 32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2a/c / 2b / 2i,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 / 23 / 0.5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 / 21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 F0-F1 / F2 / F3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 / 9 / 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 / 9 /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1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SOF-based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53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PPI use,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3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n/N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ITT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195/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196*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(99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[95 % CI : 98.5 </a:t>
                      </a:r>
                      <a:r>
                        <a:rPr kumimoji="0" lang="mr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–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100] 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251520" y="122446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3528" y="6145559"/>
            <a:ext cx="5537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smtClean="0"/>
              <a:t>Exclusion of </a:t>
            </a:r>
            <a:r>
              <a:rPr lang="en-US" sz="1400" dirty="0"/>
              <a:t>6 SOF-experienced </a:t>
            </a:r>
            <a:r>
              <a:rPr lang="en-US" sz="1400" dirty="0" smtClean="0"/>
              <a:t>patients, who all </a:t>
            </a:r>
            <a:r>
              <a:rPr lang="en-US" sz="1400" dirty="0"/>
              <a:t>achieved SVR</a:t>
            </a:r>
            <a:r>
              <a:rPr lang="en-US" sz="1400" baseline="-25000" dirty="0"/>
              <a:t>12</a:t>
            </a:r>
            <a:r>
              <a:rPr lang="en-US" sz="1400" dirty="0"/>
              <a:t> 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ENDURANCE-2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2 without cirrhosis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0" y="6525387"/>
            <a:ext cx="1188000" cy="324000"/>
            <a:chOff x="0" y="6525387"/>
            <a:chExt cx="1188000" cy="324000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3" y="6525387"/>
              <a:ext cx="1111396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118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ENDURANCE-2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Sept 22 (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37797265"/>
              </p:ext>
            </p:extLst>
          </p:nvPr>
        </p:nvGraphicFramePr>
        <p:xfrm>
          <a:off x="323530" y="1628800"/>
          <a:ext cx="8820471" cy="4038827"/>
        </p:xfrm>
        <a:graphic>
          <a:graphicData uri="http://schemas.openxmlformats.org/drawingml/2006/table">
            <a:tbl>
              <a:tblPr/>
              <a:tblGrid>
                <a:gridCol w="44102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582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520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0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 , N = 202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Placebo, N = 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131 (65%)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 (58%)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(1%)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(1)**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5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 of patients,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58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2 (3-5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≥ 3 (5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2 (3-5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grade ≥ 3 (5 x ULN)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3 (3-10 x ULN)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41052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N (%)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5703639"/>
            <a:ext cx="8460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* One patient each experienced a broken ankle, hemorrhoids, and a bile duct stone; all were unrelated to treatment</a:t>
            </a:r>
          </a:p>
          <a:p>
            <a:r>
              <a:rPr lang="en-US" sz="1200" dirty="0"/>
              <a:t>** Rheumatoid arthritis, unrelated to treatment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ENDURANCE-2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2 without cirrhosis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0" y="6525387"/>
            <a:ext cx="1188000" cy="324000"/>
            <a:chOff x="0" y="6525387"/>
            <a:chExt cx="1188000" cy="324000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3" y="6525387"/>
              <a:ext cx="1111396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118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ENDURANCE-2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228184" y="6597352"/>
            <a:ext cx="29158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Kowdley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KV. AASLD 2016, Abs. 73</a:t>
            </a:r>
          </a:p>
        </p:txBody>
      </p: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</a:p>
          <a:p>
            <a:pPr marL="0" indent="0">
              <a:spcBef>
                <a:spcPts val="300"/>
              </a:spcBef>
              <a:buNone/>
            </a:pP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99% of patients with genotype 2 infection treated with GLE/PIB for 12 weeks achieved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, with no </a:t>
            </a:r>
            <a:r>
              <a:rPr lang="en-US" sz="2000" dirty="0" err="1">
                <a:ea typeface="ＭＳ Ｐゴシック" pitchFamily="34" charset="-128"/>
              </a:rPr>
              <a:t>virologic</a:t>
            </a:r>
            <a:r>
              <a:rPr lang="en-US" sz="2000" dirty="0">
                <a:ea typeface="ＭＳ Ｐゴシック" pitchFamily="34" charset="-128"/>
              </a:rPr>
              <a:t> failures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The primary and secondary endpoints were achieved: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rate achieved with GLE/PIB treatment was superior to the 95% historical </a:t>
            </a:r>
            <a:r>
              <a:rPr lang="en-US" sz="2000" dirty="0" smtClean="0">
                <a:ea typeface="ＭＳ Ｐゴシック" pitchFamily="34" charset="-128"/>
              </a:rPr>
              <a:t>SVR</a:t>
            </a:r>
            <a:r>
              <a:rPr lang="en-US" sz="2000" baseline="-25000" dirty="0" smtClean="0">
                <a:ea typeface="ＭＳ Ｐゴシック" pitchFamily="34" charset="-128"/>
              </a:rPr>
              <a:t>12</a:t>
            </a:r>
            <a:r>
              <a:rPr lang="en-US" sz="2000" dirty="0" smtClean="0">
                <a:ea typeface="ＭＳ Ｐゴシック" pitchFamily="34" charset="-128"/>
              </a:rPr>
              <a:t> </a:t>
            </a:r>
            <a:r>
              <a:rPr lang="en-US" sz="2000" dirty="0">
                <a:ea typeface="ＭＳ Ｐゴシック" pitchFamily="34" charset="-128"/>
              </a:rPr>
              <a:t>rate of SOF + RBV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was well tolerated: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There were no discontinuations due to adverse event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There were no serious adverse event related to GLE/PIB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GLE/PIB demonstrated a safety profile similar to that observed in patients receiving placebo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Achievement of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was not impacted by treatment experience or any other baseline factor</a:t>
            </a:r>
            <a:endParaRPr lang="en-US" sz="4000" dirty="0">
              <a:ea typeface="ＭＳ Ｐゴシック" pitchFamily="34" charset="-128"/>
            </a:endParaRP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ENDURANCE-2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2 without cirrhosis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0" y="6525387"/>
            <a:ext cx="1188000" cy="324000"/>
            <a:chOff x="0" y="6525387"/>
            <a:chExt cx="1188000" cy="324000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3" y="6525387"/>
              <a:ext cx="1111396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0" y="6536377"/>
              <a:ext cx="1188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ENDURANCE-2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T.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Clin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2017;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Sept 22 (</a:t>
            </a:r>
            <a:r>
              <a:rPr lang="en-US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 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13140</TotalTime>
  <Words>707</Words>
  <Application>Microsoft Macintosh PowerPoint</Application>
  <PresentationFormat>Présentation à l'écran (4:3)</PresentationFormat>
  <Paragraphs>136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</vt:lpstr>
      <vt:lpstr>ENDURANCE-2 Study: glecaprevir/pibrentasvir  in genotype 2 without cirrhosis</vt:lpstr>
      <vt:lpstr>ENDURANCE-2 Study: glecaprevir/pibrentasvir  in genotype 2 without cirrhosis</vt:lpstr>
      <vt:lpstr>ENDURANCE-2 Study: glecaprevir/pibrentasvir  in genotype 2 without cirrhosis</vt:lpstr>
      <vt:lpstr>ENDURANCE-2 Study: glecaprevir/pibrentasvir  in genotype 2 without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247</cp:revision>
  <dcterms:created xsi:type="dcterms:W3CDTF">2010-10-19T10:42:50Z</dcterms:created>
  <dcterms:modified xsi:type="dcterms:W3CDTF">2017-11-28T10:27:54Z</dcterms:modified>
</cp:coreProperties>
</file>