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4" r:id="rId2"/>
    <p:sldId id="285" r:id="rId3"/>
    <p:sldId id="297" r:id="rId4"/>
    <p:sldId id="289" r:id="rId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890" userDrawn="1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FFFFFF"/>
    <a:srgbClr val="FF9966"/>
    <a:srgbClr val="000066"/>
    <a:srgbClr val="333399"/>
    <a:srgbClr val="A38904"/>
    <a:srgbClr val="0070C0"/>
    <a:srgbClr val="3D63A3"/>
    <a:srgbClr val="B230BC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6710" autoAdjust="0"/>
    <p:restoredTop sz="98179" autoAdjust="0"/>
  </p:normalViewPr>
  <p:slideViewPr>
    <p:cSldViewPr>
      <p:cViewPr varScale="1">
        <p:scale>
          <a:sx n="80" d="100"/>
          <a:sy n="80" d="100"/>
        </p:scale>
        <p:origin x="-96" y="-480"/>
      </p:cViewPr>
      <p:guideLst>
        <p:guide orient="horz" pos="890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commentAuthors" Target="commentAuthors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8BBF9EE-755C-442F-BF83-7170AE36DB9B}" type="datetimeFigureOut">
              <a:rPr lang="fr-FR"/>
              <a:pPr>
                <a:defRPr/>
              </a:pPr>
              <a:t>28/11/17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B5E00BE-83C7-455A-A93C-2A1347F489C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1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3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741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FF75E0B-FA5A-4347-A92C-0A8943D9EF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4</a:t>
            </a:fld>
            <a:endParaRPr lang="fr-FR" sz="12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-68263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endParaRPr lang="en-US" sz="2800" b="1" kern="0">
              <a:solidFill>
                <a:srgbClr val="CC330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cxnSp>
        <p:nvCxnSpPr>
          <p:cNvPr id="7172" name="Connecteur droit 66"/>
          <p:cNvCxnSpPr>
            <a:cxnSpLocks noChangeShapeType="1"/>
          </p:cNvCxnSpPr>
          <p:nvPr/>
        </p:nvCxnSpPr>
        <p:spPr bwMode="auto">
          <a:xfrm flipH="1">
            <a:off x="3242544" y="1844824"/>
            <a:ext cx="4060" cy="64800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7185" name="Oval 170"/>
          <p:cNvSpPr>
            <a:spLocks noChangeArrowheads="1"/>
          </p:cNvSpPr>
          <p:nvPr/>
        </p:nvSpPr>
        <p:spPr bwMode="auto">
          <a:xfrm>
            <a:off x="2470494" y="1196752"/>
            <a:ext cx="1548160" cy="68383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>
              <a:lnSpc>
                <a:spcPts val="1480"/>
              </a:lnSpc>
            </a:pPr>
            <a:r>
              <a:rPr lang="en-US" sz="1400" b="1" dirty="0" err="1">
                <a:latin typeface="Calibri" pitchFamily="34" charset="0"/>
              </a:rPr>
              <a:t>Randomisation</a:t>
            </a:r>
            <a:endParaRPr lang="en-US" sz="1400" b="1" dirty="0">
              <a:latin typeface="Calibri" pitchFamily="34" charset="0"/>
            </a:endParaRPr>
          </a:p>
          <a:p>
            <a:pPr algn="ctr">
              <a:lnSpc>
                <a:spcPts val="1480"/>
              </a:lnSpc>
            </a:pPr>
            <a:r>
              <a:rPr lang="en-US" sz="1400" b="1" dirty="0">
                <a:latin typeface="Calibri" pitchFamily="34" charset="0"/>
              </a:rPr>
              <a:t>2 : 1</a:t>
            </a:r>
          </a:p>
          <a:p>
            <a:pPr algn="ctr">
              <a:lnSpc>
                <a:spcPts val="1480"/>
              </a:lnSpc>
            </a:pPr>
            <a:r>
              <a:rPr lang="en-US" sz="1400" b="1" dirty="0">
                <a:latin typeface="Calibri" pitchFamily="34" charset="0"/>
              </a:rPr>
              <a:t>Double-blind</a:t>
            </a:r>
          </a:p>
        </p:txBody>
      </p:sp>
      <p:sp>
        <p:nvSpPr>
          <p:cNvPr id="7186" name="AutoShape 162"/>
          <p:cNvSpPr>
            <a:spLocks noChangeArrowheads="1"/>
          </p:cNvSpPr>
          <p:nvPr/>
        </p:nvSpPr>
        <p:spPr bwMode="auto">
          <a:xfrm>
            <a:off x="179512" y="2133088"/>
            <a:ext cx="2879996" cy="2088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600" b="1" dirty="0">
                <a:latin typeface="Calibri" pitchFamily="34" charset="0"/>
              </a:rPr>
              <a:t>≥ </a:t>
            </a:r>
            <a:r>
              <a:rPr lang="en-US" sz="1400" b="1" dirty="0">
                <a:latin typeface="Calibri" pitchFamily="34" charset="0"/>
              </a:rPr>
              <a:t>18 years, 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HCV genotype 2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BMI ≥ 18 kg/m</a:t>
            </a:r>
            <a:r>
              <a:rPr lang="en-US" sz="1400" b="1" baseline="30000" dirty="0">
                <a:latin typeface="Calibri" pitchFamily="34" charset="0"/>
              </a:rPr>
              <a:t>2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Treatment-naïve or treatment-experienced with IFN or PEG-IFN </a:t>
            </a:r>
            <a:r>
              <a:rPr lang="en-US" sz="1400" b="1" u="sng" dirty="0">
                <a:latin typeface="Calibri" pitchFamily="34" charset="0"/>
              </a:rPr>
              <a:t>+</a:t>
            </a:r>
            <a:r>
              <a:rPr lang="en-US" sz="1400" b="1" dirty="0">
                <a:latin typeface="Calibri" pitchFamily="34" charset="0"/>
              </a:rPr>
              <a:t> RBV or SOF + RBV </a:t>
            </a:r>
            <a:r>
              <a:rPr lang="en-US" sz="1400" b="1" u="sng" dirty="0">
                <a:latin typeface="Calibri" pitchFamily="34" charset="0"/>
              </a:rPr>
              <a:t>+</a:t>
            </a:r>
            <a:r>
              <a:rPr lang="en-US" sz="1400" b="1" dirty="0">
                <a:latin typeface="Calibri" pitchFamily="34" charset="0"/>
              </a:rPr>
              <a:t> PEG-IFN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No cirrhosis **</a:t>
            </a:r>
          </a:p>
          <a:p>
            <a:pPr algn="ctr"/>
            <a:r>
              <a:rPr lang="en-US" sz="1400" b="1" dirty="0" err="1">
                <a:latin typeface="Calibri" pitchFamily="34" charset="0"/>
              </a:rPr>
              <a:t>Creatinine</a:t>
            </a:r>
            <a:r>
              <a:rPr lang="en-US" sz="1400" b="1" dirty="0">
                <a:latin typeface="Calibri" pitchFamily="34" charset="0"/>
              </a:rPr>
              <a:t> clearance ≥ 50 ml/min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No HBV or HIV co-infection</a:t>
            </a:r>
          </a:p>
        </p:txBody>
      </p:sp>
      <p:sp>
        <p:nvSpPr>
          <p:cNvPr id="7188" name="Espace réservé du contenu 26"/>
          <p:cNvSpPr>
            <a:spLocks noGrp="1"/>
          </p:cNvSpPr>
          <p:nvPr>
            <p:ph idx="1"/>
          </p:nvPr>
        </p:nvSpPr>
        <p:spPr>
          <a:xfrm>
            <a:off x="395536" y="1125538"/>
            <a:ext cx="1583978" cy="430212"/>
          </a:xfrm>
        </p:spPr>
        <p:txBody>
          <a:bodyPr/>
          <a:lstStyle/>
          <a:p>
            <a:r>
              <a:rPr lang="en-US" dirty="0"/>
              <a:t>Design</a:t>
            </a:r>
          </a:p>
          <a:p>
            <a:endParaRPr lang="en-US" dirty="0"/>
          </a:p>
        </p:txBody>
      </p:sp>
      <p:sp>
        <p:nvSpPr>
          <p:cNvPr id="7191" name="Rectangle 9"/>
          <p:cNvSpPr>
            <a:spLocks noChangeArrowheads="1"/>
          </p:cNvSpPr>
          <p:nvPr/>
        </p:nvSpPr>
        <p:spPr bwMode="auto">
          <a:xfrm>
            <a:off x="3334590" y="2298358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</a:rPr>
              <a:t>N = 202</a:t>
            </a:r>
          </a:p>
        </p:txBody>
      </p:sp>
      <p:sp>
        <p:nvSpPr>
          <p:cNvPr id="7194" name="Line 172"/>
          <p:cNvSpPr>
            <a:spLocks noChangeShapeType="1"/>
          </p:cNvSpPr>
          <p:nvPr/>
        </p:nvSpPr>
        <p:spPr bwMode="auto">
          <a:xfrm flipH="1">
            <a:off x="7006998" y="1917096"/>
            <a:ext cx="13274" cy="2071521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9" name="Oval 110"/>
          <p:cNvSpPr>
            <a:spLocks noChangeArrowheads="1"/>
          </p:cNvSpPr>
          <p:nvPr/>
        </p:nvSpPr>
        <p:spPr bwMode="auto">
          <a:xfrm>
            <a:off x="6732240" y="134076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9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0"/>
            <a:ext cx="9036496" cy="976313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ENDURANCE-2 Study: </a:t>
            </a:r>
            <a:r>
              <a:rPr lang="en-US" sz="3000" dirty="0" err="1">
                <a:ea typeface="ＭＳ Ｐゴシック" pitchFamily="34" charset="-128"/>
              </a:rPr>
              <a:t>glecaprevir</a:t>
            </a:r>
            <a:r>
              <a:rPr lang="en-US" sz="3000" dirty="0">
                <a:ea typeface="ＭＳ Ｐゴシック" pitchFamily="34" charset="-128"/>
              </a:rPr>
              <a:t>/</a:t>
            </a:r>
            <a:r>
              <a:rPr lang="en-US" sz="3000" dirty="0" err="1">
                <a:ea typeface="ＭＳ Ｐゴシック" pitchFamily="34" charset="-128"/>
              </a:rPr>
              <a:t>pibrentasvir</a:t>
            </a:r>
            <a:r>
              <a:rPr lang="en-US" sz="3000" dirty="0">
                <a:ea typeface="ＭＳ Ｐゴシック" pitchFamily="34" charset="-128"/>
              </a:rPr>
              <a:t> </a:t>
            </a:r>
            <a:br>
              <a:rPr lang="en-US" sz="3000" dirty="0">
                <a:ea typeface="ＭＳ Ｐゴシック" pitchFamily="34" charset="-128"/>
              </a:rPr>
            </a:br>
            <a:r>
              <a:rPr lang="en-US" sz="3000" dirty="0">
                <a:ea typeface="ＭＳ Ｐゴシック" pitchFamily="34" charset="-128"/>
              </a:rPr>
              <a:t>in genotype 2 without cirrhosis</a:t>
            </a:r>
          </a:p>
        </p:txBody>
      </p:sp>
      <p:sp>
        <p:nvSpPr>
          <p:cNvPr id="32" name="Line 63"/>
          <p:cNvSpPr>
            <a:spLocks noChangeShapeType="1"/>
          </p:cNvSpPr>
          <p:nvPr/>
        </p:nvSpPr>
        <p:spPr bwMode="auto">
          <a:xfrm>
            <a:off x="5580112" y="2627620"/>
            <a:ext cx="1440160" cy="9292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7020272" y="2420888"/>
            <a:ext cx="714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b="1" baseline="-25000" dirty="0">
                <a:solidFill>
                  <a:srgbClr val="333399"/>
                </a:solidFill>
                <a:latin typeface="Calibri" pitchFamily="34" charset="0"/>
              </a:rPr>
              <a:t>12</a:t>
            </a:r>
          </a:p>
        </p:txBody>
      </p:sp>
      <p:graphicFrame>
        <p:nvGraphicFramePr>
          <p:cNvPr id="24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106379"/>
              </p:ext>
            </p:extLst>
          </p:nvPr>
        </p:nvGraphicFramePr>
        <p:xfrm>
          <a:off x="4126678" y="2276872"/>
          <a:ext cx="1440160" cy="631625"/>
        </p:xfrm>
        <a:graphic>
          <a:graphicData uri="http://schemas.openxmlformats.org/drawingml/2006/table">
            <a:tbl>
              <a:tblPr/>
              <a:tblGrid>
                <a:gridCol w="14401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63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2254C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6" name="Grouper 5"/>
          <p:cNvGrpSpPr/>
          <p:nvPr/>
        </p:nvGrpSpPr>
        <p:grpSpPr>
          <a:xfrm>
            <a:off x="0" y="6525387"/>
            <a:ext cx="1188000" cy="324000"/>
            <a:chOff x="0" y="6525387"/>
            <a:chExt cx="1188000" cy="324000"/>
          </a:xfrm>
        </p:grpSpPr>
        <p:sp>
          <p:nvSpPr>
            <p:cNvPr id="31" name="AutoShape 162"/>
            <p:cNvSpPr>
              <a:spLocks noChangeArrowheads="1"/>
            </p:cNvSpPr>
            <p:nvPr/>
          </p:nvSpPr>
          <p:spPr bwMode="auto">
            <a:xfrm>
              <a:off x="3" y="6525387"/>
              <a:ext cx="1111396" cy="32400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34" name="ZoneTexte 23"/>
            <p:cNvSpPr txBox="1">
              <a:spLocks noChangeArrowheads="1"/>
            </p:cNvSpPr>
            <p:nvPr/>
          </p:nvSpPr>
          <p:spPr bwMode="auto">
            <a:xfrm>
              <a:off x="0" y="6536377"/>
              <a:ext cx="1188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ENDURANCE-2</a:t>
              </a:r>
            </a:p>
          </p:txBody>
        </p:sp>
      </p:grpSp>
      <p:sp>
        <p:nvSpPr>
          <p:cNvPr id="38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Asselah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T.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Clin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Gastroenterol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2017; 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Sept 22 (</a:t>
            </a:r>
            <a:r>
              <a:rPr lang="en-US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Epub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ahead of print) 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3334590" y="3573016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</a:rPr>
              <a:t>N = 100</a:t>
            </a:r>
          </a:p>
        </p:txBody>
      </p:sp>
      <p:sp>
        <p:nvSpPr>
          <p:cNvPr id="47" name="Line 63"/>
          <p:cNvSpPr>
            <a:spLocks noChangeShapeType="1"/>
          </p:cNvSpPr>
          <p:nvPr/>
        </p:nvSpPr>
        <p:spPr bwMode="auto">
          <a:xfrm>
            <a:off x="3059832" y="3177031"/>
            <a:ext cx="5040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 type="none"/>
            <a:tailEnd type="none"/>
          </a:ln>
        </p:spPr>
        <p:txBody>
          <a:bodyPr/>
          <a:lstStyle/>
          <a:p>
            <a:endParaRPr lang="en-US"/>
          </a:p>
        </p:txBody>
      </p:sp>
      <p:cxnSp>
        <p:nvCxnSpPr>
          <p:cNvPr id="48" name="AutoShape 60"/>
          <p:cNvCxnSpPr>
            <a:cxnSpLocks noChangeShapeType="1"/>
          </p:cNvCxnSpPr>
          <p:nvPr/>
        </p:nvCxnSpPr>
        <p:spPr bwMode="auto">
          <a:xfrm rot="10800000" flipH="1" flipV="1">
            <a:off x="4094608" y="2637016"/>
            <a:ext cx="1587" cy="935999"/>
          </a:xfrm>
          <a:prstGeom prst="bentConnector3">
            <a:avLst>
              <a:gd name="adj1" fmla="val -31949149"/>
            </a:avLst>
          </a:prstGeom>
          <a:noFill/>
          <a:ln w="28575">
            <a:solidFill>
              <a:srgbClr val="333399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51" name="Line 63"/>
          <p:cNvSpPr>
            <a:spLocks noChangeShapeType="1"/>
          </p:cNvSpPr>
          <p:nvPr/>
        </p:nvSpPr>
        <p:spPr bwMode="auto">
          <a:xfrm>
            <a:off x="7020272" y="3532366"/>
            <a:ext cx="1440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8388424" y="3347700"/>
            <a:ext cx="714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b="1" baseline="-25000" dirty="0">
                <a:solidFill>
                  <a:srgbClr val="333399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34503" y="4273351"/>
            <a:ext cx="5256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 </a:t>
            </a:r>
            <a:r>
              <a:rPr lang="en-US" sz="1400" dirty="0" err="1"/>
              <a:t>Fibroscan</a:t>
            </a:r>
            <a:r>
              <a:rPr lang="en-US" sz="1400" baseline="30000" dirty="0"/>
              <a:t>®</a:t>
            </a:r>
            <a:r>
              <a:rPr lang="en-US" sz="1400" dirty="0"/>
              <a:t> &lt; 12.5 </a:t>
            </a:r>
            <a:r>
              <a:rPr lang="en-US" sz="1400" dirty="0" err="1"/>
              <a:t>kPa</a:t>
            </a:r>
            <a:r>
              <a:rPr lang="en-US" sz="1400" dirty="0"/>
              <a:t> or </a:t>
            </a:r>
            <a:r>
              <a:rPr lang="en-US" sz="1400" dirty="0" err="1"/>
              <a:t>FibroTest</a:t>
            </a:r>
            <a:r>
              <a:rPr lang="en-US" sz="1400" baseline="30000" dirty="0"/>
              <a:t>®</a:t>
            </a:r>
            <a:r>
              <a:rPr lang="en-US" sz="1400" dirty="0"/>
              <a:t> ≤ 0.48 + APRI &lt; 1</a:t>
            </a:r>
          </a:p>
        </p:txBody>
      </p:sp>
      <p:sp>
        <p:nvSpPr>
          <p:cNvPr id="35" name="Line 172"/>
          <p:cNvSpPr>
            <a:spLocks noChangeShapeType="1"/>
          </p:cNvSpPr>
          <p:nvPr/>
        </p:nvSpPr>
        <p:spPr bwMode="auto">
          <a:xfrm flipH="1">
            <a:off x="5580111" y="1917096"/>
            <a:ext cx="1" cy="2071521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6" name="Oval 110"/>
          <p:cNvSpPr>
            <a:spLocks noChangeArrowheads="1"/>
          </p:cNvSpPr>
          <p:nvPr/>
        </p:nvSpPr>
        <p:spPr bwMode="auto">
          <a:xfrm>
            <a:off x="5292080" y="134076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8743" y="4653136"/>
            <a:ext cx="39292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fr-FR" dirty="0"/>
              <a:t>GLE/PIB: 100/40 mg 3 </a:t>
            </a:r>
            <a:r>
              <a:rPr lang="fr-FR" dirty="0" err="1"/>
              <a:t>tablets</a:t>
            </a:r>
            <a:r>
              <a:rPr lang="fr-FR" dirty="0"/>
              <a:t> QD</a:t>
            </a:r>
          </a:p>
        </p:txBody>
      </p:sp>
      <p:graphicFrame>
        <p:nvGraphicFramePr>
          <p:cNvPr id="37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875625"/>
              </p:ext>
            </p:extLst>
          </p:nvPr>
        </p:nvGraphicFramePr>
        <p:xfrm>
          <a:off x="5566838" y="3212976"/>
          <a:ext cx="1440160" cy="631625"/>
        </p:xfrm>
        <a:graphic>
          <a:graphicData uri="http://schemas.openxmlformats.org/drawingml/2006/table">
            <a:tbl>
              <a:tblPr/>
              <a:tblGrid>
                <a:gridCol w="14401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63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2254C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038938"/>
              </p:ext>
            </p:extLst>
          </p:nvPr>
        </p:nvGraphicFramePr>
        <p:xfrm>
          <a:off x="4126678" y="3212976"/>
          <a:ext cx="1440160" cy="631625"/>
        </p:xfrm>
        <a:graphic>
          <a:graphicData uri="http://schemas.openxmlformats.org/drawingml/2006/table">
            <a:tbl>
              <a:tblPr/>
              <a:tblGrid>
                <a:gridCol w="14401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63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2" name="Espace réservé du contenu 1"/>
          <p:cNvSpPr txBox="1">
            <a:spLocks/>
          </p:cNvSpPr>
          <p:nvPr/>
        </p:nvSpPr>
        <p:spPr bwMode="auto">
          <a:xfrm>
            <a:off x="359794" y="4941168"/>
            <a:ext cx="860469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kern="0" dirty="0"/>
              <a:t>Objective</a:t>
            </a:r>
          </a:p>
          <a:p>
            <a:pPr lvl="1"/>
            <a:r>
              <a:rPr lang="en-US" kern="0" dirty="0"/>
              <a:t>SVR</a:t>
            </a:r>
            <a:r>
              <a:rPr lang="en-US" kern="0" baseline="-25000" dirty="0"/>
              <a:t>12</a:t>
            </a:r>
            <a:r>
              <a:rPr lang="en-US" kern="0" dirty="0"/>
              <a:t> (HCV RNA &lt; 15 IU/mL): </a:t>
            </a:r>
            <a:r>
              <a:rPr lang="en-US" kern="0" dirty="0" smtClean="0"/>
              <a:t>in SOF-naïve patients, non</a:t>
            </a:r>
            <a:r>
              <a:rPr lang="en-US" kern="0" dirty="0"/>
              <a:t>-</a:t>
            </a:r>
            <a:r>
              <a:rPr lang="en-US" kern="0" dirty="0" smtClean="0"/>
              <a:t>inferiority by ITT, </a:t>
            </a:r>
            <a:r>
              <a:rPr lang="en-US" kern="0" dirty="0"/>
              <a:t>with lower margin </a:t>
            </a:r>
            <a:r>
              <a:rPr lang="en-US" kern="0" dirty="0" smtClean="0"/>
              <a:t>of </a:t>
            </a:r>
            <a:r>
              <a:rPr lang="en-US" kern="0" dirty="0"/>
              <a:t>the 2-sided 95% </a:t>
            </a:r>
            <a:r>
              <a:rPr lang="en-US" kern="0" dirty="0" smtClean="0"/>
              <a:t>CI &gt; 89% </a:t>
            </a:r>
            <a:r>
              <a:rPr lang="en-US" kern="0" dirty="0"/>
              <a:t>; superiority </a:t>
            </a:r>
            <a:r>
              <a:rPr lang="en-US" kern="0" dirty="0" smtClean="0"/>
              <a:t>if </a:t>
            </a:r>
            <a:r>
              <a:rPr lang="en-US" kern="0" dirty="0"/>
              <a:t>lower margin of the 2-sided 95% </a:t>
            </a:r>
            <a:r>
              <a:rPr lang="en-US" kern="0" dirty="0" smtClean="0"/>
              <a:t>CI &gt; 95% (reference : historical </a:t>
            </a:r>
            <a:r>
              <a:rPr lang="en-US" kern="0" dirty="0"/>
              <a:t>rate of 95% </a:t>
            </a:r>
            <a:r>
              <a:rPr lang="en-US" kern="0" dirty="0" smtClean="0"/>
              <a:t>of SVR</a:t>
            </a:r>
            <a:r>
              <a:rPr lang="en-US" kern="0" baseline="-25000" dirty="0" smtClean="0"/>
              <a:t>12</a:t>
            </a:r>
            <a:r>
              <a:rPr lang="en-US" kern="0" dirty="0" smtClean="0"/>
              <a:t> (12 weeks of SOF </a:t>
            </a:r>
            <a:r>
              <a:rPr lang="en-US" kern="0" dirty="0"/>
              <a:t>+ RBV</a:t>
            </a:r>
            <a:r>
              <a:rPr lang="en-US" kern="0" dirty="0" smtClean="0"/>
              <a:t>))</a:t>
            </a:r>
            <a:endParaRPr lang="en-US" kern="0" dirty="0"/>
          </a:p>
        </p:txBody>
      </p:sp>
      <p:sp>
        <p:nvSpPr>
          <p:cNvPr id="3" name="ZoneTexte 2"/>
          <p:cNvSpPr txBox="1"/>
          <p:nvPr/>
        </p:nvSpPr>
        <p:spPr>
          <a:xfrm>
            <a:off x="3779912" y="3861048"/>
            <a:ext cx="50659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Randomisation </a:t>
            </a:r>
            <a:r>
              <a:rPr lang="fr-FR" sz="1600" dirty="0" err="1" smtClean="0"/>
              <a:t>was</a:t>
            </a:r>
            <a:r>
              <a:rPr lang="fr-FR" sz="1600" dirty="0" smtClean="0"/>
              <a:t> </a:t>
            </a:r>
            <a:r>
              <a:rPr lang="fr-FR" sz="1600" dirty="0" err="1" smtClean="0"/>
              <a:t>stratified</a:t>
            </a:r>
            <a:r>
              <a:rPr lang="fr-FR" sz="1600" dirty="0" smtClean="0"/>
              <a:t> by </a:t>
            </a:r>
            <a:r>
              <a:rPr lang="fr-FR" sz="1600" dirty="0" err="1" smtClean="0"/>
              <a:t>treatment</a:t>
            </a:r>
            <a:r>
              <a:rPr lang="fr-FR" sz="1600" dirty="0" smtClean="0"/>
              <a:t> </a:t>
            </a:r>
            <a:r>
              <a:rPr lang="fr-FR" sz="1600" dirty="0" err="1" smtClean="0"/>
              <a:t>experience</a:t>
            </a:r>
            <a:endParaRPr lang="fr-FR" sz="1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67237035"/>
              </p:ext>
            </p:extLst>
          </p:nvPr>
        </p:nvGraphicFramePr>
        <p:xfrm>
          <a:off x="398488" y="1690300"/>
          <a:ext cx="8208912" cy="4398939"/>
        </p:xfrm>
        <a:graphic>
          <a:graphicData uri="http://schemas.openxmlformats.org/drawingml/2006/table">
            <a:tbl>
              <a:tblPr/>
              <a:tblGrid>
                <a:gridCol w="38884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82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98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2254C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 , N = 202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Placebo, N = 100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53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53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53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 :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White / Asian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 / 34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 / 32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53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BMI, kg/m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25.8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26.4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53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2a/c / 2b / 2i,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 / 23 / 0.5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 / 21 / 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953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HCV RNA, 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6.25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6.39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953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Fibrosis stage (%) : F0-F1 / F2 / F3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76 / 9 / 15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85 / 9 / 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953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514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Treatment-experienced,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IFN-based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SOF-based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953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PPI use,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53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n/N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ITT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195/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196*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(99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%)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[95 % CI : 98.5 </a:t>
                      </a:r>
                      <a:r>
                        <a:rPr kumimoji="0" lang="mr-I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–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100] 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251520" y="1224460"/>
            <a:ext cx="864096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Baseline characteristics and SVR</a:t>
            </a:r>
            <a:r>
              <a:rPr lang="en-GB" sz="2400" b="1" baseline="-25000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12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23528" y="6145559"/>
            <a:ext cx="55370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</a:t>
            </a:r>
            <a:r>
              <a:rPr lang="en-US" sz="1400" dirty="0" smtClean="0"/>
              <a:t>Exclusion of </a:t>
            </a:r>
            <a:r>
              <a:rPr lang="en-US" sz="1400" dirty="0"/>
              <a:t>6 SOF-experienced </a:t>
            </a:r>
            <a:r>
              <a:rPr lang="en-US" sz="1400" dirty="0" smtClean="0"/>
              <a:t>patients, who all </a:t>
            </a:r>
            <a:r>
              <a:rPr lang="en-US" sz="1400" dirty="0"/>
              <a:t>achieved SVR</a:t>
            </a:r>
            <a:r>
              <a:rPr lang="en-US" sz="1400" baseline="-25000" dirty="0"/>
              <a:t>12</a:t>
            </a:r>
            <a:r>
              <a:rPr lang="en-US" sz="1400" dirty="0"/>
              <a:t> 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0"/>
            <a:ext cx="9036496" cy="976313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ENDURANCE-2 Study: </a:t>
            </a:r>
            <a:r>
              <a:rPr lang="en-US" sz="3000" dirty="0" err="1">
                <a:ea typeface="ＭＳ Ｐゴシック" pitchFamily="34" charset="-128"/>
              </a:rPr>
              <a:t>glecaprevir</a:t>
            </a:r>
            <a:r>
              <a:rPr lang="en-US" sz="3000" dirty="0">
                <a:ea typeface="ＭＳ Ｐゴシック" pitchFamily="34" charset="-128"/>
              </a:rPr>
              <a:t>/</a:t>
            </a:r>
            <a:r>
              <a:rPr lang="en-US" sz="3000" dirty="0" err="1">
                <a:ea typeface="ＭＳ Ｐゴシック" pitchFamily="34" charset="-128"/>
              </a:rPr>
              <a:t>pibrentasvir</a:t>
            </a:r>
            <a:r>
              <a:rPr lang="en-US" sz="3000" dirty="0">
                <a:ea typeface="ＭＳ Ｐゴシック" pitchFamily="34" charset="-128"/>
              </a:rPr>
              <a:t> </a:t>
            </a:r>
            <a:br>
              <a:rPr lang="en-US" sz="3000" dirty="0">
                <a:ea typeface="ＭＳ Ｐゴシック" pitchFamily="34" charset="-128"/>
              </a:rPr>
            </a:br>
            <a:r>
              <a:rPr lang="en-US" sz="3000" dirty="0">
                <a:ea typeface="ＭＳ Ｐゴシック" pitchFamily="34" charset="-128"/>
              </a:rPr>
              <a:t>in genotype 2 without cirrhosis</a:t>
            </a:r>
          </a:p>
        </p:txBody>
      </p:sp>
      <p:grpSp>
        <p:nvGrpSpPr>
          <p:cNvPr id="6" name="Grouper 5"/>
          <p:cNvGrpSpPr/>
          <p:nvPr/>
        </p:nvGrpSpPr>
        <p:grpSpPr>
          <a:xfrm>
            <a:off x="0" y="6525387"/>
            <a:ext cx="1188000" cy="324000"/>
            <a:chOff x="0" y="6525387"/>
            <a:chExt cx="1188000" cy="324000"/>
          </a:xfrm>
        </p:grpSpPr>
        <p:sp>
          <p:nvSpPr>
            <p:cNvPr id="7" name="AutoShape 162"/>
            <p:cNvSpPr>
              <a:spLocks noChangeArrowheads="1"/>
            </p:cNvSpPr>
            <p:nvPr/>
          </p:nvSpPr>
          <p:spPr bwMode="auto">
            <a:xfrm>
              <a:off x="3" y="6525387"/>
              <a:ext cx="1111396" cy="32400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0" y="6536377"/>
              <a:ext cx="1188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ENDURANCE-2</a:t>
              </a:r>
            </a:p>
          </p:txBody>
        </p:sp>
      </p:grp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Asselah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T.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Clin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Gastroenterol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2017; 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Sept 22 (</a:t>
            </a:r>
            <a:r>
              <a:rPr lang="en-US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Epub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ahead of print) 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37797265"/>
              </p:ext>
            </p:extLst>
          </p:nvPr>
        </p:nvGraphicFramePr>
        <p:xfrm>
          <a:off x="323530" y="1628800"/>
          <a:ext cx="8820471" cy="4038827"/>
        </p:xfrm>
        <a:graphic>
          <a:graphicData uri="http://schemas.openxmlformats.org/drawingml/2006/table">
            <a:tbl>
              <a:tblPr/>
              <a:tblGrid>
                <a:gridCol w="44102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5820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520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30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2254C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 , N = 202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Placebo, N = 100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48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Any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131 (65%)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 (58%)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2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(1%) 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(1)**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48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leading to discontinuation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5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events in </a:t>
                      </a:r>
                      <a:r>
                        <a:rPr kumimoji="0" lang="en-GB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10% of patients,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6580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Laboratory abnormalities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 grade 2 (3-5 x ULN)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 grade ≥ 3 (5 x ULN)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grade 2 (3-5 x ULN)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grade ≥ 3 (5 x ULN)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bilirubin grade 3 (3-10 x ULN)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(1%)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(0.5%)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(0.5%)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(2%)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(1%)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 (6%)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(2%)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395536" y="1241052"/>
            <a:ext cx="864096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Adverse events and laboratory abnormalities, N (%)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536" y="5703639"/>
            <a:ext cx="84604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* One patient each experienced a broken ankle, hemorrhoids, and a bile duct stone; all were unrelated to treatment</a:t>
            </a:r>
          </a:p>
          <a:p>
            <a:r>
              <a:rPr lang="en-US" sz="1200" dirty="0"/>
              <a:t>** Rheumatoid arthritis, unrelated to treatment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0"/>
            <a:ext cx="9036496" cy="976313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ENDURANCE-2 Study: </a:t>
            </a:r>
            <a:r>
              <a:rPr lang="en-US" sz="3000" dirty="0" err="1">
                <a:ea typeface="ＭＳ Ｐゴシック" pitchFamily="34" charset="-128"/>
              </a:rPr>
              <a:t>glecaprevir</a:t>
            </a:r>
            <a:r>
              <a:rPr lang="en-US" sz="3000" dirty="0">
                <a:ea typeface="ＭＳ Ｐゴシック" pitchFamily="34" charset="-128"/>
              </a:rPr>
              <a:t>/</a:t>
            </a:r>
            <a:r>
              <a:rPr lang="en-US" sz="3000" dirty="0" err="1">
                <a:ea typeface="ＭＳ Ｐゴシック" pitchFamily="34" charset="-128"/>
              </a:rPr>
              <a:t>pibrentasvir</a:t>
            </a:r>
            <a:r>
              <a:rPr lang="en-US" sz="3000" dirty="0">
                <a:ea typeface="ＭＳ Ｐゴシック" pitchFamily="34" charset="-128"/>
              </a:rPr>
              <a:t> </a:t>
            </a:r>
            <a:br>
              <a:rPr lang="en-US" sz="3000" dirty="0">
                <a:ea typeface="ＭＳ Ｐゴシック" pitchFamily="34" charset="-128"/>
              </a:rPr>
            </a:br>
            <a:r>
              <a:rPr lang="en-US" sz="3000" dirty="0">
                <a:ea typeface="ＭＳ Ｐゴシック" pitchFamily="34" charset="-128"/>
              </a:rPr>
              <a:t>in genotype 2 without cirrhosis</a:t>
            </a:r>
          </a:p>
        </p:txBody>
      </p:sp>
      <p:grpSp>
        <p:nvGrpSpPr>
          <p:cNvPr id="6" name="Grouper 5"/>
          <p:cNvGrpSpPr/>
          <p:nvPr/>
        </p:nvGrpSpPr>
        <p:grpSpPr>
          <a:xfrm>
            <a:off x="0" y="6525387"/>
            <a:ext cx="1188000" cy="324000"/>
            <a:chOff x="0" y="6525387"/>
            <a:chExt cx="1188000" cy="324000"/>
          </a:xfrm>
        </p:grpSpPr>
        <p:sp>
          <p:nvSpPr>
            <p:cNvPr id="7" name="AutoShape 162"/>
            <p:cNvSpPr>
              <a:spLocks noChangeArrowheads="1"/>
            </p:cNvSpPr>
            <p:nvPr/>
          </p:nvSpPr>
          <p:spPr bwMode="auto">
            <a:xfrm>
              <a:off x="3" y="6525387"/>
              <a:ext cx="1111396" cy="32400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0" y="6536377"/>
              <a:ext cx="1188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ENDURANCE-2</a:t>
              </a:r>
            </a:p>
          </p:txBody>
        </p:sp>
      </p:grp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6228184" y="6597352"/>
            <a:ext cx="291581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Kowdley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KV. AASLD 2016, Abs. 73</a:t>
            </a:r>
          </a:p>
        </p:txBody>
      </p:sp>
    </p:spTree>
    <p:extLst>
      <p:ext uri="{BB962C8B-B14F-4D97-AF65-F5344CB8AC3E}">
        <p14:creationId xmlns:p14="http://schemas.microsoft.com/office/powerpoint/2010/main" val="344578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contenu 2"/>
          <p:cNvSpPr>
            <a:spLocks noGrp="1"/>
          </p:cNvSpPr>
          <p:nvPr>
            <p:ph idx="1"/>
          </p:nvPr>
        </p:nvSpPr>
        <p:spPr>
          <a:xfrm>
            <a:off x="395536" y="1268760"/>
            <a:ext cx="8208912" cy="5184452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dirty="0">
                <a:ea typeface="ＭＳ Ｐゴシック" pitchFamily="34" charset="-128"/>
              </a:rPr>
              <a:t>Summary</a:t>
            </a:r>
          </a:p>
          <a:p>
            <a:pPr marL="0" indent="0">
              <a:spcBef>
                <a:spcPts val="300"/>
              </a:spcBef>
              <a:buNone/>
            </a:pPr>
            <a:endParaRPr lang="en-US" sz="2800" dirty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99% of patients with genotype 2 infection treated with GLE/PIB for 12 weeks achieved SVR</a:t>
            </a:r>
            <a:r>
              <a:rPr lang="en-US" sz="2000" baseline="-25000" dirty="0">
                <a:ea typeface="ＭＳ Ｐゴシック" pitchFamily="34" charset="-128"/>
              </a:rPr>
              <a:t>12</a:t>
            </a:r>
            <a:r>
              <a:rPr lang="en-US" sz="2000" dirty="0">
                <a:ea typeface="ＭＳ Ｐゴシック" pitchFamily="34" charset="-128"/>
              </a:rPr>
              <a:t>, with no </a:t>
            </a:r>
            <a:r>
              <a:rPr lang="en-US" sz="2000" dirty="0" err="1">
                <a:ea typeface="ＭＳ Ｐゴシック" pitchFamily="34" charset="-128"/>
              </a:rPr>
              <a:t>virologic</a:t>
            </a:r>
            <a:r>
              <a:rPr lang="en-US" sz="2000" dirty="0">
                <a:ea typeface="ＭＳ Ｐゴシック" pitchFamily="34" charset="-128"/>
              </a:rPr>
              <a:t> failures</a:t>
            </a:r>
          </a:p>
          <a:p>
            <a:pPr lvl="2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The primary and secondary endpoints were achieved: SVR</a:t>
            </a:r>
            <a:r>
              <a:rPr lang="en-US" sz="2000" baseline="-25000" dirty="0">
                <a:ea typeface="ＭＳ Ｐゴシック" pitchFamily="34" charset="-128"/>
              </a:rPr>
              <a:t>12</a:t>
            </a:r>
            <a:r>
              <a:rPr lang="en-US" sz="2000" dirty="0">
                <a:ea typeface="ＭＳ Ｐゴシック" pitchFamily="34" charset="-128"/>
              </a:rPr>
              <a:t> rate achieved with GLE/PIB treatment was superior to the 95% historical </a:t>
            </a:r>
            <a:r>
              <a:rPr lang="en-US" sz="2000" dirty="0" smtClean="0">
                <a:ea typeface="ＭＳ Ｐゴシック" pitchFamily="34" charset="-128"/>
              </a:rPr>
              <a:t>SVR</a:t>
            </a:r>
            <a:r>
              <a:rPr lang="en-US" sz="2000" baseline="-25000" dirty="0" smtClean="0">
                <a:ea typeface="ＭＳ Ｐゴシック" pitchFamily="34" charset="-128"/>
              </a:rPr>
              <a:t>12</a:t>
            </a:r>
            <a:r>
              <a:rPr lang="en-US" sz="2000" dirty="0" smtClean="0">
                <a:ea typeface="ＭＳ Ｐゴシック" pitchFamily="34" charset="-128"/>
              </a:rPr>
              <a:t> </a:t>
            </a:r>
            <a:r>
              <a:rPr lang="en-US" sz="2000" dirty="0">
                <a:ea typeface="ＭＳ Ｐゴシック" pitchFamily="34" charset="-128"/>
              </a:rPr>
              <a:t>rate of SOF + RBV</a:t>
            </a: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GLE/PIB was well tolerated:</a:t>
            </a:r>
          </a:p>
          <a:p>
            <a:pPr lvl="2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There were no discontinuations due to adverse event</a:t>
            </a:r>
          </a:p>
          <a:p>
            <a:pPr lvl="2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There were no serious adverse event related to GLE/PIB</a:t>
            </a:r>
          </a:p>
          <a:p>
            <a:pPr lvl="2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GLE/PIB demonstrated a safety profile similar to that observed in patients receiving placebo</a:t>
            </a: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Achievement of SVR</a:t>
            </a:r>
            <a:r>
              <a:rPr lang="en-US" sz="2000" baseline="-25000" dirty="0">
                <a:ea typeface="ＭＳ Ｐゴシック" pitchFamily="34" charset="-128"/>
              </a:rPr>
              <a:t>12</a:t>
            </a:r>
            <a:r>
              <a:rPr lang="en-US" sz="2000" dirty="0">
                <a:ea typeface="ＭＳ Ｐゴシック" pitchFamily="34" charset="-128"/>
              </a:rPr>
              <a:t> was not impacted by treatment experience or any other baseline factor</a:t>
            </a:r>
            <a:endParaRPr lang="en-US" sz="4000" dirty="0">
              <a:ea typeface="ＭＳ Ｐゴシック" pitchFamily="34" charset="-128"/>
            </a:endParaRPr>
          </a:p>
        </p:txBody>
      </p:sp>
      <p:sp>
        <p:nvSpPr>
          <p:cNvPr id="3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0"/>
            <a:ext cx="9036496" cy="976313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ENDURANCE-2 Study: </a:t>
            </a:r>
            <a:r>
              <a:rPr lang="en-US" sz="3000" dirty="0" err="1">
                <a:ea typeface="ＭＳ Ｐゴシック" pitchFamily="34" charset="-128"/>
              </a:rPr>
              <a:t>glecaprevir</a:t>
            </a:r>
            <a:r>
              <a:rPr lang="en-US" sz="3000" dirty="0">
                <a:ea typeface="ＭＳ Ｐゴシック" pitchFamily="34" charset="-128"/>
              </a:rPr>
              <a:t>/</a:t>
            </a:r>
            <a:r>
              <a:rPr lang="en-US" sz="3000" dirty="0" err="1">
                <a:ea typeface="ＭＳ Ｐゴシック" pitchFamily="34" charset="-128"/>
              </a:rPr>
              <a:t>pibrentasvir</a:t>
            </a:r>
            <a:r>
              <a:rPr lang="en-US" sz="3000" dirty="0">
                <a:ea typeface="ＭＳ Ｐゴシック" pitchFamily="34" charset="-128"/>
              </a:rPr>
              <a:t> </a:t>
            </a:r>
            <a:br>
              <a:rPr lang="en-US" sz="3000" dirty="0">
                <a:ea typeface="ＭＳ Ｐゴシック" pitchFamily="34" charset="-128"/>
              </a:rPr>
            </a:br>
            <a:r>
              <a:rPr lang="en-US" sz="3000" dirty="0">
                <a:ea typeface="ＭＳ Ｐゴシック" pitchFamily="34" charset="-128"/>
              </a:rPr>
              <a:t>in genotype 2 without cirrhosis</a:t>
            </a:r>
          </a:p>
        </p:txBody>
      </p:sp>
      <p:grpSp>
        <p:nvGrpSpPr>
          <p:cNvPr id="4" name="Grouper 3"/>
          <p:cNvGrpSpPr/>
          <p:nvPr/>
        </p:nvGrpSpPr>
        <p:grpSpPr>
          <a:xfrm>
            <a:off x="0" y="6525387"/>
            <a:ext cx="1188000" cy="324000"/>
            <a:chOff x="0" y="6525387"/>
            <a:chExt cx="1188000" cy="324000"/>
          </a:xfrm>
        </p:grpSpPr>
        <p:sp>
          <p:nvSpPr>
            <p:cNvPr id="5" name="AutoShape 162"/>
            <p:cNvSpPr>
              <a:spLocks noChangeArrowheads="1"/>
            </p:cNvSpPr>
            <p:nvPr/>
          </p:nvSpPr>
          <p:spPr bwMode="auto">
            <a:xfrm>
              <a:off x="3" y="6525387"/>
              <a:ext cx="1111396" cy="32400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6" name="ZoneTexte 23"/>
            <p:cNvSpPr txBox="1">
              <a:spLocks noChangeArrowheads="1"/>
            </p:cNvSpPr>
            <p:nvPr/>
          </p:nvSpPr>
          <p:spPr bwMode="auto">
            <a:xfrm>
              <a:off x="0" y="6536377"/>
              <a:ext cx="1188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ENDURANCE-2</a:t>
              </a:r>
            </a:p>
          </p:txBody>
        </p:sp>
      </p:grp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Asselah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T.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Clin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Gastroenterol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2017; 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Sept 22 (</a:t>
            </a:r>
            <a:r>
              <a:rPr lang="en-US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Epub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ahead of print) 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CV-trials.com 2015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13140</TotalTime>
  <Words>707</Words>
  <Application>Microsoft Macintosh PowerPoint</Application>
  <PresentationFormat>Présentation à l'écran (4:3)</PresentationFormat>
  <Paragraphs>136</Paragraphs>
  <Slides>4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HCV-trials.com 2015</vt:lpstr>
      <vt:lpstr>ENDURANCE-2 Study: glecaprevir/pibrentasvir  in genotype 2 without cirrhosis</vt:lpstr>
      <vt:lpstr>ENDURANCE-2 Study: glecaprevir/pibrentasvir  in genotype 2 without cirrhosis</vt:lpstr>
      <vt:lpstr>ENDURANCE-2 Study: glecaprevir/pibrentasvir  in genotype 2 without cirrhosis</vt:lpstr>
      <vt:lpstr>ENDURANCE-2 Study: glecaprevir/pibrentasvir  in genotype 2 without cirrhosis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2016</dc:title>
  <dc:subject>AEI - www.aei.fr</dc:subject>
  <dc:creator>www.hcv-trial.com</dc:creator>
  <cp:lastModifiedBy>Utilisateur de Microsoft Office</cp:lastModifiedBy>
  <cp:revision>247</cp:revision>
  <dcterms:created xsi:type="dcterms:W3CDTF">2010-10-19T10:42:50Z</dcterms:created>
  <dcterms:modified xsi:type="dcterms:W3CDTF">2017-11-28T10:27:54Z</dcterms:modified>
</cp:coreProperties>
</file>