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303" r:id="rId3"/>
    <p:sldId id="285" r:id="rId4"/>
    <p:sldId id="304" r:id="rId5"/>
    <p:sldId id="306" r:id="rId6"/>
    <p:sldId id="307" r:id="rId7"/>
    <p:sldId id="297" r:id="rId8"/>
    <p:sldId id="289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0066"/>
    <a:srgbClr val="333399"/>
    <a:srgbClr val="FFFFFF"/>
    <a:srgbClr val="0070C0"/>
    <a:srgbClr val="C00000"/>
    <a:srgbClr val="D35B1F"/>
    <a:srgbClr val="FF3F3F"/>
    <a:srgbClr val="A38904"/>
    <a:srgbClr val="3D6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80" autoAdjust="0"/>
    <p:restoredTop sz="98179" autoAdjust="0"/>
  </p:normalViewPr>
  <p:slideViewPr>
    <p:cSldViewPr>
      <p:cViewPr varScale="1">
        <p:scale>
          <a:sx n="84" d="100"/>
          <a:sy n="84" d="100"/>
        </p:scale>
        <p:origin x="978" y="66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06/03/2018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8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5302564" y="2411860"/>
            <a:ext cx="0" cy="244800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2993439" y="2204864"/>
            <a:ext cx="4060" cy="720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201349" y="1412775"/>
            <a:ext cx="1548160" cy="8280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alibri" pitchFamily="34" charset="0"/>
              </a:rPr>
              <a:t>Randomisation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2 : 1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467544" y="2835265"/>
            <a:ext cx="2304253" cy="188987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>
                <a:latin typeface="Calibri" pitchFamily="34" charset="0"/>
              </a:rPr>
              <a:t>≥ 18 years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HCV genotype 3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Treatment-naïve 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HCV RNA &gt; 1 000 IU/mL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No cirrhosis **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No HBV co-infection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No HIV co-infection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ENDURANCE-3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vs SOF + DCV in genotype 3 without cirrhosis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4294967295"/>
          </p:nvPr>
        </p:nvSpPr>
        <p:spPr>
          <a:xfrm>
            <a:off x="0" y="1125538"/>
            <a:ext cx="1584325" cy="430212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059832" y="249289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233</a:t>
            </a:r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6022644" y="2411860"/>
            <a:ext cx="0" cy="244800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5735306" y="183553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264016"/>
              </p:ext>
            </p:extLst>
          </p:nvPr>
        </p:nvGraphicFramePr>
        <p:xfrm>
          <a:off x="3821517" y="2492896"/>
          <a:ext cx="2232248" cy="631625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0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ENDURANCE-3</a:t>
              </a:r>
            </a:p>
          </p:txBody>
        </p:sp>
      </p:grp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6048512" y="6608385"/>
            <a:ext cx="313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S. NEJM 2018;378:354-69</a:t>
            </a:r>
          </a:p>
        </p:txBody>
      </p:sp>
      <p:graphicFrame>
        <p:nvGraphicFramePr>
          <p:cNvPr id="4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473258"/>
              </p:ext>
            </p:extLst>
          </p:nvPr>
        </p:nvGraphicFramePr>
        <p:xfrm>
          <a:off x="3863098" y="3429000"/>
          <a:ext cx="2160240" cy="638780"/>
        </p:xfrm>
        <a:graphic>
          <a:graphicData uri="http://schemas.openxmlformats.org/drawingml/2006/table">
            <a:tbl>
              <a:tblPr/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8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 mg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60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63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101437" y="417056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157</a:t>
            </a:r>
          </a:p>
        </p:txBody>
      </p:sp>
      <p:sp>
        <p:nvSpPr>
          <p:cNvPr id="47" name="Line 63"/>
          <p:cNvSpPr>
            <a:spLocks noChangeShapeType="1"/>
          </p:cNvSpPr>
          <p:nvPr/>
        </p:nvSpPr>
        <p:spPr bwMode="auto">
          <a:xfrm>
            <a:off x="2813461" y="3284984"/>
            <a:ext cx="504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none"/>
          </a:ln>
        </p:spPr>
        <p:txBody>
          <a:bodyPr/>
          <a:lstStyle/>
          <a:p>
            <a:endParaRPr lang="en-US"/>
          </a:p>
        </p:txBody>
      </p:sp>
      <p:cxnSp>
        <p:nvCxnSpPr>
          <p:cNvPr id="48" name="AutoShape 60"/>
          <p:cNvCxnSpPr>
            <a:cxnSpLocks noChangeShapeType="1"/>
          </p:cNvCxnSpPr>
          <p:nvPr/>
        </p:nvCxnSpPr>
        <p:spPr bwMode="auto">
          <a:xfrm rot="10800000" flipH="1" flipV="1">
            <a:off x="3861511" y="2817039"/>
            <a:ext cx="1587" cy="972000"/>
          </a:xfrm>
          <a:prstGeom prst="bentConnector3">
            <a:avLst>
              <a:gd name="adj1" fmla="val -33953308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6023338" y="3758262"/>
            <a:ext cx="1080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097869" y="3563724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3528" y="5785519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Fibroscan</a:t>
            </a:r>
            <a:r>
              <a:rPr lang="en-US" sz="1400" baseline="30000" dirty="0"/>
              <a:t>®</a:t>
            </a:r>
            <a:r>
              <a:rPr lang="en-US" sz="1400" dirty="0"/>
              <a:t> &lt; 12.5 </a:t>
            </a:r>
            <a:r>
              <a:rPr lang="en-US" sz="1400" dirty="0" err="1"/>
              <a:t>kPa</a:t>
            </a:r>
            <a:r>
              <a:rPr lang="en-US" sz="1400" dirty="0"/>
              <a:t> or </a:t>
            </a:r>
            <a:r>
              <a:rPr lang="en-US" sz="1400" dirty="0" err="1"/>
              <a:t>FibroTest</a:t>
            </a:r>
            <a:r>
              <a:rPr lang="en-US" sz="1400" baseline="30000" dirty="0"/>
              <a:t>®</a:t>
            </a:r>
            <a:r>
              <a:rPr lang="en-US" sz="1400" dirty="0"/>
              <a:t> ≤ 0.48 + APRI &lt; 1</a:t>
            </a:r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5015226" y="183553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2187" y="6084004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/>
              <a:t>GLE/PIB: 100/40 mg 3 tablets QD</a:t>
            </a:r>
          </a:p>
        </p:txBody>
      </p:sp>
      <p:graphicFrame>
        <p:nvGraphicFramePr>
          <p:cNvPr id="2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12687"/>
              </p:ext>
            </p:extLst>
          </p:nvPr>
        </p:nvGraphicFramePr>
        <p:xfrm>
          <a:off x="3863098" y="4221088"/>
          <a:ext cx="1470587" cy="631625"/>
        </p:xfrm>
        <a:graphic>
          <a:graphicData uri="http://schemas.openxmlformats.org/drawingml/2006/table">
            <a:tbl>
              <a:tblPr/>
              <a:tblGrid>
                <a:gridCol w="14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7" name="Connecteur droit 66"/>
          <p:cNvCxnSpPr>
            <a:cxnSpLocks noChangeShapeType="1"/>
          </p:cNvCxnSpPr>
          <p:nvPr/>
        </p:nvCxnSpPr>
        <p:spPr bwMode="auto">
          <a:xfrm>
            <a:off x="2813405" y="4509120"/>
            <a:ext cx="108012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3059832" y="378904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115</a:t>
            </a:r>
          </a:p>
        </p:txBody>
      </p:sp>
      <p:sp>
        <p:nvSpPr>
          <p:cNvPr id="40" name="Line 63"/>
          <p:cNvSpPr>
            <a:spLocks noChangeShapeType="1"/>
          </p:cNvSpPr>
          <p:nvPr/>
        </p:nvSpPr>
        <p:spPr bwMode="auto">
          <a:xfrm>
            <a:off x="6023338" y="2780928"/>
            <a:ext cx="1080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086691" y="2586390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43" name="Line 63"/>
          <p:cNvSpPr>
            <a:spLocks noChangeShapeType="1"/>
          </p:cNvSpPr>
          <p:nvPr/>
        </p:nvSpPr>
        <p:spPr bwMode="auto">
          <a:xfrm>
            <a:off x="5375266" y="4509120"/>
            <a:ext cx="1080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449797" y="4314582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cxnSp>
        <p:nvCxnSpPr>
          <p:cNvPr id="46" name="Connecteur droit 66"/>
          <p:cNvCxnSpPr>
            <a:cxnSpLocks noChangeShapeType="1"/>
          </p:cNvCxnSpPr>
          <p:nvPr/>
        </p:nvCxnSpPr>
        <p:spPr bwMode="auto">
          <a:xfrm flipH="1" flipV="1">
            <a:off x="3347864" y="4509120"/>
            <a:ext cx="4062" cy="432049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49" name="Oval 170"/>
          <p:cNvSpPr>
            <a:spLocks noChangeArrowheads="1"/>
          </p:cNvSpPr>
          <p:nvPr/>
        </p:nvSpPr>
        <p:spPr bwMode="auto">
          <a:xfrm>
            <a:off x="2555776" y="4869160"/>
            <a:ext cx="1548160" cy="504056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itchFamily="34" charset="0"/>
              </a:rPr>
              <a:t>No </a:t>
            </a:r>
            <a:r>
              <a:rPr lang="en-US" sz="1400" b="1" dirty="0" err="1">
                <a:latin typeface="Calibri" pitchFamily="34" charset="0"/>
              </a:rPr>
              <a:t>randomisation</a:t>
            </a:r>
            <a:endParaRPr lang="en-US" sz="1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Espace réservé du contenu 2"/>
          <p:cNvSpPr>
            <a:spLocks/>
          </p:cNvSpPr>
          <p:nvPr/>
        </p:nvSpPr>
        <p:spPr bwMode="auto">
          <a:xfrm>
            <a:off x="251521" y="1196752"/>
            <a:ext cx="8496943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300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Objectives (SVR</a:t>
            </a:r>
            <a:r>
              <a:rPr lang="fr-FR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</a:t>
            </a:r>
          </a:p>
          <a:p>
            <a:pPr marL="800100" lvl="1" indent="-342900">
              <a:spcBef>
                <a:spcPts val="3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N</a:t>
            </a:r>
            <a:r>
              <a: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on-inferiority of the 12-week GLE/PIB regimen vs 12-week SOF + DCV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, by ITT, </a:t>
            </a:r>
            <a:r>
              <a: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with lower margin </a:t>
            </a:r>
            <a:r>
              <a:rPr lang="en-GB" dirty="0"/>
              <a:t>of the 95% CI for the difference 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: - 6</a:t>
            </a:r>
            <a:r>
              <a: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%, 90% power</a:t>
            </a:r>
          </a:p>
          <a:p>
            <a:pPr marL="800100" lvl="1" indent="-342900">
              <a:spcBef>
                <a:spcPts val="3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Non-inferiority of the 8-week vs 12-week GLE/PIB regimen, by ITT, with lower margin </a:t>
            </a:r>
            <a:r>
              <a:rPr lang="en-GB" dirty="0"/>
              <a:t>of the 97.5% CI for the difference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: - 6% or  </a:t>
            </a:r>
            <a:r>
              <a:rPr lang="en-GB" dirty="0"/>
              <a:t>lower </a:t>
            </a:r>
            <a:r>
              <a:rPr lang="en-GB" dirty="0" err="1"/>
              <a:t>margi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n of the CI</a:t>
            </a:r>
            <a:r>
              <a:rPr lang="en-GB" dirty="0"/>
              <a:t> &gt; 92% (&gt; - 6% to historical 98% rate with SOF + DCV), 80% power</a:t>
            </a:r>
          </a:p>
          <a:p>
            <a:pPr marL="800100" lvl="1" indent="-342900">
              <a:spcBef>
                <a:spcPts val="3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Secondary endpoints</a:t>
            </a:r>
          </a:p>
          <a:p>
            <a:pPr marL="1257300" lvl="2" indent="-342900">
              <a:spcBef>
                <a:spcPts val="3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GB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 failure and relapse</a:t>
            </a:r>
          </a:p>
          <a:p>
            <a:pPr marL="1257300" lvl="2" indent="-342900">
              <a:spcBef>
                <a:spcPts val="3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Resistance analysis (15% detection threshold)</a:t>
            </a:r>
          </a:p>
          <a:p>
            <a:pPr marL="1257300" lvl="2" indent="-342900">
              <a:spcBef>
                <a:spcPts val="3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Safety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</a:t>
            </a:r>
            <a:endParaRPr lang="fr-FR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ENDURANCE-3</a:t>
              </a: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048512" y="6608385"/>
            <a:ext cx="313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S. NEJM 2018;378:354-69</a:t>
            </a: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943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ENDURANCE-3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vs SOF + DCV in genotype 3 without cirrhosis</a:t>
            </a:r>
          </a:p>
        </p:txBody>
      </p:sp>
    </p:spTree>
    <p:extLst>
      <p:ext uri="{BB962C8B-B14F-4D97-AF65-F5344CB8AC3E}">
        <p14:creationId xmlns:p14="http://schemas.microsoft.com/office/powerpoint/2010/main" val="334030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ENDURANCE-3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vs SOF + DCV in genotype 3 without cirrhosis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4030245"/>
              </p:ext>
            </p:extLst>
          </p:nvPr>
        </p:nvGraphicFramePr>
        <p:xfrm>
          <a:off x="427504" y="1622519"/>
          <a:ext cx="7992885" cy="4712026"/>
        </p:xfrm>
        <a:graphic>
          <a:graphicData uri="http://schemas.openxmlformats.org/drawingml/2006/table">
            <a:tbl>
              <a:tblPr/>
              <a:tblGrid>
                <a:gridCol w="316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DCV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6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Race: White 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3a,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(%): F0-F1 / F2 / F3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 / 5 /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 / 7 /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 / 5 / 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PPI use,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7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Study discontinuation,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non adherence,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 reason,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(3.4%)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(2.6%)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(1.9%)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  <a:endParaRPr lang="en-GB" sz="28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5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ENDURANCE-3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048512" y="6608385"/>
            <a:ext cx="313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S. NEJM 2018;378:354-69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ENDURANCE-3</a:t>
              </a:r>
            </a:p>
          </p:txBody>
        </p:sp>
      </p:grp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504" y="1373689"/>
            <a:ext cx="8928992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Primary Endpoint (SVR</a:t>
            </a:r>
            <a:r>
              <a:rPr lang="en-GB" sz="28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)</a:t>
            </a:r>
            <a:endParaRPr lang="en-GB" sz="28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048512" y="4007029"/>
            <a:ext cx="248497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Non-inferiority of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/>
              <a:t>GLE/PIB 12 weeks vs</a:t>
            </a:r>
            <a:br>
              <a:rPr lang="en-US" sz="1600"/>
            </a:br>
            <a:r>
              <a:rPr lang="en-US" sz="1600"/>
              <a:t>SOF + DCV 12 weeks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/>
              <a:t>GLE/PIB 8 weeks vs</a:t>
            </a:r>
            <a:br>
              <a:rPr lang="en-US" sz="1600"/>
            </a:br>
            <a:r>
              <a:rPr lang="en-US" sz="1600"/>
              <a:t>GLE/PIB 12 weeks</a:t>
            </a: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6048512" y="6608385"/>
            <a:ext cx="313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S. NEJM 2018;378:354-69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914692C-9034-4813-A90A-C6BC831DF372}"/>
              </a:ext>
            </a:extLst>
          </p:cNvPr>
          <p:cNvGrpSpPr/>
          <p:nvPr/>
        </p:nvGrpSpPr>
        <p:grpSpPr>
          <a:xfrm>
            <a:off x="1115616" y="1804436"/>
            <a:ext cx="7297953" cy="4648900"/>
            <a:chOff x="1115616" y="1804436"/>
            <a:chExt cx="7297953" cy="4648900"/>
          </a:xfrm>
        </p:grpSpPr>
        <p:sp>
          <p:nvSpPr>
            <p:cNvPr id="41" name="AutoShape 126">
              <a:extLst>
                <a:ext uri="{FF2B5EF4-FFF2-40B4-BE49-F238E27FC236}">
                  <a16:creationId xmlns:a16="http://schemas.microsoft.com/office/drawing/2014/main" id="{0703607E-0F1C-4BB4-BB51-EACBADFD0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175" y="1804436"/>
              <a:ext cx="7194393" cy="432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00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314388" y="533494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latin typeface="+mn-lt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11" name="Connecteur droit 10"/>
            <p:cNvCxnSpPr/>
            <p:nvPr/>
          </p:nvCxnSpPr>
          <p:spPr>
            <a:xfrm>
              <a:off x="1627217" y="3034250"/>
              <a:ext cx="0" cy="2516721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1555212" y="5550971"/>
              <a:ext cx="4607995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1555209" y="3034250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1555209" y="3523341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1555209" y="4027692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1555209" y="4557528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1555209" y="5038125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1824769" y="3037529"/>
              <a:ext cx="720080" cy="2516721"/>
            </a:xfrm>
            <a:prstGeom prst="rect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23361" y="2980643"/>
              <a:ext cx="720080" cy="25736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80200" y="3034250"/>
              <a:ext cx="720080" cy="2520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750177" y="2382621"/>
              <a:ext cx="867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95</a:t>
              </a:r>
            </a:p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(93-98)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2771800" y="2351263"/>
              <a:ext cx="10457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(93-99.9)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4798499" y="2394243"/>
              <a:ext cx="867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95</a:t>
              </a:r>
            </a:p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(91-98)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115616" y="2816283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latin typeface="+mn-lt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1215002" y="3363095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latin typeface="+mn-lt"/>
                  <a:cs typeface="Calibri" panose="020F0502020204030204" pitchFamily="34" charset="0"/>
                </a:rPr>
                <a:t>80</a:t>
              </a: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215002" y="385133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latin typeface="+mn-lt"/>
                  <a:cs typeface="Calibri" panose="020F0502020204030204" pitchFamily="34" charset="0"/>
                </a:rPr>
                <a:t>60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215002" y="439558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latin typeface="+mn-lt"/>
                  <a:cs typeface="Calibri" panose="020F0502020204030204" pitchFamily="34" charset="0"/>
                </a:rPr>
                <a:t>40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215002" y="486940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latin typeface="+mn-lt"/>
                  <a:cs typeface="Calibri" panose="020F0502020204030204" pitchFamily="34" charset="0"/>
                </a:rPr>
                <a:t>20</a:t>
              </a:r>
            </a:p>
          </p:txBody>
        </p:sp>
        <p:cxnSp>
          <p:nvCxnSpPr>
            <p:cNvPr id="40" name="Connecteur droit 39"/>
            <p:cNvCxnSpPr/>
            <p:nvPr/>
          </p:nvCxnSpPr>
          <p:spPr>
            <a:xfrm>
              <a:off x="2412056" y="3895233"/>
              <a:ext cx="266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ZoneTexte 43"/>
            <p:cNvSpPr txBox="1"/>
            <p:nvPr/>
          </p:nvSpPr>
          <p:spPr>
            <a:xfrm>
              <a:off x="3659728" y="3916275"/>
              <a:ext cx="12198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- 0.4%</a:t>
              </a:r>
            </a:p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(- 5.4 to 4.6)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1953604" y="5147509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233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040545" y="5147509"/>
              <a:ext cx="4729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115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5028639" y="5147509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157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403648" y="2598645"/>
              <a:ext cx="367108" cy="311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92788" y="1827508"/>
              <a:ext cx="18207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 </a:t>
              </a:r>
              <a:r>
                <a:rPr lang="fr-FR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GLE/PIB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480220" y="1827508"/>
              <a:ext cx="19377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 </a:t>
              </a:r>
              <a:r>
                <a:rPr lang="fr-FR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GLE/PIB</a:t>
              </a:r>
            </a:p>
          </p:txBody>
        </p:sp>
        <p:sp>
          <p:nvSpPr>
            <p:cNvPr id="54" name="ZoneTexte 86"/>
            <p:cNvSpPr txBox="1">
              <a:spLocks noChangeArrowheads="1"/>
            </p:cNvSpPr>
            <p:nvPr/>
          </p:nvSpPr>
          <p:spPr bwMode="auto">
            <a:xfrm>
              <a:off x="1694037" y="5737755"/>
              <a:ext cx="1980029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 b="1" dirty="0">
                  <a:solidFill>
                    <a:srgbClr val="000066"/>
                  </a:solidFill>
                </a:rPr>
                <a:t>Adjusted </a:t>
              </a:r>
              <a:r>
                <a:rPr lang="en-GB" sz="1500" b="1" dirty="0">
                  <a:solidFill>
                    <a:srgbClr val="000066"/>
                  </a:solidFill>
                  <a:cs typeface="Arial" charset="0"/>
                  <a:sym typeface="Symbol" charset="0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 b="1" dirty="0">
                  <a:solidFill>
                    <a:srgbClr val="000066"/>
                  </a:solidFill>
                  <a:cs typeface="Arial" charset="0"/>
                  <a:sym typeface="Symbol" charset="0"/>
                </a:rPr>
                <a:t>(95% CI)</a:t>
              </a:r>
              <a:r>
                <a:rPr lang="en-GB" sz="1500" b="1" dirty="0">
                  <a:solidFill>
                    <a:srgbClr val="000066"/>
                  </a:solidFill>
                  <a:sym typeface="Symbol" charset="0"/>
                </a:rPr>
                <a:t> </a:t>
              </a:r>
              <a:r>
                <a:rPr lang="en-GB" sz="1500" b="1" dirty="0">
                  <a:solidFill>
                    <a:srgbClr val="000066"/>
                  </a:solidFill>
                </a:rPr>
                <a:t>= - 1.2%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 b="1" dirty="0">
                  <a:solidFill>
                    <a:srgbClr val="000066"/>
                  </a:solidFill>
                </a:rPr>
                <a:t>(-5.6% ; 3.1%)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928492" y="1827508"/>
              <a:ext cx="21723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 </a:t>
              </a:r>
              <a:r>
                <a:rPr lang="fr-FR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SOF + DCV</a:t>
              </a:r>
            </a:p>
          </p:txBody>
        </p:sp>
        <p:sp>
          <p:nvSpPr>
            <p:cNvPr id="56" name="Rectangle 3"/>
            <p:cNvSpPr>
              <a:spLocks noChangeArrowheads="1"/>
            </p:cNvSpPr>
            <p:nvPr/>
          </p:nvSpPr>
          <p:spPr bwMode="auto">
            <a:xfrm>
              <a:off x="1336204" y="1971203"/>
              <a:ext cx="177791" cy="144464"/>
            </a:xfrm>
            <a:prstGeom prst="rect">
              <a:avLst/>
            </a:prstGeom>
            <a:solidFill>
              <a:srgbClr val="D35B1F"/>
            </a:solidFill>
            <a:ln>
              <a:noFill/>
            </a:ln>
          </p:spPr>
          <p:txBody>
            <a:bodyPr/>
            <a:lstStyle/>
            <a:p>
              <a:pPr defTabSz="914400"/>
              <a:endParaRPr lang="en-GB">
                <a:solidFill>
                  <a:srgbClr val="333399"/>
                </a:solidFill>
              </a:endParaRPr>
            </a:p>
          </p:txBody>
        </p:sp>
        <p:sp>
          <p:nvSpPr>
            <p:cNvPr id="57" name="Rectangle 3"/>
            <p:cNvSpPr>
              <a:spLocks noChangeArrowheads="1"/>
            </p:cNvSpPr>
            <p:nvPr/>
          </p:nvSpPr>
          <p:spPr bwMode="auto">
            <a:xfrm>
              <a:off x="3784476" y="1971203"/>
              <a:ext cx="177791" cy="144464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333399"/>
                </a:solidFill>
              </a:endParaRPr>
            </a:p>
          </p:txBody>
        </p:sp>
        <p:sp>
          <p:nvSpPr>
            <p:cNvPr id="58" name="Rectangle 3"/>
            <p:cNvSpPr>
              <a:spLocks noChangeArrowheads="1"/>
            </p:cNvSpPr>
            <p:nvPr/>
          </p:nvSpPr>
          <p:spPr bwMode="auto">
            <a:xfrm>
              <a:off x="6376764" y="1971203"/>
              <a:ext cx="177791" cy="14446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/>
            <a:lstStyle/>
            <a:p>
              <a:pPr defTabSz="914400"/>
              <a:endParaRPr lang="en-GB">
                <a:solidFill>
                  <a:srgbClr val="333399"/>
                </a:solidFill>
              </a:endParaRPr>
            </a:p>
          </p:txBody>
        </p:sp>
      </p:grpSp>
      <p:sp>
        <p:nvSpPr>
          <p:cNvPr id="6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ENDURANCE-3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vs SOF + DCV in genotype 3 without cirrhosis</a:t>
            </a:r>
          </a:p>
        </p:txBody>
      </p:sp>
    </p:spTree>
    <p:extLst>
      <p:ext uri="{BB962C8B-B14F-4D97-AF65-F5344CB8AC3E}">
        <p14:creationId xmlns:p14="http://schemas.microsoft.com/office/powerpoint/2010/main" val="280906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667534"/>
              </p:ext>
            </p:extLst>
          </p:nvPr>
        </p:nvGraphicFramePr>
        <p:xfrm>
          <a:off x="323528" y="1665313"/>
          <a:ext cx="8496943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9844">
                <a:tc rowSpan="2">
                  <a:txBody>
                    <a:bodyPr/>
                    <a:lstStyle/>
                    <a:p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NS3 variants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NS5A variants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844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</a:t>
                      </a:r>
                      <a:r>
                        <a:rPr lang="en-US" sz="1800" b="1" baseline="0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</a:t>
                      </a:r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aseline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 failure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</a:t>
                      </a:r>
                      <a:r>
                        <a:rPr lang="en-US" sz="1800" b="1" baseline="0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</a:t>
                      </a:r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aseline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 failure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GLE/PIB</a:t>
                      </a:r>
                      <a:r>
                        <a:rPr lang="en-US" sz="1800" b="1" baseline="0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12W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noProof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noProof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noProof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noProof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728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Q168R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Y56H + Q168R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A30K,</a:t>
                      </a:r>
                      <a:r>
                        <a:rPr lang="en-US" sz="1400" baseline="0" noProof="0">
                          <a:solidFill>
                            <a:srgbClr val="000066"/>
                          </a:solidFill>
                        </a:rPr>
                        <a:t> A30V, Y93H</a:t>
                      </a:r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A30K, 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A30G, 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Reinfection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V31M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V31M, 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T54S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T54S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A30K, 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A166S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Q168L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A30K, 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A166S,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Y56H, Q168L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A30K, 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Failure to suppress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A166S, Q168R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Q80R, A156G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A30K, 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A166S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A166S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Y56H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A30K, 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SOF + DCV 12 W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9844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ND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7504" y="1268760"/>
            <a:ext cx="8928992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NS3 and NS5A polymorphisms/substitutions at baseline and failure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5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ENDURANCE-3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048512" y="6608385"/>
            <a:ext cx="313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S. NEJM 2018;378:354-69</a:t>
            </a: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ENDURANCE-3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vs SOF + DCV in genotype 3 without cirrhosis</a:t>
            </a:r>
          </a:p>
        </p:txBody>
      </p:sp>
    </p:spTree>
    <p:extLst>
      <p:ext uri="{BB962C8B-B14F-4D97-AF65-F5344CB8AC3E}">
        <p14:creationId xmlns:p14="http://schemas.microsoft.com/office/powerpoint/2010/main" val="281353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175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ENDURANCE-3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vs SOF + DCV in genotype 3 without cirrhosis</a:t>
            </a:r>
          </a:p>
        </p:txBody>
      </p:sp>
      <p:graphicFrame>
        <p:nvGraphicFramePr>
          <p:cNvPr id="4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232542"/>
              </p:ext>
            </p:extLst>
          </p:nvPr>
        </p:nvGraphicFramePr>
        <p:xfrm>
          <a:off x="629816" y="1619052"/>
          <a:ext cx="7992885" cy="4673701"/>
        </p:xfrm>
        <a:graphic>
          <a:graphicData uri="http://schemas.openxmlformats.org/drawingml/2006/table">
            <a:tbl>
              <a:tblPr/>
              <a:tblGrid>
                <a:gridCol w="316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94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DCV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6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polymorphisms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32/33(97%)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185/188 (98%)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19/22 (86%)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128/131 (98%)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polymorphisms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 A30K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Without A30K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 Y93H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Without Y93H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41/43 (95%)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177/179 (99%)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9/10 (90%)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209/212 (99%)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10/11 (91%)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208/211 (99%)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20/21 (95%)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89/89 (100%)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5/5 (100%)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104/105 (99%)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7/8 (88%)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102/102 (100%)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39/43 (91%)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108/110 (98%)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12/16 (75%)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135/137 (99%)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5/5 (100%)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142/148 (96%)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+ NS5A polymorphisms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6/7 (86%)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5/7 (71%)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ENDURANCE-3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048512" y="6608385"/>
            <a:ext cx="313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S. NEJM 2018;378:354-69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504" y="1268760"/>
            <a:ext cx="8928992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by baseline polymorphisms in NS3 or NS5A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985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67828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N (%)</a:t>
            </a:r>
          </a:p>
        </p:txBody>
      </p:sp>
      <p:grpSp>
        <p:nvGrpSpPr>
          <p:cNvPr id="6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ENDURANCE-3</a:t>
              </a: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048512" y="6608385"/>
            <a:ext cx="313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S. NEJM 2018;378:354-69</a:t>
            </a:r>
          </a:p>
        </p:txBody>
      </p:sp>
      <p:graphicFrame>
        <p:nvGraphicFramePr>
          <p:cNvPr id="11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00"/>
              </p:ext>
            </p:extLst>
          </p:nvPr>
        </p:nvGraphicFramePr>
        <p:xfrm>
          <a:off x="755576" y="1700809"/>
          <a:ext cx="7992885" cy="3945495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DCV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63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(2%)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(2%)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(1%)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≥ 10%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≥ 3 elevation in ALT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≥ 2 elevation in AST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≥ 2 elevation in bilirubin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(&lt; 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(2%)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540475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ENDURANCE-3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vs SOF + DCV in genotype 3 without cirrhosis</a:t>
            </a: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C0893ED0-11A2-45BD-8943-DC539619B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ENDURANCE-3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vs SOF + DCV in genotype 3 without cirrhosis</a:t>
            </a:r>
            <a:endParaRPr lang="fr-FR" sz="3000" dirty="0"/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1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Once-daily treatment with GLE/PIB for either 8 weeks or 12 weeks achieved high rates of sustained </a:t>
            </a:r>
            <a:r>
              <a:rPr lang="en-US" sz="2000" dirty="0" err="1">
                <a:ea typeface="ＭＳ Ｐゴシック" pitchFamily="34" charset="-128"/>
              </a:rPr>
              <a:t>virologic</a:t>
            </a:r>
            <a:r>
              <a:rPr lang="en-US" sz="2000" dirty="0">
                <a:ea typeface="ＭＳ Ｐゴシック" pitchFamily="34" charset="-128"/>
              </a:rPr>
              <a:t> response among patients with HCV genotype 3 infection who did not have cirrhosis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95% of patients achieved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with 8 weeks of GLE/PIB</a:t>
            </a:r>
            <a:endParaRPr lang="en-US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was well tolerated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patient discontinued for adverse event </a:t>
            </a:r>
            <a:r>
              <a:rPr lang="en-US" sz="2000">
                <a:ea typeface="ＭＳ Ｐゴシック" pitchFamily="34" charset="-128"/>
              </a:rPr>
              <a:t>in GLE/</a:t>
            </a:r>
            <a:r>
              <a:rPr lang="en-US" sz="2000" dirty="0">
                <a:ea typeface="ＭＳ Ｐゴシック" pitchFamily="34" charset="-128"/>
              </a:rPr>
              <a:t>PIB 8 weeks group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Only 3 patients (1%) discontinued study drugs for adverse event in GLE/PIB 12 weeks group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significant laboratory abnormalities</a:t>
            </a:r>
          </a:p>
        </p:txBody>
      </p:sp>
      <p:grpSp>
        <p:nvGrpSpPr>
          <p:cNvPr id="4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ENDURANCE-3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048512" y="6608385"/>
            <a:ext cx="313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Zeuzem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S. NEJM 2018;378:354-69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19648</TotalTime>
  <Words>886</Words>
  <Application>Microsoft Office PowerPoint</Application>
  <PresentationFormat>Affichage à l'écran (4:3)</PresentationFormat>
  <Paragraphs>313</Paragraphs>
  <Slides>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Symbol</vt:lpstr>
      <vt:lpstr>Trebuchet MS</vt:lpstr>
      <vt:lpstr>Wingdings</vt:lpstr>
      <vt:lpstr>HCV-trials.com 2018</vt:lpstr>
      <vt:lpstr>ENDURANCE-3 Study: glecaprevir/pibrentasvir  vs SOF + DCV in genotype 3 without cirrhosis</vt:lpstr>
      <vt:lpstr>ENDURANCE-3 Study: glecaprevir/pibrentasvir  vs SOF + DCV in genotype 3 without cirrhosis</vt:lpstr>
      <vt:lpstr>ENDURANCE-3 Study: glecaprevir/pibrentasvir  vs SOF + DCV in genotype 3 without cirrhosis</vt:lpstr>
      <vt:lpstr>ENDURANCE-3 Study: glecaprevir/pibrentasvir  vs SOF + DCV in genotype 3 without cirrhosis</vt:lpstr>
      <vt:lpstr>ENDURANCE-3 Study: glecaprevir/pibrentasvir  vs SOF + DCV in genotype 3 without cirrhosis</vt:lpstr>
      <vt:lpstr>ENDURANCE-3 Study: glecaprevir/pibrentasvir  vs SOF + DCV in genotype 3 without cirrhosis</vt:lpstr>
      <vt:lpstr>ENDURANCE-3 Study: glecaprevir/pibrentasvir  vs SOF + DCV in genotype 3 without cirrhosis</vt:lpstr>
      <vt:lpstr>ENDURANCE-3 Study: glecaprevir/pibrentasvir  vs SOF + DCV in genotype 3 without cirrhosis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Pilar</cp:lastModifiedBy>
  <cp:revision>287</cp:revision>
  <dcterms:created xsi:type="dcterms:W3CDTF">2010-10-19T10:42:50Z</dcterms:created>
  <dcterms:modified xsi:type="dcterms:W3CDTF">2018-03-06T14:57:12Z</dcterms:modified>
</cp:coreProperties>
</file>