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73" r:id="rId2"/>
    <p:sldId id="274" r:id="rId3"/>
    <p:sldId id="275" r:id="rId4"/>
    <p:sldId id="276" r:id="rId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32" autoAdjust="0"/>
    <p:restoredTop sz="96287" autoAdjust="0"/>
  </p:normalViewPr>
  <p:slideViewPr>
    <p:cSldViewPr snapToGrid="0" snapToObjects="1">
      <p:cViewPr varScale="1">
        <p:scale>
          <a:sx n="108" d="100"/>
          <a:sy n="108" d="100"/>
        </p:scale>
        <p:origin x="57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2" d="100"/>
          <a:sy n="82" d="100"/>
        </p:scale>
        <p:origin x="315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4994C-D581-D94B-936B-D025D0F49B9B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4C75D-60B2-9D45-95C9-66E45C7815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7785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 fontAlgn="base">
              <a:spcBef>
                <a:spcPct val="0"/>
              </a:spcBef>
              <a:spcAft>
                <a:spcPct val="0"/>
              </a:spcAft>
            </a:pPr>
            <a:fld id="{C24F8336-70D2-4EF2-9530-598646E5998F}" type="slidenum">
              <a:rPr lang="fr-FR" sz="120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pPr algn="r" defTabSz="85090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48591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6032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556633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839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078136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7172" name="Connecteur droit 66"/>
          <p:cNvCxnSpPr>
            <a:cxnSpLocks noChangeShapeType="1"/>
          </p:cNvCxnSpPr>
          <p:nvPr/>
        </p:nvCxnSpPr>
        <p:spPr bwMode="auto">
          <a:xfrm flipH="1">
            <a:off x="4371954" y="1844824"/>
            <a:ext cx="4060" cy="6480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7185" name="Oval 170"/>
          <p:cNvSpPr>
            <a:spLocks noChangeArrowheads="1"/>
          </p:cNvSpPr>
          <p:nvPr/>
        </p:nvSpPr>
        <p:spPr bwMode="auto">
          <a:xfrm>
            <a:off x="3857902" y="1306794"/>
            <a:ext cx="1044037" cy="573791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 label</a:t>
            </a: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519118" y="2296718"/>
            <a:ext cx="3537220" cy="228147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≥ </a:t>
            </a:r>
            <a:r>
              <a:rPr lang="en-US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HCV genotype 5 or 6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BMI ≥ 18 kg/m</a:t>
            </a:r>
            <a:r>
              <a:rPr lang="en-US" sz="1400" b="1" baseline="30000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2</a:t>
            </a:r>
            <a:endParaRPr lang="en-US" sz="1400" b="1" dirty="0">
              <a:solidFill>
                <a:srgbClr val="000066"/>
              </a:solidFill>
              <a:latin typeface="Calibri" pitchFamily="34" charset="0"/>
              <a:cs typeface="Arial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HCV RNA ≥ 1000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Treatment-naïve or treatment-experienced with IFN or PEG-IFN </a:t>
            </a:r>
            <a:r>
              <a:rPr lang="en-US" sz="1400" b="1" u="sng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+</a:t>
            </a:r>
            <a:r>
              <a:rPr lang="en-US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 RBV </a:t>
            </a:r>
            <a:br>
              <a:rPr lang="en-US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</a:br>
            <a:r>
              <a:rPr lang="en-US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or SOF + RBV </a:t>
            </a:r>
            <a:r>
              <a:rPr lang="en-US" sz="1400" b="1" u="sng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+</a:t>
            </a:r>
            <a:r>
              <a:rPr lang="en-US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 PEG-IFN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No cirrhosis or compensated cirrhosis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No HBV or HIV co-infection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395536" y="1125538"/>
            <a:ext cx="1583978" cy="430212"/>
          </a:xfrm>
        </p:spPr>
        <p:txBody>
          <a:bodyPr/>
          <a:lstStyle/>
          <a:p>
            <a:r>
              <a:rPr lang="en-US" sz="2800" dirty="0"/>
              <a:t>Design</a:t>
            </a:r>
          </a:p>
          <a:p>
            <a:endParaRPr lang="en-US" sz="2800" dirty="0"/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ENDURANCE-5, 6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in genotype 5 or 6</a:t>
            </a: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6370641" y="3025739"/>
            <a:ext cx="1440160" cy="9292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latin typeface="Arial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7761319" y="2842094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srgbClr val="333399"/>
                </a:solidFill>
                <a:latin typeface="Calibri" pitchFamily="34" charset="0"/>
                <a:cs typeface="Arial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  <a:cs typeface="Arial" charset="0"/>
              </a:rPr>
              <a:t>12</a:t>
            </a:r>
          </a:p>
        </p:txBody>
      </p:sp>
      <p:graphicFrame>
        <p:nvGraphicFramePr>
          <p:cNvPr id="2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332578"/>
              </p:ext>
            </p:extLst>
          </p:nvPr>
        </p:nvGraphicFramePr>
        <p:xfrm>
          <a:off x="5279831" y="2744792"/>
          <a:ext cx="1070422" cy="631625"/>
        </p:xfrm>
        <a:graphic>
          <a:graphicData uri="http://schemas.openxmlformats.org/drawingml/2006/table">
            <a:tbl>
              <a:tblPr/>
              <a:tblGrid>
                <a:gridCol w="1070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D2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6" name="Grouper 5"/>
          <p:cNvGrpSpPr/>
          <p:nvPr/>
        </p:nvGrpSpPr>
        <p:grpSpPr>
          <a:xfrm>
            <a:off x="-1" y="6525387"/>
            <a:ext cx="1532821" cy="472655"/>
            <a:chOff x="-1" y="6525387"/>
            <a:chExt cx="1299247" cy="472655"/>
          </a:xfrm>
        </p:grpSpPr>
        <p:sp>
          <p:nvSpPr>
            <p:cNvPr id="31" name="AutoShape 162"/>
            <p:cNvSpPr>
              <a:spLocks noChangeArrowheads="1"/>
            </p:cNvSpPr>
            <p:nvPr/>
          </p:nvSpPr>
          <p:spPr bwMode="auto">
            <a:xfrm>
              <a:off x="2" y="6525387"/>
              <a:ext cx="1187997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34" name="ZoneTexte 23"/>
            <p:cNvSpPr txBox="1">
              <a:spLocks noChangeArrowheads="1"/>
            </p:cNvSpPr>
            <p:nvPr/>
          </p:nvSpPr>
          <p:spPr bwMode="auto">
            <a:xfrm>
              <a:off x="-1" y="6525387"/>
              <a:ext cx="1299247" cy="472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  <a:cs typeface="Arial" charset="0"/>
                </a:rPr>
                <a:t>ENDURANCE-5, 6</a:t>
              </a:r>
            </a:p>
          </p:txBody>
        </p:sp>
      </p:grpSp>
      <p:sp>
        <p:nvSpPr>
          <p:cNvPr id="35" name="Line 172"/>
          <p:cNvSpPr>
            <a:spLocks noChangeShapeType="1"/>
          </p:cNvSpPr>
          <p:nvPr/>
        </p:nvSpPr>
        <p:spPr bwMode="auto">
          <a:xfrm>
            <a:off x="6898205" y="1808992"/>
            <a:ext cx="0" cy="241882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36" name="Oval 110"/>
          <p:cNvSpPr>
            <a:spLocks noChangeArrowheads="1"/>
          </p:cNvSpPr>
          <p:nvPr/>
        </p:nvSpPr>
        <p:spPr bwMode="auto">
          <a:xfrm>
            <a:off x="6639369" y="1277268"/>
            <a:ext cx="540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8704" y="4815084"/>
            <a:ext cx="3999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fr-FR" dirty="0">
                <a:solidFill>
                  <a:srgbClr val="000066"/>
                </a:solidFill>
                <a:latin typeface="Arial" charset="0"/>
                <a:cs typeface="Arial" charset="0"/>
              </a:rPr>
              <a:t>GLE/PIB: 100/40 mg 3 </a:t>
            </a:r>
            <a:r>
              <a:rPr lang="fr-FR" dirty="0" err="1">
                <a:solidFill>
                  <a:srgbClr val="000066"/>
                </a:solidFill>
                <a:latin typeface="Arial" charset="0"/>
                <a:cs typeface="Arial" charset="0"/>
              </a:rPr>
              <a:t>tablets</a:t>
            </a:r>
            <a:r>
              <a:rPr lang="fr-FR" dirty="0">
                <a:solidFill>
                  <a:srgbClr val="000066"/>
                </a:solidFill>
                <a:latin typeface="Arial" charset="0"/>
                <a:cs typeface="Arial" charset="0"/>
              </a:rPr>
              <a:t> QD</a:t>
            </a:r>
          </a:p>
        </p:txBody>
      </p:sp>
      <p:sp>
        <p:nvSpPr>
          <p:cNvPr id="42" name="Espace réservé du contenu 1"/>
          <p:cNvSpPr txBox="1">
            <a:spLocks/>
          </p:cNvSpPr>
          <p:nvPr/>
        </p:nvSpPr>
        <p:spPr bwMode="auto">
          <a:xfrm>
            <a:off x="359795" y="5445224"/>
            <a:ext cx="824465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defTabSz="914400"/>
            <a:r>
              <a:rPr lang="en-US" sz="2800" kern="0" dirty="0"/>
              <a:t>Objective</a:t>
            </a:r>
          </a:p>
          <a:p>
            <a:pPr lvl="1" defTabSz="914400"/>
            <a:r>
              <a:rPr lang="en-US" kern="0" dirty="0">
                <a:latin typeface="Arial"/>
                <a:cs typeface="Arial" charset="0"/>
              </a:rPr>
              <a:t>SVR</a:t>
            </a:r>
            <a:r>
              <a:rPr lang="en-US" kern="0" baseline="-25000" dirty="0">
                <a:latin typeface="Arial"/>
                <a:cs typeface="Arial" charset="0"/>
              </a:rPr>
              <a:t>12</a:t>
            </a:r>
            <a:r>
              <a:rPr lang="en-US" kern="0" dirty="0">
                <a:latin typeface="Arial"/>
                <a:cs typeface="Arial" charset="0"/>
              </a:rPr>
              <a:t> (HCV RNA &lt; 15 IU/mL), by ITT</a:t>
            </a:r>
          </a:p>
        </p:txBody>
      </p:sp>
      <p:cxnSp>
        <p:nvCxnSpPr>
          <p:cNvPr id="22" name="AutoShape 60"/>
          <p:cNvCxnSpPr>
            <a:cxnSpLocks noChangeShapeType="1"/>
          </p:cNvCxnSpPr>
          <p:nvPr/>
        </p:nvCxnSpPr>
        <p:spPr bwMode="auto">
          <a:xfrm rot="10800000" flipH="1" flipV="1">
            <a:off x="5282483" y="3046420"/>
            <a:ext cx="1587" cy="791991"/>
          </a:xfrm>
          <a:prstGeom prst="bentConnector3">
            <a:avLst>
              <a:gd name="adj1" fmla="val -50631821"/>
            </a:avLst>
          </a:prstGeom>
          <a:ln w="28575">
            <a:solidFill>
              <a:srgbClr val="333399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Line 63"/>
          <p:cNvSpPr>
            <a:spLocks noChangeShapeType="1"/>
          </p:cNvSpPr>
          <p:nvPr/>
        </p:nvSpPr>
        <p:spPr bwMode="auto">
          <a:xfrm>
            <a:off x="4061076" y="3439060"/>
            <a:ext cx="431999" cy="0"/>
          </a:xfrm>
          <a:prstGeom prst="line">
            <a:avLst/>
          </a:prstGeom>
          <a:ln w="28575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204930" y="2734203"/>
            <a:ext cx="11324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No </a:t>
            </a:r>
            <a:r>
              <a:rPr lang="fr-FR" sz="1400" dirty="0" err="1">
                <a:solidFill>
                  <a:srgbClr val="000066"/>
                </a:solidFill>
              </a:rPr>
              <a:t>cirrhosis</a:t>
            </a:r>
            <a:endParaRPr lang="fr-FR" sz="1400" dirty="0">
              <a:solidFill>
                <a:srgbClr val="000066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379483" y="3856121"/>
            <a:ext cx="8929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solidFill>
                  <a:srgbClr val="000066"/>
                </a:solidFill>
              </a:rPr>
              <a:t>Cirrhosis</a:t>
            </a:r>
            <a:endParaRPr lang="fr-FR" sz="1400" dirty="0">
              <a:solidFill>
                <a:srgbClr val="000066"/>
              </a:solidFill>
            </a:endParaRPr>
          </a:p>
        </p:txBody>
      </p:sp>
      <p:graphicFrame>
        <p:nvGraphicFramePr>
          <p:cNvPr id="2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576023"/>
              </p:ext>
            </p:extLst>
          </p:nvPr>
        </p:nvGraphicFramePr>
        <p:xfrm>
          <a:off x="5272388" y="3540308"/>
          <a:ext cx="1625817" cy="631625"/>
        </p:xfrm>
        <a:graphic>
          <a:graphicData uri="http://schemas.openxmlformats.org/drawingml/2006/table">
            <a:tbl>
              <a:tblPr/>
              <a:tblGrid>
                <a:gridCol w="162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D2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Line 172"/>
          <p:cNvSpPr>
            <a:spLocks noChangeShapeType="1"/>
          </p:cNvSpPr>
          <p:nvPr/>
        </p:nvSpPr>
        <p:spPr bwMode="auto">
          <a:xfrm>
            <a:off x="6350253" y="1756555"/>
            <a:ext cx="0" cy="169199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106016" y="1306794"/>
            <a:ext cx="468261" cy="467999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0" name="Line 63"/>
          <p:cNvSpPr>
            <a:spLocks noChangeShapeType="1"/>
          </p:cNvSpPr>
          <p:nvPr/>
        </p:nvSpPr>
        <p:spPr bwMode="auto">
          <a:xfrm>
            <a:off x="6898205" y="3829121"/>
            <a:ext cx="1440160" cy="9292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latin typeface="Arial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8288883" y="3645476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srgbClr val="333399"/>
                </a:solidFill>
                <a:latin typeface="Calibri" pitchFamily="34" charset="0"/>
                <a:cs typeface="Arial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  <a:cs typeface="Arial" charset="0"/>
              </a:rPr>
              <a:t>12</a:t>
            </a:r>
          </a:p>
        </p:txBody>
      </p:sp>
      <p:sp>
        <p:nvSpPr>
          <p:cNvPr id="38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Asselah</a:t>
            </a:r>
            <a:r>
              <a:rPr lang="en-US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 T. Lancet </a:t>
            </a:r>
            <a:r>
              <a:rPr lang="en-US" sz="1200" i="1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 2018; Nov 1 (</a:t>
            </a:r>
            <a:r>
              <a:rPr lang="en-US" sz="1200" i="1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Epub</a:t>
            </a:r>
            <a:r>
              <a:rPr lang="en-US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 ahead of print) </a:t>
            </a:r>
          </a:p>
        </p:txBody>
      </p:sp>
    </p:spTree>
    <p:extLst>
      <p:ext uri="{BB962C8B-B14F-4D97-AF65-F5344CB8AC3E}">
        <p14:creationId xmlns:p14="http://schemas.microsoft.com/office/powerpoint/2010/main" val="1035995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15714107"/>
              </p:ext>
            </p:extLst>
          </p:nvPr>
        </p:nvGraphicFramePr>
        <p:xfrm>
          <a:off x="611561" y="1642058"/>
          <a:ext cx="7992888" cy="4565059"/>
        </p:xfrm>
        <a:graphic>
          <a:graphicData uri="http://schemas.openxmlformats.org/drawingml/2006/table">
            <a:tbl>
              <a:tblPr/>
              <a:tblGrid>
                <a:gridCol w="3570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6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3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D2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D2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 / Black / Asian,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 / 4 /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/ 0 / 92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BMI, kg/m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 (%) : F0-F1 / F2 / F3 / F4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74 / 13 / 0 / 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74 / 2 / 15 / 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6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Treatment-experienced,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IFN-based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SOF-based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0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Baseline polymorphisms,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 only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only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 and NS5A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3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History of injection drug use,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93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by ITT, 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310956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 and 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</a:p>
        </p:txBody>
      </p:sp>
      <p:sp>
        <p:nvSpPr>
          <p:cNvPr id="13" name="Rectangle 27"/>
          <p:cNvSpPr txBox="1">
            <a:spLocks noChangeArrowheads="1"/>
          </p:cNvSpPr>
          <p:nvPr/>
        </p:nvSpPr>
        <p:spPr bwMode="auto">
          <a:xfrm>
            <a:off x="107504" y="76200"/>
            <a:ext cx="9036496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3000" dirty="0">
                <a:ea typeface="ＭＳ Ｐゴシック" pitchFamily="34" charset="-128"/>
              </a:rPr>
              <a:t>ENDURANCE-5, 6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in genotype 5 or 6</a:t>
            </a:r>
          </a:p>
        </p:txBody>
      </p:sp>
      <p:grpSp>
        <p:nvGrpSpPr>
          <p:cNvPr id="14" name="Grouper 13"/>
          <p:cNvGrpSpPr/>
          <p:nvPr/>
        </p:nvGrpSpPr>
        <p:grpSpPr>
          <a:xfrm>
            <a:off x="-1" y="6525387"/>
            <a:ext cx="1532821" cy="472655"/>
            <a:chOff x="-1" y="6525387"/>
            <a:chExt cx="1299247" cy="472655"/>
          </a:xfrm>
        </p:grpSpPr>
        <p:sp>
          <p:nvSpPr>
            <p:cNvPr id="15" name="AutoShape 162"/>
            <p:cNvSpPr>
              <a:spLocks noChangeArrowheads="1"/>
            </p:cNvSpPr>
            <p:nvPr/>
          </p:nvSpPr>
          <p:spPr bwMode="auto">
            <a:xfrm>
              <a:off x="2" y="6525387"/>
              <a:ext cx="1187997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6" name="ZoneTexte 23"/>
            <p:cNvSpPr txBox="1">
              <a:spLocks noChangeArrowheads="1"/>
            </p:cNvSpPr>
            <p:nvPr/>
          </p:nvSpPr>
          <p:spPr bwMode="auto">
            <a:xfrm>
              <a:off x="-1" y="6525387"/>
              <a:ext cx="1299247" cy="472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  <a:cs typeface="Arial" charset="0"/>
                </a:rPr>
                <a:t>ENDURANCE-5, 6</a:t>
              </a:r>
            </a:p>
          </p:txBody>
        </p:sp>
      </p:grpSp>
      <p:sp>
        <p:nvSpPr>
          <p:cNvPr id="20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Asselah</a:t>
            </a:r>
            <a:r>
              <a:rPr lang="en-US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 T. Lancet </a:t>
            </a:r>
            <a:r>
              <a:rPr lang="en-US" sz="1200" i="1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 2018; Nov 1 (</a:t>
            </a:r>
            <a:r>
              <a:rPr lang="en-US" sz="1200" i="1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Epub</a:t>
            </a:r>
            <a:r>
              <a:rPr lang="en-US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 ahead of print) </a:t>
            </a:r>
          </a:p>
        </p:txBody>
      </p:sp>
    </p:spTree>
    <p:extLst>
      <p:ext uri="{BB962C8B-B14F-4D97-AF65-F5344CB8AC3E}">
        <p14:creationId xmlns:p14="http://schemas.microsoft.com/office/powerpoint/2010/main" val="4203624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39815044"/>
              </p:ext>
            </p:extLst>
          </p:nvPr>
        </p:nvGraphicFramePr>
        <p:xfrm>
          <a:off x="611561" y="1728638"/>
          <a:ext cx="7992888" cy="3986712"/>
        </p:xfrm>
        <a:graphic>
          <a:graphicData uri="http://schemas.openxmlformats.org/drawingml/2006/table">
            <a:tbl>
              <a:tblPr/>
              <a:tblGrid>
                <a:gridCol w="3559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91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4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8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Patient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D2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Patient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D2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Sex, age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M, 54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M, 71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 status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cirrhosis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Compensated cirrhosis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treatment experience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Baseline HCV RNA, IU/mL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10 800 000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625 000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7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Type and time of failure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 post-treatment W12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On-treatment W12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6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 polymorphism, baseline / failure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D168E / D168E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None / A156M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6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polymorphism, baseline / failure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None / None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None / T93A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310956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Virologic failures, N = 2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3" name="Rectangle 27"/>
          <p:cNvSpPr txBox="1">
            <a:spLocks noChangeArrowheads="1"/>
          </p:cNvSpPr>
          <p:nvPr/>
        </p:nvSpPr>
        <p:spPr bwMode="auto">
          <a:xfrm>
            <a:off x="107504" y="76200"/>
            <a:ext cx="9036496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3000" dirty="0">
                <a:ea typeface="ＭＳ Ｐゴシック" pitchFamily="34" charset="-128"/>
              </a:rPr>
              <a:t>ENDURANCE-5, 6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in genotype 5 or 6</a:t>
            </a:r>
          </a:p>
        </p:txBody>
      </p:sp>
      <p:grpSp>
        <p:nvGrpSpPr>
          <p:cNvPr id="14" name="Grouper 13"/>
          <p:cNvGrpSpPr/>
          <p:nvPr/>
        </p:nvGrpSpPr>
        <p:grpSpPr>
          <a:xfrm>
            <a:off x="-1" y="6525387"/>
            <a:ext cx="1532821" cy="472655"/>
            <a:chOff x="-1" y="6525387"/>
            <a:chExt cx="1299247" cy="472655"/>
          </a:xfrm>
        </p:grpSpPr>
        <p:sp>
          <p:nvSpPr>
            <p:cNvPr id="15" name="AutoShape 162"/>
            <p:cNvSpPr>
              <a:spLocks noChangeArrowheads="1"/>
            </p:cNvSpPr>
            <p:nvPr/>
          </p:nvSpPr>
          <p:spPr bwMode="auto">
            <a:xfrm>
              <a:off x="2" y="6525387"/>
              <a:ext cx="1187997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6" name="ZoneTexte 23"/>
            <p:cNvSpPr txBox="1">
              <a:spLocks noChangeArrowheads="1"/>
            </p:cNvSpPr>
            <p:nvPr/>
          </p:nvSpPr>
          <p:spPr bwMode="auto">
            <a:xfrm>
              <a:off x="-1" y="6525387"/>
              <a:ext cx="1299247" cy="472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  <a:cs typeface="Arial" charset="0"/>
                </a:rPr>
                <a:t>ENDURANCE-5, 6</a:t>
              </a:r>
            </a:p>
          </p:txBody>
        </p:sp>
      </p:grp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Asselah</a:t>
            </a:r>
            <a:r>
              <a:rPr lang="en-US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 T. Lancet </a:t>
            </a:r>
            <a:r>
              <a:rPr lang="en-US" sz="1200" i="1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 2018; Nov 1 (</a:t>
            </a:r>
            <a:r>
              <a:rPr lang="en-US" sz="1200" i="1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Epub</a:t>
            </a:r>
            <a:r>
              <a:rPr lang="en-US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 ahead of print) </a:t>
            </a:r>
          </a:p>
        </p:txBody>
      </p:sp>
    </p:spTree>
    <p:extLst>
      <p:ext uri="{BB962C8B-B14F-4D97-AF65-F5344CB8AC3E}">
        <p14:creationId xmlns:p14="http://schemas.microsoft.com/office/powerpoint/2010/main" val="1390476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65721272"/>
              </p:ext>
            </p:extLst>
          </p:nvPr>
        </p:nvGraphicFramePr>
        <p:xfrm>
          <a:off x="611560" y="1728638"/>
          <a:ext cx="7888445" cy="4203961"/>
        </p:xfrm>
        <a:graphic>
          <a:graphicData uri="http://schemas.openxmlformats.org/drawingml/2006/table">
            <a:tbl>
              <a:tblPr/>
              <a:tblGrid>
                <a:gridCol w="4892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3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GLE/PIB, N = 84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D2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1 adverse event,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drug discontinuation,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event,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Drug-related serious adverse event,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Death, %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42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occurring in ≥ 10%,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25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Laboratory abnormalities,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AST, grade ≥ 3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ALT, grade ≥ 3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bilirubin, grade ≥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310956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Safety and tolerability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3" name="Rectangle 27"/>
          <p:cNvSpPr txBox="1">
            <a:spLocks noChangeArrowheads="1"/>
          </p:cNvSpPr>
          <p:nvPr/>
        </p:nvSpPr>
        <p:spPr bwMode="auto">
          <a:xfrm>
            <a:off x="107504" y="76200"/>
            <a:ext cx="9036496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3000" dirty="0">
                <a:ea typeface="ＭＳ Ｐゴシック" pitchFamily="34" charset="-128"/>
              </a:rPr>
              <a:t>ENDURANCE-5, 6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in genotype 5 or 6</a:t>
            </a:r>
          </a:p>
        </p:txBody>
      </p:sp>
      <p:grpSp>
        <p:nvGrpSpPr>
          <p:cNvPr id="14" name="Grouper 13"/>
          <p:cNvGrpSpPr/>
          <p:nvPr/>
        </p:nvGrpSpPr>
        <p:grpSpPr>
          <a:xfrm>
            <a:off x="-1" y="6525387"/>
            <a:ext cx="1532821" cy="472655"/>
            <a:chOff x="-1" y="6525387"/>
            <a:chExt cx="1299247" cy="472655"/>
          </a:xfrm>
        </p:grpSpPr>
        <p:sp>
          <p:nvSpPr>
            <p:cNvPr id="15" name="AutoShape 162"/>
            <p:cNvSpPr>
              <a:spLocks noChangeArrowheads="1"/>
            </p:cNvSpPr>
            <p:nvPr/>
          </p:nvSpPr>
          <p:spPr bwMode="auto">
            <a:xfrm>
              <a:off x="2" y="6525387"/>
              <a:ext cx="1187997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6" name="ZoneTexte 23"/>
            <p:cNvSpPr txBox="1">
              <a:spLocks noChangeArrowheads="1"/>
            </p:cNvSpPr>
            <p:nvPr/>
          </p:nvSpPr>
          <p:spPr bwMode="auto">
            <a:xfrm>
              <a:off x="-1" y="6525387"/>
              <a:ext cx="1299247" cy="472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  <a:cs typeface="Arial" charset="0"/>
                </a:rPr>
                <a:t>ENDURANCE-5, 6</a:t>
              </a:r>
            </a:p>
          </p:txBody>
        </p:sp>
      </p:grpSp>
      <p:sp>
        <p:nvSpPr>
          <p:cNvPr id="19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Asselah</a:t>
            </a:r>
            <a:r>
              <a:rPr lang="en-US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 T. Lancet </a:t>
            </a:r>
            <a:r>
              <a:rPr lang="en-US" sz="1200" i="1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 2018; Nov 1 (</a:t>
            </a:r>
            <a:r>
              <a:rPr lang="en-US" sz="1200" i="1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Epub</a:t>
            </a:r>
            <a:r>
              <a:rPr lang="en-US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 ahead of print) </a:t>
            </a:r>
          </a:p>
        </p:txBody>
      </p:sp>
    </p:spTree>
    <p:extLst>
      <p:ext uri="{BB962C8B-B14F-4D97-AF65-F5344CB8AC3E}">
        <p14:creationId xmlns:p14="http://schemas.microsoft.com/office/powerpoint/2010/main" val="2655428810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8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432</Words>
  <Application>Microsoft Office PowerPoint</Application>
  <PresentationFormat>Affichage à l'écran (4:3)</PresentationFormat>
  <Paragraphs>135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Cambria</vt:lpstr>
      <vt:lpstr>Trebuchet MS</vt:lpstr>
      <vt:lpstr>Wingdings</vt:lpstr>
      <vt:lpstr>HCV-trials.com 2018</vt:lpstr>
      <vt:lpstr>ENDURANCE-5, 6 Study: glecaprevir/pibrentasvir  in genotype 5 or 6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 trial 2018</dc:title>
  <dc:subject>AEI - www.aei.fr</dc:subject>
  <dc:creator>www.hcv-trial.com</dc:creator>
  <cp:lastModifiedBy>Pilar</cp:lastModifiedBy>
  <cp:revision>16</cp:revision>
  <dcterms:created xsi:type="dcterms:W3CDTF">2018-11-30T17:22:38Z</dcterms:created>
  <dcterms:modified xsi:type="dcterms:W3CDTF">2019-01-28T14:12:06Z</dcterms:modified>
</cp:coreProperties>
</file>