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297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90" userDrawn="1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DDDDD"/>
    <a:srgbClr val="FF9966"/>
    <a:srgbClr val="000066"/>
    <a:srgbClr val="333399"/>
    <a:srgbClr val="A38904"/>
    <a:srgbClr val="0070C0"/>
    <a:srgbClr val="3D63A3"/>
    <a:srgbClr val="B230B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0153" autoAdjust="0"/>
    <p:restoredTop sz="98179" autoAdjust="0"/>
  </p:normalViewPr>
  <p:slideViewPr>
    <p:cSldViewPr>
      <p:cViewPr varScale="1">
        <p:scale>
          <a:sx n="84" d="100"/>
          <a:sy n="84" d="100"/>
        </p:scale>
        <p:origin x="-104" y="-304"/>
      </p:cViewPr>
      <p:guideLst>
        <p:guide orient="horz" pos="890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7" d="100"/>
          <a:sy n="67" d="100"/>
        </p:scale>
        <p:origin x="27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28BBF9EE-755C-442F-BF83-7170AE36DB9B}" type="datetimeFigureOut">
              <a:rPr lang="fr-FR"/>
              <a:pPr>
                <a:defRPr/>
              </a:pPr>
              <a:t>28/11/17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EB5E00BE-83C7-455A-A93C-2A1347F489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7216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8196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C24F8336-70D2-4EF2-9530-598646E5998F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1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2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244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A2CFFA3A-8919-4709-A92C-F6685B0C8F42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3</a:t>
            </a:fld>
            <a:endParaRPr lang="fr-FR" sz="120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7412" name="Rectangle 7"/>
          <p:cNvSpPr txBox="1">
            <a:spLocks noGrp="1" noChangeArrowheads="1"/>
          </p:cNvSpPr>
          <p:nvPr/>
        </p:nvSpPr>
        <p:spPr bwMode="auto">
          <a:xfrm>
            <a:off x="3614738" y="8424863"/>
            <a:ext cx="2968625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/>
          <a:lstStyle/>
          <a:p>
            <a:pPr algn="r" defTabSz="850900"/>
            <a:fld id="{3FF75E0B-FA5A-4347-A92C-0A8943D9EF88}" type="slidenum">
              <a:rPr lang="fr-FR" sz="1200">
                <a:solidFill>
                  <a:srgbClr val="000000"/>
                </a:solidFill>
                <a:ea typeface="ＭＳ Ｐゴシック" pitchFamily="34" charset="-128"/>
              </a:rPr>
              <a:pPr algn="r" defTabSz="850900"/>
              <a:t>4</a:t>
            </a:fld>
            <a:endParaRPr lang="fr-FR" sz="12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1" r:id="rId2"/>
    <p:sldLayoutId id="2147483650" r:id="rId3"/>
    <p:sldLayoutId id="2147483649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6826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endParaRPr lang="en-US" sz="2800" b="1" kern="0">
              <a:solidFill>
                <a:srgbClr val="CC330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7172" name="Connecteur droit 66"/>
          <p:cNvCxnSpPr>
            <a:cxnSpLocks noChangeShapeType="1"/>
          </p:cNvCxnSpPr>
          <p:nvPr/>
        </p:nvCxnSpPr>
        <p:spPr bwMode="auto">
          <a:xfrm flipH="1">
            <a:off x="4263930" y="1916937"/>
            <a:ext cx="4060" cy="93599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7185" name="Oval 170"/>
          <p:cNvSpPr>
            <a:spLocks noChangeArrowheads="1"/>
          </p:cNvSpPr>
          <p:nvPr/>
        </p:nvSpPr>
        <p:spPr bwMode="auto">
          <a:xfrm>
            <a:off x="3491880" y="1268865"/>
            <a:ext cx="1548160" cy="683833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/>
          <a:lstStyle/>
          <a:p>
            <a:pPr algn="ctr"/>
            <a:r>
              <a:rPr lang="en-US" sz="1600" b="1" dirty="0">
                <a:latin typeface="Calibri" pitchFamily="34" charset="0"/>
              </a:rPr>
              <a:t>Single arm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Open label</a:t>
            </a:r>
          </a:p>
        </p:txBody>
      </p:sp>
      <p:sp>
        <p:nvSpPr>
          <p:cNvPr id="7186" name="AutoShape 162"/>
          <p:cNvSpPr>
            <a:spLocks noChangeArrowheads="1"/>
          </p:cNvSpPr>
          <p:nvPr/>
        </p:nvSpPr>
        <p:spPr bwMode="auto">
          <a:xfrm>
            <a:off x="503517" y="1809167"/>
            <a:ext cx="3132379" cy="305999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en-US" b="1" dirty="0">
                <a:latin typeface="Calibri" pitchFamily="34" charset="0"/>
              </a:rPr>
              <a:t>≥ </a:t>
            </a:r>
            <a:r>
              <a:rPr lang="en-US" sz="1600" b="1" dirty="0">
                <a:latin typeface="Calibri" pitchFamily="34" charset="0"/>
              </a:rPr>
              <a:t>18 years, 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genotype 1 to 6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HCV RNA ≥ 1000 IU/mL</a:t>
            </a:r>
          </a:p>
          <a:p>
            <a:pPr algn="ctr"/>
            <a:r>
              <a:rPr lang="en-US" sz="1600" b="1" dirty="0" err="1">
                <a:latin typeface="Calibri" pitchFamily="34" charset="0"/>
              </a:rPr>
              <a:t>eGFR</a:t>
            </a:r>
            <a:r>
              <a:rPr lang="en-US" sz="1600" b="1" dirty="0">
                <a:latin typeface="Calibri" pitchFamily="34" charset="0"/>
              </a:rPr>
              <a:t> (MDRD) &lt; 30 mL/min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Treatment-naïve or treatment-experienced with IFN/PEG-IFN ± RBV or SOF + RBV ± PEG-</a:t>
            </a:r>
            <a:r>
              <a:rPr lang="en-US" sz="1600" b="1" dirty="0" smtClean="0">
                <a:latin typeface="Calibri" pitchFamily="34" charset="0"/>
              </a:rPr>
              <a:t>IFN (exclusion of genotype 3 with previous HCV treatment)</a:t>
            </a:r>
            <a:endParaRPr lang="en-US" sz="1600" b="1" dirty="0">
              <a:latin typeface="Calibri" pitchFamily="34" charset="0"/>
            </a:endParaRPr>
          </a:p>
          <a:p>
            <a:pPr algn="ctr"/>
            <a:r>
              <a:rPr lang="en-US" sz="1600" b="1" dirty="0">
                <a:latin typeface="Calibri" pitchFamily="34" charset="0"/>
              </a:rPr>
              <a:t>Compensated cirrhosis allowed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No HBV or HIV co-infection</a:t>
            </a:r>
          </a:p>
          <a:p>
            <a:pPr algn="ctr"/>
            <a:r>
              <a:rPr lang="en-US" sz="1600" b="1" dirty="0">
                <a:latin typeface="Calibri" pitchFamily="34" charset="0"/>
              </a:rPr>
              <a:t>Acute renal failure excluded</a:t>
            </a:r>
          </a:p>
        </p:txBody>
      </p:sp>
      <p:sp>
        <p:nvSpPr>
          <p:cNvPr id="7188" name="Espace réservé du contenu 26"/>
          <p:cNvSpPr>
            <a:spLocks noGrp="1"/>
          </p:cNvSpPr>
          <p:nvPr>
            <p:ph idx="1"/>
          </p:nvPr>
        </p:nvSpPr>
        <p:spPr>
          <a:xfrm>
            <a:off x="395536" y="1125538"/>
            <a:ext cx="1583978" cy="430212"/>
          </a:xfrm>
        </p:spPr>
        <p:txBody>
          <a:bodyPr/>
          <a:lstStyle/>
          <a:p>
            <a:r>
              <a:rPr lang="en-US" sz="2800" dirty="0"/>
              <a:t>Design</a:t>
            </a:r>
          </a:p>
          <a:p>
            <a:endParaRPr lang="en-US" sz="2800" dirty="0"/>
          </a:p>
        </p:txBody>
      </p:sp>
      <p:sp>
        <p:nvSpPr>
          <p:cNvPr id="7191" name="Rectangle 9"/>
          <p:cNvSpPr>
            <a:spLocks noChangeArrowheads="1"/>
          </p:cNvSpPr>
          <p:nvPr/>
        </p:nvSpPr>
        <p:spPr bwMode="auto">
          <a:xfrm>
            <a:off x="3817239" y="3018542"/>
            <a:ext cx="8267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C00000"/>
                </a:solidFill>
                <a:latin typeface="Calibri" pitchFamily="34" charset="0"/>
              </a:rPr>
              <a:t>N = 104</a:t>
            </a:r>
          </a:p>
        </p:txBody>
      </p:sp>
      <p:sp>
        <p:nvSpPr>
          <p:cNvPr id="69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EXPEDITION-4 </a:t>
            </a:r>
            <a:r>
              <a:rPr lang="en-US" sz="3000" dirty="0">
                <a:ea typeface="ＭＳ Ｐゴシック" pitchFamily="34" charset="-128"/>
              </a:rPr>
              <a:t>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renal impairment</a:t>
            </a: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6161765" y="3344094"/>
            <a:ext cx="1440160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7601925" y="3176944"/>
            <a:ext cx="714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b="1" baseline="-25000" dirty="0">
                <a:solidFill>
                  <a:srgbClr val="333399"/>
                </a:solidFill>
                <a:latin typeface="Calibri" pitchFamily="34" charset="0"/>
              </a:rPr>
              <a:t>12</a:t>
            </a:r>
          </a:p>
        </p:txBody>
      </p:sp>
      <p:graphicFrame>
        <p:nvGraphicFramePr>
          <p:cNvPr id="24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516944"/>
              </p:ext>
            </p:extLst>
          </p:nvPr>
        </p:nvGraphicFramePr>
        <p:xfrm>
          <a:off x="4708331" y="3032928"/>
          <a:ext cx="1440160" cy="631625"/>
        </p:xfrm>
        <a:graphic>
          <a:graphicData uri="http://schemas.openxmlformats.org/drawingml/2006/table">
            <a:tbl>
              <a:tblPr/>
              <a:tblGrid>
                <a:gridCol w="14401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31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" name="Grouper 2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31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34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EXPEDITION-4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3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NEJM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35" name="Line 172"/>
          <p:cNvSpPr>
            <a:spLocks noChangeShapeType="1"/>
          </p:cNvSpPr>
          <p:nvPr/>
        </p:nvSpPr>
        <p:spPr bwMode="auto">
          <a:xfrm>
            <a:off x="6161765" y="1917095"/>
            <a:ext cx="0" cy="1747458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36" name="Oval 110"/>
          <p:cNvSpPr>
            <a:spLocks noChangeArrowheads="1"/>
          </p:cNvSpPr>
          <p:nvPr/>
        </p:nvSpPr>
        <p:spPr bwMode="auto">
          <a:xfrm>
            <a:off x="5873733" y="1340768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21529" y="4879063"/>
            <a:ext cx="39998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fr-FR" dirty="0"/>
              <a:t>GLE/PIB : 100/40 mg 3 </a:t>
            </a:r>
            <a:r>
              <a:rPr lang="fr-FR" dirty="0" err="1"/>
              <a:t>tablets</a:t>
            </a:r>
            <a:r>
              <a:rPr lang="fr-FR" dirty="0"/>
              <a:t> QD</a:t>
            </a:r>
          </a:p>
        </p:txBody>
      </p:sp>
      <p:sp>
        <p:nvSpPr>
          <p:cNvPr id="42" name="Espace réservé du contenu 1"/>
          <p:cNvSpPr txBox="1">
            <a:spLocks/>
          </p:cNvSpPr>
          <p:nvPr/>
        </p:nvSpPr>
        <p:spPr bwMode="auto">
          <a:xfrm>
            <a:off x="359795" y="5589240"/>
            <a:ext cx="8244654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r>
              <a:rPr lang="en-US" sz="2800" kern="0" dirty="0"/>
              <a:t>Objective</a:t>
            </a:r>
          </a:p>
          <a:p>
            <a:pPr lvl="1"/>
            <a:r>
              <a:rPr lang="en-US" kern="0" dirty="0"/>
              <a:t>SVR</a:t>
            </a:r>
            <a:r>
              <a:rPr lang="en-US" kern="0" baseline="-25000" dirty="0"/>
              <a:t>12</a:t>
            </a:r>
            <a:r>
              <a:rPr lang="en-US" kern="0" dirty="0"/>
              <a:t> (HCV RNA &lt; 15 IU/mL</a:t>
            </a:r>
            <a:r>
              <a:rPr lang="en-US" kern="0" dirty="0" smtClean="0"/>
              <a:t>), with 2-sided 95% CI, by ITT</a:t>
            </a:r>
            <a:endParaRPr lang="en-US" kern="0" dirty="0"/>
          </a:p>
        </p:txBody>
      </p:sp>
      <p:sp>
        <p:nvSpPr>
          <p:cNvPr id="43" name="Line 63"/>
          <p:cNvSpPr>
            <a:spLocks noChangeShapeType="1"/>
          </p:cNvSpPr>
          <p:nvPr/>
        </p:nvSpPr>
        <p:spPr bwMode="auto">
          <a:xfrm>
            <a:off x="3635895" y="3344094"/>
            <a:ext cx="1043998" cy="9292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84755539"/>
              </p:ext>
            </p:extLst>
          </p:nvPr>
        </p:nvGraphicFramePr>
        <p:xfrm>
          <a:off x="611561" y="1590048"/>
          <a:ext cx="7992887" cy="4719272"/>
        </p:xfrm>
        <a:graphic>
          <a:graphicData uri="http://schemas.openxmlformats.org/drawingml/2006/table">
            <a:tbl>
              <a:tblPr/>
              <a:tblGrid>
                <a:gridCol w="482453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83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216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, N = 104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 :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 / Asian,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 / 24 / 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BMI, kg/m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26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Genotype 1a / 1b / 1 other / 2 / 3 / 4 / 5 / 6,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 / 28 / 2 / 16 / 11 / 19 / 1 / 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HCV RNA,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5.9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683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Compensated cirrhosis, 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476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(IFN-based / SOF-based)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 (95 / 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6413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Chronic kidney disease stage,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15-29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eGFR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15 ml/min/1.73 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hemodialysis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(82)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8278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 polymorphism,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only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+ NS5A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48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by ITT,  n/N (%)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102/104 (98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% [95% CI : 95-100])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6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[1 discontinuation, 1 LTFU]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95536" y="1238948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Baseline characteristics and 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12</a:t>
            </a:r>
          </a:p>
        </p:txBody>
      </p:sp>
      <p:sp>
        <p:nvSpPr>
          <p:cNvPr id="18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>
                <a:ea typeface="ＭＳ Ｐゴシック" pitchFamily="34" charset="-128"/>
              </a:rPr>
              <a:t>EXPEDITION</a:t>
            </a:r>
            <a:r>
              <a:rPr lang="en-US" sz="3000" dirty="0" smtClean="0">
                <a:ea typeface="ＭＳ Ｐゴシック" pitchFamily="34" charset="-128"/>
              </a:rPr>
              <a:t>-</a:t>
            </a:r>
            <a:r>
              <a:rPr lang="en-US" sz="3000" dirty="0">
                <a:ea typeface="ＭＳ Ｐゴシック" pitchFamily="34" charset="-128"/>
              </a:rPr>
              <a:t>4</a:t>
            </a:r>
            <a:r>
              <a:rPr lang="en-US" sz="3000" dirty="0" smtClean="0">
                <a:ea typeface="ＭＳ Ｐゴシック" pitchFamily="34" charset="-128"/>
              </a:rPr>
              <a:t> </a:t>
            </a:r>
            <a:r>
              <a:rPr lang="en-US" sz="3000" dirty="0">
                <a:ea typeface="ＭＳ Ｐゴシック" pitchFamily="34" charset="-128"/>
              </a:rPr>
              <a:t>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renal impairment</a:t>
            </a:r>
          </a:p>
        </p:txBody>
      </p:sp>
      <p:grpSp>
        <p:nvGrpSpPr>
          <p:cNvPr id="19" name="Grouper 18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20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21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</a:t>
              </a:r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-</a:t>
              </a:r>
              <a:r>
                <a:rPr lang="en-US" sz="1200" b="1" i="1" dirty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4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NEJM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3078033"/>
              </p:ext>
            </p:extLst>
          </p:nvPr>
        </p:nvGraphicFramePr>
        <p:xfrm>
          <a:off x="1243925" y="1628800"/>
          <a:ext cx="6568435" cy="4053127"/>
        </p:xfrm>
        <a:graphic>
          <a:graphicData uri="http://schemas.openxmlformats.org/drawingml/2006/table">
            <a:tbl>
              <a:tblPr/>
              <a:tblGrid>
                <a:gridCol w="441023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582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641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12254C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GLE/PIB , N = 104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Any adverse event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7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related to study drug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leading to discontinuation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 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**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98361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events in </a:t>
                      </a:r>
                      <a:r>
                        <a:rPr kumimoji="0" lang="en-GB" sz="1400" b="1" i="0" u="sng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&gt;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10%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1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≥ 3 (6.5-8 g/</a:t>
                      </a: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 grade ≥ 2 (&gt; 3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 grade≥  2 (&gt; 3 x ULN)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bilirubin grade ≥ 3 ( &gt; 3 x ULN)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69" name="Rectangle 6"/>
          <p:cNvSpPr>
            <a:spLocks noChangeArrowheads="1"/>
          </p:cNvSpPr>
          <p:nvPr/>
        </p:nvSpPr>
        <p:spPr bwMode="auto">
          <a:xfrm>
            <a:off x="323528" y="1239984"/>
            <a:ext cx="864096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1525"/>
              </a:lnSpc>
              <a:spcBef>
                <a:spcPct val="20000"/>
              </a:spcBef>
            </a:pPr>
            <a:r>
              <a:rPr lang="en-GB" sz="2400" b="1" dirty="0">
                <a:solidFill>
                  <a:srgbClr val="0070C0"/>
                </a:solidFill>
                <a:latin typeface="Calibri" pitchFamily="34" charset="0"/>
                <a:ea typeface="ＭＳ Ｐゴシック" pitchFamily="34" charset="-128"/>
              </a:rPr>
              <a:t>Adverse events and laboratory abnormalities, %</a:t>
            </a:r>
          </a:p>
        </p:txBody>
      </p:sp>
      <p:sp>
        <p:nvSpPr>
          <p:cNvPr id="3" name="Rectangle 2"/>
          <p:cNvSpPr/>
          <p:nvPr/>
        </p:nvSpPr>
        <p:spPr>
          <a:xfrm>
            <a:off x="1200549" y="5716301"/>
            <a:ext cx="790795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* </a:t>
            </a:r>
            <a:r>
              <a:rPr lang="en-US" sz="1400" dirty="0" smtClean="0"/>
              <a:t>Diarrhea ; pruritus ; pulmonary </a:t>
            </a:r>
            <a:r>
              <a:rPr lang="en-US" sz="1400" dirty="0"/>
              <a:t>edema, hypertensive cardiomyopathy with congestive </a:t>
            </a:r>
            <a:r>
              <a:rPr lang="en-US" sz="1400" dirty="0" smtClean="0"/>
              <a:t>failure</a:t>
            </a:r>
            <a:r>
              <a:rPr lang="en-US" sz="1400" dirty="0"/>
              <a:t> </a:t>
            </a:r>
            <a:r>
              <a:rPr lang="en-US" sz="1400" dirty="0" smtClean="0"/>
              <a:t>;</a:t>
            </a:r>
            <a:r>
              <a:rPr lang="en-US" sz="1400" dirty="0" smtClean="0"/>
              <a:t> </a:t>
            </a:r>
            <a:r>
              <a:rPr lang="en-US" sz="1400" dirty="0"/>
              <a:t>hypertensive crisis</a:t>
            </a:r>
          </a:p>
          <a:p>
            <a:r>
              <a:rPr lang="en-US" sz="1400" dirty="0"/>
              <a:t>** Serious adverse event of cerebral hemorrhage, not related to study drug, at post-treatment W2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EXPEDITION-4 </a:t>
            </a:r>
            <a:r>
              <a:rPr lang="en-US" sz="3000" dirty="0">
                <a:ea typeface="ＭＳ Ｐゴシック" pitchFamily="34" charset="-128"/>
              </a:rPr>
              <a:t>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renal impairment</a:t>
            </a:r>
          </a:p>
        </p:txBody>
      </p:sp>
      <p:grpSp>
        <p:nvGrpSpPr>
          <p:cNvPr id="6" name="Grouper 18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7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EXPEDITION-4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NEJM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578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08912" cy="5184452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sz="2800" dirty="0">
                <a:ea typeface="ＭＳ Ｐゴシック" pitchFamily="34" charset="-128"/>
              </a:rPr>
              <a:t>Summary</a:t>
            </a:r>
          </a:p>
          <a:p>
            <a:pPr>
              <a:spcBef>
                <a:spcPts val="300"/>
              </a:spcBef>
            </a:pPr>
            <a:endParaRPr lang="en-US" sz="12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(300 mg/120 mg QD) achieved high efficacy in patients with stage 4 or 5 chronic kidney disease and HCV infection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98% ITT SVR</a:t>
            </a:r>
            <a:r>
              <a:rPr lang="en-US" sz="2000" baseline="-25000" dirty="0">
                <a:ea typeface="ＭＳ Ｐゴシック" pitchFamily="34" charset="-128"/>
              </a:rPr>
              <a:t>12</a:t>
            </a:r>
            <a:r>
              <a:rPr lang="en-US" sz="2000" dirty="0">
                <a:ea typeface="ＭＳ Ｐゴシック" pitchFamily="34" charset="-128"/>
              </a:rPr>
              <a:t> rate across all major HCV genotypes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</a:t>
            </a:r>
            <a:r>
              <a:rPr lang="en-US" sz="2000" dirty="0" err="1">
                <a:ea typeface="ＭＳ Ｐゴシック" pitchFamily="34" charset="-128"/>
              </a:rPr>
              <a:t>virologic</a:t>
            </a:r>
            <a:r>
              <a:rPr lang="en-US" sz="2000" dirty="0">
                <a:ea typeface="ＭＳ Ｐゴシック" pitchFamily="34" charset="-128"/>
              </a:rPr>
              <a:t> failures</a:t>
            </a:r>
          </a:p>
          <a:p>
            <a:pPr marL="915988" lvl="2" indent="0">
              <a:spcBef>
                <a:spcPts val="300"/>
              </a:spcBef>
              <a:buNone/>
            </a:pPr>
            <a:endParaRPr lang="en-US" sz="2000" dirty="0">
              <a:ea typeface="ＭＳ Ｐゴシック" pitchFamily="34" charset="-128"/>
            </a:endParaRPr>
          </a:p>
          <a:p>
            <a:pPr lvl="1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GLE/PIB was well tolerated with a favorable safety profile </a:t>
            </a:r>
            <a:br>
              <a:rPr lang="en-US" sz="2000" dirty="0">
                <a:ea typeface="ＭＳ Ｐゴシック" pitchFamily="34" charset="-128"/>
              </a:rPr>
            </a:br>
            <a:r>
              <a:rPr lang="en-US" sz="2000" dirty="0">
                <a:ea typeface="ＭＳ Ｐゴシック" pitchFamily="34" charset="-128"/>
              </a:rPr>
              <a:t>in this difficult-to-treat population: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drug-related serious adverse event</a:t>
            </a:r>
          </a:p>
          <a:p>
            <a:pPr lvl="2">
              <a:spcBef>
                <a:spcPts val="300"/>
              </a:spcBef>
            </a:pPr>
            <a:r>
              <a:rPr lang="en-US" sz="2000" dirty="0">
                <a:ea typeface="ＭＳ Ｐゴシック" pitchFamily="34" charset="-128"/>
              </a:rPr>
              <a:t>No grade ≥ 2 laboratory abnormalities in ALT or AST</a:t>
            </a:r>
            <a:endParaRPr lang="en-US" sz="11500" dirty="0">
              <a:ea typeface="ＭＳ Ｐゴシック" pitchFamily="34" charset="-128"/>
            </a:endParaRPr>
          </a:p>
        </p:txBody>
      </p:sp>
      <p:sp>
        <p:nvSpPr>
          <p:cNvPr id="3" name="Rectangle 27"/>
          <p:cNvSpPr>
            <a:spLocks noGrp="1" noChangeArrowheads="1"/>
          </p:cNvSpPr>
          <p:nvPr>
            <p:ph type="title"/>
          </p:nvPr>
        </p:nvSpPr>
        <p:spPr>
          <a:xfrm>
            <a:off x="107504" y="76200"/>
            <a:ext cx="9036496" cy="976313"/>
          </a:xfrm>
        </p:spPr>
        <p:txBody>
          <a:bodyPr/>
          <a:lstStyle/>
          <a:p>
            <a:r>
              <a:rPr lang="en-US" sz="3000" dirty="0" smtClean="0">
                <a:ea typeface="ＭＳ Ｐゴシック" pitchFamily="34" charset="-128"/>
              </a:rPr>
              <a:t>EXPEDITION-4 </a:t>
            </a:r>
            <a:r>
              <a:rPr lang="en-US" sz="3000" dirty="0">
                <a:ea typeface="ＭＳ Ｐゴシック" pitchFamily="34" charset="-128"/>
              </a:rPr>
              <a:t>Study: </a:t>
            </a:r>
            <a:r>
              <a:rPr lang="en-US" sz="3000" dirty="0" err="1">
                <a:ea typeface="ＭＳ Ｐゴシック" pitchFamily="34" charset="-128"/>
              </a:rPr>
              <a:t>glecaprevir</a:t>
            </a:r>
            <a:r>
              <a:rPr lang="en-US" sz="3000" dirty="0">
                <a:ea typeface="ＭＳ Ｐゴシック" pitchFamily="34" charset="-128"/>
              </a:rPr>
              <a:t>/</a:t>
            </a:r>
            <a:r>
              <a:rPr lang="en-US" sz="3000" dirty="0" err="1">
                <a:ea typeface="ＭＳ Ｐゴシック" pitchFamily="34" charset="-128"/>
              </a:rPr>
              <a:t>pibrentasvir</a:t>
            </a:r>
            <a:r>
              <a:rPr lang="en-US" sz="3000" dirty="0">
                <a:ea typeface="ＭＳ Ｐゴシック" pitchFamily="34" charset="-128"/>
              </a:rPr>
              <a:t> </a:t>
            </a:r>
            <a:br>
              <a:rPr lang="en-US" sz="3000" dirty="0">
                <a:ea typeface="ＭＳ Ｐゴシック" pitchFamily="34" charset="-128"/>
              </a:rPr>
            </a:br>
            <a:r>
              <a:rPr lang="en-US" sz="3000" dirty="0">
                <a:ea typeface="ＭＳ Ｐゴシック" pitchFamily="34" charset="-128"/>
              </a:rPr>
              <a:t>in patients with renal impairment</a:t>
            </a:r>
          </a:p>
        </p:txBody>
      </p:sp>
      <p:grpSp>
        <p:nvGrpSpPr>
          <p:cNvPr id="4" name="Grouper 18"/>
          <p:cNvGrpSpPr/>
          <p:nvPr/>
        </p:nvGrpSpPr>
        <p:grpSpPr>
          <a:xfrm>
            <a:off x="0" y="6550402"/>
            <a:ext cx="1260003" cy="324000"/>
            <a:chOff x="0" y="6550402"/>
            <a:chExt cx="1260003" cy="324000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3" y="6550402"/>
              <a:ext cx="1260000" cy="324000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algn="ctr"/>
              <a:endParaRPr lang="en-US" b="1">
                <a:latin typeface="Calibri" pitchFamily="34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0" y="6561392"/>
              <a:ext cx="126000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i="1" dirty="0" smtClean="0">
                  <a:solidFill>
                    <a:srgbClr val="333399"/>
                  </a:solidFill>
                  <a:latin typeface="Cambria" pitchFamily="18" charset="0"/>
                  <a:ea typeface="ＭＳ Ｐゴシック" pitchFamily="34" charset="-128"/>
                </a:rPr>
                <a:t>EXPEDITION-4</a:t>
              </a:r>
              <a:endParaRPr lang="en-US" sz="1200" b="1" i="1" dirty="0">
                <a:solidFill>
                  <a:srgbClr val="333399"/>
                </a:solidFill>
                <a:latin typeface="Cambria" pitchFamily="18" charset="0"/>
                <a:ea typeface="ＭＳ Ｐゴシック" pitchFamily="34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2411760" y="6597352"/>
            <a:ext cx="67322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Gane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 smtClean="0">
                <a:solidFill>
                  <a:srgbClr val="0070C0"/>
                </a:solidFill>
                <a:ea typeface="ＭＳ Ｐゴシック" pitchFamily="34" charset="-128"/>
              </a:rPr>
              <a:t>NEJM 2017; 377:1448-55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6284</TotalTime>
  <Words>518</Words>
  <Application>Microsoft Macintosh PowerPoint</Application>
  <PresentationFormat>Présentation à l'écran (4:3)</PresentationFormat>
  <Paragraphs>105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</vt:lpstr>
      <vt:lpstr>EXPEDITION-4 Study: glecaprevir/pibrentasvir  in patients with renal impairment</vt:lpstr>
      <vt:lpstr>EXPEDITION-4 Study: glecaprevir/pibrentasvir  in patients with renal impairment</vt:lpstr>
      <vt:lpstr>EXPEDITION-4 Study: glecaprevir/pibrentasvir  in patients with renal impairment</vt:lpstr>
      <vt:lpstr>EXPEDITION-4 Study: glecaprevir/pibrentasvir  in patients with renal impairment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2016</dc:title>
  <dc:subject>AEI - www.aei.fr</dc:subject>
  <dc:creator>www.hcv-trial.com</dc:creator>
  <cp:lastModifiedBy>Utilisateur de Microsoft Office</cp:lastModifiedBy>
  <cp:revision>252</cp:revision>
  <dcterms:created xsi:type="dcterms:W3CDTF">2010-10-19T10:42:50Z</dcterms:created>
  <dcterms:modified xsi:type="dcterms:W3CDTF">2017-11-28T14:35:52Z</dcterms:modified>
</cp:coreProperties>
</file>