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97" r:id="rId4"/>
    <p:sldId id="289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0" userDrawn="1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DDDDD"/>
    <a:srgbClr val="FF9966"/>
    <a:srgbClr val="000066"/>
    <a:srgbClr val="333399"/>
    <a:srgbClr val="A38904"/>
    <a:srgbClr val="0070C0"/>
    <a:srgbClr val="3D63A3"/>
    <a:srgbClr val="B230BC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0153" autoAdjust="0"/>
    <p:restoredTop sz="98179" autoAdjust="0"/>
  </p:normalViewPr>
  <p:slideViewPr>
    <p:cSldViewPr>
      <p:cViewPr varScale="1">
        <p:scale>
          <a:sx n="104" d="100"/>
          <a:sy n="104" d="100"/>
        </p:scale>
        <p:origin x="1806" y="90"/>
      </p:cViewPr>
      <p:guideLst>
        <p:guide orient="horz" pos="89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28/01/2019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172" name="Connecteur droit 66"/>
          <p:cNvCxnSpPr>
            <a:cxnSpLocks noChangeShapeType="1"/>
          </p:cNvCxnSpPr>
          <p:nvPr/>
        </p:nvCxnSpPr>
        <p:spPr bwMode="auto">
          <a:xfrm flipH="1">
            <a:off x="4263930" y="1952913"/>
            <a:ext cx="0" cy="683999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7185" name="Oval 170"/>
          <p:cNvSpPr>
            <a:spLocks noChangeArrowheads="1"/>
          </p:cNvSpPr>
          <p:nvPr/>
        </p:nvSpPr>
        <p:spPr bwMode="auto">
          <a:xfrm>
            <a:off x="3491880" y="1268865"/>
            <a:ext cx="1548160" cy="68383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600" b="1" dirty="0">
                <a:latin typeface="Calibri" pitchFamily="34" charset="0"/>
              </a:rPr>
              <a:t>Single arm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Open label</a:t>
            </a: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755576" y="2003429"/>
            <a:ext cx="2844374" cy="212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≥ </a:t>
            </a:r>
            <a:r>
              <a:rPr lang="en-US" sz="1600" b="1" dirty="0">
                <a:latin typeface="Calibri" pitchFamily="34" charset="0"/>
              </a:rPr>
              <a:t>18 years, 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HCV genotype 1, 2, 4, 5, 6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HCV RNA ≥ 1000 IU/mL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Treatment-naïve 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Compensated cirrhosis *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Child-Pugh score ≤ 6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No hepatocellular carcinoma 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No HBV or HIV co-infection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395536" y="1125538"/>
            <a:ext cx="1583978" cy="430212"/>
          </a:xfrm>
        </p:spPr>
        <p:txBody>
          <a:bodyPr/>
          <a:lstStyle/>
          <a:p>
            <a:r>
              <a:rPr lang="en-US" sz="2800" dirty="0"/>
              <a:t>Design</a:t>
            </a:r>
          </a:p>
          <a:p>
            <a:endParaRPr lang="en-US" sz="2800" dirty="0"/>
          </a:p>
        </p:txBody>
      </p:sp>
      <p:sp>
        <p:nvSpPr>
          <p:cNvPr id="7191" name="Rectangle 9"/>
          <p:cNvSpPr>
            <a:spLocks noChangeArrowheads="1"/>
          </p:cNvSpPr>
          <p:nvPr/>
        </p:nvSpPr>
        <p:spPr bwMode="auto">
          <a:xfrm>
            <a:off x="3817238" y="270892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270</a:t>
            </a:r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8496944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EXPEDITION-8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8 weeks in patients with cirrhosis</a:t>
            </a: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6161765" y="3034472"/>
            <a:ext cx="1440160" cy="9292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601925" y="2867322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graphicFrame>
        <p:nvGraphicFramePr>
          <p:cNvPr id="24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734536"/>
              </p:ext>
            </p:extLst>
          </p:nvPr>
        </p:nvGraphicFramePr>
        <p:xfrm>
          <a:off x="4708331" y="2723306"/>
          <a:ext cx="1440160" cy="631625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" name="Grouper 2"/>
          <p:cNvGrpSpPr/>
          <p:nvPr/>
        </p:nvGrpSpPr>
        <p:grpSpPr>
          <a:xfrm>
            <a:off x="0" y="6550402"/>
            <a:ext cx="1260003" cy="324000"/>
            <a:chOff x="0" y="6550402"/>
            <a:chExt cx="1260003" cy="324000"/>
          </a:xfrm>
        </p:grpSpPr>
        <p:sp>
          <p:nvSpPr>
            <p:cNvPr id="31" name="AutoShape 162"/>
            <p:cNvSpPr>
              <a:spLocks noChangeArrowheads="1"/>
            </p:cNvSpPr>
            <p:nvPr/>
          </p:nvSpPr>
          <p:spPr bwMode="auto">
            <a:xfrm>
              <a:off x="3" y="6550402"/>
              <a:ext cx="1260000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34" name="ZoneTexte 23"/>
            <p:cNvSpPr txBox="1">
              <a:spLocks noChangeArrowheads="1"/>
            </p:cNvSpPr>
            <p:nvPr/>
          </p:nvSpPr>
          <p:spPr bwMode="auto">
            <a:xfrm>
              <a:off x="0" y="6561392"/>
              <a:ext cx="1260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EXPEDITION-8</a:t>
              </a:r>
            </a:p>
          </p:txBody>
        </p:sp>
      </p:grpSp>
      <p:sp>
        <p:nvSpPr>
          <p:cNvPr id="35" name="Line 172"/>
          <p:cNvSpPr>
            <a:spLocks noChangeShapeType="1"/>
          </p:cNvSpPr>
          <p:nvPr/>
        </p:nvSpPr>
        <p:spPr bwMode="auto">
          <a:xfrm>
            <a:off x="6161765" y="1844824"/>
            <a:ext cx="0" cy="165599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Oval 110"/>
          <p:cNvSpPr>
            <a:spLocks noChangeArrowheads="1"/>
          </p:cNvSpPr>
          <p:nvPr/>
        </p:nvSpPr>
        <p:spPr bwMode="auto">
          <a:xfrm>
            <a:off x="5873733" y="134076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W8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1529" y="4653136"/>
            <a:ext cx="3999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fr-FR" dirty="0"/>
              <a:t>GLE/PIB: 100/40 mg 3 </a:t>
            </a:r>
            <a:r>
              <a:rPr lang="fr-FR" dirty="0" err="1"/>
              <a:t>tablets</a:t>
            </a:r>
            <a:r>
              <a:rPr lang="fr-FR" dirty="0"/>
              <a:t> QD</a:t>
            </a:r>
          </a:p>
        </p:txBody>
      </p:sp>
      <p:sp>
        <p:nvSpPr>
          <p:cNvPr id="42" name="Espace réservé du contenu 1"/>
          <p:cNvSpPr txBox="1">
            <a:spLocks/>
          </p:cNvSpPr>
          <p:nvPr/>
        </p:nvSpPr>
        <p:spPr bwMode="auto">
          <a:xfrm>
            <a:off x="359795" y="5075280"/>
            <a:ext cx="8244654" cy="145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2800" kern="0" dirty="0"/>
              <a:t>Objective</a:t>
            </a:r>
          </a:p>
          <a:p>
            <a:pPr lvl="1"/>
            <a:r>
              <a:rPr lang="en-US" kern="0" dirty="0"/>
              <a:t>SVR</a:t>
            </a:r>
            <a:r>
              <a:rPr lang="en-US" kern="0" baseline="-25000" dirty="0"/>
              <a:t>12</a:t>
            </a:r>
            <a:r>
              <a:rPr lang="en-US" kern="0" dirty="0"/>
              <a:t> (HCV RNA &lt; 15 IU/mL), non-inferiority, margin of - 6%</a:t>
            </a:r>
          </a:p>
          <a:p>
            <a:pPr lvl="2"/>
            <a:r>
              <a:rPr lang="en-US" kern="0" dirty="0"/>
              <a:t>By per-protocol analysis vs historical SVR</a:t>
            </a:r>
            <a:r>
              <a:rPr lang="en-US" kern="0" baseline="-25000" dirty="0"/>
              <a:t>12</a:t>
            </a:r>
            <a:r>
              <a:rPr lang="en-US" kern="0" dirty="0"/>
              <a:t> of 100%</a:t>
            </a:r>
          </a:p>
          <a:p>
            <a:pPr lvl="2"/>
            <a:r>
              <a:rPr lang="en-US" kern="0" dirty="0"/>
              <a:t>By ITT analysis vs historical SVR</a:t>
            </a:r>
            <a:r>
              <a:rPr lang="en-US" kern="0" baseline="-25000" dirty="0"/>
              <a:t>12</a:t>
            </a:r>
            <a:r>
              <a:rPr lang="en-US" kern="0" dirty="0"/>
              <a:t> of 99%</a:t>
            </a:r>
          </a:p>
        </p:txBody>
      </p:sp>
      <p:sp>
        <p:nvSpPr>
          <p:cNvPr id="43" name="Line 63"/>
          <p:cNvSpPr>
            <a:spLocks noChangeShapeType="1"/>
          </p:cNvSpPr>
          <p:nvPr/>
        </p:nvSpPr>
        <p:spPr bwMode="auto">
          <a:xfrm>
            <a:off x="3635895" y="3034472"/>
            <a:ext cx="1043998" cy="9292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55576" y="4221088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</a:t>
            </a:r>
            <a:r>
              <a:rPr lang="en-US" sz="1400" dirty="0" err="1"/>
              <a:t>Fibroscan</a:t>
            </a:r>
            <a:r>
              <a:rPr lang="en-US" sz="1400" baseline="30000" dirty="0"/>
              <a:t>®</a:t>
            </a:r>
            <a:r>
              <a:rPr lang="en-US" sz="1400" dirty="0"/>
              <a:t> ≥ 14.6 </a:t>
            </a:r>
            <a:r>
              <a:rPr lang="en-US" sz="1400" dirty="0" err="1"/>
              <a:t>kPa</a:t>
            </a:r>
            <a:r>
              <a:rPr lang="en-US" sz="1400" dirty="0"/>
              <a:t> or </a:t>
            </a:r>
            <a:r>
              <a:rPr lang="en-US" sz="1400" dirty="0" err="1"/>
              <a:t>FibroTest</a:t>
            </a:r>
            <a:r>
              <a:rPr lang="en-US" sz="1400" baseline="30000" dirty="0"/>
              <a:t>®</a:t>
            </a:r>
            <a:r>
              <a:rPr lang="en-US" sz="1400" dirty="0"/>
              <a:t> ≥ 0.75 + APRI &gt; 2</a:t>
            </a:r>
          </a:p>
        </p:txBody>
      </p:sp>
      <p:sp>
        <p:nvSpPr>
          <p:cNvPr id="22" name="ZoneTexte 69">
            <a:extLst>
              <a:ext uri="{FF2B5EF4-FFF2-40B4-BE49-F238E27FC236}">
                <a16:creationId xmlns:a16="http://schemas.microsoft.com/office/drawing/2014/main" id="{BF8443AF-F223-4F33-AAE6-08A24CBA2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Brown RS. AASLD 2018, Abs. LB-7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02031461"/>
              </p:ext>
            </p:extLst>
          </p:nvPr>
        </p:nvGraphicFramePr>
        <p:xfrm>
          <a:off x="611561" y="1564970"/>
          <a:ext cx="7992887" cy="4747149"/>
        </p:xfrm>
        <a:graphic>
          <a:graphicData uri="http://schemas.openxmlformats.org/drawingml/2006/table">
            <a:tbl>
              <a:tblPr/>
              <a:tblGrid>
                <a:gridCol w="4824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6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, N = 280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 / Black / Asian,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80 / 10 / 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BMI, kg/m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/ 1b / 2 / 4 / 5 / 6,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 / 49 / 5 / 1 /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HCV RNA,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Fibroscan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score at baseline, mean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kPa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23.7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Injection drug use,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Concomitant PPI use,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840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Baseline polymorphism,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NS3 only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NS5A only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NS3 + NS5A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13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by PP, 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by ITT,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238948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 and 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</a:p>
        </p:txBody>
      </p: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8568952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EXPEDITION-8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8 weeks in patients with cirrhosis</a:t>
            </a:r>
          </a:p>
        </p:txBody>
      </p:sp>
      <p:grpSp>
        <p:nvGrpSpPr>
          <p:cNvPr id="11" name="Grouper 10"/>
          <p:cNvGrpSpPr/>
          <p:nvPr/>
        </p:nvGrpSpPr>
        <p:grpSpPr>
          <a:xfrm>
            <a:off x="0" y="6550402"/>
            <a:ext cx="1260003" cy="324000"/>
            <a:chOff x="0" y="6550402"/>
            <a:chExt cx="1260003" cy="324000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3" y="6550402"/>
              <a:ext cx="1260000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0" y="6561392"/>
              <a:ext cx="1260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EXPEDITION-8</a:t>
              </a:r>
            </a:p>
          </p:txBody>
        </p:sp>
      </p:grpSp>
      <p:sp>
        <p:nvSpPr>
          <p:cNvPr id="9" name="ZoneTexte 69">
            <a:extLst>
              <a:ext uri="{FF2B5EF4-FFF2-40B4-BE49-F238E27FC236}">
                <a16:creationId xmlns:a16="http://schemas.microsoft.com/office/drawing/2014/main" id="{9DB83689-B50A-40AB-A2CD-7C2720342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Brown RS. AASLD 2018, Abs. LB-7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86195224"/>
              </p:ext>
            </p:extLst>
          </p:nvPr>
        </p:nvGraphicFramePr>
        <p:xfrm>
          <a:off x="1243925" y="1715955"/>
          <a:ext cx="6568435" cy="4161319"/>
        </p:xfrm>
        <a:graphic>
          <a:graphicData uri="http://schemas.openxmlformats.org/drawingml/2006/table">
            <a:tbl>
              <a:tblPr/>
              <a:tblGrid>
                <a:gridCol w="4410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8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98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, N = 280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0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8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related to study drug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0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discontinuation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0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Death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**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0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 in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10% of patients,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6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grade ≥ 2 (&gt; 3 x ULN)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grade ≥  2 (&gt; 3 x ULN)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grade ≥ 3 ( &gt; 3 x ULN)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503040" y="1225312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 and laboratory abnormalities, %</a:t>
            </a:r>
          </a:p>
        </p:txBody>
      </p: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8424936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EXPEDITION-8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8 weeks in patients with cirrhosis</a:t>
            </a:r>
          </a:p>
        </p:txBody>
      </p:sp>
      <p:grpSp>
        <p:nvGrpSpPr>
          <p:cNvPr id="12" name="Grouper 11"/>
          <p:cNvGrpSpPr/>
          <p:nvPr/>
        </p:nvGrpSpPr>
        <p:grpSpPr>
          <a:xfrm>
            <a:off x="0" y="6550402"/>
            <a:ext cx="1260003" cy="324000"/>
            <a:chOff x="0" y="6550402"/>
            <a:chExt cx="1260003" cy="324000"/>
          </a:xfrm>
        </p:grpSpPr>
        <p:sp>
          <p:nvSpPr>
            <p:cNvPr id="13" name="AutoShape 162"/>
            <p:cNvSpPr>
              <a:spLocks noChangeArrowheads="1"/>
            </p:cNvSpPr>
            <p:nvPr/>
          </p:nvSpPr>
          <p:spPr bwMode="auto">
            <a:xfrm>
              <a:off x="3" y="6550402"/>
              <a:ext cx="1260000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0" y="6561392"/>
              <a:ext cx="1260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EXPEDITION-8</a:t>
              </a:r>
            </a:p>
          </p:txBody>
        </p:sp>
      </p:grpSp>
      <p:sp>
        <p:nvSpPr>
          <p:cNvPr id="9" name="ZoneTexte 69">
            <a:extLst>
              <a:ext uri="{FF2B5EF4-FFF2-40B4-BE49-F238E27FC236}">
                <a16:creationId xmlns:a16="http://schemas.microsoft.com/office/drawing/2014/main" id="{D91748CB-19DE-4F63-AAB8-8D8E4C3A9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Brown RS. AASLD 2018, Abs. LB-7 </a:t>
            </a:r>
          </a:p>
        </p:txBody>
      </p:sp>
    </p:spTree>
    <p:extLst>
      <p:ext uri="{BB962C8B-B14F-4D97-AF65-F5344CB8AC3E}">
        <p14:creationId xmlns:p14="http://schemas.microsoft.com/office/powerpoint/2010/main" val="344578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208912" cy="518445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ea typeface="ＭＳ Ｐゴシック" pitchFamily="34" charset="-128"/>
              </a:rPr>
              <a:t>Summary</a:t>
            </a:r>
          </a:p>
          <a:p>
            <a:pPr>
              <a:spcBef>
                <a:spcPts val="300"/>
              </a:spcBef>
            </a:pPr>
            <a:endParaRPr lang="en-US" sz="12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GLE/PIB (300 mg/120 mg QD) for 8 weeks achieved high efficacy in patients with genotype 1, 2, 4, 6 and 6 HCV infection and compensated cirrhosis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Non inferior to 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in patients without cirrhosis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High efficacy regardless of baseline characteristics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No </a:t>
            </a:r>
            <a:r>
              <a:rPr lang="en-US" sz="2000" dirty="0" err="1">
                <a:ea typeface="ＭＳ Ｐゴシック" pitchFamily="34" charset="-128"/>
              </a:rPr>
              <a:t>virologic</a:t>
            </a:r>
            <a:r>
              <a:rPr lang="en-US" sz="2000" dirty="0">
                <a:ea typeface="ＭＳ Ｐゴシック" pitchFamily="34" charset="-128"/>
              </a:rPr>
              <a:t> failure</a:t>
            </a:r>
          </a:p>
          <a:p>
            <a:pPr marL="915988" lvl="2" indent="0">
              <a:spcBef>
                <a:spcPts val="300"/>
              </a:spcBef>
              <a:buNone/>
            </a:pPr>
            <a:endParaRPr lang="en-US" sz="20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GLE/PIB was well tolerated with a favorable safety profile </a:t>
            </a:r>
          </a:p>
          <a:p>
            <a:pPr lvl="1">
              <a:spcBef>
                <a:spcPts val="300"/>
              </a:spcBef>
            </a:pPr>
            <a:endParaRPr lang="en-US" sz="20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Enrollment of patients with genotype 3 infection is ongoing</a:t>
            </a:r>
            <a:br>
              <a:rPr lang="en-US" sz="2000" dirty="0">
                <a:ea typeface="ＭＳ Ｐゴシック" pitchFamily="34" charset="-128"/>
              </a:rPr>
            </a:br>
            <a:endParaRPr lang="en-US" sz="11500" dirty="0">
              <a:ea typeface="ＭＳ Ｐゴシック" pitchFamily="34" charset="-128"/>
            </a:endParaRP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8496944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EXPEDITION-8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8 weeks in patients with cirrhosis</a:t>
            </a:r>
          </a:p>
        </p:txBody>
      </p:sp>
      <p:grpSp>
        <p:nvGrpSpPr>
          <p:cNvPr id="10" name="Grouper 9"/>
          <p:cNvGrpSpPr/>
          <p:nvPr/>
        </p:nvGrpSpPr>
        <p:grpSpPr>
          <a:xfrm>
            <a:off x="0" y="6550402"/>
            <a:ext cx="1260003" cy="324000"/>
            <a:chOff x="0" y="6550402"/>
            <a:chExt cx="1260003" cy="324000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3" y="6550402"/>
              <a:ext cx="1260000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0" y="6561392"/>
              <a:ext cx="1260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EXPEDITION-8</a:t>
              </a:r>
            </a:p>
          </p:txBody>
        </p:sp>
      </p:grp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Brown RS. AASLD 2018, Abs. LB-7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CV-trials.com 2015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11249</TotalTime>
  <Words>418</Words>
  <Application>Microsoft Office PowerPoint</Application>
  <PresentationFormat>Affichage à l'écran (4:3)</PresentationFormat>
  <Paragraphs>100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Cambria</vt:lpstr>
      <vt:lpstr>Trebuchet MS</vt:lpstr>
      <vt:lpstr>Wingdings</vt:lpstr>
      <vt:lpstr>HCV-trials.com 2015</vt:lpstr>
      <vt:lpstr>EXPEDITION-8 Study: glecaprevir/pibrentasvir 8 weeks in patients with cirrhosis</vt:lpstr>
      <vt:lpstr>EXPEDITION-8 Study: glecaprevir/pibrentasvir  8 weeks in patients with cirrhosis</vt:lpstr>
      <vt:lpstr>EXPEDITION-8 Study: glecaprevir/pibrentasvir  8 weeks in patients with cirrhosis</vt:lpstr>
      <vt:lpstr>EXPEDITION-8 Study: glecaprevir/pibrentasvir  8 weeks in patients with cirrhosis</vt:lpstr>
    </vt:vector>
  </TitlesOfParts>
  <Company>AEI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Pilar</cp:lastModifiedBy>
  <cp:revision>267</cp:revision>
  <dcterms:created xsi:type="dcterms:W3CDTF">2010-10-19T10:42:50Z</dcterms:created>
  <dcterms:modified xsi:type="dcterms:W3CDTF">2019-01-28T14:27:23Z</dcterms:modified>
</cp:coreProperties>
</file>