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304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0070C0"/>
    <a:srgbClr val="C00000"/>
    <a:srgbClr val="D35B1F"/>
    <a:srgbClr val="FF3F3F"/>
    <a:srgbClr val="FFFFFF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80" autoAdjust="0"/>
    <p:restoredTop sz="98179" autoAdjust="0"/>
  </p:normalViewPr>
  <p:slideViewPr>
    <p:cSldViewPr>
      <p:cViewPr varScale="1">
        <p:scale>
          <a:sx n="89" d="100"/>
          <a:sy n="89" d="100"/>
        </p:scale>
        <p:origin x="-112" y="-232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B2-4611-B66F-EE2535F751DF}"/>
              </c:ext>
            </c:extLst>
          </c:dPt>
          <c:cat>
            <c:strRef>
              <c:f>Feuil1!$A$2:$A$7</c:f>
              <c:strCache>
                <c:ptCount val="6"/>
                <c:pt idx="0">
                  <c:v>GT1</c:v>
                </c:pt>
                <c:pt idx="1">
                  <c:v>GT2</c:v>
                </c:pt>
                <c:pt idx="2">
                  <c:v>GT4</c:v>
                </c:pt>
                <c:pt idx="3">
                  <c:v>GT5</c:v>
                </c:pt>
                <c:pt idx="4">
                  <c:v>GT6</c:v>
                </c:pt>
                <c:pt idx="5">
                  <c:v>Total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99.0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99.0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B2-4611-B66F-EE2535F75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7327656"/>
        <c:axId val="-2039857160"/>
      </c:barChart>
      <c:catAx>
        <c:axId val="-2067327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-2039857160"/>
        <c:crosses val="autoZero"/>
        <c:auto val="1"/>
        <c:lblAlgn val="ctr"/>
        <c:lblOffset val="100"/>
        <c:noMultiLvlLbl val="0"/>
      </c:catAx>
      <c:valAx>
        <c:axId val="-2039857160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-2067327656"/>
        <c:crosses val="autoZero"/>
        <c:crossBetween val="between"/>
        <c:majorUnit val="20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23063" y="1988840"/>
            <a:ext cx="3312901" cy="214526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genotype 1, 2, 4, 5, 6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RNA ≥ 1000 IU/mL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Treatment-naïve or treatment-experienced with IFN or PEG-IFN </a:t>
            </a:r>
            <a:r>
              <a:rPr lang="en-US" sz="1500" b="1" u="sng" dirty="0">
                <a:latin typeface="Calibri" pitchFamily="34" charset="0"/>
              </a:rPr>
              <a:t>+</a:t>
            </a:r>
            <a:r>
              <a:rPr lang="en-US" sz="1500" b="1" dirty="0">
                <a:latin typeface="Calibri" pitchFamily="34" charset="0"/>
              </a:rPr>
              <a:t> RBV or SOF + RBV ± PEG-IFN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Compensated </a:t>
            </a:r>
            <a:r>
              <a:rPr lang="en-US" sz="1500" b="1" dirty="0" smtClean="0">
                <a:latin typeface="Calibri" pitchFamily="34" charset="0"/>
              </a:rPr>
              <a:t>cirrhosis *</a:t>
            </a:r>
            <a:endParaRPr lang="en-US" sz="1500" b="1" dirty="0">
              <a:latin typeface="Calibri" pitchFamily="34" charset="0"/>
            </a:endParaRPr>
          </a:p>
          <a:p>
            <a:pPr algn="ctr"/>
            <a:r>
              <a:rPr lang="en-US" sz="15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128852" y="2347853"/>
            <a:ext cx="0" cy="7291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41514" y="17715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EXPEDITION-1 </a:t>
            </a:r>
            <a:r>
              <a:rPr lang="en-US" sz="2600" dirty="0">
                <a:ea typeface="ＭＳ Ｐゴシック" pitchFamily="34" charset="-128"/>
              </a:rPr>
              <a:t>Study: </a:t>
            </a:r>
            <a:r>
              <a:rPr lang="en-US" sz="2600" dirty="0" err="1">
                <a:ea typeface="ＭＳ Ｐゴシック" pitchFamily="34" charset="-128"/>
              </a:rPr>
              <a:t>glecaprevir</a:t>
            </a:r>
            <a:r>
              <a:rPr lang="en-US" sz="2600" dirty="0">
                <a:ea typeface="ＭＳ Ｐゴシック" pitchFamily="34" charset="-128"/>
              </a:rPr>
              <a:t>/</a:t>
            </a:r>
            <a:r>
              <a:rPr lang="en-US" sz="2600" dirty="0" err="1">
                <a:ea typeface="ＭＳ Ｐゴシック" pitchFamily="34" charset="-128"/>
              </a:rPr>
              <a:t>pibrentasvir</a:t>
            </a:r>
            <a:r>
              <a:rPr lang="en-US" sz="2600" dirty="0">
                <a:ea typeface="ＭＳ Ｐゴシック" pitchFamily="34" charset="-128"/>
              </a:rPr>
              <a:t> </a:t>
            </a:r>
            <a:br>
              <a:rPr lang="en-US" sz="2600" dirty="0">
                <a:ea typeface="ＭＳ Ｐゴシック" pitchFamily="34" charset="-128"/>
              </a:rPr>
            </a:br>
            <a:r>
              <a:rPr lang="en-US" sz="2600" dirty="0">
                <a:ea typeface="ＭＳ Ｐゴシック" pitchFamily="34" charset="-128"/>
              </a:rPr>
              <a:t>in genotype 1, 2, 4, 5 or 6 with compensated cirrhosis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092280" y="3082749"/>
            <a:ext cx="11525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25663" y="2892295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04065"/>
              </p:ext>
            </p:extLst>
          </p:nvPr>
        </p:nvGraphicFramePr>
        <p:xfrm>
          <a:off x="4932040" y="2732001"/>
          <a:ext cx="2209236" cy="631625"/>
        </p:xfrm>
        <a:graphic>
          <a:graphicData uri="http://schemas.openxmlformats.org/drawingml/2006/table">
            <a:tbl>
              <a:tblPr/>
              <a:tblGrid>
                <a:gridCol w="2209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52908" y="5003884"/>
            <a:ext cx="7491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>
                <a:latin typeface="+mn-lt"/>
              </a:rPr>
              <a:t>GLE/PIB: 100/40 mg 3 </a:t>
            </a:r>
            <a:r>
              <a:rPr lang="fr-FR" dirty="0" err="1">
                <a:latin typeface="+mn-lt"/>
              </a:rPr>
              <a:t>tablets</a:t>
            </a:r>
            <a:r>
              <a:rPr lang="fr-FR" dirty="0">
                <a:latin typeface="+mn-lt"/>
              </a:rPr>
              <a:t> </a:t>
            </a:r>
            <a:r>
              <a:rPr lang="fr-FR" dirty="0" smtClean="0">
                <a:latin typeface="+mn-lt"/>
              </a:rPr>
              <a:t>QD</a:t>
            </a:r>
            <a:endParaRPr lang="fr-FR" dirty="0">
              <a:latin typeface="+mn-lt"/>
            </a:endParaRP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X.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Lancet Infect Dis 2017; 17:1062-8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cxnSp>
        <p:nvCxnSpPr>
          <p:cNvPr id="7" name="Connecteur droit 6"/>
          <p:cNvCxnSpPr>
            <a:cxnSpLocks/>
            <a:endCxn id="24" idx="1"/>
          </p:cNvCxnSpPr>
          <p:nvPr/>
        </p:nvCxnSpPr>
        <p:spPr>
          <a:xfrm>
            <a:off x="3635964" y="3044299"/>
            <a:ext cx="1296076" cy="3514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u contenu 1"/>
          <p:cNvSpPr txBox="1">
            <a:spLocks/>
          </p:cNvSpPr>
          <p:nvPr/>
        </p:nvSpPr>
        <p:spPr bwMode="auto">
          <a:xfrm>
            <a:off x="395536" y="5525276"/>
            <a:ext cx="8962900" cy="81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Primary endpoint: SVR</a:t>
            </a:r>
            <a:r>
              <a:rPr lang="en-US" kern="0" baseline="-25000" dirty="0"/>
              <a:t>12</a:t>
            </a:r>
            <a:r>
              <a:rPr lang="en-US" kern="0" dirty="0"/>
              <a:t> (HCV &lt; 15 IU/mL</a:t>
            </a:r>
            <a:r>
              <a:rPr lang="en-US" kern="0" dirty="0" smtClean="0"/>
              <a:t>), with 2 </a:t>
            </a:r>
            <a:r>
              <a:rPr lang="mr-IN" kern="0" dirty="0" smtClean="0"/>
              <a:t>–</a:t>
            </a:r>
            <a:r>
              <a:rPr lang="en-US" kern="0" dirty="0" smtClean="0"/>
              <a:t>sided 95% CI, </a:t>
            </a:r>
            <a:r>
              <a:rPr lang="en-US" kern="0" dirty="0"/>
              <a:t>b</a:t>
            </a:r>
            <a:r>
              <a:rPr lang="en-US" kern="0" dirty="0" smtClean="0"/>
              <a:t>y ITT</a:t>
            </a:r>
            <a:endParaRPr lang="en-US" kern="0" dirty="0"/>
          </a:p>
        </p:txBody>
      </p:sp>
      <p:cxnSp>
        <p:nvCxnSpPr>
          <p:cNvPr id="21" name="Connecteur droit 66"/>
          <p:cNvCxnSpPr>
            <a:cxnSpLocks noChangeShapeType="1"/>
          </p:cNvCxnSpPr>
          <p:nvPr/>
        </p:nvCxnSpPr>
        <p:spPr bwMode="auto">
          <a:xfrm flipH="1">
            <a:off x="4283968" y="1916912"/>
            <a:ext cx="4060" cy="72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2" name="Oval 170"/>
          <p:cNvSpPr>
            <a:spLocks noChangeArrowheads="1"/>
          </p:cNvSpPr>
          <p:nvPr/>
        </p:nvSpPr>
        <p:spPr bwMode="auto">
          <a:xfrm>
            <a:off x="3707904" y="1412776"/>
            <a:ext cx="1188120" cy="53996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140303" y="273040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146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67544" y="4201924"/>
            <a:ext cx="5609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Liver</a:t>
            </a:r>
            <a:r>
              <a:rPr lang="fr-FR" sz="1400" dirty="0" smtClean="0"/>
              <a:t> </a:t>
            </a:r>
            <a:r>
              <a:rPr lang="fr-FR" sz="1400" dirty="0" err="1" smtClean="0"/>
              <a:t>biopsy</a:t>
            </a:r>
            <a:r>
              <a:rPr lang="fr-FR" sz="1400" dirty="0" smtClean="0"/>
              <a:t> (</a:t>
            </a:r>
            <a:r>
              <a:rPr lang="fr-FR" sz="1400" dirty="0" err="1" smtClean="0"/>
              <a:t>Metavir</a:t>
            </a:r>
            <a:r>
              <a:rPr lang="fr-FR" sz="1400" dirty="0"/>
              <a:t> </a:t>
            </a:r>
            <a:r>
              <a:rPr lang="fr-FR" sz="1400" dirty="0" smtClean="0"/>
              <a:t>4 or </a:t>
            </a:r>
            <a:r>
              <a:rPr lang="fr-FR" sz="1400" dirty="0" err="1" smtClean="0"/>
              <a:t>Ishak</a:t>
            </a:r>
            <a:r>
              <a:rPr lang="fr-FR" sz="1400" dirty="0" smtClean="0"/>
              <a:t> ≥ 4, </a:t>
            </a:r>
            <a:r>
              <a:rPr lang="fr-FR" sz="1400" dirty="0" err="1" smtClean="0"/>
              <a:t>FibroTest</a:t>
            </a:r>
            <a:r>
              <a:rPr lang="fr-FR" sz="1400" dirty="0" smtClean="0"/>
              <a:t> ≤ 0.75 + APRI ≥ 2 or</a:t>
            </a:r>
          </a:p>
          <a:p>
            <a:r>
              <a:rPr lang="fr-FR" sz="1400" dirty="0" err="1" smtClean="0"/>
              <a:t>FibroScan</a:t>
            </a:r>
            <a:r>
              <a:rPr lang="fr-FR" sz="1400" dirty="0" smtClean="0"/>
              <a:t> ≥ 14.6 kPa ; Child-</a:t>
            </a:r>
            <a:r>
              <a:rPr lang="fr-FR" sz="1400" dirty="0" err="1" smtClean="0"/>
              <a:t>Pugh</a:t>
            </a:r>
            <a:r>
              <a:rPr lang="fr-FR" sz="1400" dirty="0" smtClean="0"/>
              <a:t> score ≤ 6 </a:t>
            </a:r>
            <a:endParaRPr lang="fr-F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6995605"/>
              </p:ext>
            </p:extLst>
          </p:nvPr>
        </p:nvGraphicFramePr>
        <p:xfrm>
          <a:off x="611560" y="1700809"/>
          <a:ext cx="7920880" cy="4517375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Genotype: 1a / 1b / 2 /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/ 27 / 23 / 11 / 1 /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IL-28B CC,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Child-Pugh score at screening :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naïve,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RASs : None / NS3 only / NS5A only / NS3 + NS5A,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 / 2 / 40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EXPEDITION-1 </a:t>
            </a:r>
            <a:r>
              <a:rPr lang="en-US" sz="2600" dirty="0">
                <a:ea typeface="ＭＳ Ｐゴシック" pitchFamily="34" charset="-128"/>
              </a:rPr>
              <a:t>Study: </a:t>
            </a:r>
            <a:r>
              <a:rPr lang="en-US" sz="2600" dirty="0" err="1">
                <a:ea typeface="ＭＳ Ｐゴシック" pitchFamily="34" charset="-128"/>
              </a:rPr>
              <a:t>glecaprevir</a:t>
            </a:r>
            <a:r>
              <a:rPr lang="en-US" sz="2600" dirty="0">
                <a:ea typeface="ＭＳ Ｐゴシック" pitchFamily="34" charset="-128"/>
              </a:rPr>
              <a:t>/</a:t>
            </a:r>
            <a:r>
              <a:rPr lang="en-US" sz="2600" dirty="0" err="1">
                <a:ea typeface="ＭＳ Ｐゴシック" pitchFamily="34" charset="-128"/>
              </a:rPr>
              <a:t>pibrentasvir</a:t>
            </a:r>
            <a:r>
              <a:rPr lang="en-US" sz="2600" dirty="0">
                <a:ea typeface="ＭＳ Ｐゴシック" pitchFamily="34" charset="-128"/>
              </a:rPr>
              <a:t> </a:t>
            </a:r>
            <a:br>
              <a:rPr lang="en-US" sz="2600" dirty="0">
                <a:ea typeface="ＭＳ Ｐゴシック" pitchFamily="34" charset="-128"/>
              </a:rPr>
            </a:br>
            <a:r>
              <a:rPr lang="en-US" sz="2600" dirty="0">
                <a:ea typeface="ＭＳ Ｐゴシック" pitchFamily="34" charset="-128"/>
              </a:rPr>
              <a:t>in genotype 1, 2, 4, 5 or 6 with compensated cirrhosis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X.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Lancet Infect Dis 2017; 17:1062-8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340768"/>
            <a:ext cx="8928992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(HCV RNA &lt; 15 IU/mL),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by ITT,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% (95% CI)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07504" y="5373216"/>
            <a:ext cx="9034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One patient with genotype </a:t>
            </a:r>
            <a:r>
              <a:rPr lang="en-US" sz="1600" dirty="0" smtClean="0"/>
              <a:t>1a and history of non-</a:t>
            </a:r>
            <a:r>
              <a:rPr lang="en-US" sz="1600" dirty="0" err="1" smtClean="0"/>
              <a:t>reponse</a:t>
            </a:r>
            <a:r>
              <a:rPr lang="en-US" sz="1600" dirty="0" smtClean="0"/>
              <a:t> to Peg-IFN + RBV </a:t>
            </a:r>
            <a:r>
              <a:rPr lang="en-US" sz="1600" dirty="0"/>
              <a:t>relapsed at post-treatment week 8</a:t>
            </a:r>
          </a:p>
          <a:p>
            <a:pPr lvl="1">
              <a:buClr>
                <a:srgbClr val="0070C0"/>
              </a:buClr>
            </a:pPr>
            <a:r>
              <a:rPr lang="en-US" sz="1600" dirty="0"/>
              <a:t>- NS5A RASs: Y93N at baseline, Y93N, Q30R and H58D present at failure </a:t>
            </a:r>
          </a:p>
          <a:p>
            <a:pPr lvl="1">
              <a:buClr>
                <a:srgbClr val="0070C0"/>
              </a:buClr>
            </a:pPr>
            <a:r>
              <a:rPr lang="en-US" sz="1600" dirty="0"/>
              <a:t>- NS3 RASs: none</a:t>
            </a:r>
          </a:p>
        </p:txBody>
      </p:sp>
      <p:sp>
        <p:nvSpPr>
          <p:cNvPr id="5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EXPEDITION-1 </a:t>
            </a:r>
            <a:r>
              <a:rPr lang="en-US" sz="2600" dirty="0">
                <a:ea typeface="ＭＳ Ｐゴシック" pitchFamily="34" charset="-128"/>
              </a:rPr>
              <a:t>Study: </a:t>
            </a:r>
            <a:r>
              <a:rPr lang="en-US" sz="2600" dirty="0" err="1">
                <a:ea typeface="ＭＳ Ｐゴシック" pitchFamily="34" charset="-128"/>
              </a:rPr>
              <a:t>glecaprevir</a:t>
            </a:r>
            <a:r>
              <a:rPr lang="en-US" sz="2600" dirty="0">
                <a:ea typeface="ＭＳ Ｐゴシック" pitchFamily="34" charset="-128"/>
              </a:rPr>
              <a:t>/</a:t>
            </a:r>
            <a:r>
              <a:rPr lang="en-US" sz="2600" dirty="0" err="1">
                <a:ea typeface="ＭＳ Ｐゴシック" pitchFamily="34" charset="-128"/>
              </a:rPr>
              <a:t>pibrentasvir</a:t>
            </a:r>
            <a:r>
              <a:rPr lang="en-US" sz="2600" dirty="0">
                <a:ea typeface="ＭＳ Ｐゴシック" pitchFamily="34" charset="-128"/>
              </a:rPr>
              <a:t> </a:t>
            </a:r>
            <a:br>
              <a:rPr lang="en-US" sz="2600" dirty="0">
                <a:ea typeface="ＭＳ Ｐゴシック" pitchFamily="34" charset="-128"/>
              </a:rPr>
            </a:br>
            <a:r>
              <a:rPr lang="en-US" sz="2600" dirty="0">
                <a:ea typeface="ＭＳ Ｐゴシック" pitchFamily="34" charset="-128"/>
              </a:rPr>
              <a:t>in genotype 1, 2, 4, 5 or 6 with compensated cirrhosis</a:t>
            </a: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1545784285"/>
              </p:ext>
            </p:extLst>
          </p:nvPr>
        </p:nvGraphicFramePr>
        <p:xfrm>
          <a:off x="805812" y="1982559"/>
          <a:ext cx="7488832" cy="339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715525" y="458112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90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826125" y="458112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31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993979" y="458112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16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205010" y="4581128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6312249" y="4581128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7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331678" y="4581128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146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25322" y="1879114"/>
            <a:ext cx="392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092280" y="1620088"/>
            <a:ext cx="8952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</a:t>
            </a:r>
          </a:p>
          <a:p>
            <a:pPr algn="ctr"/>
            <a:r>
              <a:rPr lang="fr-FR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(98-100)</a:t>
            </a:r>
            <a:endParaRPr lang="fr-FR" sz="16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01620" y="184482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37535" y="184482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56372" y="184482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178256" y="184482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X.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Lancet Infect Dis 2017; 17:1062-8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9569641"/>
              </p:ext>
            </p:extLst>
          </p:nvPr>
        </p:nvGraphicFramePr>
        <p:xfrm>
          <a:off x="629816" y="1572893"/>
          <a:ext cx="7704856" cy="4180338"/>
        </p:xfrm>
        <a:graphic>
          <a:graphicData uri="http://schemas.openxmlformats.org/drawingml/2006/table">
            <a:tbl>
              <a:tblPr/>
              <a:tblGrid>
                <a:gridCol w="51732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15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3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9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3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&lt; 8 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25-50 x 10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 (&gt;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%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5786680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 smtClean="0"/>
              <a:t>Occurrence </a:t>
            </a:r>
            <a:r>
              <a:rPr lang="en-US" sz="1400" dirty="0"/>
              <a:t>of hepatocellular carcinoma in 2 </a:t>
            </a:r>
            <a:r>
              <a:rPr lang="en-US" sz="1400" dirty="0" smtClean="0"/>
              <a:t>patients</a:t>
            </a:r>
            <a:endParaRPr lang="en-US" sz="14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One patient with a history of hemophilia </a:t>
            </a:r>
            <a:r>
              <a:rPr lang="en-US" sz="1400" dirty="0" smtClean="0"/>
              <a:t>died 61 days after completing treatment (cerebral </a:t>
            </a:r>
            <a:r>
              <a:rPr lang="en-US" sz="1400" dirty="0"/>
              <a:t>hemorrhage, </a:t>
            </a:r>
            <a:r>
              <a:rPr lang="en-US" sz="1400" dirty="0" smtClean="0"/>
              <a:t>not </a:t>
            </a:r>
            <a:r>
              <a:rPr lang="en-US" sz="1400" dirty="0"/>
              <a:t>related to study drugs)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EXPEDITION-1 </a:t>
            </a:r>
            <a:r>
              <a:rPr lang="en-US" sz="2600" dirty="0">
                <a:ea typeface="ＭＳ Ｐゴシック" pitchFamily="34" charset="-128"/>
              </a:rPr>
              <a:t>Study: </a:t>
            </a:r>
            <a:r>
              <a:rPr lang="en-US" sz="2600" dirty="0" err="1">
                <a:ea typeface="ＭＳ Ｐゴシック" pitchFamily="34" charset="-128"/>
              </a:rPr>
              <a:t>glecaprevir</a:t>
            </a:r>
            <a:r>
              <a:rPr lang="en-US" sz="2600" dirty="0">
                <a:ea typeface="ＭＳ Ｐゴシック" pitchFamily="34" charset="-128"/>
              </a:rPr>
              <a:t>/</a:t>
            </a:r>
            <a:r>
              <a:rPr lang="en-US" sz="2600" dirty="0" err="1">
                <a:ea typeface="ＭＳ Ｐゴシック" pitchFamily="34" charset="-128"/>
              </a:rPr>
              <a:t>pibrentasvir</a:t>
            </a:r>
            <a:r>
              <a:rPr lang="en-US" sz="2600" dirty="0">
                <a:ea typeface="ＭＳ Ｐゴシック" pitchFamily="34" charset="-128"/>
              </a:rPr>
              <a:t> </a:t>
            </a:r>
            <a:br>
              <a:rPr lang="en-US" sz="2600" dirty="0">
                <a:ea typeface="ＭＳ Ｐゴシック" pitchFamily="34" charset="-128"/>
              </a:rPr>
            </a:br>
            <a:r>
              <a:rPr lang="en-US" sz="2600" dirty="0">
                <a:ea typeface="ＭＳ Ｐゴシック" pitchFamily="34" charset="-128"/>
              </a:rPr>
              <a:t>in genotype 1, 2, 4, 5 or 6 with compensated cirrhosis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X.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Lancet Infect Dis 2017; 17:1062-8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792088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/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for 12 weeks achieved a 99%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 in patients with compensated cirrhosis and genotype 1, 2, 4, 5 or 6</a:t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Treatment was well-</a:t>
            </a:r>
            <a:r>
              <a:rPr lang="en-US" sz="2000" dirty="0" smtClean="0">
                <a:ea typeface="ＭＳ Ｐゴシック" pitchFamily="34" charset="-128"/>
              </a:rPr>
              <a:t>tolerated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elevations in alanine aminotransferase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and no treatment discontinuations due to adverse events</a:t>
            </a:r>
            <a:endParaRPr lang="en-US" sz="2000" dirty="0">
              <a:ea typeface="ＭＳ Ｐゴシック" pitchFamily="34" charset="-128"/>
            </a:endParaRPr>
          </a:p>
        </p:txBody>
      </p:sp>
      <p:grpSp>
        <p:nvGrpSpPr>
          <p:cNvPr id="4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EXPEDITION-1</a:t>
              </a:r>
              <a:endPara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EXPEDITION-1 </a:t>
            </a:r>
            <a:r>
              <a:rPr lang="en-US" sz="2600" dirty="0">
                <a:ea typeface="ＭＳ Ｐゴシック" pitchFamily="34" charset="-128"/>
              </a:rPr>
              <a:t>Study: </a:t>
            </a:r>
            <a:r>
              <a:rPr lang="en-US" sz="2600" dirty="0" err="1">
                <a:ea typeface="ＭＳ Ｐゴシック" pitchFamily="34" charset="-128"/>
              </a:rPr>
              <a:t>glecaprevir</a:t>
            </a:r>
            <a:r>
              <a:rPr lang="en-US" sz="2600" dirty="0">
                <a:ea typeface="ＭＳ Ｐゴシック" pitchFamily="34" charset="-128"/>
              </a:rPr>
              <a:t>/</a:t>
            </a:r>
            <a:r>
              <a:rPr lang="en-US" sz="2600" dirty="0" err="1">
                <a:ea typeface="ＭＳ Ｐゴシック" pitchFamily="34" charset="-128"/>
              </a:rPr>
              <a:t>pibrentasvir</a:t>
            </a:r>
            <a:r>
              <a:rPr lang="en-US" sz="2600" dirty="0">
                <a:ea typeface="ＭＳ Ｐゴシック" pitchFamily="34" charset="-128"/>
              </a:rPr>
              <a:t> </a:t>
            </a:r>
            <a:br>
              <a:rPr lang="en-US" sz="2600" dirty="0">
                <a:ea typeface="ＭＳ Ｐゴシック" pitchFamily="34" charset="-128"/>
              </a:rPr>
            </a:br>
            <a:r>
              <a:rPr lang="en-US" sz="2600" dirty="0">
                <a:ea typeface="ＭＳ Ｐゴシック" pitchFamily="34" charset="-128"/>
              </a:rPr>
              <a:t>in genotype 1, 2, 4, 5 or 6 with compensated cirrhosis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X.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Lancet Infect Dis 2017; 17:1062-8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7659</TotalTime>
  <Words>550</Words>
  <Application>Microsoft Macintosh PowerPoint</Application>
  <PresentationFormat>Présentation à l'écran (4:3)</PresentationFormat>
  <Paragraphs>120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2017</vt:lpstr>
      <vt:lpstr>EXPEDITION-1 Study: glecaprevir/pibrentasvir  in genotype 1, 2, 4, 5 or 6 with compensated cirrhosis</vt:lpstr>
      <vt:lpstr>EXPEDITION-1 Study: glecaprevir/pibrentasvir  in genotype 1, 2, 4, 5 or 6 with compensated cirrhosis</vt:lpstr>
      <vt:lpstr>EXPEDITION-1 Study: glecaprevir/pibrentasvir  in genotype 1, 2, 4, 5 or 6 with compensated cirrhosis</vt:lpstr>
      <vt:lpstr>EXPEDITION-1 Study: glecaprevir/pibrentasvir  in genotype 1, 2, 4, 5 or 6 with compensated cirrhosis</vt:lpstr>
      <vt:lpstr>EXPEDITION-1 Study: glecaprevir/pibrentasvir  in genotype 1, 2, 4, 5 or 6 with compensated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 de Microsoft Office</cp:lastModifiedBy>
  <cp:revision>282</cp:revision>
  <dcterms:created xsi:type="dcterms:W3CDTF">2010-10-19T10:42:50Z</dcterms:created>
  <dcterms:modified xsi:type="dcterms:W3CDTF">2017-11-28T14:53:20Z</dcterms:modified>
</cp:coreProperties>
</file>