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5" r:id="rId3"/>
    <p:sldId id="304" r:id="rId4"/>
    <p:sldId id="297" r:id="rId5"/>
    <p:sldId id="289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000066"/>
    <a:srgbClr val="0070C0"/>
    <a:srgbClr val="C00000"/>
    <a:srgbClr val="D35B1F"/>
    <a:srgbClr val="FF3F3F"/>
    <a:srgbClr val="FFFFFF"/>
    <a:srgbClr val="A38904"/>
    <a:srgbClr val="3D6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8480" autoAdjust="0"/>
    <p:restoredTop sz="98179" autoAdjust="0"/>
  </p:normalViewPr>
  <p:slideViewPr>
    <p:cSldViewPr>
      <p:cViewPr varScale="1">
        <p:scale>
          <a:sx n="89" d="100"/>
          <a:sy n="89" d="100"/>
        </p:scale>
        <p:origin x="-112" y="-232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AB2-4611-B66F-EE2535F751DF}"/>
              </c:ext>
            </c:extLst>
          </c:dPt>
          <c:cat>
            <c:strRef>
              <c:f>Feuil1!$A$2:$A$7</c:f>
              <c:strCache>
                <c:ptCount val="6"/>
                <c:pt idx="0">
                  <c:v>GT1</c:v>
                </c:pt>
                <c:pt idx="1">
                  <c:v>GT2</c:v>
                </c:pt>
                <c:pt idx="2">
                  <c:v>GT4</c:v>
                </c:pt>
                <c:pt idx="3">
                  <c:v>GT5</c:v>
                </c:pt>
                <c:pt idx="4">
                  <c:v>GT6</c:v>
                </c:pt>
                <c:pt idx="5">
                  <c:v>Total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99.0</c:v>
                </c:pt>
                <c:pt idx="1">
                  <c:v>100.0</c:v>
                </c:pt>
                <c:pt idx="2">
                  <c:v>100.0</c:v>
                </c:pt>
                <c:pt idx="3">
                  <c:v>100.0</c:v>
                </c:pt>
                <c:pt idx="4">
                  <c:v>100.0</c:v>
                </c:pt>
                <c:pt idx="5">
                  <c:v>99.0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AB2-4611-B66F-EE2535F75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7327656"/>
        <c:axId val="-2039857160"/>
      </c:barChart>
      <c:catAx>
        <c:axId val="-2067327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="1">
                <a:solidFill>
                  <a:srgbClr val="000066"/>
                </a:solidFill>
                <a:latin typeface="+mn-lt"/>
              </a:defRPr>
            </a:pPr>
            <a:endParaRPr lang="fr-FR"/>
          </a:p>
        </c:txPr>
        <c:crossAx val="-2039857160"/>
        <c:crosses val="autoZero"/>
        <c:auto val="1"/>
        <c:lblAlgn val="ctr"/>
        <c:lblOffset val="100"/>
        <c:noMultiLvlLbl val="0"/>
      </c:catAx>
      <c:valAx>
        <c:axId val="-2039857160"/>
        <c:scaling>
          <c:orientation val="minMax"/>
          <c:max val="100.0"/>
          <c:min val="0.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solidFill>
                  <a:srgbClr val="000066"/>
                </a:solidFill>
                <a:latin typeface="+mn-lt"/>
              </a:defRPr>
            </a:pPr>
            <a:endParaRPr lang="fr-FR"/>
          </a:p>
        </c:txPr>
        <c:crossAx val="-2067327656"/>
        <c:crosses val="autoZero"/>
        <c:crossBetween val="between"/>
        <c:majorUnit val="20.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28/11/17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323063" y="1988840"/>
            <a:ext cx="3312901" cy="214526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>
                <a:latin typeface="Calibri" pitchFamily="34" charset="0"/>
              </a:rPr>
              <a:t>≥ 18 years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HCV genotype 1, 2, 4, 5, 6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HCV RNA ≥ 1000 IU/mL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Treatment-naïve or treatment-experienced with IFN or PEG-IFN </a:t>
            </a:r>
            <a:r>
              <a:rPr lang="en-US" sz="1500" b="1" u="sng" dirty="0">
                <a:latin typeface="Calibri" pitchFamily="34" charset="0"/>
              </a:rPr>
              <a:t>+</a:t>
            </a:r>
            <a:r>
              <a:rPr lang="en-US" sz="1500" b="1" dirty="0">
                <a:latin typeface="Calibri" pitchFamily="34" charset="0"/>
              </a:rPr>
              <a:t> RBV or SOF + RBV ± PEG-IFN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Compensated </a:t>
            </a:r>
            <a:r>
              <a:rPr lang="en-US" sz="1500" b="1" dirty="0" smtClean="0">
                <a:latin typeface="Calibri" pitchFamily="34" charset="0"/>
              </a:rPr>
              <a:t>cirrhosis *</a:t>
            </a:r>
            <a:endParaRPr lang="en-US" sz="1500" b="1" dirty="0">
              <a:latin typeface="Calibri" pitchFamily="34" charset="0"/>
            </a:endParaRPr>
          </a:p>
          <a:p>
            <a:pPr algn="ctr"/>
            <a:r>
              <a:rPr lang="en-US" sz="1500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395536" y="1125538"/>
            <a:ext cx="1583978" cy="430212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sp>
        <p:nvSpPr>
          <p:cNvPr id="7194" name="Line 172"/>
          <p:cNvSpPr>
            <a:spLocks noChangeShapeType="1"/>
          </p:cNvSpPr>
          <p:nvPr/>
        </p:nvSpPr>
        <p:spPr bwMode="auto">
          <a:xfrm>
            <a:off x="7128852" y="2347853"/>
            <a:ext cx="0" cy="72910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841514" y="177152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34" charset="-128"/>
              </a:rPr>
              <a:t>EXPEDITION-1 </a:t>
            </a:r>
            <a:r>
              <a:rPr lang="en-US" sz="2600" dirty="0">
                <a:ea typeface="ＭＳ Ｐゴシック" pitchFamily="34" charset="-128"/>
              </a:rPr>
              <a:t>Study: </a:t>
            </a:r>
            <a:r>
              <a:rPr lang="en-US" sz="2600" dirty="0" err="1">
                <a:ea typeface="ＭＳ Ｐゴシック" pitchFamily="34" charset="-128"/>
              </a:rPr>
              <a:t>glecaprevir</a:t>
            </a:r>
            <a:r>
              <a:rPr lang="en-US" sz="2600" dirty="0">
                <a:ea typeface="ＭＳ Ｐゴシック" pitchFamily="34" charset="-128"/>
              </a:rPr>
              <a:t>/</a:t>
            </a:r>
            <a:r>
              <a:rPr lang="en-US" sz="2600" dirty="0" err="1">
                <a:ea typeface="ＭＳ Ｐゴシック" pitchFamily="34" charset="-128"/>
              </a:rPr>
              <a:t>pibrentasvir</a:t>
            </a:r>
            <a:r>
              <a:rPr lang="en-US" sz="2600" dirty="0">
                <a:ea typeface="ＭＳ Ｐゴシック" pitchFamily="34" charset="-128"/>
              </a:rPr>
              <a:t> </a:t>
            </a:r>
            <a:br>
              <a:rPr lang="en-US" sz="2600" dirty="0">
                <a:ea typeface="ＭＳ Ｐゴシック" pitchFamily="34" charset="-128"/>
              </a:rPr>
            </a:br>
            <a:r>
              <a:rPr lang="en-US" sz="2600" dirty="0">
                <a:ea typeface="ＭＳ Ｐゴシック" pitchFamily="34" charset="-128"/>
              </a:rPr>
              <a:t>in genotype 1, 2, 4, 5 or 6 with compensated cirrhosis</a:t>
            </a: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7092280" y="3082749"/>
            <a:ext cx="1152573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25663" y="2892295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304065"/>
              </p:ext>
            </p:extLst>
          </p:nvPr>
        </p:nvGraphicFramePr>
        <p:xfrm>
          <a:off x="4932040" y="2732001"/>
          <a:ext cx="2209236" cy="631625"/>
        </p:xfrm>
        <a:graphic>
          <a:graphicData uri="http://schemas.openxmlformats.org/drawingml/2006/table">
            <a:tbl>
              <a:tblPr/>
              <a:tblGrid>
                <a:gridCol w="22092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pSp>
        <p:nvGrpSpPr>
          <p:cNvPr id="30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31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34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EXPEDITION-1</a:t>
              </a:r>
              <a:endPara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52908" y="5003884"/>
            <a:ext cx="74919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>
                <a:latin typeface="+mn-lt"/>
              </a:rPr>
              <a:t>GLE/PIB: 100/40 mg 3 </a:t>
            </a:r>
            <a:r>
              <a:rPr lang="fr-FR" dirty="0" err="1">
                <a:latin typeface="+mn-lt"/>
              </a:rPr>
              <a:t>tablets</a:t>
            </a:r>
            <a:r>
              <a:rPr lang="fr-FR" dirty="0">
                <a:latin typeface="+mn-lt"/>
              </a:rPr>
              <a:t> </a:t>
            </a:r>
            <a:r>
              <a:rPr lang="fr-FR" dirty="0" smtClean="0">
                <a:latin typeface="+mn-lt"/>
              </a:rPr>
              <a:t>QD</a:t>
            </a:r>
            <a:endParaRPr lang="fr-FR" dirty="0">
              <a:latin typeface="+mn-lt"/>
            </a:endParaRPr>
          </a:p>
        </p:txBody>
      </p:sp>
      <p:sp>
        <p:nvSpPr>
          <p:cNvPr id="2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Forns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X.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Lancet Infect Dis 2017; 17:1062-8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cxnSp>
        <p:nvCxnSpPr>
          <p:cNvPr id="7" name="Connecteur droit 6"/>
          <p:cNvCxnSpPr>
            <a:cxnSpLocks/>
            <a:endCxn id="24" idx="1"/>
          </p:cNvCxnSpPr>
          <p:nvPr/>
        </p:nvCxnSpPr>
        <p:spPr>
          <a:xfrm>
            <a:off x="3635964" y="3044299"/>
            <a:ext cx="1296076" cy="3514"/>
          </a:xfrm>
          <a:prstGeom prst="line">
            <a:avLst/>
          </a:prstGeom>
          <a:ln w="28575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space réservé du contenu 1"/>
          <p:cNvSpPr txBox="1">
            <a:spLocks/>
          </p:cNvSpPr>
          <p:nvPr/>
        </p:nvSpPr>
        <p:spPr bwMode="auto">
          <a:xfrm>
            <a:off x="395536" y="5525276"/>
            <a:ext cx="8962900" cy="818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800" kern="0" dirty="0"/>
              <a:t>Objective</a:t>
            </a:r>
          </a:p>
          <a:p>
            <a:pPr lvl="1"/>
            <a:r>
              <a:rPr lang="en-US" kern="0" dirty="0"/>
              <a:t>Primary endpoint: SVR</a:t>
            </a:r>
            <a:r>
              <a:rPr lang="en-US" kern="0" baseline="-25000" dirty="0"/>
              <a:t>12</a:t>
            </a:r>
            <a:r>
              <a:rPr lang="en-US" kern="0" dirty="0"/>
              <a:t> (HCV &lt; 15 IU/mL</a:t>
            </a:r>
            <a:r>
              <a:rPr lang="en-US" kern="0" dirty="0" smtClean="0"/>
              <a:t>), with 2 </a:t>
            </a:r>
            <a:r>
              <a:rPr lang="mr-IN" kern="0" dirty="0" smtClean="0"/>
              <a:t>–</a:t>
            </a:r>
            <a:r>
              <a:rPr lang="en-US" kern="0" dirty="0" smtClean="0"/>
              <a:t>sided 95% CI, </a:t>
            </a:r>
            <a:r>
              <a:rPr lang="en-US" kern="0" dirty="0"/>
              <a:t>b</a:t>
            </a:r>
            <a:r>
              <a:rPr lang="en-US" kern="0" dirty="0" smtClean="0"/>
              <a:t>y ITT</a:t>
            </a:r>
            <a:endParaRPr lang="en-US" kern="0" dirty="0"/>
          </a:p>
        </p:txBody>
      </p:sp>
      <p:cxnSp>
        <p:nvCxnSpPr>
          <p:cNvPr id="21" name="Connecteur droit 66"/>
          <p:cNvCxnSpPr>
            <a:cxnSpLocks noChangeShapeType="1"/>
          </p:cNvCxnSpPr>
          <p:nvPr/>
        </p:nvCxnSpPr>
        <p:spPr bwMode="auto">
          <a:xfrm flipH="1">
            <a:off x="4283968" y="1916912"/>
            <a:ext cx="4060" cy="720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2" name="Oval 170"/>
          <p:cNvSpPr>
            <a:spLocks noChangeArrowheads="1"/>
          </p:cNvSpPr>
          <p:nvPr/>
        </p:nvSpPr>
        <p:spPr bwMode="auto">
          <a:xfrm>
            <a:off x="3707904" y="1412776"/>
            <a:ext cx="1188120" cy="539967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4140303" y="2730406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146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67544" y="4201924"/>
            <a:ext cx="5609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 </a:t>
            </a:r>
            <a:r>
              <a:rPr lang="fr-FR" sz="1400" dirty="0" err="1" smtClean="0"/>
              <a:t>Liver</a:t>
            </a:r>
            <a:r>
              <a:rPr lang="fr-FR" sz="1400" dirty="0" smtClean="0"/>
              <a:t> </a:t>
            </a:r>
            <a:r>
              <a:rPr lang="fr-FR" sz="1400" dirty="0" err="1" smtClean="0"/>
              <a:t>biopsy</a:t>
            </a:r>
            <a:r>
              <a:rPr lang="fr-FR" sz="1400" dirty="0" smtClean="0"/>
              <a:t> (</a:t>
            </a:r>
            <a:r>
              <a:rPr lang="fr-FR" sz="1400" dirty="0" err="1" smtClean="0"/>
              <a:t>Metavir</a:t>
            </a:r>
            <a:r>
              <a:rPr lang="fr-FR" sz="1400" dirty="0"/>
              <a:t> </a:t>
            </a:r>
            <a:r>
              <a:rPr lang="fr-FR" sz="1400" dirty="0" smtClean="0"/>
              <a:t>4 or </a:t>
            </a:r>
            <a:r>
              <a:rPr lang="fr-FR" sz="1400" dirty="0" err="1" smtClean="0"/>
              <a:t>Ishak</a:t>
            </a:r>
            <a:r>
              <a:rPr lang="fr-FR" sz="1400" dirty="0" smtClean="0"/>
              <a:t> ≥ 4, </a:t>
            </a:r>
            <a:r>
              <a:rPr lang="fr-FR" sz="1400" dirty="0" err="1" smtClean="0"/>
              <a:t>FibroTest</a:t>
            </a:r>
            <a:r>
              <a:rPr lang="fr-FR" sz="1400" dirty="0" smtClean="0"/>
              <a:t> ≤ 0.75 + APRI ≥ 2 or</a:t>
            </a:r>
          </a:p>
          <a:p>
            <a:r>
              <a:rPr lang="fr-FR" sz="1400" dirty="0" err="1" smtClean="0"/>
              <a:t>FibroScan</a:t>
            </a:r>
            <a:r>
              <a:rPr lang="fr-FR" sz="1400" dirty="0" smtClean="0"/>
              <a:t> ≥ 14.6 kPa ; Child-</a:t>
            </a:r>
            <a:r>
              <a:rPr lang="fr-FR" sz="1400" dirty="0" err="1" smtClean="0"/>
              <a:t>Pugh</a:t>
            </a:r>
            <a:r>
              <a:rPr lang="fr-FR" sz="1400" dirty="0" smtClean="0"/>
              <a:t> score ≤ 6 </a:t>
            </a:r>
            <a:endParaRPr lang="fr-FR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76995605"/>
              </p:ext>
            </p:extLst>
          </p:nvPr>
        </p:nvGraphicFramePr>
        <p:xfrm>
          <a:off x="611560" y="1700809"/>
          <a:ext cx="7920880" cy="4517375"/>
        </p:xfrm>
        <a:graphic>
          <a:graphicData uri="http://schemas.openxmlformats.org/drawingml/2006/table">
            <a:tbl>
              <a:tblPr/>
              <a:tblGrid>
                <a:gridCol w="55446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6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Race: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/ Black,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 / 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Genotype: 1a / 1b / 2 / 4 / 5 / 6,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 / 27 / 23 / 11 / 1 /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IL-28B CC,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0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Child-Pugh score at screening : 5 / 6,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 / 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naïve,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SOF-based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8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RASs : None / NS3 only / NS5A only / NS3 + NS5A,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 / 2 / 40 /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95400"/>
            <a:ext cx="8640960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5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EXPEDITION-1</a:t>
              </a:r>
              <a:endPara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34" charset="-128"/>
              </a:rPr>
              <a:t>EXPEDITION-1 </a:t>
            </a:r>
            <a:r>
              <a:rPr lang="en-US" sz="2600" dirty="0">
                <a:ea typeface="ＭＳ Ｐゴシック" pitchFamily="34" charset="-128"/>
              </a:rPr>
              <a:t>Study: </a:t>
            </a:r>
            <a:r>
              <a:rPr lang="en-US" sz="2600" dirty="0" err="1">
                <a:ea typeface="ＭＳ Ｐゴシック" pitchFamily="34" charset="-128"/>
              </a:rPr>
              <a:t>glecaprevir</a:t>
            </a:r>
            <a:r>
              <a:rPr lang="en-US" sz="2600" dirty="0">
                <a:ea typeface="ＭＳ Ｐゴシック" pitchFamily="34" charset="-128"/>
              </a:rPr>
              <a:t>/</a:t>
            </a:r>
            <a:r>
              <a:rPr lang="en-US" sz="2600" dirty="0" err="1">
                <a:ea typeface="ＭＳ Ｐゴシック" pitchFamily="34" charset="-128"/>
              </a:rPr>
              <a:t>pibrentasvir</a:t>
            </a:r>
            <a:r>
              <a:rPr lang="en-US" sz="2600" dirty="0">
                <a:ea typeface="ＭＳ Ｐゴシック" pitchFamily="34" charset="-128"/>
              </a:rPr>
              <a:t> </a:t>
            </a:r>
            <a:br>
              <a:rPr lang="en-US" sz="2600" dirty="0">
                <a:ea typeface="ＭＳ Ｐゴシック" pitchFamily="34" charset="-128"/>
              </a:rPr>
            </a:br>
            <a:r>
              <a:rPr lang="en-US" sz="2600" dirty="0">
                <a:ea typeface="ＭＳ Ｐゴシック" pitchFamily="34" charset="-128"/>
              </a:rPr>
              <a:t>in genotype 1, 2, 4, 5 or 6 with compensated cirrhosis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Forns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X.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Lancet Infect Dis 2017; 17:1062-8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EXPEDITION-1</a:t>
              </a:r>
              <a:endPara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7504" y="1340768"/>
            <a:ext cx="8928992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(HCV RNA &lt; 15 IU/mL),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by ITT,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% (95% CI)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07504" y="5373216"/>
            <a:ext cx="90349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One patient with genotype </a:t>
            </a:r>
            <a:r>
              <a:rPr lang="en-US" sz="1600" dirty="0" smtClean="0"/>
              <a:t>1a and history of non-</a:t>
            </a:r>
            <a:r>
              <a:rPr lang="en-US" sz="1600" dirty="0" err="1" smtClean="0"/>
              <a:t>reponse</a:t>
            </a:r>
            <a:r>
              <a:rPr lang="en-US" sz="1600" dirty="0" smtClean="0"/>
              <a:t> to Peg-IFN + RBV </a:t>
            </a:r>
            <a:r>
              <a:rPr lang="en-US" sz="1600" dirty="0"/>
              <a:t>relapsed at post-treatment week 8</a:t>
            </a:r>
          </a:p>
          <a:p>
            <a:pPr lvl="1">
              <a:buClr>
                <a:srgbClr val="0070C0"/>
              </a:buClr>
            </a:pPr>
            <a:r>
              <a:rPr lang="en-US" sz="1600" dirty="0"/>
              <a:t>- NS5A RASs: Y93N at baseline, Y93N, Q30R and H58D present at failure </a:t>
            </a:r>
          </a:p>
          <a:p>
            <a:pPr lvl="1">
              <a:buClr>
                <a:srgbClr val="0070C0"/>
              </a:buClr>
            </a:pPr>
            <a:r>
              <a:rPr lang="en-US" sz="1600" dirty="0"/>
              <a:t>- NS3 RASs: none</a:t>
            </a:r>
          </a:p>
        </p:txBody>
      </p:sp>
      <p:sp>
        <p:nvSpPr>
          <p:cNvPr id="51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34" charset="-128"/>
              </a:rPr>
              <a:t>EXPEDITION-1 </a:t>
            </a:r>
            <a:r>
              <a:rPr lang="en-US" sz="2600" dirty="0">
                <a:ea typeface="ＭＳ Ｐゴシック" pitchFamily="34" charset="-128"/>
              </a:rPr>
              <a:t>Study: </a:t>
            </a:r>
            <a:r>
              <a:rPr lang="en-US" sz="2600" dirty="0" err="1">
                <a:ea typeface="ＭＳ Ｐゴシック" pitchFamily="34" charset="-128"/>
              </a:rPr>
              <a:t>glecaprevir</a:t>
            </a:r>
            <a:r>
              <a:rPr lang="en-US" sz="2600" dirty="0">
                <a:ea typeface="ＭＳ Ｐゴシック" pitchFamily="34" charset="-128"/>
              </a:rPr>
              <a:t>/</a:t>
            </a:r>
            <a:r>
              <a:rPr lang="en-US" sz="2600" dirty="0" err="1">
                <a:ea typeface="ＭＳ Ｐゴシック" pitchFamily="34" charset="-128"/>
              </a:rPr>
              <a:t>pibrentasvir</a:t>
            </a:r>
            <a:r>
              <a:rPr lang="en-US" sz="2600" dirty="0">
                <a:ea typeface="ＭＳ Ｐゴシック" pitchFamily="34" charset="-128"/>
              </a:rPr>
              <a:t> </a:t>
            </a:r>
            <a:br>
              <a:rPr lang="en-US" sz="2600" dirty="0">
                <a:ea typeface="ＭＳ Ｐゴシック" pitchFamily="34" charset="-128"/>
              </a:rPr>
            </a:br>
            <a:r>
              <a:rPr lang="en-US" sz="2600" dirty="0">
                <a:ea typeface="ＭＳ Ｐゴシック" pitchFamily="34" charset="-128"/>
              </a:rPr>
              <a:t>in genotype 1, 2, 4, 5 or 6 with compensated cirrhosis</a:t>
            </a:r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val="1545784285"/>
              </p:ext>
            </p:extLst>
          </p:nvPr>
        </p:nvGraphicFramePr>
        <p:xfrm>
          <a:off x="805812" y="1982559"/>
          <a:ext cx="7488832" cy="3390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1715525" y="4581128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90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2826125" y="4581128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31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3993979" y="4581128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16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5205010" y="4581128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2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6312249" y="4581128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7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7331678" y="4581128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146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725322" y="1879114"/>
            <a:ext cx="392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99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7092280" y="1620088"/>
            <a:ext cx="8952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99</a:t>
            </a:r>
          </a:p>
          <a:p>
            <a:pPr algn="ctr"/>
            <a:r>
              <a:rPr lang="fr-FR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(98-100)</a:t>
            </a:r>
            <a:endParaRPr lang="fr-FR" sz="16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01620" y="184482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937535" y="184482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056372" y="184482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6178256" y="184482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2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Forns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X.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Lancet Infect Dis 2017; 17:1062-8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906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9569641"/>
              </p:ext>
            </p:extLst>
          </p:nvPr>
        </p:nvGraphicFramePr>
        <p:xfrm>
          <a:off x="629816" y="1572893"/>
          <a:ext cx="7704856" cy="4180338"/>
        </p:xfrm>
        <a:graphic>
          <a:graphicData uri="http://schemas.openxmlformats.org/drawingml/2006/table">
            <a:tbl>
              <a:tblPr/>
              <a:tblGrid>
                <a:gridCol w="51732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315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3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9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&gt; 10% of patients,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23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&lt; 8 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 count 25-50 x 10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grade ≥ 3 (&gt; 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≥ 3 (&gt; 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≥ 3 (&gt; 3 x ULN)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67828" y="129540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%</a:t>
            </a:r>
            <a:endParaRPr lang="en-GB" sz="2400" b="1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5786680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 smtClean="0"/>
              <a:t>Occurrence </a:t>
            </a:r>
            <a:r>
              <a:rPr lang="en-US" sz="1400" dirty="0"/>
              <a:t>of hepatocellular carcinoma in 2 </a:t>
            </a:r>
            <a:r>
              <a:rPr lang="en-US" sz="1400" dirty="0" smtClean="0"/>
              <a:t>patients</a:t>
            </a:r>
            <a:endParaRPr lang="en-US" sz="1400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One patient with a history of hemophilia </a:t>
            </a:r>
            <a:r>
              <a:rPr lang="en-US" sz="1400" dirty="0" smtClean="0"/>
              <a:t>died 61 days after completing treatment (cerebral </a:t>
            </a:r>
            <a:r>
              <a:rPr lang="en-US" sz="1400" dirty="0"/>
              <a:t>hemorrhage, </a:t>
            </a:r>
            <a:r>
              <a:rPr lang="en-US" sz="1400" dirty="0" smtClean="0"/>
              <a:t>not </a:t>
            </a:r>
            <a:r>
              <a:rPr lang="en-US" sz="1400" dirty="0"/>
              <a:t>related to study drugs)</a:t>
            </a:r>
          </a:p>
        </p:txBody>
      </p:sp>
      <p:grpSp>
        <p:nvGrpSpPr>
          <p:cNvPr id="6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EXPEDITION-1</a:t>
              </a:r>
              <a:endPara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34" charset="-128"/>
              </a:rPr>
              <a:t>EXPEDITION-1 </a:t>
            </a:r>
            <a:r>
              <a:rPr lang="en-US" sz="2600" dirty="0">
                <a:ea typeface="ＭＳ Ｐゴシック" pitchFamily="34" charset="-128"/>
              </a:rPr>
              <a:t>Study: </a:t>
            </a:r>
            <a:r>
              <a:rPr lang="en-US" sz="2600" dirty="0" err="1">
                <a:ea typeface="ＭＳ Ｐゴシック" pitchFamily="34" charset="-128"/>
              </a:rPr>
              <a:t>glecaprevir</a:t>
            </a:r>
            <a:r>
              <a:rPr lang="en-US" sz="2600" dirty="0">
                <a:ea typeface="ＭＳ Ｐゴシック" pitchFamily="34" charset="-128"/>
              </a:rPr>
              <a:t>/</a:t>
            </a:r>
            <a:r>
              <a:rPr lang="en-US" sz="2600" dirty="0" err="1">
                <a:ea typeface="ＭＳ Ｐゴシック" pitchFamily="34" charset="-128"/>
              </a:rPr>
              <a:t>pibrentasvir</a:t>
            </a:r>
            <a:r>
              <a:rPr lang="en-US" sz="2600" dirty="0">
                <a:ea typeface="ＭＳ Ｐゴシック" pitchFamily="34" charset="-128"/>
              </a:rPr>
              <a:t> </a:t>
            </a:r>
            <a:br>
              <a:rPr lang="en-US" sz="2600" dirty="0">
                <a:ea typeface="ＭＳ Ｐゴシック" pitchFamily="34" charset="-128"/>
              </a:rPr>
            </a:br>
            <a:r>
              <a:rPr lang="en-US" sz="2600" dirty="0">
                <a:ea typeface="ＭＳ Ｐゴシック" pitchFamily="34" charset="-128"/>
              </a:rPr>
              <a:t>in genotype 1, 2, 4, 5 or 6 with compensated cirrhosis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Forns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X.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Lancet Infect Dis 2017; 17:1062-8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876"/>
            <a:ext cx="7920880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 err="1">
                <a:ea typeface="ＭＳ Ｐゴシック" pitchFamily="34" charset="-128"/>
              </a:rPr>
              <a:t>Glecaprevir</a:t>
            </a:r>
            <a:r>
              <a:rPr lang="en-US" sz="2000" dirty="0">
                <a:ea typeface="ＭＳ Ｐゴシック" pitchFamily="34" charset="-128"/>
              </a:rPr>
              <a:t>/</a:t>
            </a:r>
            <a:r>
              <a:rPr lang="en-US" sz="2000" dirty="0" err="1">
                <a:ea typeface="ＭＳ Ｐゴシック" pitchFamily="34" charset="-128"/>
              </a:rPr>
              <a:t>pibrentasvir</a:t>
            </a:r>
            <a:r>
              <a:rPr lang="en-US" sz="2000" dirty="0">
                <a:ea typeface="ＭＳ Ｐゴシック" pitchFamily="34" charset="-128"/>
              </a:rPr>
              <a:t> for 12 weeks achieved a 99%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rate in patients with compensated cirrhosis and genotype 1, 2, 4, 5 or 6</a:t>
            </a:r>
            <a:br>
              <a:rPr lang="en-US" sz="2000" dirty="0">
                <a:ea typeface="ＭＳ Ｐゴシック" pitchFamily="34" charset="-128"/>
              </a:rPr>
            </a:b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Treatment was well-</a:t>
            </a:r>
            <a:r>
              <a:rPr lang="en-US" sz="2000" dirty="0" smtClean="0">
                <a:ea typeface="ＭＳ Ｐゴシック" pitchFamily="34" charset="-128"/>
              </a:rPr>
              <a:t>tolerated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elevations in alanine aminotransferase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and no treatment discontinuations due to adverse events</a:t>
            </a:r>
            <a:endParaRPr lang="en-US" sz="2000" dirty="0">
              <a:ea typeface="ＭＳ Ｐゴシック" pitchFamily="34" charset="-128"/>
            </a:endParaRPr>
          </a:p>
        </p:txBody>
      </p:sp>
      <p:grpSp>
        <p:nvGrpSpPr>
          <p:cNvPr id="4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EXPEDITION-1</a:t>
              </a:r>
              <a:endPara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2600" dirty="0" smtClean="0">
                <a:ea typeface="ＭＳ Ｐゴシック" pitchFamily="34" charset="-128"/>
              </a:rPr>
              <a:t>EXPEDITION-1 </a:t>
            </a:r>
            <a:r>
              <a:rPr lang="en-US" sz="2600" dirty="0">
                <a:ea typeface="ＭＳ Ｐゴシック" pitchFamily="34" charset="-128"/>
              </a:rPr>
              <a:t>Study: </a:t>
            </a:r>
            <a:r>
              <a:rPr lang="en-US" sz="2600" dirty="0" err="1">
                <a:ea typeface="ＭＳ Ｐゴシック" pitchFamily="34" charset="-128"/>
              </a:rPr>
              <a:t>glecaprevir</a:t>
            </a:r>
            <a:r>
              <a:rPr lang="en-US" sz="2600" dirty="0">
                <a:ea typeface="ＭＳ Ｐゴシック" pitchFamily="34" charset="-128"/>
              </a:rPr>
              <a:t>/</a:t>
            </a:r>
            <a:r>
              <a:rPr lang="en-US" sz="2600" dirty="0" err="1">
                <a:ea typeface="ＭＳ Ｐゴシック" pitchFamily="34" charset="-128"/>
              </a:rPr>
              <a:t>pibrentasvir</a:t>
            </a:r>
            <a:r>
              <a:rPr lang="en-US" sz="2600" dirty="0">
                <a:ea typeface="ＭＳ Ｐゴシック" pitchFamily="34" charset="-128"/>
              </a:rPr>
              <a:t> </a:t>
            </a:r>
            <a:br>
              <a:rPr lang="en-US" sz="2600" dirty="0">
                <a:ea typeface="ＭＳ Ｐゴシック" pitchFamily="34" charset="-128"/>
              </a:rPr>
            </a:br>
            <a:r>
              <a:rPr lang="en-US" sz="2600" dirty="0">
                <a:ea typeface="ＭＳ Ｐゴシック" pitchFamily="34" charset="-128"/>
              </a:rPr>
              <a:t>in genotype 1, 2, 4, 5 or 6 with compensated cirrhosis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Forns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X.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Lancet Infect Dis 2017; 17:1062-8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7659</TotalTime>
  <Words>550</Words>
  <Application>Microsoft Macintosh PowerPoint</Application>
  <PresentationFormat>Présentation à l'écran (4:3)</PresentationFormat>
  <Paragraphs>120</Paragraphs>
  <Slides>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HCV-trials.com 2017</vt:lpstr>
      <vt:lpstr>EXPEDITION-1 Study: glecaprevir/pibrentasvir  in genotype 1, 2, 4, 5 or 6 with compensated cirrhosis</vt:lpstr>
      <vt:lpstr>EXPEDITION-1 Study: glecaprevir/pibrentasvir  in genotype 1, 2, 4, 5 or 6 with compensated cirrhosis</vt:lpstr>
      <vt:lpstr>EXPEDITION-1 Study: glecaprevir/pibrentasvir  in genotype 1, 2, 4, 5 or 6 with compensated cirrhosis</vt:lpstr>
      <vt:lpstr>EXPEDITION-1 Study: glecaprevir/pibrentasvir  in genotype 1, 2, 4, 5 or 6 with compensated cirrhosis</vt:lpstr>
      <vt:lpstr>EXPEDITION-1 Study: glecaprevir/pibrentasvir  in genotype 1, 2, 4, 5 or 6 with compensated cirrhosis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Utilisateur de Microsoft Office</cp:lastModifiedBy>
  <cp:revision>282</cp:revision>
  <dcterms:created xsi:type="dcterms:W3CDTF">2010-10-19T10:42:50Z</dcterms:created>
  <dcterms:modified xsi:type="dcterms:W3CDTF">2017-11-28T14:53:20Z</dcterms:modified>
</cp:coreProperties>
</file>